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26_3B3ABAFB.xml" ContentType="application/vnd.ms-powerpoint.comments+xml"/>
  <Override PartName="/ppt/comments/modernComment_11A_2760AC18.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59" r:id="rId5"/>
  </p:sldMasterIdLst>
  <p:notesMasterIdLst>
    <p:notesMasterId r:id="rId17"/>
  </p:notesMasterIdLst>
  <p:handoutMasterIdLst>
    <p:handoutMasterId r:id="rId18"/>
  </p:handoutMasterIdLst>
  <p:sldIdLst>
    <p:sldId id="284" r:id="rId6"/>
    <p:sldId id="279" r:id="rId7"/>
    <p:sldId id="294" r:id="rId8"/>
    <p:sldId id="289" r:id="rId9"/>
    <p:sldId id="293" r:id="rId10"/>
    <p:sldId id="298" r:id="rId11"/>
    <p:sldId id="282" r:id="rId12"/>
    <p:sldId id="286" r:id="rId13"/>
    <p:sldId id="295" r:id="rId14"/>
    <p:sldId id="296"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4"/>
            <p14:sldId id="279"/>
            <p14:sldId id="294"/>
            <p14:sldId id="289"/>
            <p14:sldId id="293"/>
            <p14:sldId id="298"/>
            <p14:sldId id="282"/>
            <p14:sldId id="286"/>
            <p14:sldId id="295"/>
            <p14:sldId id="296"/>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8D0BB4-2E78-13F9-7A09-6E7D4B44659F}" name="D22124430 MOUNTDENYRAJ CHELLADURAI NADAR" initials="DN" userId="S::d22124430@mytudublin.ie::74689bdf-e60c-4a47-8906-ffa5a333087d" providerId="AD"/>
  <p188:author id="{05EBC4EA-689B-0D05-7044-E346B8B40E4B}" name="D21127639 David Ayang" initials="DA" userId="S::d21127639@mytudublin.ie::7fc102de-d922-47a8-a86e-9db3ed69ad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4DCC7-182E-2C92-D009-CCBA624260B2}" v="119" dt="2023-09-28T08:25:39.849"/>
    <p1510:client id="{30907BEB-AB97-9DEA-3C39-63F637C48359}" v="870" dt="2023-09-28T04:23:04.749"/>
    <p1510:client id="{3532FEDE-BDB7-9F55-68A3-B0B2779DD4ED}" v="2" dt="2023-09-29T09:52:15.864"/>
    <p1510:client id="{52BE6194-A5EF-9E40-99DE-4BDB9879189B}" v="203" dt="2023-09-27T20:07:26.598"/>
    <p1510:client id="{62740440-452B-672D-DE2B-518E5E4AC6EB}" v="1651" dt="2023-09-27T23:23:12.088"/>
    <p1510:client id="{8793C32A-88D4-E54B-7340-E8CA57A11C38}" v="42" dt="2023-09-28T08:36:15.821"/>
    <p1510:client id="{A270EFBA-39FF-7426-6E8E-A085E30018A3}" v="1056" dt="2023-09-29T09:55:41.688"/>
    <p1510:client id="{F051934E-B5B3-48E7-8B35-CEEB2BF1B31E}" v="377" dt="2023-09-29T09:57:40.742"/>
    <p1510:client id="{F8B8F69B-F078-7D14-F4E2-97CB81CE67EC}" v="8" dt="2023-09-27T21:17:04.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omments/modernComment_11A_2760AC18.xml><?xml version="1.0" encoding="utf-8"?>
<p188:cmLst xmlns:a="http://schemas.openxmlformats.org/drawingml/2006/main" xmlns:r="http://schemas.openxmlformats.org/officeDocument/2006/relationships" xmlns:p188="http://schemas.microsoft.com/office/powerpoint/2018/8/main">
  <p188:cm id="{7736C92D-6223-4132-8EC7-16C1A8E0B463}" authorId="{008D0BB4-2E78-13F9-7A09-6E7D4B44659F}" created="2023-09-27T22:43:31.037">
    <pc:sldMkLst xmlns:pc="http://schemas.microsoft.com/office/powerpoint/2013/main/command">
      <pc:docMk/>
      <pc:sldMk cId="660646936" sldId="282"/>
    </pc:sldMkLst>
    <p188:txBody>
      <a:bodyPr/>
      <a:lstStyle/>
      <a:p>
        <a:r>
          <a:rPr lang="en-US"/>
          <a:t>[@D22125093 Joel Felix Quadras] Please get this slide done</a:t>
        </a:r>
      </a:p>
    </p188:txBody>
  </p188:cm>
</p188:cmLst>
</file>

<file path=ppt/comments/modernComment_126_3B3ABAFB.xml><?xml version="1.0" encoding="utf-8"?>
<p188:cmLst xmlns:a="http://schemas.openxmlformats.org/drawingml/2006/main" xmlns:r="http://schemas.openxmlformats.org/officeDocument/2006/relationships" xmlns:p188="http://schemas.microsoft.com/office/powerpoint/2018/8/main">
  <p188:cm id="{CE6BB91B-16CC-4F02-B5D4-431CA5F8BAFB}" authorId="{05EBC4EA-689B-0D05-7044-E346B8B40E4B}" created="2023-09-28T04:04:17.331">
    <ac:deMkLst xmlns:ac="http://schemas.microsoft.com/office/drawing/2013/main/command">
      <pc:docMk xmlns:pc="http://schemas.microsoft.com/office/powerpoint/2013/main/command"/>
      <pc:sldMk xmlns:pc="http://schemas.microsoft.com/office/powerpoint/2013/main/command" cId="993704699" sldId="294"/>
      <ac:spMk id="4" creationId="{456814EB-8FBD-48A0-C9B9-C05C9353D573}"/>
    </ac:deMkLst>
    <p188:replyLst>
      <p188:reply id="{5DD4556F-1543-4969-B683-270D03DE7162}" authorId="{05EBC4EA-689B-0D05-7044-E346B8B40E4B}" created="2023-09-28T04:15:50.346">
        <p188:txBody>
          <a:bodyPr/>
          <a:lstStyle/>
          <a:p>
            <a:r>
              <a:rPr lang="en-US"/>
              <a:t>[@D22125093 Joel Felix Quadras]  please review data sources</a:t>
            </a:r>
          </a:p>
        </p188:txBody>
      </p188:reply>
    </p188:replyLst>
    <p188:txBody>
      <a:bodyPr/>
      <a:lstStyle/>
      <a:p>
        <a:r>
          <a:rPr lang="en-US"/>
          <a:t>[@D22124430 MOUNTDENYRAJ CHELLADURAI NADAR] [@D22124272 Cheril Mariam John] please review</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85494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9/29/2023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Tree>
    <p:extLst>
      <p:ext uri="{BB962C8B-B14F-4D97-AF65-F5344CB8AC3E}">
        <p14:creationId xmlns:p14="http://schemas.microsoft.com/office/powerpoint/2010/main" val="133565553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9/29/2023</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26_3B3ABAFB.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1A_2760AC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209800" y="2130426"/>
            <a:ext cx="7772400" cy="1470025"/>
          </a:xfrm>
          <a:prstGeom prst="rect">
            <a:avLst/>
          </a:prstGeom>
          <a:noFill/>
          <a:ln>
            <a:noFill/>
          </a:ln>
        </p:spPr>
        <p:txBody>
          <a:bodyPr spcFirstLastPara="1" wrap="square" lIns="91425" tIns="45700" rIns="91425" bIns="45700" anchor="ctr" anchorCtr="0">
            <a:noAutofit/>
          </a:bodyPr>
          <a:lstStyle/>
          <a:p>
            <a:pPr>
              <a:buSzPts val="3600"/>
            </a:pPr>
            <a:br>
              <a:rPr lang="en-IE" sz="3600" b="1"/>
            </a:br>
            <a:r>
              <a:rPr lang="en-IE" sz="3950"/>
              <a:t>Group 3</a:t>
            </a:r>
            <a:br>
              <a:rPr lang="en-IE" sz="3950"/>
            </a:br>
            <a:r>
              <a:rPr lang="en-IE" sz="3950"/>
              <a:t>Project Presentation</a:t>
            </a:r>
            <a:endParaRPr sz="3950"/>
          </a:p>
        </p:txBody>
      </p:sp>
      <p:pic>
        <p:nvPicPr>
          <p:cNvPr id="85" name="Google Shape;85;p13"/>
          <p:cNvPicPr preferRelativeResize="0"/>
          <p:nvPr/>
        </p:nvPicPr>
        <p:blipFill rotWithShape="1">
          <a:blip r:embed="rId3">
            <a:alphaModFix/>
          </a:blip>
          <a:srcRect/>
          <a:stretch/>
        </p:blipFill>
        <p:spPr>
          <a:xfrm>
            <a:off x="4933950" y="1131259"/>
            <a:ext cx="2001371" cy="1245298"/>
          </a:xfrm>
          <a:prstGeom prst="rect">
            <a:avLst/>
          </a:prstGeom>
          <a:noFill/>
          <a:ln>
            <a:noFill/>
          </a:ln>
        </p:spPr>
      </p:pic>
      <p:sp>
        <p:nvSpPr>
          <p:cNvPr id="2" name="TextBox 1">
            <a:extLst>
              <a:ext uri="{FF2B5EF4-FFF2-40B4-BE49-F238E27FC236}">
                <a16:creationId xmlns:a16="http://schemas.microsoft.com/office/drawing/2014/main" id="{77EF3A4D-F9CF-037D-769B-6D4DF9CB8311}"/>
              </a:ext>
            </a:extLst>
          </p:cNvPr>
          <p:cNvSpPr txBox="1"/>
          <p:nvPr/>
        </p:nvSpPr>
        <p:spPr>
          <a:xfrm>
            <a:off x="1129553" y="4347882"/>
            <a:ext cx="730667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ea typeface="+mn-lt"/>
                <a:cs typeface="+mn-lt"/>
              </a:rPr>
              <a:t>Joel Felix </a:t>
            </a:r>
            <a:r>
              <a:rPr lang="en-US" err="1">
                <a:solidFill>
                  <a:srgbClr val="000000"/>
                </a:solidFill>
                <a:ea typeface="+mn-lt"/>
                <a:cs typeface="+mn-lt"/>
              </a:rPr>
              <a:t>Quadras</a:t>
            </a:r>
            <a:r>
              <a:rPr lang="en-US">
                <a:solidFill>
                  <a:srgbClr val="000000"/>
                </a:solidFill>
                <a:ea typeface="+mn-lt"/>
                <a:cs typeface="+mn-lt"/>
              </a:rPr>
              <a:t> (D22125093 - DS)</a:t>
            </a:r>
            <a:br>
              <a:rPr lang="en-US">
                <a:ea typeface="+mn-lt"/>
                <a:cs typeface="+mn-lt"/>
              </a:rPr>
            </a:br>
            <a:r>
              <a:rPr lang="en-US">
                <a:solidFill>
                  <a:srgbClr val="000000"/>
                </a:solidFill>
                <a:ea typeface="+mn-lt"/>
                <a:cs typeface="+mn-lt"/>
              </a:rPr>
              <a:t>Cheril Mariam John (D22124272 - ASD)</a:t>
            </a:r>
            <a:br>
              <a:rPr lang="en-US">
                <a:ea typeface="+mn-lt"/>
                <a:cs typeface="+mn-lt"/>
              </a:rPr>
            </a:br>
            <a:r>
              <a:rPr lang="en-US" err="1">
                <a:solidFill>
                  <a:srgbClr val="000000"/>
                </a:solidFill>
                <a:ea typeface="+mn-lt"/>
                <a:cs typeface="+mn-lt"/>
              </a:rPr>
              <a:t>Mountdenyraj</a:t>
            </a:r>
            <a:r>
              <a:rPr lang="en-US">
                <a:solidFill>
                  <a:srgbClr val="000000"/>
                </a:solidFill>
                <a:ea typeface="+mn-lt"/>
                <a:cs typeface="+mn-lt"/>
              </a:rPr>
              <a:t> Chelladurai Nadar (D22124430 - ASD)</a:t>
            </a:r>
            <a:br>
              <a:rPr lang="en-US">
                <a:ea typeface="+mn-lt"/>
                <a:cs typeface="+mn-lt"/>
              </a:rPr>
            </a:br>
            <a:r>
              <a:rPr lang="en-US">
                <a:solidFill>
                  <a:srgbClr val="000000"/>
                </a:solidFill>
                <a:ea typeface="+mn-lt"/>
                <a:cs typeface="+mn-lt"/>
              </a:rPr>
              <a:t>David Ayang (D21127639 - ASD)</a:t>
            </a:r>
            <a:endParaRPr lang="en-US"/>
          </a:p>
        </p:txBody>
      </p:sp>
      <p:sp>
        <p:nvSpPr>
          <p:cNvPr id="3" name="Slide Number Placeholder 2">
            <a:extLst>
              <a:ext uri="{FF2B5EF4-FFF2-40B4-BE49-F238E27FC236}">
                <a16:creationId xmlns:a16="http://schemas.microsoft.com/office/drawing/2014/main" id="{D06FB828-3E1E-6192-2296-5ECDD47688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E"/>
              <a:pPr marL="0" lvl="0" indent="0" algn="r" rtl="0">
                <a:spcBef>
                  <a:spcPts val="0"/>
                </a:spcBef>
                <a:spcAft>
                  <a:spcPts val="0"/>
                </a:spcAft>
                <a:buNone/>
              </a:pPr>
              <a:t>1</a:t>
            </a:fld>
            <a:endParaRPr lang="en-GB"/>
          </a:p>
        </p:txBody>
      </p:sp>
    </p:spTree>
    <p:extLst>
      <p:ext uri="{BB962C8B-B14F-4D97-AF65-F5344CB8AC3E}">
        <p14:creationId xmlns:p14="http://schemas.microsoft.com/office/powerpoint/2010/main" val="1360733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F8FC-ADD9-5509-8D1E-FF9A30E8274A}"/>
              </a:ext>
            </a:extLst>
          </p:cNvPr>
          <p:cNvSpPr>
            <a:spLocks noGrp="1"/>
          </p:cNvSpPr>
          <p:nvPr>
            <p:ph type="title"/>
          </p:nvPr>
        </p:nvSpPr>
        <p:spPr/>
        <p:txBody>
          <a:bodyPr/>
          <a:lstStyle/>
          <a:p>
            <a:r>
              <a:rPr lang="en-US">
                <a:cs typeface="Segoe UI Light"/>
              </a:rPr>
              <a:t>Team Meetings and Conflict Mangement.</a:t>
            </a:r>
            <a:endParaRPr lang="en-US"/>
          </a:p>
        </p:txBody>
      </p:sp>
      <p:sp>
        <p:nvSpPr>
          <p:cNvPr id="3" name="Content Placeholder 2">
            <a:extLst>
              <a:ext uri="{FF2B5EF4-FFF2-40B4-BE49-F238E27FC236}">
                <a16:creationId xmlns:a16="http://schemas.microsoft.com/office/drawing/2014/main" id="{F6423102-F158-4347-7292-F24654D9BE0D}"/>
              </a:ext>
            </a:extLst>
          </p:cNvPr>
          <p:cNvSpPr>
            <a:spLocks noGrp="1"/>
          </p:cNvSpPr>
          <p:nvPr>
            <p:ph sz="quarter" idx="10"/>
          </p:nvPr>
        </p:nvSpPr>
        <p:spPr>
          <a:xfrm>
            <a:off x="520682" y="1435608"/>
            <a:ext cx="11152254" cy="4984232"/>
          </a:xfrm>
        </p:spPr>
        <p:txBody>
          <a:bodyPr vert="horz" lIns="91440" tIns="45720" rIns="91440" bIns="45720" rtlCol="0" anchor="t">
            <a:normAutofit lnSpcReduction="10000"/>
          </a:bodyPr>
          <a:lstStyle/>
          <a:p>
            <a:pPr marL="285750" indent="-285750">
              <a:lnSpc>
                <a:spcPct val="130000"/>
              </a:lnSpc>
              <a:buFont typeface="Arial"/>
              <a:buChar char="•"/>
            </a:pPr>
            <a:r>
              <a:rPr lang="en-US" sz="1600" dirty="0">
                <a:ea typeface="+mn-lt"/>
                <a:cs typeface="+mn-lt"/>
              </a:rPr>
              <a:t>Online team meetings: Monday to </a:t>
            </a:r>
            <a:r>
              <a:rPr lang="en-US" sz="1600" dirty="0">
                <a:cs typeface="Segoe UI"/>
              </a:rPr>
              <a:t>Friday, 10 pm.</a:t>
            </a:r>
          </a:p>
          <a:p>
            <a:pPr marL="285750" indent="-285750">
              <a:lnSpc>
                <a:spcPct val="130000"/>
              </a:lnSpc>
              <a:buFont typeface="Arial"/>
              <a:buChar char="•"/>
            </a:pPr>
            <a:r>
              <a:rPr lang="en-US" sz="1600" dirty="0">
                <a:cs typeface="Segoe UI"/>
              </a:rPr>
              <a:t>In-person meetings at university: After online session, 12 pm to 2 pm. (Feedback discussion and planning for the next week)</a:t>
            </a:r>
            <a:endParaRPr lang="en-US" dirty="0"/>
          </a:p>
          <a:p>
            <a:pPr marL="285750" indent="-285750">
              <a:lnSpc>
                <a:spcPct val="130000"/>
              </a:lnSpc>
              <a:buFont typeface="Arial"/>
              <a:buChar char="•"/>
            </a:pPr>
            <a:r>
              <a:rPr lang="en-US" sz="1600" dirty="0">
                <a:cs typeface="Segoe UI"/>
              </a:rPr>
              <a:t>Online meetings initially 1 hour, transitioning to 20 min standup once tasks are defined.</a:t>
            </a:r>
            <a:endParaRPr lang="en-US" dirty="0"/>
          </a:p>
          <a:p>
            <a:pPr marL="285750" indent="-285750">
              <a:lnSpc>
                <a:spcPct val="130000"/>
              </a:lnSpc>
              <a:buFont typeface="Arial"/>
              <a:buChar char="•"/>
            </a:pPr>
            <a:r>
              <a:rPr lang="en-US" sz="1600" dirty="0">
                <a:cs typeface="Segoe UI"/>
              </a:rPr>
              <a:t>Fostering collaboration and task ownership.</a:t>
            </a:r>
            <a:endParaRPr lang="en-US" dirty="0"/>
          </a:p>
          <a:p>
            <a:pPr marL="285750" indent="-285750">
              <a:lnSpc>
                <a:spcPct val="130000"/>
              </a:lnSpc>
              <a:buFont typeface="Arial"/>
              <a:buChar char="•"/>
            </a:pPr>
            <a:r>
              <a:rPr lang="en-US" sz="1600" dirty="0">
                <a:cs typeface="Segoe UI"/>
              </a:rPr>
              <a:t>Resolving issues internally among team members.</a:t>
            </a:r>
            <a:endParaRPr lang="en-US" dirty="0"/>
          </a:p>
          <a:p>
            <a:pPr marL="285750" indent="-285750">
              <a:lnSpc>
                <a:spcPct val="130000"/>
              </a:lnSpc>
              <a:buFont typeface="Arial"/>
              <a:buChar char="•"/>
            </a:pPr>
            <a:r>
              <a:rPr lang="en-US" sz="1600" dirty="0">
                <a:cs typeface="Segoe UI"/>
              </a:rPr>
              <a:t>Non-judgmental and constructive discussion for conflict resolution.</a:t>
            </a:r>
            <a:endParaRPr lang="en-US" dirty="0"/>
          </a:p>
          <a:p>
            <a:pPr marL="285750" indent="-285750">
              <a:lnSpc>
                <a:spcPct val="130000"/>
              </a:lnSpc>
              <a:buFont typeface="Arial"/>
              <a:buChar char="•"/>
            </a:pPr>
            <a:r>
              <a:rPr lang="en-US" sz="1600" dirty="0">
                <a:cs typeface="Segoe UI"/>
              </a:rPr>
              <a:t>Emphasis on clear and open communication to prevent conflicts.</a:t>
            </a:r>
            <a:endParaRPr lang="en-US" dirty="0"/>
          </a:p>
          <a:p>
            <a:pPr marL="285750" indent="-285750">
              <a:lnSpc>
                <a:spcPct val="130000"/>
              </a:lnSpc>
              <a:buFont typeface="Arial"/>
              <a:buChar char="•"/>
            </a:pPr>
            <a:r>
              <a:rPr lang="en-US" sz="1600" dirty="0">
                <a:cs typeface="Segoe UI"/>
              </a:rPr>
              <a:t>Delegating final decisions to the team member with the most expertise in the area.</a:t>
            </a:r>
            <a:endParaRPr lang="en-US" dirty="0"/>
          </a:p>
          <a:p>
            <a:pPr marL="285750" indent="-285750">
              <a:lnSpc>
                <a:spcPct val="130000"/>
              </a:lnSpc>
              <a:buFont typeface="Arial"/>
              <a:buChar char="•"/>
            </a:pPr>
            <a:endParaRPr lang="en-US" sz="1600" dirty="0">
              <a:cs typeface="Segoe UI"/>
            </a:endParaRPr>
          </a:p>
          <a:p>
            <a:pPr marL="285750" indent="-285750">
              <a:lnSpc>
                <a:spcPct val="130000"/>
              </a:lnSpc>
              <a:buFont typeface="Arial"/>
              <a:buChar char="•"/>
            </a:pPr>
            <a:endParaRPr lang="en-US" sz="1600" dirty="0">
              <a:cs typeface="Segoe UI"/>
            </a:endParaRPr>
          </a:p>
          <a:p>
            <a:pPr marL="285750" indent="-285750">
              <a:lnSpc>
                <a:spcPct val="130000"/>
              </a:lnSpc>
              <a:buFont typeface="Arial"/>
              <a:buChar char="•"/>
            </a:pPr>
            <a:endParaRPr lang="en-US" sz="1600">
              <a:cs typeface="Segoe UI"/>
            </a:endParaRPr>
          </a:p>
          <a:p>
            <a:pPr marL="285750" indent="-285750">
              <a:lnSpc>
                <a:spcPct val="100000"/>
              </a:lnSpc>
              <a:buFont typeface="Courier New"/>
              <a:buChar char="o"/>
            </a:pPr>
            <a:endParaRPr lang="en-US" sz="1600">
              <a:cs typeface="Segoe UI"/>
            </a:endParaRPr>
          </a:p>
          <a:p>
            <a:pPr marL="285750" indent="-285750">
              <a:lnSpc>
                <a:spcPct val="130000"/>
              </a:lnSpc>
              <a:buFont typeface="Courier New"/>
              <a:buChar char="o"/>
            </a:pPr>
            <a:endParaRPr lang="en-US" sz="1600">
              <a:cs typeface="Segoe UI"/>
            </a:endParaRPr>
          </a:p>
          <a:p>
            <a:endParaRPr lang="en-US" sz="1600">
              <a:cs typeface="Segoe UI"/>
            </a:endParaRPr>
          </a:p>
          <a:p>
            <a:endParaRPr lang="en-US" sz="1600">
              <a:cs typeface="Segoe UI"/>
            </a:endParaRPr>
          </a:p>
        </p:txBody>
      </p:sp>
      <p:sp>
        <p:nvSpPr>
          <p:cNvPr id="4" name="Slide Number Placeholder 3">
            <a:extLst>
              <a:ext uri="{FF2B5EF4-FFF2-40B4-BE49-F238E27FC236}">
                <a16:creationId xmlns:a16="http://schemas.microsoft.com/office/drawing/2014/main" id="{E3A60A01-0445-C2AB-F9D1-4FC114734197}"/>
              </a:ext>
            </a:extLst>
          </p:cNvPr>
          <p:cNvSpPr>
            <a:spLocks noGrp="1"/>
          </p:cNvSpPr>
          <p:nvPr>
            <p:ph type="sldNum" sz="quarter" idx="4"/>
          </p:nvPr>
        </p:nvSpPr>
        <p:spPr/>
        <p:txBody>
          <a:bodyPr/>
          <a:lstStyle/>
          <a:p>
            <a:fld id="{9860EDB8-5305-433F-BE41-D7A86D811DB3}" type="slidenum">
              <a:rPr lang="en-US" smtClean="0"/>
              <a:pPr/>
              <a:t>10</a:t>
            </a:fld>
            <a:endParaRPr lang="en-GB"/>
          </a:p>
        </p:txBody>
      </p:sp>
      <p:pic>
        <p:nvPicPr>
          <p:cNvPr id="6" name="Picture 5" descr="Improving Communication Skills. A skilled communicator uses a variety… | by  Anish Sadhu | Medium">
            <a:extLst>
              <a:ext uri="{FF2B5EF4-FFF2-40B4-BE49-F238E27FC236}">
                <a16:creationId xmlns:a16="http://schemas.microsoft.com/office/drawing/2014/main" id="{6D05630D-9364-42EE-588A-8B07E5884B27}"/>
              </a:ext>
            </a:extLst>
          </p:cNvPr>
          <p:cNvPicPr>
            <a:picLocks noChangeAspect="1"/>
          </p:cNvPicPr>
          <p:nvPr/>
        </p:nvPicPr>
        <p:blipFill>
          <a:blip r:embed="rId2"/>
          <a:stretch>
            <a:fillRect/>
          </a:stretch>
        </p:blipFill>
        <p:spPr>
          <a:xfrm>
            <a:off x="8630992" y="3430610"/>
            <a:ext cx="2743200" cy="2057400"/>
          </a:xfrm>
          <a:prstGeom prst="rect">
            <a:avLst/>
          </a:prstGeom>
        </p:spPr>
      </p:pic>
    </p:spTree>
    <p:extLst>
      <p:ext uri="{BB962C8B-B14F-4D97-AF65-F5344CB8AC3E}">
        <p14:creationId xmlns:p14="http://schemas.microsoft.com/office/powerpoint/2010/main" val="429451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3E26-45D8-5046-E413-319E2EB8E91C}"/>
              </a:ext>
            </a:extLst>
          </p:cNvPr>
          <p:cNvSpPr>
            <a:spLocks noGrp="1"/>
          </p:cNvSpPr>
          <p:nvPr>
            <p:ph type="title"/>
          </p:nvPr>
        </p:nvSpPr>
        <p:spPr/>
        <p:txBody>
          <a:bodyPr/>
          <a:lstStyle/>
          <a:p>
            <a:r>
              <a:rPr lang="en-US">
                <a:ea typeface="+mj-lt"/>
                <a:cs typeface="+mj-lt"/>
              </a:rPr>
              <a:t>Conclusion</a:t>
            </a:r>
            <a:endParaRPr lang="en-US"/>
          </a:p>
        </p:txBody>
      </p:sp>
      <p:sp>
        <p:nvSpPr>
          <p:cNvPr id="3" name="Content Placeholder 2">
            <a:extLst>
              <a:ext uri="{FF2B5EF4-FFF2-40B4-BE49-F238E27FC236}">
                <a16:creationId xmlns:a16="http://schemas.microsoft.com/office/drawing/2014/main" id="{E73180F5-BB50-802C-10EF-338257D002E6}"/>
              </a:ext>
            </a:extLst>
          </p:cNvPr>
          <p:cNvSpPr>
            <a:spLocks noGrp="1"/>
          </p:cNvSpPr>
          <p:nvPr>
            <p:ph sz="quarter" idx="10"/>
          </p:nvPr>
        </p:nvSpPr>
        <p:spPr>
          <a:xfrm>
            <a:off x="520682" y="1435608"/>
            <a:ext cx="11152254" cy="4984232"/>
          </a:xfrm>
        </p:spPr>
        <p:txBody>
          <a:bodyPr vert="horz" lIns="91440" tIns="45720" rIns="91440" bIns="45720" rtlCol="0" anchor="t">
            <a:normAutofit/>
          </a:bodyPr>
          <a:lstStyle/>
          <a:p>
            <a:r>
              <a:rPr lang="en-US" sz="1600" err="1">
                <a:ea typeface="+mn-lt"/>
                <a:cs typeface="+mn-lt"/>
              </a:rPr>
              <a:t>Accessibilator</a:t>
            </a:r>
            <a:r>
              <a:rPr lang="en-US" sz="1600">
                <a:ea typeface="+mn-lt"/>
                <a:cs typeface="+mn-lt"/>
              </a:rPr>
              <a:t>, is designed with a user-centric approach to meet the diverse needs of our target audience, especially those with accessibility challenges. We are committed to an iterative development process, where the feedback and metrics collected during the user evaluation phase will be instrumental in shaping future development cycles. This allows us to make data-driven decisions and prioritize features that will have the most impact on user experience.</a:t>
            </a:r>
            <a:endParaRPr lang="en-US">
              <a:cs typeface="Segoe UI"/>
            </a:endParaRPr>
          </a:p>
          <a:p>
            <a:r>
              <a:rPr lang="en-US" sz="1600">
                <a:ea typeface="+mn-lt"/>
                <a:cs typeface="+mn-lt"/>
              </a:rPr>
              <a:t>Moreover, we are committed to adhering to established accessibility standards like WCAG, ensuring that our product is not just functional but also inclusive. Our technology stack, which includes Next.js for the front-end, AWS Lambda for serverless computing, and Amazon SageMaker for machine learning capabilities, has been carefully selected to provide a scalable and robust architecture. This ensures that our system can easily adapt to future enhancements and user needs.</a:t>
            </a:r>
            <a:endParaRPr lang="en-US">
              <a:ea typeface="+mn-lt"/>
              <a:cs typeface="+mn-lt"/>
            </a:endParaRPr>
          </a:p>
          <a:p>
            <a:pPr>
              <a:buFont typeface="Arial"/>
              <a:buChar char="•"/>
            </a:pPr>
            <a:endParaRPr lang="en-US" sz="1600">
              <a:ea typeface="+mn-lt"/>
              <a:cs typeface="+mn-lt"/>
            </a:endParaRPr>
          </a:p>
          <a:p>
            <a:pPr marL="171450" indent="-171450">
              <a:lnSpc>
                <a:spcPct val="100000"/>
              </a:lnSpc>
              <a:buFont typeface="Arial"/>
              <a:buChar char="•"/>
            </a:pPr>
            <a:endParaRPr lang="en-US" sz="1600">
              <a:ea typeface="+mn-lt"/>
              <a:cs typeface="+mn-lt"/>
            </a:endParaRPr>
          </a:p>
          <a:p>
            <a:pPr>
              <a:lnSpc>
                <a:spcPct val="100000"/>
              </a:lnSpc>
            </a:pPr>
            <a:endParaRPr lang="en-US" sz="1600">
              <a:cs typeface="Segoe UI"/>
            </a:endParaRPr>
          </a:p>
        </p:txBody>
      </p:sp>
      <p:sp>
        <p:nvSpPr>
          <p:cNvPr id="4" name="Slide Number Placeholder 3">
            <a:extLst>
              <a:ext uri="{FF2B5EF4-FFF2-40B4-BE49-F238E27FC236}">
                <a16:creationId xmlns:a16="http://schemas.microsoft.com/office/drawing/2014/main" id="{60CFF05E-6C43-0DC6-F8C1-A20A7AE8B238}"/>
              </a:ext>
            </a:extLst>
          </p:cNvPr>
          <p:cNvSpPr>
            <a:spLocks noGrp="1"/>
          </p:cNvSpPr>
          <p:nvPr>
            <p:ph type="sldNum" sz="quarter" idx="4"/>
          </p:nvPr>
        </p:nvSpPr>
        <p:spPr/>
        <p:txBody>
          <a:bodyPr/>
          <a:lstStyle/>
          <a:p>
            <a:fld id="{9860EDB8-5305-433F-BE41-D7A86D811DB3}" type="slidenum">
              <a:rPr lang="en-US" smtClean="0"/>
              <a:pPr/>
              <a:t>11</a:t>
            </a:fld>
            <a:endParaRPr lang="en-GB"/>
          </a:p>
        </p:txBody>
      </p:sp>
    </p:spTree>
    <p:extLst>
      <p:ext uri="{BB962C8B-B14F-4D97-AF65-F5344CB8AC3E}">
        <p14:creationId xmlns:p14="http://schemas.microsoft.com/office/powerpoint/2010/main" val="133245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Segoe UI Light"/>
                <a:cs typeface="Segoe UI Light"/>
              </a:rPr>
              <a:t>Project Vision</a:t>
            </a:r>
            <a:endParaRPr lang="en-US"/>
          </a:p>
        </p:txBody>
      </p:sp>
      <p:sp>
        <p:nvSpPr>
          <p:cNvPr id="3" name="TextBox 2">
            <a:extLst>
              <a:ext uri="{FF2B5EF4-FFF2-40B4-BE49-F238E27FC236}">
                <a16:creationId xmlns:a16="http://schemas.microsoft.com/office/drawing/2014/main" id="{31958C28-3FD8-758F-F363-413299BB573E}"/>
              </a:ext>
            </a:extLst>
          </p:cNvPr>
          <p:cNvSpPr txBox="1"/>
          <p:nvPr/>
        </p:nvSpPr>
        <p:spPr>
          <a:xfrm>
            <a:off x="552402" y="1330942"/>
            <a:ext cx="10927976"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What are you trying to do?</a:t>
            </a:r>
          </a:p>
          <a:p>
            <a:pPr marL="285750" indent="-285750">
              <a:buFont typeface="Courier New"/>
              <a:buChar char="o"/>
            </a:pPr>
            <a:r>
              <a:rPr lang="en-US" err="1">
                <a:solidFill>
                  <a:srgbClr val="000000"/>
                </a:solidFill>
                <a:ea typeface="+mn-lt"/>
                <a:cs typeface="+mn-lt"/>
              </a:rPr>
              <a:t>Accessibilator</a:t>
            </a:r>
            <a:r>
              <a:rPr lang="en-US" dirty="0">
                <a:solidFill>
                  <a:srgbClr val="000000"/>
                </a:solidFill>
                <a:ea typeface="+mn-lt"/>
                <a:cs typeface="+mn-lt"/>
              </a:rPr>
              <a:t> converts various documents (PowerPoint, Word, Excel) into accessible formats. We use fonts, colors, and machine learning (image labeling, text summarization) for better accessibility.</a:t>
            </a:r>
          </a:p>
          <a:p>
            <a:endParaRPr lang="en-US" dirty="0">
              <a:cs typeface="Segoe UI"/>
            </a:endParaRPr>
          </a:p>
          <a:p>
            <a:r>
              <a:rPr lang="en-US" dirty="0">
                <a:cs typeface="Segoe UI"/>
              </a:rPr>
              <a:t>Who are you doing this for?</a:t>
            </a:r>
            <a:endParaRPr lang="en-US" dirty="0">
              <a:cs typeface="+mn-lt"/>
            </a:endParaRPr>
          </a:p>
          <a:p>
            <a:pPr marL="285750" indent="-285750">
              <a:buFont typeface="Courier New"/>
              <a:buChar char="o"/>
            </a:pPr>
            <a:r>
              <a:rPr lang="en-US" dirty="0">
                <a:ea typeface="+mn-lt"/>
                <a:cs typeface="+mn-lt"/>
              </a:rPr>
              <a:t>Our main audience comprises individuals with various accessibility needs, including dyslexia, dyscalculia, language disorders, and physical disabilities like color blindness and visual impairment. This also extends to caregivers, therapists, and special educators who support them.</a:t>
            </a:r>
          </a:p>
          <a:p>
            <a:pPr marL="285750" indent="-285750">
              <a:buFont typeface="Courier New"/>
              <a:buChar char="o"/>
            </a:pPr>
            <a:r>
              <a:rPr lang="en-US" dirty="0">
                <a:solidFill>
                  <a:srgbClr val="000000"/>
                </a:solidFill>
                <a:ea typeface="+mn-lt"/>
                <a:cs typeface="+mn-lt"/>
              </a:rPr>
              <a:t>Secondary users encompass educational institutions, healthcare providers, and government agencies seeking accessible documents to meet compliance and promote inclusivity</a:t>
            </a:r>
          </a:p>
          <a:p>
            <a:pPr>
              <a:spcBef>
                <a:spcPct val="0"/>
              </a:spcBef>
            </a:pPr>
            <a:br>
              <a:rPr lang="en-US" dirty="0">
                <a:cs typeface="Segoe UI"/>
              </a:rPr>
            </a:br>
            <a:r>
              <a:rPr lang="en-US" dirty="0">
                <a:cs typeface="Segoe UI"/>
              </a:rPr>
              <a:t>Why do they need it?</a:t>
            </a:r>
          </a:p>
          <a:p>
            <a:pPr marL="285750" indent="-285750">
              <a:buFont typeface="Courier New"/>
              <a:buChar char="o"/>
            </a:pPr>
            <a:r>
              <a:rPr lang="en-US" dirty="0">
                <a:solidFill>
                  <a:srgbClr val="000000"/>
                </a:solidFill>
                <a:ea typeface="+mn-lt"/>
                <a:cs typeface="+mn-lt"/>
              </a:rPr>
              <a:t>Common document formats often lack accessibility design, making them challenging for many users..</a:t>
            </a:r>
            <a:endParaRPr lang="en-US" dirty="0">
              <a:ea typeface="+mn-lt"/>
              <a:cs typeface="+mn-lt"/>
            </a:endParaRPr>
          </a:p>
          <a:p>
            <a:pPr marL="285750" indent="-285750">
              <a:buFont typeface="Courier New"/>
              <a:buChar char="o"/>
            </a:pPr>
            <a:r>
              <a:rPr lang="en-US" dirty="0">
                <a:ea typeface="+mn-lt"/>
                <a:cs typeface="+mn-lt"/>
              </a:rPr>
              <a:t>Enhancing accessibility levels the playing field, ensuring everyone can access and utilize the information provided.</a:t>
            </a:r>
          </a:p>
          <a:p>
            <a:pPr marL="285750" indent="-285750">
              <a:buFont typeface="Courier New"/>
              <a:buChar char="o"/>
            </a:pPr>
            <a:r>
              <a:rPr lang="en-US" dirty="0">
                <a:solidFill>
                  <a:srgbClr val="000000"/>
                </a:solidFill>
                <a:ea typeface="+mn-lt"/>
                <a:cs typeface="+mn-lt"/>
              </a:rPr>
              <a:t>Meeting accessibility standards can be challenging for organizations, leading to legal risks and excluding sections of people in the society.</a:t>
            </a:r>
            <a:endParaRPr lang="en-US" dirty="0">
              <a:solidFill>
                <a:srgbClr val="000000"/>
              </a:solidFill>
              <a:cs typeface="Segoe UI"/>
            </a:endParaRPr>
          </a:p>
          <a:p>
            <a:pPr marL="285750" indent="-285750">
              <a:buFont typeface="Courier New"/>
              <a:buChar char="o"/>
            </a:pPr>
            <a:endParaRPr lang="en-US" sz="1600">
              <a:ea typeface="+mn-lt"/>
              <a:cs typeface="+mn-lt"/>
            </a:endParaRPr>
          </a:p>
          <a:p>
            <a:pPr marL="285750" indent="-285750">
              <a:buFont typeface="Courier New"/>
              <a:buChar char="o"/>
            </a:pPr>
            <a:endParaRPr lang="en-US" sz="1600" dirty="0">
              <a:ea typeface="+mn-lt"/>
              <a:cs typeface="+mn-lt"/>
            </a:endParaRPr>
          </a:p>
        </p:txBody>
      </p:sp>
      <p:sp>
        <p:nvSpPr>
          <p:cNvPr id="2" name="Slide Number Placeholder 1">
            <a:extLst>
              <a:ext uri="{FF2B5EF4-FFF2-40B4-BE49-F238E27FC236}">
                <a16:creationId xmlns:a16="http://schemas.microsoft.com/office/drawing/2014/main" id="{9ED7FCFE-5177-624D-436C-D16817F21355}"/>
              </a:ext>
            </a:extLst>
          </p:cNvPr>
          <p:cNvSpPr>
            <a:spLocks noGrp="1"/>
          </p:cNvSpPr>
          <p:nvPr>
            <p:ph type="sldNum" sz="quarter" idx="4"/>
          </p:nvPr>
        </p:nvSpPr>
        <p:spPr/>
        <p:txBody>
          <a:bodyPr/>
          <a:lstStyle/>
          <a:p>
            <a:fld id="{9860EDB8-5305-433F-BE41-D7A86D811DB3}" type="slidenum">
              <a:rPr lang="en-US" smtClean="0"/>
              <a:pPr/>
              <a:t>2</a:t>
            </a:fld>
            <a:endParaRPr lang="en-GB"/>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Segoe UI Light"/>
                <a:cs typeface="Segoe UI Light"/>
              </a:rPr>
              <a:t>Technology Stack</a:t>
            </a:r>
            <a:endParaRPr lang="en-US"/>
          </a:p>
        </p:txBody>
      </p:sp>
      <p:sp>
        <p:nvSpPr>
          <p:cNvPr id="4" name="TextBox 3">
            <a:extLst>
              <a:ext uri="{FF2B5EF4-FFF2-40B4-BE49-F238E27FC236}">
                <a16:creationId xmlns:a16="http://schemas.microsoft.com/office/drawing/2014/main" id="{456814EB-8FBD-48A0-C9B9-C05C9353D573}"/>
              </a:ext>
            </a:extLst>
          </p:cNvPr>
          <p:cNvSpPr txBox="1"/>
          <p:nvPr/>
        </p:nvSpPr>
        <p:spPr>
          <a:xfrm>
            <a:off x="552197" y="1360272"/>
            <a:ext cx="5630129" cy="45611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a:ea typeface="+mn-lt"/>
                <a:cs typeface="+mn-lt"/>
              </a:rPr>
              <a:t>Front-end Technologies</a:t>
            </a:r>
            <a:endParaRPr lang="en-US" sz="1400" u="sng">
              <a:cs typeface="Segoe UI"/>
            </a:endParaRPr>
          </a:p>
          <a:p>
            <a:pPr marL="285750" indent="-285750">
              <a:buFont typeface="Courier New"/>
              <a:buChar char="o"/>
            </a:pPr>
            <a:r>
              <a:rPr lang="en-US" sz="1400">
                <a:ea typeface="+mn-lt"/>
                <a:cs typeface="+mn-lt"/>
              </a:rPr>
              <a:t> Framework: Next.js</a:t>
            </a:r>
            <a:endParaRPr lang="en-US" sz="1400">
              <a:cs typeface="Segoe UI"/>
            </a:endParaRPr>
          </a:p>
          <a:p>
            <a:pPr marL="285750" indent="-285750">
              <a:buFont typeface="Courier New"/>
              <a:buChar char="o"/>
            </a:pPr>
            <a:r>
              <a:rPr lang="en-US" sz="1400">
                <a:ea typeface="+mn-lt"/>
                <a:cs typeface="+mn-lt"/>
              </a:rPr>
              <a:t> Styling UI Library Component Library: Tailwind CSS/Headless UI/</a:t>
            </a:r>
            <a:r>
              <a:rPr lang="en-US" sz="1400" err="1">
                <a:ea typeface="+mn-lt"/>
                <a:cs typeface="+mn-lt"/>
              </a:rPr>
              <a:t>Mantine</a:t>
            </a:r>
            <a:endParaRPr lang="en-US" sz="1400">
              <a:cs typeface="Segoe UI"/>
            </a:endParaRPr>
          </a:p>
          <a:p>
            <a:pPr marL="285750" indent="-285750">
              <a:buFont typeface="Courier New"/>
              <a:buChar char="o"/>
            </a:pPr>
            <a:r>
              <a:rPr lang="en-US" sz="1400">
                <a:ea typeface="+mn-lt"/>
                <a:cs typeface="+mn-lt"/>
              </a:rPr>
              <a:t> Testing: Jest/React Testing Library, Cypress</a:t>
            </a:r>
            <a:endParaRPr lang="en-US" sz="1400">
              <a:cs typeface="Segoe UI"/>
            </a:endParaRPr>
          </a:p>
          <a:p>
            <a:pPr marL="285750" indent="-285750">
              <a:buFont typeface="Courier New"/>
              <a:buChar char="o"/>
            </a:pPr>
            <a:endParaRPr lang="en-US" sz="1400">
              <a:ea typeface="+mn-lt"/>
              <a:cs typeface="+mn-lt"/>
            </a:endParaRPr>
          </a:p>
          <a:p>
            <a:r>
              <a:rPr lang="en-US" sz="1400" u="sng">
                <a:ea typeface="+mn-lt"/>
                <a:cs typeface="+mn-lt"/>
              </a:rPr>
              <a:t>Back-end Technologies</a:t>
            </a:r>
            <a:endParaRPr lang="en-US" sz="1400" u="sng">
              <a:cs typeface="Segoe UI"/>
            </a:endParaRPr>
          </a:p>
          <a:p>
            <a:pPr marL="285750" indent="-285750">
              <a:buFont typeface="Courier New"/>
              <a:buChar char="o"/>
            </a:pPr>
            <a:r>
              <a:rPr lang="en-US" sz="1400">
                <a:ea typeface="+mn-lt"/>
                <a:cs typeface="+mn-lt"/>
              </a:rPr>
              <a:t>Cloud Hosting and Management: AWS Amplify</a:t>
            </a:r>
          </a:p>
          <a:p>
            <a:pPr marL="285750" indent="-285750">
              <a:buFont typeface="Courier New"/>
              <a:buChar char="o"/>
            </a:pPr>
            <a:r>
              <a:rPr lang="en-US" sz="1400">
                <a:ea typeface="+mn-lt"/>
                <a:cs typeface="+mn-lt"/>
              </a:rPr>
              <a:t>Serverless Functions: AWS Lambda with Express.js</a:t>
            </a:r>
          </a:p>
          <a:p>
            <a:pPr marL="285750" indent="-285750">
              <a:buFont typeface="Courier New"/>
              <a:buChar char="o"/>
            </a:pPr>
            <a:r>
              <a:rPr lang="en-US" sz="1400">
                <a:ea typeface="+mn-lt"/>
                <a:cs typeface="+mn-lt"/>
              </a:rPr>
              <a:t>API Gateway: AWS API Gateway</a:t>
            </a:r>
          </a:p>
          <a:p>
            <a:pPr marL="285750" indent="-285750">
              <a:buFont typeface="Courier New"/>
              <a:buChar char="o"/>
            </a:pPr>
            <a:r>
              <a:rPr lang="en-US" sz="1400">
                <a:ea typeface="+mn-lt"/>
                <a:cs typeface="+mn-lt"/>
              </a:rPr>
              <a:t>Workflow Management: AWS Step Functions</a:t>
            </a:r>
            <a:endParaRPr lang="en-US" sz="1400">
              <a:cs typeface="Segoe UI"/>
            </a:endParaRPr>
          </a:p>
          <a:p>
            <a:pPr marL="285750" indent="-285750">
              <a:buFont typeface="Courier New"/>
              <a:buChar char="o"/>
            </a:pPr>
            <a:r>
              <a:rPr lang="en-US" sz="1400">
                <a:ea typeface="+mn-lt"/>
                <a:cs typeface="+mn-lt"/>
              </a:rPr>
              <a:t>Database/File Storage: Amazon DynamoDB and Amazon S3</a:t>
            </a:r>
            <a:endParaRPr lang="en-US" sz="1400">
              <a:cs typeface="Segoe UI"/>
            </a:endParaRPr>
          </a:p>
          <a:p>
            <a:endParaRPr lang="en-US" sz="1400">
              <a:cs typeface="Segoe UI"/>
            </a:endParaRPr>
          </a:p>
          <a:p>
            <a:r>
              <a:rPr lang="en-US" sz="1400" u="sng">
                <a:ea typeface="+mn-lt"/>
                <a:cs typeface="+mn-lt"/>
              </a:rPr>
              <a:t>Machine Learning</a:t>
            </a:r>
            <a:endParaRPr lang="en-US" sz="1400" u="sng">
              <a:cs typeface="Segoe UI"/>
            </a:endParaRPr>
          </a:p>
          <a:p>
            <a:pPr marL="285750" indent="-285750">
              <a:buFont typeface="Courier New"/>
              <a:buChar char="o"/>
            </a:pPr>
            <a:r>
              <a:rPr lang="en-US" sz="1400">
                <a:ea typeface="+mn-lt"/>
                <a:cs typeface="+mn-lt"/>
              </a:rPr>
              <a:t>Framework: </a:t>
            </a:r>
            <a:r>
              <a:rPr lang="en-US" sz="1400" err="1">
                <a:ea typeface="+mn-lt"/>
                <a:cs typeface="+mn-lt"/>
              </a:rPr>
              <a:t>Tensorflow</a:t>
            </a:r>
            <a:endParaRPr lang="en-US" sz="1400">
              <a:ea typeface="+mn-lt"/>
              <a:cs typeface="+mn-lt"/>
            </a:endParaRPr>
          </a:p>
          <a:p>
            <a:pPr marL="285750" indent="-285750">
              <a:buFont typeface="Courier New"/>
              <a:buChar char="o"/>
            </a:pPr>
            <a:r>
              <a:rPr lang="en-US" sz="1400">
                <a:ea typeface="+mn-lt"/>
                <a:cs typeface="+mn-lt"/>
              </a:rPr>
              <a:t>ML Hosting Platform: Amazon SageMaker</a:t>
            </a:r>
            <a:endParaRPr lang="en-US" sz="1400">
              <a:cs typeface="Segoe UI"/>
            </a:endParaRPr>
          </a:p>
          <a:p>
            <a:endParaRPr lang="en-US" sz="1200">
              <a:ea typeface="+mn-lt"/>
              <a:cs typeface="+mn-lt"/>
            </a:endParaRPr>
          </a:p>
          <a:p>
            <a:endParaRPr lang="en-US" sz="1200">
              <a:cs typeface="Segoe UI"/>
            </a:endParaRPr>
          </a:p>
          <a:p>
            <a:endParaRPr lang="en-US" sz="1200">
              <a:cs typeface="Segoe UI"/>
            </a:endParaRPr>
          </a:p>
          <a:p>
            <a:endParaRPr lang="en-US" sz="1200">
              <a:cs typeface="Segoe UI"/>
            </a:endParaRPr>
          </a:p>
          <a:p>
            <a:pPr>
              <a:lnSpc>
                <a:spcPct val="150000"/>
              </a:lnSpc>
            </a:pPr>
            <a:endParaRPr lang="en-US" sz="1400">
              <a:cs typeface="Segoe UI"/>
            </a:endParaRPr>
          </a:p>
        </p:txBody>
      </p:sp>
      <p:sp>
        <p:nvSpPr>
          <p:cNvPr id="6" name="TextBox 5">
            <a:extLst>
              <a:ext uri="{FF2B5EF4-FFF2-40B4-BE49-F238E27FC236}">
                <a16:creationId xmlns:a16="http://schemas.microsoft.com/office/drawing/2014/main" id="{E2C4838D-5382-6D2C-0D1C-B969D6FB8316}"/>
              </a:ext>
            </a:extLst>
          </p:cNvPr>
          <p:cNvSpPr txBox="1"/>
          <p:nvPr/>
        </p:nvSpPr>
        <p:spPr>
          <a:xfrm>
            <a:off x="6263425" y="1443262"/>
            <a:ext cx="5237812" cy="40379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ea typeface="+mn-lt"/>
              <a:cs typeface="+mn-lt"/>
            </a:endParaRPr>
          </a:p>
          <a:p>
            <a:r>
              <a:rPr lang="en-US" sz="1400" u="sng" dirty="0">
                <a:ea typeface="+mn-lt"/>
                <a:cs typeface="+mn-lt"/>
              </a:rPr>
              <a:t>DevOps</a:t>
            </a:r>
          </a:p>
          <a:p>
            <a:pPr marL="171450" indent="-171450">
              <a:buFont typeface="Courier New"/>
              <a:buChar char="o"/>
            </a:pPr>
            <a:r>
              <a:rPr lang="en-US" sz="1400" dirty="0">
                <a:ea typeface="+mn-lt"/>
                <a:cs typeface="+mn-lt"/>
              </a:rPr>
              <a:t>Version Control: Git/GitHub</a:t>
            </a:r>
            <a:endParaRPr lang="en-US" sz="1400" dirty="0">
              <a:cs typeface="Segoe UI"/>
            </a:endParaRPr>
          </a:p>
          <a:p>
            <a:pPr marL="171450" indent="-171450">
              <a:buFont typeface="Courier New"/>
              <a:buChar char="o"/>
            </a:pPr>
            <a:r>
              <a:rPr lang="en-US" sz="1400" dirty="0">
                <a:ea typeface="+mn-lt"/>
                <a:cs typeface="+mn-lt"/>
              </a:rPr>
              <a:t>Team Communication/File Sharing: Slack Workspace</a:t>
            </a:r>
          </a:p>
          <a:p>
            <a:pPr marL="171450" indent="-171450">
              <a:buFont typeface="Courier New"/>
              <a:buChar char="o"/>
            </a:pPr>
            <a:r>
              <a:rPr lang="en-US" sz="1400" dirty="0">
                <a:ea typeface="+mn-lt"/>
                <a:cs typeface="+mn-lt"/>
              </a:rPr>
              <a:t>Project Management: Azure DevOps</a:t>
            </a:r>
          </a:p>
          <a:p>
            <a:pPr marL="171450" indent="-171450">
              <a:buFont typeface="Courier New"/>
              <a:buChar char="o"/>
            </a:pPr>
            <a:r>
              <a:rPr lang="en-US" sz="1400" dirty="0">
                <a:ea typeface="+mn-lt"/>
                <a:cs typeface="+mn-lt"/>
              </a:rPr>
              <a:t>CI/CD: GitHub Actions</a:t>
            </a:r>
            <a:endParaRPr lang="en-US" sz="1400" dirty="0">
              <a:cs typeface="Segoe UI"/>
            </a:endParaRPr>
          </a:p>
          <a:p>
            <a:pPr marL="171450" indent="-171450">
              <a:buFont typeface="Courier New"/>
              <a:buChar char="o"/>
            </a:pPr>
            <a:r>
              <a:rPr lang="en-US" sz="1400" dirty="0">
                <a:ea typeface="+mn-lt"/>
                <a:cs typeface="+mn-lt"/>
              </a:rPr>
              <a:t>Monitoring and Logging: Sentry</a:t>
            </a:r>
            <a:endParaRPr lang="en-US" sz="1400" dirty="0">
              <a:cs typeface="Segoe UI"/>
            </a:endParaRPr>
          </a:p>
          <a:p>
            <a:pPr marL="171450" indent="-171450">
              <a:buFont typeface="Arial"/>
              <a:buChar char="•"/>
            </a:pPr>
            <a:endParaRPr lang="en-US" sz="1400">
              <a:cs typeface="Segoe UI"/>
            </a:endParaRPr>
          </a:p>
          <a:p>
            <a:r>
              <a:rPr lang="en-US" sz="1400" u="sng">
                <a:ea typeface="+mn-lt"/>
                <a:cs typeface="+mn-lt"/>
              </a:rPr>
              <a:t>Data Sources</a:t>
            </a:r>
          </a:p>
          <a:p>
            <a:pPr marL="171450" indent="-171450">
              <a:buFont typeface="Courier New"/>
              <a:buChar char="o"/>
            </a:pPr>
            <a:r>
              <a:rPr lang="en-US" sz="1400">
                <a:ea typeface="+mn-lt"/>
                <a:cs typeface="+mn-lt"/>
              </a:rPr>
              <a:t>Document Data: User uploads</a:t>
            </a:r>
          </a:p>
          <a:p>
            <a:pPr marL="171450" indent="-171450">
              <a:buFont typeface="Courier New"/>
              <a:buChar char="o"/>
            </a:pPr>
            <a:r>
              <a:rPr lang="en-US" sz="1400" dirty="0">
                <a:ea typeface="+mn-lt"/>
                <a:cs typeface="+mn-lt"/>
              </a:rPr>
              <a:t>User Preferences and History: Stored in DynamoDB</a:t>
            </a:r>
          </a:p>
          <a:p>
            <a:pPr marL="171450" indent="-171450">
              <a:buFont typeface="Courier New"/>
              <a:buChar char="o"/>
            </a:pPr>
            <a:r>
              <a:rPr lang="en-US" sz="1400" dirty="0">
                <a:ea typeface="+mn-lt"/>
                <a:cs typeface="+mn-lt"/>
              </a:rPr>
              <a:t>Textual data from </a:t>
            </a:r>
            <a:r>
              <a:rPr lang="en-US" sz="1400" dirty="0" err="1">
                <a:ea typeface="+mn-lt"/>
                <a:cs typeface="+mn-lt"/>
              </a:rPr>
              <a:t>WikiLarge</a:t>
            </a:r>
            <a:r>
              <a:rPr lang="en-US" sz="1400">
                <a:ea typeface="+mn-lt"/>
                <a:cs typeface="+mn-lt"/>
              </a:rPr>
              <a:t>, Optus, Google Dataset and News Articles</a:t>
            </a:r>
            <a:endParaRPr lang="en-US" sz="1400" dirty="0">
              <a:ea typeface="+mn-lt"/>
              <a:cs typeface="+mn-lt"/>
            </a:endParaRPr>
          </a:p>
          <a:p>
            <a:pPr marL="171450" indent="-171450">
              <a:buFont typeface="Courier New"/>
              <a:buChar char="o"/>
            </a:pPr>
            <a:r>
              <a:rPr lang="en-US" sz="1400">
                <a:ea typeface="+mn-lt"/>
                <a:cs typeface="+mn-lt"/>
              </a:rPr>
              <a:t>Labelled Image dataset from Google Dataset and Kaggle</a:t>
            </a:r>
          </a:p>
          <a:p>
            <a:pPr marL="171450" indent="-171450">
              <a:buFont typeface="Courier New"/>
              <a:buChar char="o"/>
            </a:pPr>
            <a:r>
              <a:rPr lang="en-US" sz="1400">
                <a:ea typeface="+mn-lt"/>
                <a:cs typeface="+mn-lt"/>
              </a:rPr>
              <a:t>Accessibility Templates: Predefined and stored in Amazon S3</a:t>
            </a:r>
          </a:p>
          <a:p>
            <a:endParaRPr lang="en-US" sz="1400">
              <a:cs typeface="Segoe UI"/>
            </a:endParaRPr>
          </a:p>
          <a:p>
            <a:endParaRPr lang="en-US" sz="1400">
              <a:cs typeface="Segoe UI"/>
            </a:endParaRPr>
          </a:p>
          <a:p>
            <a:pPr>
              <a:lnSpc>
                <a:spcPct val="150000"/>
              </a:lnSpc>
            </a:pPr>
            <a:endParaRPr lang="en-US" sz="1400">
              <a:cs typeface="Segoe UI"/>
            </a:endParaRPr>
          </a:p>
        </p:txBody>
      </p:sp>
      <p:sp>
        <p:nvSpPr>
          <p:cNvPr id="2" name="Slide Number Placeholder 1">
            <a:extLst>
              <a:ext uri="{FF2B5EF4-FFF2-40B4-BE49-F238E27FC236}">
                <a16:creationId xmlns:a16="http://schemas.microsoft.com/office/drawing/2014/main" id="{FF81EE89-5281-AC0C-C778-F2A29370DC52}"/>
              </a:ext>
            </a:extLst>
          </p:cNvPr>
          <p:cNvSpPr>
            <a:spLocks noGrp="1"/>
          </p:cNvSpPr>
          <p:nvPr>
            <p:ph type="sldNum" sz="quarter" idx="4"/>
          </p:nvPr>
        </p:nvSpPr>
        <p:spPr/>
        <p:txBody>
          <a:bodyPr/>
          <a:lstStyle/>
          <a:p>
            <a:fld id="{9860EDB8-5305-433F-BE41-D7A86D811DB3}" type="slidenum">
              <a:rPr lang="en-US" smtClean="0"/>
              <a:pPr/>
              <a:t>3</a:t>
            </a:fld>
            <a:endParaRPr lang="en-GB"/>
          </a:p>
        </p:txBody>
      </p:sp>
    </p:spTree>
    <p:extLst>
      <p:ext uri="{BB962C8B-B14F-4D97-AF65-F5344CB8AC3E}">
        <p14:creationId xmlns:p14="http://schemas.microsoft.com/office/powerpoint/2010/main" val="9937046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61F9-E575-FDB2-B406-9FF07D4113AC}"/>
              </a:ext>
            </a:extLst>
          </p:cNvPr>
          <p:cNvSpPr>
            <a:spLocks noGrp="1"/>
          </p:cNvSpPr>
          <p:nvPr>
            <p:ph type="title"/>
          </p:nvPr>
        </p:nvSpPr>
        <p:spPr/>
        <p:txBody>
          <a:bodyPr>
            <a:normAutofit/>
          </a:bodyPr>
          <a:lstStyle/>
          <a:p>
            <a:r>
              <a:rPr lang="en-US">
                <a:ea typeface="+mj-lt"/>
                <a:cs typeface="+mj-lt"/>
              </a:rPr>
              <a:t>Technical Architecture</a:t>
            </a:r>
            <a:endParaRPr lang="en-US"/>
          </a:p>
        </p:txBody>
      </p:sp>
      <p:sp>
        <p:nvSpPr>
          <p:cNvPr id="3" name="Content Placeholder 2">
            <a:extLst>
              <a:ext uri="{FF2B5EF4-FFF2-40B4-BE49-F238E27FC236}">
                <a16:creationId xmlns:a16="http://schemas.microsoft.com/office/drawing/2014/main" id="{FC19C811-00E3-4DAB-BF2A-5D24409648BC}"/>
              </a:ext>
            </a:extLst>
          </p:cNvPr>
          <p:cNvSpPr>
            <a:spLocks noGrp="1"/>
          </p:cNvSpPr>
          <p:nvPr>
            <p:ph sz="quarter" idx="10"/>
          </p:nvPr>
        </p:nvSpPr>
        <p:spPr>
          <a:xfrm>
            <a:off x="521567" y="1435608"/>
            <a:ext cx="11059398" cy="4972722"/>
          </a:xfrm>
        </p:spPr>
        <p:txBody>
          <a:bodyPr vert="horz" lIns="91440" tIns="45720" rIns="91440" bIns="45720" rtlCol="0" anchor="t">
            <a:normAutofit/>
          </a:bodyPr>
          <a:lstStyle/>
          <a:p>
            <a:endParaRPr lang="en-US">
              <a:cs typeface="Segoe UI"/>
            </a:endParaRPr>
          </a:p>
          <a:p>
            <a:endParaRPr lang="en-US">
              <a:cs typeface="Segoe UI"/>
            </a:endParaRPr>
          </a:p>
        </p:txBody>
      </p:sp>
      <p:sp>
        <p:nvSpPr>
          <p:cNvPr id="4" name="TextBox 3">
            <a:extLst>
              <a:ext uri="{FF2B5EF4-FFF2-40B4-BE49-F238E27FC236}">
                <a16:creationId xmlns:a16="http://schemas.microsoft.com/office/drawing/2014/main" id="{423CF3F7-9BB3-F3FA-EDCF-D72CE1F90238}"/>
              </a:ext>
            </a:extLst>
          </p:cNvPr>
          <p:cNvSpPr txBox="1"/>
          <p:nvPr/>
        </p:nvSpPr>
        <p:spPr>
          <a:xfrm>
            <a:off x="7121483" y="1467714"/>
            <a:ext cx="4460050" cy="49401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a:t>Front-end/UI Layer</a:t>
            </a:r>
            <a:endParaRPr lang="en-US" sz="1400" u="sng">
              <a:ea typeface="+mn-lt"/>
              <a:cs typeface="+mn-lt"/>
            </a:endParaRPr>
          </a:p>
          <a:p>
            <a:endParaRPr lang="en-US" sz="1400">
              <a:cs typeface="Segoe UI"/>
            </a:endParaRPr>
          </a:p>
          <a:p>
            <a:r>
              <a:rPr lang="en-US" sz="1400">
                <a:ea typeface="+mn-lt"/>
                <a:cs typeface="+mn-lt"/>
              </a:rPr>
              <a:t>Utilizing Next.js, leveraging advanced features like server-side rendering and SEO optimization for better performance and discoverability.</a:t>
            </a:r>
            <a:endParaRPr lang="en-US" sz="1400">
              <a:cs typeface="Segoe UI"/>
            </a:endParaRPr>
          </a:p>
          <a:p>
            <a:pPr>
              <a:buFont typeface="Arial"/>
              <a:buChar char="•"/>
            </a:pPr>
            <a:endParaRPr lang="en-US" sz="1400">
              <a:cs typeface="Segoe UI"/>
            </a:endParaRPr>
          </a:p>
          <a:p>
            <a:r>
              <a:rPr lang="en-US" sz="1400" u="sng"/>
              <a:t>UI Components</a:t>
            </a:r>
            <a:endParaRPr lang="en-US" sz="1400" u="sng">
              <a:cs typeface="Segoe UI"/>
            </a:endParaRPr>
          </a:p>
          <a:p>
            <a:pPr marL="285750" indent="-285750">
              <a:buFont typeface="Courier New"/>
              <a:buChar char="o"/>
            </a:pPr>
            <a:endParaRPr lang="en-US" sz="1400">
              <a:ea typeface="+mn-lt"/>
              <a:cs typeface="+mn-lt"/>
            </a:endParaRPr>
          </a:p>
          <a:p>
            <a:pPr marL="285750" indent="-285750">
              <a:buFont typeface="Courier New"/>
              <a:buChar char="o"/>
            </a:pPr>
            <a:r>
              <a:rPr lang="en-US" sz="1400">
                <a:ea typeface="+mn-lt"/>
                <a:cs typeface="+mn-lt"/>
              </a:rPr>
              <a:t>Accessibility Format Selector: Dropdown menu or button grid for selecting predefined accessibility formats.</a:t>
            </a:r>
            <a:endParaRPr lang="en-US" sz="1400">
              <a:cs typeface="Segoe UI"/>
            </a:endParaRPr>
          </a:p>
          <a:p>
            <a:pPr marL="285750" indent="-285750">
              <a:buFont typeface="Courier New"/>
              <a:buChar char="o"/>
            </a:pPr>
            <a:r>
              <a:rPr lang="en-US" sz="1400">
                <a:ea typeface="+mn-lt"/>
                <a:cs typeface="+mn-lt"/>
              </a:rPr>
              <a:t>Document Upload Interface: Drag-and-drop area with file type icons for supported formats.</a:t>
            </a:r>
          </a:p>
          <a:p>
            <a:pPr marL="285750" indent="-285750">
              <a:buFont typeface="Courier New"/>
              <a:buChar char="o"/>
            </a:pPr>
            <a:r>
              <a:rPr lang="en-US" sz="1400">
                <a:ea typeface="+mn-lt"/>
                <a:cs typeface="+mn-lt"/>
              </a:rPr>
              <a:t>Document Review Interface: Interactive preview pane with zoom and page navigation features.</a:t>
            </a:r>
            <a:endParaRPr lang="en-US" sz="1400">
              <a:cs typeface="Segoe UI"/>
            </a:endParaRPr>
          </a:p>
          <a:p>
            <a:pPr marL="285750" indent="-285750">
              <a:buFont typeface="Courier New"/>
              <a:buChar char="o"/>
            </a:pPr>
            <a:r>
              <a:rPr lang="en-US" sz="1400">
                <a:ea typeface="+mn-lt"/>
                <a:cs typeface="+mn-lt"/>
              </a:rPr>
              <a:t>Customization Panel: Sidebar or modal with sliders and checkboxes for fine-tuning settings.</a:t>
            </a:r>
            <a:endParaRPr lang="en-US" sz="1400">
              <a:cs typeface="Segoe UI"/>
            </a:endParaRPr>
          </a:p>
          <a:p>
            <a:pPr marL="285750" indent="-285750">
              <a:buFont typeface="Courier New"/>
              <a:buChar char="o"/>
            </a:pPr>
            <a:r>
              <a:rPr lang="en-US" sz="1400">
                <a:ea typeface="+mn-lt"/>
                <a:cs typeface="+mn-lt"/>
              </a:rPr>
              <a:t>User Dashboard: Sections for profile information and document history.</a:t>
            </a:r>
            <a:endParaRPr lang="en-US" sz="1400">
              <a:cs typeface="Segoe UI"/>
            </a:endParaRPr>
          </a:p>
          <a:p>
            <a:pPr marL="285750" indent="-285750">
              <a:buFont typeface="Courier New"/>
              <a:buChar char="o"/>
            </a:pPr>
            <a:r>
              <a:rPr lang="en-US" sz="1400">
                <a:ea typeface="+mn-lt"/>
                <a:cs typeface="+mn-lt"/>
              </a:rPr>
              <a:t>Feedback Form: Widget for user feedback on optimization and output.</a:t>
            </a:r>
          </a:p>
          <a:p>
            <a:pPr>
              <a:lnSpc>
                <a:spcPct val="150000"/>
              </a:lnSpc>
            </a:pPr>
            <a:endParaRPr lang="en-US" sz="1600">
              <a:cs typeface="Segoe UI"/>
            </a:endParaRPr>
          </a:p>
        </p:txBody>
      </p:sp>
      <p:pic>
        <p:nvPicPr>
          <p:cNvPr id="5" name="Picture 4" descr="A diagram of a software application&#10;&#10;Description automatically generated">
            <a:extLst>
              <a:ext uri="{FF2B5EF4-FFF2-40B4-BE49-F238E27FC236}">
                <a16:creationId xmlns:a16="http://schemas.microsoft.com/office/drawing/2014/main" id="{69116B60-73E5-721C-A44C-397050493550}"/>
              </a:ext>
            </a:extLst>
          </p:cNvPr>
          <p:cNvPicPr>
            <a:picLocks noChangeAspect="1"/>
          </p:cNvPicPr>
          <p:nvPr/>
        </p:nvPicPr>
        <p:blipFill>
          <a:blip r:embed="rId2"/>
          <a:stretch>
            <a:fillRect/>
          </a:stretch>
        </p:blipFill>
        <p:spPr>
          <a:xfrm>
            <a:off x="684151" y="1436708"/>
            <a:ext cx="6306125" cy="4684733"/>
          </a:xfrm>
          <a:prstGeom prst="rect">
            <a:avLst/>
          </a:prstGeom>
        </p:spPr>
      </p:pic>
      <p:sp>
        <p:nvSpPr>
          <p:cNvPr id="6" name="Slide Number Placeholder 5">
            <a:extLst>
              <a:ext uri="{FF2B5EF4-FFF2-40B4-BE49-F238E27FC236}">
                <a16:creationId xmlns:a16="http://schemas.microsoft.com/office/drawing/2014/main" id="{A052FFDD-04EA-3717-DDDC-597982C63C49}"/>
              </a:ext>
            </a:extLst>
          </p:cNvPr>
          <p:cNvSpPr>
            <a:spLocks noGrp="1"/>
          </p:cNvSpPr>
          <p:nvPr>
            <p:ph type="sldNum" sz="quarter" idx="4"/>
          </p:nvPr>
        </p:nvSpPr>
        <p:spPr/>
        <p:txBody>
          <a:bodyPr/>
          <a:lstStyle/>
          <a:p>
            <a:fld id="{9860EDB8-5305-433F-BE41-D7A86D811DB3}" type="slidenum">
              <a:rPr lang="en-US" smtClean="0"/>
              <a:pPr/>
              <a:t>4</a:t>
            </a:fld>
            <a:endParaRPr lang="en-GB"/>
          </a:p>
        </p:txBody>
      </p:sp>
    </p:spTree>
    <p:extLst>
      <p:ext uri="{BB962C8B-B14F-4D97-AF65-F5344CB8AC3E}">
        <p14:creationId xmlns:p14="http://schemas.microsoft.com/office/powerpoint/2010/main" val="19821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61F9-E575-FDB2-B406-9FF07D4113AC}"/>
              </a:ext>
            </a:extLst>
          </p:cNvPr>
          <p:cNvSpPr>
            <a:spLocks noGrp="1"/>
          </p:cNvSpPr>
          <p:nvPr>
            <p:ph type="title"/>
          </p:nvPr>
        </p:nvSpPr>
        <p:spPr/>
        <p:txBody>
          <a:bodyPr>
            <a:normAutofit/>
          </a:bodyPr>
          <a:lstStyle/>
          <a:p>
            <a:r>
              <a:rPr lang="en-US">
                <a:ea typeface="+mj-lt"/>
                <a:cs typeface="+mj-lt"/>
              </a:rPr>
              <a:t>Technical Architecture</a:t>
            </a:r>
            <a:endParaRPr lang="en-US"/>
          </a:p>
        </p:txBody>
      </p:sp>
      <p:sp>
        <p:nvSpPr>
          <p:cNvPr id="3" name="Content Placeholder 2">
            <a:extLst>
              <a:ext uri="{FF2B5EF4-FFF2-40B4-BE49-F238E27FC236}">
                <a16:creationId xmlns:a16="http://schemas.microsoft.com/office/drawing/2014/main" id="{FC19C811-00E3-4DAB-BF2A-5D24409648BC}"/>
              </a:ext>
            </a:extLst>
          </p:cNvPr>
          <p:cNvSpPr>
            <a:spLocks noGrp="1"/>
          </p:cNvSpPr>
          <p:nvPr>
            <p:ph sz="quarter" idx="10"/>
          </p:nvPr>
        </p:nvSpPr>
        <p:spPr>
          <a:xfrm>
            <a:off x="521567" y="1435608"/>
            <a:ext cx="11059398" cy="4972722"/>
          </a:xfrm>
        </p:spPr>
        <p:txBody>
          <a:bodyPr vert="horz" lIns="91440" tIns="45720" rIns="91440" bIns="45720" rtlCol="0" anchor="t">
            <a:normAutofit/>
          </a:bodyPr>
          <a:lstStyle/>
          <a:p>
            <a:endParaRPr lang="en-US">
              <a:cs typeface="Segoe UI"/>
            </a:endParaRPr>
          </a:p>
          <a:p>
            <a:endParaRPr lang="en-US">
              <a:cs typeface="Segoe UI"/>
            </a:endParaRPr>
          </a:p>
        </p:txBody>
      </p:sp>
      <p:sp>
        <p:nvSpPr>
          <p:cNvPr id="4" name="TextBox 3">
            <a:extLst>
              <a:ext uri="{FF2B5EF4-FFF2-40B4-BE49-F238E27FC236}">
                <a16:creationId xmlns:a16="http://schemas.microsoft.com/office/drawing/2014/main" id="{423CF3F7-9BB3-F3FA-EDCF-D72CE1F90238}"/>
              </a:ext>
            </a:extLst>
          </p:cNvPr>
          <p:cNvSpPr txBox="1"/>
          <p:nvPr/>
        </p:nvSpPr>
        <p:spPr>
          <a:xfrm>
            <a:off x="7121483" y="1467714"/>
            <a:ext cx="4460050" cy="47246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a:t>Back-end and ML Layer</a:t>
            </a:r>
            <a:endParaRPr lang="en-US" u="sng"/>
          </a:p>
          <a:p>
            <a:r>
              <a:rPr lang="en-US" sz="1400"/>
              <a:t>AWS Amplify: Integrated</a:t>
            </a:r>
            <a:r>
              <a:rPr lang="en-US" sz="1400">
                <a:ea typeface="+mn-lt"/>
                <a:cs typeface="+mn-lt"/>
              </a:rPr>
              <a:t> development platform for streamlining both front-end and back-end services, including managed cloud hosting and deployment.</a:t>
            </a:r>
            <a:endParaRPr lang="en-US"/>
          </a:p>
          <a:p>
            <a:endParaRPr lang="en-US" sz="1400"/>
          </a:p>
          <a:p>
            <a:r>
              <a:rPr lang="en-US" sz="1400" u="sng"/>
              <a:t>AWS Services</a:t>
            </a:r>
            <a:endParaRPr lang="en-US" u="sng"/>
          </a:p>
          <a:p>
            <a:pPr marL="285750" indent="-285750">
              <a:buFont typeface="Courier New"/>
              <a:buChar char="o"/>
            </a:pPr>
            <a:r>
              <a:rPr lang="en-US" sz="1400">
                <a:ea typeface="+mn-lt"/>
                <a:cs typeface="+mn-lt"/>
              </a:rPr>
              <a:t>AWS Lambda with Express.js: Serverless architecture for handling RESTful API requests.</a:t>
            </a:r>
            <a:endParaRPr lang="en-US">
              <a:cs typeface="Segoe UI"/>
            </a:endParaRPr>
          </a:p>
          <a:p>
            <a:pPr marL="285750" indent="-285750">
              <a:buFont typeface="Courier New"/>
              <a:buChar char="o"/>
            </a:pPr>
            <a:r>
              <a:rPr lang="en-US" sz="1400">
                <a:ea typeface="+mn-lt"/>
                <a:cs typeface="+mn-lt"/>
              </a:rPr>
              <a:t>AWS API Gateway: Entry point for API requests, with features like rate limiting and caching.</a:t>
            </a:r>
            <a:endParaRPr lang="en-US">
              <a:cs typeface="Segoe UI"/>
            </a:endParaRPr>
          </a:p>
          <a:p>
            <a:pPr marL="285750" indent="-285750">
              <a:buFont typeface="Courier New"/>
              <a:buChar char="o"/>
            </a:pPr>
            <a:r>
              <a:rPr lang="en-US" sz="1400">
                <a:ea typeface="+mn-lt"/>
                <a:cs typeface="+mn-lt"/>
              </a:rPr>
              <a:t>Amazon S3: Temporary storage for uploaded and processed documents.</a:t>
            </a:r>
            <a:endParaRPr lang="en-US">
              <a:cs typeface="Segoe UI"/>
            </a:endParaRPr>
          </a:p>
          <a:p>
            <a:pPr marL="285750" indent="-285750">
              <a:buFont typeface="Courier New"/>
              <a:buChar char="o"/>
            </a:pPr>
            <a:r>
              <a:rPr lang="en-US" sz="1400">
                <a:ea typeface="+mn-lt"/>
                <a:cs typeface="+mn-lt"/>
              </a:rPr>
              <a:t>Amazon SageMaker: Complete ML development tools for text summarization, color correction, and font adjustments.</a:t>
            </a:r>
            <a:endParaRPr lang="en-US">
              <a:cs typeface="Segoe UI"/>
            </a:endParaRPr>
          </a:p>
          <a:p>
            <a:pPr marL="285750" indent="-285750">
              <a:buFont typeface="Courier New"/>
              <a:buChar char="o"/>
            </a:pPr>
            <a:r>
              <a:rPr lang="en-US" sz="1400">
                <a:ea typeface="+mn-lt"/>
                <a:cs typeface="+mn-lt"/>
              </a:rPr>
              <a:t>AWS Step Functions: Workflow coordination for document processing.</a:t>
            </a:r>
            <a:endParaRPr lang="en-US">
              <a:cs typeface="Segoe UI"/>
            </a:endParaRPr>
          </a:p>
          <a:p>
            <a:pPr marL="285750" indent="-285750">
              <a:buFont typeface="Courier New"/>
              <a:buChar char="o"/>
            </a:pPr>
            <a:r>
              <a:rPr lang="en-US" sz="1400">
                <a:ea typeface="+mn-lt"/>
                <a:cs typeface="+mn-lt"/>
              </a:rPr>
              <a:t>Amazon DynamoDB: Storage for user-specific data like preferences, history, and annotations.</a:t>
            </a:r>
            <a:endParaRPr lang="en-US">
              <a:cs typeface="Segoe UI"/>
            </a:endParaRPr>
          </a:p>
          <a:p>
            <a:endParaRPr lang="en-US" sz="1400">
              <a:cs typeface="Segoe UI"/>
            </a:endParaRPr>
          </a:p>
          <a:p>
            <a:pPr>
              <a:lnSpc>
                <a:spcPct val="150000"/>
              </a:lnSpc>
            </a:pPr>
            <a:endParaRPr lang="en-US" sz="1600">
              <a:cs typeface="Segoe UI"/>
            </a:endParaRPr>
          </a:p>
        </p:txBody>
      </p:sp>
      <p:pic>
        <p:nvPicPr>
          <p:cNvPr id="5" name="Picture 4" descr="A diagram of a software application&#10;&#10;Description automatically generated">
            <a:extLst>
              <a:ext uri="{FF2B5EF4-FFF2-40B4-BE49-F238E27FC236}">
                <a16:creationId xmlns:a16="http://schemas.microsoft.com/office/drawing/2014/main" id="{69116B60-73E5-721C-A44C-397050493550}"/>
              </a:ext>
            </a:extLst>
          </p:cNvPr>
          <p:cNvPicPr>
            <a:picLocks noChangeAspect="1"/>
          </p:cNvPicPr>
          <p:nvPr/>
        </p:nvPicPr>
        <p:blipFill>
          <a:blip r:embed="rId2"/>
          <a:stretch>
            <a:fillRect/>
          </a:stretch>
        </p:blipFill>
        <p:spPr>
          <a:xfrm>
            <a:off x="684151" y="1436708"/>
            <a:ext cx="6306125" cy="4684733"/>
          </a:xfrm>
          <a:prstGeom prst="rect">
            <a:avLst/>
          </a:prstGeom>
        </p:spPr>
      </p:pic>
      <p:sp>
        <p:nvSpPr>
          <p:cNvPr id="6" name="Slide Number Placeholder 5">
            <a:extLst>
              <a:ext uri="{FF2B5EF4-FFF2-40B4-BE49-F238E27FC236}">
                <a16:creationId xmlns:a16="http://schemas.microsoft.com/office/drawing/2014/main" id="{1F33F5B8-08E6-E322-A823-E06127AFA241}"/>
              </a:ext>
            </a:extLst>
          </p:cNvPr>
          <p:cNvSpPr>
            <a:spLocks noGrp="1"/>
          </p:cNvSpPr>
          <p:nvPr>
            <p:ph type="sldNum" sz="quarter" idx="4"/>
          </p:nvPr>
        </p:nvSpPr>
        <p:spPr/>
        <p:txBody>
          <a:bodyPr/>
          <a:lstStyle/>
          <a:p>
            <a:fld id="{9860EDB8-5305-433F-BE41-D7A86D811DB3}" type="slidenum">
              <a:rPr lang="en-US" smtClean="0"/>
              <a:pPr/>
              <a:t>5</a:t>
            </a:fld>
            <a:endParaRPr lang="en-GB"/>
          </a:p>
        </p:txBody>
      </p:sp>
    </p:spTree>
    <p:extLst>
      <p:ext uri="{BB962C8B-B14F-4D97-AF65-F5344CB8AC3E}">
        <p14:creationId xmlns:p14="http://schemas.microsoft.com/office/powerpoint/2010/main" val="390183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F8FC-ADD9-5509-8D1E-FF9A30E8274A}"/>
              </a:ext>
            </a:extLst>
          </p:cNvPr>
          <p:cNvSpPr>
            <a:spLocks noGrp="1"/>
          </p:cNvSpPr>
          <p:nvPr>
            <p:ph type="title"/>
          </p:nvPr>
        </p:nvSpPr>
        <p:spPr/>
        <p:txBody>
          <a:bodyPr/>
          <a:lstStyle/>
          <a:p>
            <a:r>
              <a:rPr lang="en-US">
                <a:ea typeface="+mj-lt"/>
                <a:cs typeface="+mj-lt"/>
              </a:rPr>
              <a:t>Minimum Viable Product (MVP)</a:t>
            </a:r>
            <a:endParaRPr lang="en-US" dirty="0"/>
          </a:p>
        </p:txBody>
      </p:sp>
      <p:sp>
        <p:nvSpPr>
          <p:cNvPr id="3" name="Content Placeholder 2">
            <a:extLst>
              <a:ext uri="{FF2B5EF4-FFF2-40B4-BE49-F238E27FC236}">
                <a16:creationId xmlns:a16="http://schemas.microsoft.com/office/drawing/2014/main" id="{F6423102-F158-4347-7292-F24654D9BE0D}"/>
              </a:ext>
            </a:extLst>
          </p:cNvPr>
          <p:cNvSpPr>
            <a:spLocks noGrp="1"/>
          </p:cNvSpPr>
          <p:nvPr>
            <p:ph sz="quarter" idx="10"/>
          </p:nvPr>
        </p:nvSpPr>
        <p:spPr>
          <a:xfrm>
            <a:off x="520682" y="1435608"/>
            <a:ext cx="11152254" cy="4984232"/>
          </a:xfrm>
        </p:spPr>
        <p:txBody>
          <a:bodyPr vert="horz" lIns="91440" tIns="45720" rIns="91440" bIns="45720" rtlCol="0" anchor="t">
            <a:normAutofit/>
          </a:bodyPr>
          <a:lstStyle/>
          <a:p>
            <a:pPr>
              <a:lnSpc>
                <a:spcPct val="130000"/>
              </a:lnSpc>
            </a:pPr>
            <a:r>
              <a:rPr lang="en-US" sz="1600" dirty="0">
                <a:ea typeface="+mn-lt"/>
                <a:cs typeface="+mn-lt"/>
              </a:rPr>
              <a:t>First MVP: Core functionality development for </a:t>
            </a:r>
            <a:r>
              <a:rPr lang="en-US" sz="1600" dirty="0" err="1">
                <a:ea typeface="+mn-lt"/>
                <a:cs typeface="+mn-lt"/>
              </a:rPr>
              <a:t>Accessibilator</a:t>
            </a:r>
            <a:r>
              <a:rPr lang="en-US" sz="1600" dirty="0">
                <a:ea typeface="+mn-lt"/>
                <a:cs typeface="+mn-lt"/>
              </a:rPr>
              <a:t>.</a:t>
            </a:r>
            <a:endParaRPr lang="en-US" dirty="0"/>
          </a:p>
          <a:p>
            <a:pPr marL="285750" indent="-285750">
              <a:lnSpc>
                <a:spcPct val="90000"/>
              </a:lnSpc>
              <a:buFont typeface="Courier New"/>
              <a:buChar char="o"/>
            </a:pPr>
            <a:r>
              <a:rPr lang="en-US" sz="1600" dirty="0">
                <a:cs typeface="Segoe UI"/>
              </a:rPr>
              <a:t>Users can upload Word documents and apply predefined dyslexic-friendly accessibility templates.</a:t>
            </a:r>
            <a:endParaRPr lang="en-US" dirty="0"/>
          </a:p>
          <a:p>
            <a:pPr marL="285750" indent="-285750">
              <a:lnSpc>
                <a:spcPct val="90000"/>
              </a:lnSpc>
              <a:buFont typeface="Courier New"/>
              <a:buChar char="o"/>
            </a:pPr>
            <a:r>
              <a:rPr lang="en-US" sz="1600" dirty="0">
                <a:cs typeface="Segoe UI"/>
              </a:rPr>
              <a:t>Customization options for font styles, sizes, and color corrections.</a:t>
            </a:r>
            <a:endParaRPr lang="en-US" dirty="0"/>
          </a:p>
          <a:p>
            <a:pPr marL="285750" indent="-285750">
              <a:lnSpc>
                <a:spcPct val="90000"/>
              </a:lnSpc>
              <a:buFont typeface="Courier New"/>
              <a:buChar char="o"/>
            </a:pPr>
            <a:r>
              <a:rPr lang="en-US" sz="1600">
                <a:ea typeface="+mn-lt"/>
                <a:cs typeface="+mn-lt"/>
              </a:rPr>
              <a:t>Initial version includes machine learning enhancements to convert complicated text to simplified content.</a:t>
            </a:r>
            <a:endParaRPr lang="en-US"/>
          </a:p>
          <a:p>
            <a:pPr marL="285750" indent="-285750">
              <a:lnSpc>
                <a:spcPct val="90000"/>
              </a:lnSpc>
              <a:buFont typeface="Courier New"/>
              <a:buChar char="o"/>
            </a:pPr>
            <a:r>
              <a:rPr lang="en-US" sz="1600" dirty="0">
                <a:ea typeface="+mn-lt"/>
                <a:cs typeface="+mn-lt"/>
              </a:rPr>
              <a:t>Following Feature-Driven Development approach for structured and iterative development.</a:t>
            </a:r>
            <a:endParaRPr lang="en-US" dirty="0"/>
          </a:p>
          <a:p>
            <a:pPr marL="285750" indent="-285750">
              <a:lnSpc>
                <a:spcPct val="90000"/>
              </a:lnSpc>
              <a:buFont typeface="Courier New"/>
              <a:buChar char="o"/>
            </a:pPr>
            <a:r>
              <a:rPr lang="en-US" sz="1600" dirty="0">
                <a:ea typeface="+mn-lt"/>
                <a:cs typeface="+mn-lt"/>
              </a:rPr>
              <a:t>Features divided into manageable components, developed and integrated incrementally.</a:t>
            </a:r>
            <a:endParaRPr lang="en-US" dirty="0"/>
          </a:p>
          <a:p>
            <a:pPr>
              <a:lnSpc>
                <a:spcPct val="90000"/>
              </a:lnSpc>
            </a:pPr>
            <a:endParaRPr lang="en-US" sz="1600" dirty="0">
              <a:ea typeface="+mn-lt"/>
              <a:cs typeface="+mn-lt"/>
            </a:endParaRPr>
          </a:p>
          <a:p>
            <a:pPr marL="285750" indent="-285750">
              <a:lnSpc>
                <a:spcPct val="100000"/>
              </a:lnSpc>
              <a:buFont typeface="Courier New"/>
              <a:buChar char="o"/>
            </a:pPr>
            <a:endParaRPr lang="en-US" sz="1600" dirty="0">
              <a:cs typeface="Segoe UI"/>
            </a:endParaRPr>
          </a:p>
          <a:p>
            <a:pPr marL="285750" indent="-285750">
              <a:lnSpc>
                <a:spcPct val="100000"/>
              </a:lnSpc>
              <a:buFont typeface="Courier New"/>
              <a:buChar char="o"/>
            </a:pPr>
            <a:endParaRPr lang="en-US" sz="1600">
              <a:cs typeface="Segoe UI"/>
            </a:endParaRPr>
          </a:p>
          <a:p>
            <a:pPr marL="285750" indent="-285750">
              <a:lnSpc>
                <a:spcPct val="130000"/>
              </a:lnSpc>
              <a:buFont typeface="Courier New"/>
              <a:buChar char="o"/>
            </a:pPr>
            <a:endParaRPr lang="en-US" sz="1600">
              <a:cs typeface="Segoe UI"/>
            </a:endParaRPr>
          </a:p>
          <a:p>
            <a:endParaRPr lang="en-US" sz="1600">
              <a:cs typeface="Segoe UI"/>
            </a:endParaRPr>
          </a:p>
          <a:p>
            <a:endParaRPr lang="en-US" sz="1600">
              <a:cs typeface="Segoe UI"/>
            </a:endParaRPr>
          </a:p>
        </p:txBody>
      </p:sp>
      <p:sp>
        <p:nvSpPr>
          <p:cNvPr id="4" name="Slide Number Placeholder 3">
            <a:extLst>
              <a:ext uri="{FF2B5EF4-FFF2-40B4-BE49-F238E27FC236}">
                <a16:creationId xmlns:a16="http://schemas.microsoft.com/office/drawing/2014/main" id="{E3A60A01-0445-C2AB-F9D1-4FC114734197}"/>
              </a:ext>
            </a:extLst>
          </p:cNvPr>
          <p:cNvSpPr>
            <a:spLocks noGrp="1"/>
          </p:cNvSpPr>
          <p:nvPr>
            <p:ph type="sldNum" sz="quarter" idx="4"/>
          </p:nvPr>
        </p:nvSpPr>
        <p:spPr/>
        <p:txBody>
          <a:bodyPr/>
          <a:lstStyle/>
          <a:p>
            <a:fld id="{9860EDB8-5305-433F-BE41-D7A86D811DB3}" type="slidenum">
              <a:rPr lang="en-US" smtClean="0"/>
              <a:pPr/>
              <a:t>6</a:t>
            </a:fld>
            <a:endParaRPr lang="en-GB"/>
          </a:p>
        </p:txBody>
      </p:sp>
    </p:spTree>
    <p:extLst>
      <p:ext uri="{BB962C8B-B14F-4D97-AF65-F5344CB8AC3E}">
        <p14:creationId xmlns:p14="http://schemas.microsoft.com/office/powerpoint/2010/main" val="223509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DD51-EC0B-56F4-4410-E99BA51C0ABC}"/>
              </a:ext>
            </a:extLst>
          </p:cNvPr>
          <p:cNvSpPr>
            <a:spLocks noGrp="1"/>
          </p:cNvSpPr>
          <p:nvPr>
            <p:ph type="title"/>
          </p:nvPr>
        </p:nvSpPr>
        <p:spPr/>
        <p:txBody>
          <a:bodyPr/>
          <a:lstStyle/>
          <a:p>
            <a:r>
              <a:rPr lang="en-US">
                <a:cs typeface="Segoe UI Light"/>
              </a:rPr>
              <a:t>Data Stack</a:t>
            </a:r>
            <a:endParaRPr lang="en-US"/>
          </a:p>
        </p:txBody>
      </p:sp>
      <p:sp>
        <p:nvSpPr>
          <p:cNvPr id="3" name="Content Placeholder 2">
            <a:extLst>
              <a:ext uri="{FF2B5EF4-FFF2-40B4-BE49-F238E27FC236}">
                <a16:creationId xmlns:a16="http://schemas.microsoft.com/office/drawing/2014/main" id="{8E7E2C99-A3AE-7231-F87F-733A2E10FF1B}"/>
              </a:ext>
            </a:extLst>
          </p:cNvPr>
          <p:cNvSpPr>
            <a:spLocks noGrp="1"/>
          </p:cNvSpPr>
          <p:nvPr>
            <p:ph sz="quarter" idx="10"/>
          </p:nvPr>
        </p:nvSpPr>
        <p:spPr>
          <a:xfrm>
            <a:off x="328656" y="1435608"/>
            <a:ext cx="11297133" cy="5175278"/>
          </a:xfrm>
        </p:spPr>
        <p:txBody>
          <a:bodyPr vert="horz" lIns="91440" tIns="45720" rIns="91440" bIns="45720" rtlCol="0" anchor="t">
            <a:normAutofit/>
          </a:bodyPr>
          <a:lstStyle/>
          <a:p>
            <a:pPr>
              <a:lnSpc>
                <a:spcPct val="100000"/>
              </a:lnSpc>
            </a:pPr>
            <a:r>
              <a:rPr lang="en-US" sz="1600">
                <a:ea typeface="+mn-lt"/>
                <a:cs typeface="+mn-lt"/>
              </a:rPr>
              <a:t>What are the key data resources you are using and how are you collecting, storing and accessing them?</a:t>
            </a:r>
            <a:endParaRPr lang="en-US"/>
          </a:p>
          <a:p>
            <a:pPr marL="285750" indent="-285750">
              <a:lnSpc>
                <a:spcPct val="100000"/>
              </a:lnSpc>
              <a:buFont typeface="Arial"/>
              <a:buChar char="•"/>
            </a:pPr>
            <a:r>
              <a:rPr lang="en-US" sz="1600">
                <a:cs typeface="Segoe UI"/>
              </a:rPr>
              <a:t>Data Collection : The data collected can be divided into 2 parts.</a:t>
            </a:r>
          </a:p>
          <a:p>
            <a:pPr>
              <a:lnSpc>
                <a:spcPct val="0"/>
              </a:lnSpc>
              <a:spcBef>
                <a:spcPts val="800"/>
              </a:spcBef>
              <a:spcAft>
                <a:spcPts val="800"/>
              </a:spcAft>
            </a:pPr>
            <a:r>
              <a:rPr lang="en-US" sz="1600">
                <a:latin typeface="Segoe UI"/>
                <a:cs typeface="Segoe UI"/>
              </a:rPr>
              <a:t>Application Data</a:t>
            </a:r>
          </a:p>
          <a:p>
            <a:pPr marL="342900" indent="-342900">
              <a:lnSpc>
                <a:spcPct val="0"/>
              </a:lnSpc>
              <a:spcBef>
                <a:spcPts val="800"/>
              </a:spcBef>
              <a:spcAft>
                <a:spcPts val="800"/>
              </a:spcAft>
              <a:buAutoNum type="arabicPeriod"/>
            </a:pPr>
            <a:r>
              <a:rPr lang="en-US" sz="1600">
                <a:latin typeface="Segoe UI"/>
                <a:cs typeface="Segoe UI"/>
              </a:rPr>
              <a:t>Login Credentials</a:t>
            </a:r>
          </a:p>
          <a:p>
            <a:pPr marL="342900" indent="-342900">
              <a:lnSpc>
                <a:spcPct val="0"/>
              </a:lnSpc>
              <a:spcBef>
                <a:spcPts val="800"/>
              </a:spcBef>
              <a:spcAft>
                <a:spcPts val="800"/>
              </a:spcAft>
              <a:buAutoNum type="arabicPeriod"/>
            </a:pPr>
            <a:r>
              <a:rPr lang="en-US" sz="1600">
                <a:cs typeface="Segoe UI"/>
              </a:rPr>
              <a:t>Documents uploaded by the user.</a:t>
            </a:r>
          </a:p>
          <a:p>
            <a:pPr marL="342900" indent="-342900">
              <a:lnSpc>
                <a:spcPct val="0"/>
              </a:lnSpc>
              <a:spcBef>
                <a:spcPts val="800"/>
              </a:spcBef>
              <a:spcAft>
                <a:spcPts val="800"/>
              </a:spcAft>
              <a:buAutoNum type="arabicPeriod"/>
            </a:pPr>
            <a:endParaRPr lang="en-US" sz="1600">
              <a:cs typeface="Segoe UI"/>
            </a:endParaRPr>
          </a:p>
          <a:p>
            <a:pPr>
              <a:lnSpc>
                <a:spcPct val="0"/>
              </a:lnSpc>
              <a:spcBef>
                <a:spcPts val="800"/>
              </a:spcBef>
              <a:spcAft>
                <a:spcPts val="800"/>
              </a:spcAft>
            </a:pPr>
            <a:r>
              <a:rPr lang="en-US" sz="1600">
                <a:cs typeface="Segoe UI"/>
              </a:rPr>
              <a:t>Machine Learning Data</a:t>
            </a:r>
          </a:p>
          <a:p>
            <a:pPr marL="342900" indent="-342900">
              <a:lnSpc>
                <a:spcPct val="0"/>
              </a:lnSpc>
              <a:spcBef>
                <a:spcPts val="800"/>
              </a:spcBef>
              <a:spcAft>
                <a:spcPts val="800"/>
              </a:spcAft>
              <a:buAutoNum type="arabicPeriod"/>
            </a:pPr>
            <a:r>
              <a:rPr lang="en-US" sz="1600">
                <a:cs typeface="Segoe UI"/>
              </a:rPr>
              <a:t>Data containing complex text and simplified text.</a:t>
            </a:r>
          </a:p>
          <a:p>
            <a:pPr marL="342900" indent="-342900">
              <a:lnSpc>
                <a:spcPct val="0"/>
              </a:lnSpc>
              <a:spcBef>
                <a:spcPts val="800"/>
              </a:spcBef>
              <a:spcAft>
                <a:spcPts val="800"/>
              </a:spcAft>
              <a:buFontTx/>
              <a:buAutoNum type="arabicPeriod"/>
            </a:pPr>
            <a:r>
              <a:rPr lang="en-US" sz="1600">
                <a:cs typeface="Segoe UI"/>
              </a:rPr>
              <a:t>Data of label Images</a:t>
            </a:r>
          </a:p>
          <a:p>
            <a:pPr marL="285750" indent="-285750">
              <a:lnSpc>
                <a:spcPct val="100000"/>
              </a:lnSpc>
              <a:buFont typeface="Arial"/>
              <a:buChar char="•"/>
            </a:pPr>
            <a:r>
              <a:rPr lang="en-US" sz="1600">
                <a:cs typeface="Segoe UI"/>
              </a:rPr>
              <a:t>Storage: Data collected will be stored in AWS Dynamo DB and  Amazon RDS. Once the user has completed his task all his data will be deleted.</a:t>
            </a:r>
          </a:p>
          <a:p>
            <a:pPr marL="285750" indent="-285750">
              <a:lnSpc>
                <a:spcPct val="100000"/>
              </a:lnSpc>
              <a:buFont typeface="Arial"/>
              <a:buChar char="•"/>
            </a:pPr>
            <a:r>
              <a:rPr lang="en-US" sz="1600">
                <a:cs typeface="Segoe UI"/>
              </a:rPr>
              <a:t>Access: Implementation of strict data measures such as encryption, authentication and authorization, to protect data from unauthorized access or breaches.</a:t>
            </a:r>
          </a:p>
          <a:p>
            <a:pPr marL="285750" indent="-285750">
              <a:buFont typeface="Arial"/>
              <a:buChar char="•"/>
            </a:pPr>
            <a:endParaRPr lang="en-US" sz="1600">
              <a:cs typeface="Segoe UI"/>
            </a:endParaRPr>
          </a:p>
        </p:txBody>
      </p:sp>
      <p:pic>
        <p:nvPicPr>
          <p:cNvPr id="4" name="Picture 3" descr="Technologies | Free Full-Text | Big Data in Biodiversity Science: A  Framework for Engagement">
            <a:extLst>
              <a:ext uri="{FF2B5EF4-FFF2-40B4-BE49-F238E27FC236}">
                <a16:creationId xmlns:a16="http://schemas.microsoft.com/office/drawing/2014/main" id="{3CCBD03F-CD61-676D-377B-A70127C1AFA0}"/>
              </a:ext>
            </a:extLst>
          </p:cNvPr>
          <p:cNvPicPr>
            <a:picLocks noChangeAspect="1"/>
          </p:cNvPicPr>
          <p:nvPr/>
        </p:nvPicPr>
        <p:blipFill>
          <a:blip r:embed="rId3"/>
          <a:stretch>
            <a:fillRect/>
          </a:stretch>
        </p:blipFill>
        <p:spPr>
          <a:xfrm>
            <a:off x="8835912" y="1715956"/>
            <a:ext cx="2659606" cy="2620265"/>
          </a:xfrm>
          <a:prstGeom prst="rect">
            <a:avLst/>
          </a:prstGeom>
        </p:spPr>
      </p:pic>
      <p:sp>
        <p:nvSpPr>
          <p:cNvPr id="6" name="TextBox 5">
            <a:extLst>
              <a:ext uri="{FF2B5EF4-FFF2-40B4-BE49-F238E27FC236}">
                <a16:creationId xmlns:a16="http://schemas.microsoft.com/office/drawing/2014/main" id="{3E1165F0-1C83-4860-391C-6796D6645DDD}"/>
              </a:ext>
            </a:extLst>
          </p:cNvPr>
          <p:cNvSpPr txBox="1"/>
          <p:nvPr/>
        </p:nvSpPr>
        <p:spPr>
          <a:xfrm>
            <a:off x="8758176" y="4340506"/>
            <a:ext cx="29611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b="1">
                <a:solidFill>
                  <a:srgbClr val="222222"/>
                </a:solidFill>
                <a:latin typeface="Arial"/>
                <a:cs typeface="Arial"/>
              </a:rPr>
              <a:t>Figure 1</a:t>
            </a:r>
            <a:endParaRPr lang="en-GB" sz="1000">
              <a:solidFill>
                <a:srgbClr val="222222"/>
              </a:solidFill>
              <a:latin typeface="Arial"/>
              <a:cs typeface="Arial"/>
            </a:endParaRPr>
          </a:p>
        </p:txBody>
      </p:sp>
      <p:sp>
        <p:nvSpPr>
          <p:cNvPr id="8" name="Slide Number Placeholder 7">
            <a:extLst>
              <a:ext uri="{FF2B5EF4-FFF2-40B4-BE49-F238E27FC236}">
                <a16:creationId xmlns:a16="http://schemas.microsoft.com/office/drawing/2014/main" id="{4AA49B99-090D-3021-2655-AD2C466330B7}"/>
              </a:ext>
            </a:extLst>
          </p:cNvPr>
          <p:cNvSpPr>
            <a:spLocks noGrp="1"/>
          </p:cNvSpPr>
          <p:nvPr>
            <p:ph type="sldNum" sz="quarter" idx="4"/>
          </p:nvPr>
        </p:nvSpPr>
        <p:spPr/>
        <p:txBody>
          <a:bodyPr/>
          <a:lstStyle/>
          <a:p>
            <a:fld id="{9860EDB8-5305-433F-BE41-D7A86D811DB3}" type="slidenum">
              <a:rPr lang="en-US" smtClean="0"/>
              <a:pPr/>
              <a:t>7</a:t>
            </a:fld>
            <a:endParaRPr lang="en-GB"/>
          </a:p>
        </p:txBody>
      </p:sp>
      <p:sp>
        <p:nvSpPr>
          <p:cNvPr id="9" name="Footer Placeholder 8">
            <a:extLst>
              <a:ext uri="{FF2B5EF4-FFF2-40B4-BE49-F238E27FC236}">
                <a16:creationId xmlns:a16="http://schemas.microsoft.com/office/drawing/2014/main" id="{946DF5B1-36E9-D696-DD15-4AE97B8BC973}"/>
              </a:ext>
            </a:extLst>
          </p:cNvPr>
          <p:cNvSpPr>
            <a:spLocks noGrp="1"/>
          </p:cNvSpPr>
          <p:nvPr>
            <p:ph type="ftr" sz="quarter" idx="3"/>
          </p:nvPr>
        </p:nvSpPr>
        <p:spPr>
          <a:xfrm>
            <a:off x="288404" y="6203952"/>
            <a:ext cx="11171496" cy="365125"/>
          </a:xfrm>
        </p:spPr>
        <p:txBody>
          <a:bodyPr/>
          <a:lstStyle/>
          <a:p>
            <a:pPr algn="l"/>
            <a:r>
              <a:rPr lang="en-GB" sz="1000" b="1">
                <a:solidFill>
                  <a:srgbClr val="222222"/>
                </a:solidFill>
                <a:latin typeface="Arial"/>
                <a:cs typeface="Arial"/>
              </a:rPr>
              <a:t>Figure 1.</a:t>
            </a:r>
            <a:r>
              <a:rPr lang="en-GB" sz="1000">
                <a:solidFill>
                  <a:srgbClr val="222222"/>
                </a:solidFill>
                <a:latin typeface="Arial"/>
                <a:cs typeface="Arial"/>
              </a:rPr>
              <a:t> Schematic framework of data life cycle for engaging biodiversity science</a:t>
            </a:r>
            <a:endParaRPr lang="en-US">
              <a:cs typeface="Segoe UI"/>
            </a:endParaRPr>
          </a:p>
          <a:p>
            <a:pPr algn="l"/>
            <a:r>
              <a:rPr lang="en-GB" err="1"/>
              <a:t>Musvuugwa</a:t>
            </a:r>
            <a:r>
              <a:rPr lang="en-GB"/>
              <a:t>, T., Dlomu, M. G., &amp; Adebowale, A. (2021). Big Data in Biodiversity Science: A Framework for Engagement. Technologies, 9(3), 60. https://doi.org/10.3390/technologies9030060</a:t>
            </a:r>
            <a:endParaRPr lang="en-GB">
              <a:cs typeface="Segoe UI"/>
            </a:endParaRPr>
          </a:p>
        </p:txBody>
      </p:sp>
    </p:spTree>
    <p:extLst>
      <p:ext uri="{BB962C8B-B14F-4D97-AF65-F5344CB8AC3E}">
        <p14:creationId xmlns:p14="http://schemas.microsoft.com/office/powerpoint/2010/main" val="66064693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F8FC-ADD9-5509-8D1E-FF9A30E8274A}"/>
              </a:ext>
            </a:extLst>
          </p:cNvPr>
          <p:cNvSpPr>
            <a:spLocks noGrp="1"/>
          </p:cNvSpPr>
          <p:nvPr>
            <p:ph type="title"/>
          </p:nvPr>
        </p:nvSpPr>
        <p:spPr/>
        <p:txBody>
          <a:bodyPr/>
          <a:lstStyle/>
          <a:p>
            <a:r>
              <a:rPr lang="en-US">
                <a:ea typeface="+mj-lt"/>
                <a:cs typeface="+mj-lt"/>
              </a:rPr>
              <a:t>User Evaluation planning</a:t>
            </a:r>
            <a:endParaRPr lang="en-US"/>
          </a:p>
        </p:txBody>
      </p:sp>
      <p:sp>
        <p:nvSpPr>
          <p:cNvPr id="3" name="Content Placeholder 2">
            <a:extLst>
              <a:ext uri="{FF2B5EF4-FFF2-40B4-BE49-F238E27FC236}">
                <a16:creationId xmlns:a16="http://schemas.microsoft.com/office/drawing/2014/main" id="{F6423102-F158-4347-7292-F24654D9BE0D}"/>
              </a:ext>
            </a:extLst>
          </p:cNvPr>
          <p:cNvSpPr>
            <a:spLocks noGrp="1"/>
          </p:cNvSpPr>
          <p:nvPr>
            <p:ph sz="quarter" idx="10"/>
          </p:nvPr>
        </p:nvSpPr>
        <p:spPr>
          <a:xfrm>
            <a:off x="520682" y="1435608"/>
            <a:ext cx="11152254" cy="4984232"/>
          </a:xfrm>
        </p:spPr>
        <p:txBody>
          <a:bodyPr vert="horz" lIns="91440" tIns="45720" rIns="91440" bIns="45720" rtlCol="0" anchor="t">
            <a:normAutofit fontScale="92500" lnSpcReduction="10000"/>
          </a:bodyPr>
          <a:lstStyle/>
          <a:p>
            <a:pPr>
              <a:lnSpc>
                <a:spcPct val="130000"/>
              </a:lnSpc>
            </a:pPr>
            <a:r>
              <a:rPr lang="en-US" sz="1600">
                <a:ea typeface="+mn-lt"/>
                <a:cs typeface="+mn-lt"/>
              </a:rPr>
              <a:t>To assess the effectiveness, usability, and accessibility of </a:t>
            </a:r>
            <a:r>
              <a:rPr lang="en-US" sz="1600" err="1">
                <a:ea typeface="+mn-lt"/>
                <a:cs typeface="+mn-lt"/>
              </a:rPr>
              <a:t>Accessibilator</a:t>
            </a:r>
            <a:r>
              <a:rPr lang="en-US" sz="1600">
                <a:ea typeface="+mn-lt"/>
                <a:cs typeface="+mn-lt"/>
              </a:rPr>
              <a:t> across diverse user groups. We aim to employ the following methods:</a:t>
            </a:r>
            <a:endParaRPr lang="en-US" sz="1600">
              <a:cs typeface="Segoe UI"/>
            </a:endParaRPr>
          </a:p>
          <a:p>
            <a:pPr marL="285750" indent="-285750">
              <a:lnSpc>
                <a:spcPct val="100000"/>
              </a:lnSpc>
              <a:buFont typeface="Courier New"/>
              <a:buChar char="o"/>
            </a:pPr>
            <a:r>
              <a:rPr lang="en-US" sz="1600" dirty="0">
                <a:cs typeface="Segoe UI"/>
              </a:rPr>
              <a:t>Usability Testing: Conduct one-on-one sessions with users to evaluate the ease of use and identify any UI/UX issues.</a:t>
            </a:r>
          </a:p>
          <a:p>
            <a:pPr marL="285750" indent="-285750">
              <a:lnSpc>
                <a:spcPct val="100000"/>
              </a:lnSpc>
              <a:buFont typeface="Courier New"/>
              <a:buChar char="o"/>
            </a:pPr>
            <a:r>
              <a:rPr lang="en-US" sz="1600" dirty="0">
                <a:cs typeface="Segoe UI"/>
              </a:rPr>
              <a:t>Feedback Surveys: Post-interaction surveys to gauge user satisfaction and collect suggestions for improvements.</a:t>
            </a:r>
          </a:p>
          <a:p>
            <a:pPr marL="285750" indent="-285750">
              <a:lnSpc>
                <a:spcPct val="100000"/>
              </a:lnSpc>
              <a:buFont typeface="Courier New"/>
              <a:buChar char="o"/>
            </a:pPr>
            <a:r>
              <a:rPr lang="en-US" sz="1600" dirty="0">
                <a:cs typeface="Segoe UI"/>
              </a:rPr>
              <a:t>Accessibility Metrics: Utilize automated testing tools to measure compliance with established accessibility standards like WCAG.</a:t>
            </a:r>
          </a:p>
          <a:p>
            <a:pPr marL="285750" indent="-285750">
              <a:lnSpc>
                <a:spcPct val="100000"/>
              </a:lnSpc>
              <a:buFont typeface="Courier New"/>
              <a:buChar char="o"/>
            </a:pPr>
            <a:r>
              <a:rPr lang="en-US" sz="1600" dirty="0">
                <a:cs typeface="Segoe UI"/>
              </a:rPr>
              <a:t>Comparative Analysis: Record the time taken for users to read through documents before and after customization to quantify improvements in accessibility.</a:t>
            </a:r>
          </a:p>
          <a:p>
            <a:pPr marL="285750" indent="-285750">
              <a:lnSpc>
                <a:spcPct val="100000"/>
              </a:lnSpc>
              <a:buFont typeface="Courier New"/>
              <a:buChar char="o"/>
            </a:pPr>
            <a:r>
              <a:rPr lang="en-US" sz="1600" dirty="0">
                <a:cs typeface="Segoe UI"/>
              </a:rPr>
              <a:t>A/B Testing: Experiment with different features and UI elements to determine which configurations yield the best user experience.</a:t>
            </a:r>
          </a:p>
          <a:p>
            <a:pPr marL="285750" indent="-285750">
              <a:lnSpc>
                <a:spcPct val="100000"/>
              </a:lnSpc>
              <a:buFont typeface="Courier New"/>
              <a:buChar char="o"/>
            </a:pPr>
            <a:r>
              <a:rPr lang="en-US" sz="1600">
                <a:ea typeface="+mn-lt"/>
                <a:cs typeface="+mn-lt"/>
              </a:rPr>
              <a:t>We'll evaluate our machine learning model using a range of metrics, including accuracy, error rate, F1 score, precision, recall, confusion matrix, mean absolute error (MAE), mean squared error (MSE), root mean squared error (RMSE), R-squared, area under the ROC curve (AUC-ROC), and hinge loss. Our metric selection will be guided by a thorough analysis of the project's specific requirements for a comprehensive evaluation.</a:t>
            </a:r>
            <a:endParaRPr lang="en-US" sz="1600" dirty="0">
              <a:ea typeface="+mn-lt"/>
              <a:cs typeface="+mn-lt"/>
            </a:endParaRPr>
          </a:p>
          <a:p>
            <a:pPr marL="285750" indent="-285750">
              <a:lnSpc>
                <a:spcPct val="100000"/>
              </a:lnSpc>
              <a:buFont typeface="Courier New"/>
              <a:buChar char="o"/>
            </a:pPr>
            <a:endParaRPr lang="en-US" sz="1600">
              <a:cs typeface="Segoe UI"/>
            </a:endParaRPr>
          </a:p>
          <a:p>
            <a:pPr marL="285750" indent="-285750">
              <a:lnSpc>
                <a:spcPct val="130000"/>
              </a:lnSpc>
              <a:buFont typeface="Courier New"/>
              <a:buChar char="o"/>
            </a:pPr>
            <a:endParaRPr lang="en-US" sz="1600">
              <a:cs typeface="Segoe UI"/>
            </a:endParaRPr>
          </a:p>
          <a:p>
            <a:endParaRPr lang="en-US" sz="1600">
              <a:cs typeface="Segoe UI"/>
            </a:endParaRPr>
          </a:p>
          <a:p>
            <a:endParaRPr lang="en-US" sz="1600">
              <a:cs typeface="Segoe UI"/>
            </a:endParaRPr>
          </a:p>
        </p:txBody>
      </p:sp>
      <p:sp>
        <p:nvSpPr>
          <p:cNvPr id="4" name="Slide Number Placeholder 3">
            <a:extLst>
              <a:ext uri="{FF2B5EF4-FFF2-40B4-BE49-F238E27FC236}">
                <a16:creationId xmlns:a16="http://schemas.microsoft.com/office/drawing/2014/main" id="{E3A60A01-0445-C2AB-F9D1-4FC114734197}"/>
              </a:ext>
            </a:extLst>
          </p:cNvPr>
          <p:cNvSpPr>
            <a:spLocks noGrp="1"/>
          </p:cNvSpPr>
          <p:nvPr>
            <p:ph type="sldNum" sz="quarter" idx="4"/>
          </p:nvPr>
        </p:nvSpPr>
        <p:spPr/>
        <p:txBody>
          <a:bodyPr/>
          <a:lstStyle/>
          <a:p>
            <a:fld id="{9860EDB8-5305-433F-BE41-D7A86D811DB3}" type="slidenum">
              <a:rPr lang="en-US" smtClean="0"/>
              <a:pPr/>
              <a:t>8</a:t>
            </a:fld>
            <a:endParaRPr lang="en-GB"/>
          </a:p>
        </p:txBody>
      </p:sp>
    </p:spTree>
    <p:extLst>
      <p:ext uri="{BB962C8B-B14F-4D97-AF65-F5344CB8AC3E}">
        <p14:creationId xmlns:p14="http://schemas.microsoft.com/office/powerpoint/2010/main" val="19326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F8FC-ADD9-5509-8D1E-FF9A30E8274A}"/>
              </a:ext>
            </a:extLst>
          </p:cNvPr>
          <p:cNvSpPr>
            <a:spLocks noGrp="1"/>
          </p:cNvSpPr>
          <p:nvPr>
            <p:ph type="title"/>
          </p:nvPr>
        </p:nvSpPr>
        <p:spPr/>
        <p:txBody>
          <a:bodyPr/>
          <a:lstStyle/>
          <a:p>
            <a:r>
              <a:rPr lang="en-US">
                <a:ea typeface="+mj-lt"/>
                <a:cs typeface="+mj-lt"/>
              </a:rPr>
              <a:t>Project Management.</a:t>
            </a:r>
            <a:endParaRPr lang="en-US"/>
          </a:p>
        </p:txBody>
      </p:sp>
      <p:sp>
        <p:nvSpPr>
          <p:cNvPr id="3" name="Content Placeholder 2">
            <a:extLst>
              <a:ext uri="{FF2B5EF4-FFF2-40B4-BE49-F238E27FC236}">
                <a16:creationId xmlns:a16="http://schemas.microsoft.com/office/drawing/2014/main" id="{F6423102-F158-4347-7292-F24654D9BE0D}"/>
              </a:ext>
            </a:extLst>
          </p:cNvPr>
          <p:cNvSpPr>
            <a:spLocks noGrp="1"/>
          </p:cNvSpPr>
          <p:nvPr>
            <p:ph sz="quarter" idx="10"/>
          </p:nvPr>
        </p:nvSpPr>
        <p:spPr>
          <a:xfrm>
            <a:off x="520682" y="1435608"/>
            <a:ext cx="7213466" cy="4952036"/>
          </a:xfrm>
        </p:spPr>
        <p:txBody>
          <a:bodyPr vert="horz" lIns="91440" tIns="45720" rIns="91440" bIns="45720" rtlCol="0" anchor="t">
            <a:normAutofit/>
          </a:bodyPr>
          <a:lstStyle/>
          <a:p>
            <a:pPr marL="285750" indent="-285750">
              <a:lnSpc>
                <a:spcPct val="110000"/>
              </a:lnSpc>
              <a:buFont typeface="Arial"/>
              <a:buChar char="•"/>
            </a:pPr>
            <a:r>
              <a:rPr lang="en-US" sz="1600">
                <a:ea typeface="+mn-lt"/>
                <a:cs typeface="+mn-lt"/>
              </a:rPr>
              <a:t>SCRUM Methodology for Project Development</a:t>
            </a:r>
            <a:endParaRPr lang="en-US" sz="1600">
              <a:cs typeface="Segoe UI"/>
            </a:endParaRPr>
          </a:p>
          <a:p>
            <a:pPr marL="628650" lvl="1" indent="-342900">
              <a:lnSpc>
                <a:spcPct val="110000"/>
              </a:lnSpc>
              <a:buAutoNum type="arabicPeriod"/>
            </a:pPr>
            <a:r>
              <a:rPr lang="en-US" sz="1600">
                <a:cs typeface="Segoe UI"/>
              </a:rPr>
              <a:t>Daily Stand-Up at 10 pm Monday to Friday. (What did I do ? What I am doing ? Any Challenges.)</a:t>
            </a:r>
          </a:p>
          <a:p>
            <a:pPr marL="628650" lvl="1" indent="-342900">
              <a:lnSpc>
                <a:spcPct val="110000"/>
              </a:lnSpc>
              <a:buAutoNum type="arabicPeriod"/>
            </a:pPr>
            <a:r>
              <a:rPr lang="en-US" sz="1600">
                <a:cs typeface="Segoe UI"/>
              </a:rPr>
              <a:t>Sprint Planning Ceremony Once every two weeks for feature discussion, User story selection. </a:t>
            </a:r>
            <a:r>
              <a:rPr lang="en-US" sz="1600">
                <a:ea typeface="+mn-lt"/>
                <a:cs typeface="+mn-lt"/>
              </a:rPr>
              <a:t>Every sprint the role of scrum master and product owner will be rotated between the team members.</a:t>
            </a:r>
            <a:r>
              <a:rPr lang="en-US" sz="1600" dirty="0">
                <a:cs typeface="Segoe UI"/>
              </a:rPr>
              <a:t> </a:t>
            </a:r>
          </a:p>
          <a:p>
            <a:pPr marL="628650" lvl="1" indent="-342900">
              <a:lnSpc>
                <a:spcPct val="110000"/>
              </a:lnSpc>
              <a:buAutoNum type="arabicPeriod"/>
            </a:pPr>
            <a:r>
              <a:rPr lang="en-US" sz="1600">
                <a:cs typeface="Segoe UI"/>
              </a:rPr>
              <a:t>Sprint Review and Retrospective.</a:t>
            </a:r>
          </a:p>
          <a:p>
            <a:pPr marL="285750" indent="-285750">
              <a:lnSpc>
                <a:spcPct val="110000"/>
              </a:lnSpc>
              <a:buFont typeface="Arial"/>
              <a:buChar char="•"/>
            </a:pPr>
            <a:r>
              <a:rPr lang="en-US" sz="1600">
                <a:cs typeface="Segoe UI"/>
              </a:rPr>
              <a:t>Azure Boards for Project Mangement as it can integrated with GitHub and Slack.</a:t>
            </a:r>
            <a:endParaRPr lang="en-US" sz="1600" dirty="0">
              <a:cs typeface="Segoe UI"/>
            </a:endParaRPr>
          </a:p>
          <a:p>
            <a:pPr marL="285750" indent="-285750">
              <a:lnSpc>
                <a:spcPct val="110000"/>
              </a:lnSpc>
              <a:buFont typeface="Arial"/>
              <a:buChar char="•"/>
            </a:pPr>
            <a:r>
              <a:rPr lang="en-US" sz="1600">
                <a:cs typeface="Segoe UI"/>
              </a:rPr>
              <a:t>Slack for team communication.</a:t>
            </a:r>
            <a:endParaRPr lang="en-US" sz="1600" dirty="0">
              <a:cs typeface="Segoe UI"/>
            </a:endParaRPr>
          </a:p>
          <a:p>
            <a:pPr marL="285750" indent="-285750">
              <a:lnSpc>
                <a:spcPct val="110000"/>
              </a:lnSpc>
              <a:buFont typeface="Arial"/>
              <a:buChar char="•"/>
            </a:pPr>
            <a:r>
              <a:rPr lang="en-US" sz="1600">
                <a:cs typeface="Segoe UI"/>
              </a:rPr>
              <a:t>GitHub for source code repository.</a:t>
            </a:r>
          </a:p>
          <a:p>
            <a:pPr marL="285750" indent="-285750">
              <a:lnSpc>
                <a:spcPct val="130000"/>
              </a:lnSpc>
              <a:buFont typeface="Arial"/>
              <a:buChar char="•"/>
            </a:pPr>
            <a:endParaRPr lang="en-US" sz="1600">
              <a:cs typeface="Segoe UI"/>
            </a:endParaRPr>
          </a:p>
          <a:p>
            <a:pPr marL="285750" indent="-285750">
              <a:lnSpc>
                <a:spcPct val="100000"/>
              </a:lnSpc>
              <a:buFont typeface="Courier New"/>
              <a:buChar char="o"/>
            </a:pPr>
            <a:endParaRPr lang="en-US" sz="1600">
              <a:cs typeface="Segoe UI"/>
            </a:endParaRPr>
          </a:p>
          <a:p>
            <a:pPr marL="285750" indent="-285750">
              <a:lnSpc>
                <a:spcPct val="130000"/>
              </a:lnSpc>
              <a:buFont typeface="Courier New"/>
              <a:buChar char="o"/>
            </a:pPr>
            <a:endParaRPr lang="en-US" sz="1600">
              <a:cs typeface="Segoe UI"/>
            </a:endParaRPr>
          </a:p>
          <a:p>
            <a:endParaRPr lang="en-US" sz="1600">
              <a:cs typeface="Segoe UI"/>
            </a:endParaRPr>
          </a:p>
          <a:p>
            <a:endParaRPr lang="en-US" sz="1600">
              <a:cs typeface="Segoe UI"/>
            </a:endParaRPr>
          </a:p>
        </p:txBody>
      </p:sp>
      <p:sp>
        <p:nvSpPr>
          <p:cNvPr id="4" name="Slide Number Placeholder 3">
            <a:extLst>
              <a:ext uri="{FF2B5EF4-FFF2-40B4-BE49-F238E27FC236}">
                <a16:creationId xmlns:a16="http://schemas.microsoft.com/office/drawing/2014/main" id="{E3A60A01-0445-C2AB-F9D1-4FC114734197}"/>
              </a:ext>
            </a:extLst>
          </p:cNvPr>
          <p:cNvSpPr>
            <a:spLocks noGrp="1"/>
          </p:cNvSpPr>
          <p:nvPr>
            <p:ph type="sldNum" sz="quarter" idx="4"/>
          </p:nvPr>
        </p:nvSpPr>
        <p:spPr/>
        <p:txBody>
          <a:bodyPr/>
          <a:lstStyle/>
          <a:p>
            <a:fld id="{9860EDB8-5305-433F-BE41-D7A86D811DB3}" type="slidenum">
              <a:rPr lang="en-US" smtClean="0"/>
              <a:pPr/>
              <a:t>9</a:t>
            </a:fld>
            <a:endParaRPr lang="en-GB"/>
          </a:p>
        </p:txBody>
      </p:sp>
      <p:pic>
        <p:nvPicPr>
          <p:cNvPr id="5" name="Picture 4" descr="A person writing on a piece of paper&#10;&#10;Description automatically generated">
            <a:extLst>
              <a:ext uri="{FF2B5EF4-FFF2-40B4-BE49-F238E27FC236}">
                <a16:creationId xmlns:a16="http://schemas.microsoft.com/office/drawing/2014/main" id="{6DE40365-78D4-A35D-80B4-50806EC09523}"/>
              </a:ext>
            </a:extLst>
          </p:cNvPr>
          <p:cNvPicPr>
            <a:picLocks noChangeAspect="1"/>
          </p:cNvPicPr>
          <p:nvPr/>
        </p:nvPicPr>
        <p:blipFill>
          <a:blip r:embed="rId2"/>
          <a:stretch>
            <a:fillRect/>
          </a:stretch>
        </p:blipFill>
        <p:spPr>
          <a:xfrm>
            <a:off x="7847528" y="2453424"/>
            <a:ext cx="3880832" cy="2069204"/>
          </a:xfrm>
          <a:prstGeom prst="rect">
            <a:avLst/>
          </a:prstGeom>
        </p:spPr>
      </p:pic>
    </p:spTree>
    <p:extLst>
      <p:ext uri="{BB962C8B-B14F-4D97-AF65-F5344CB8AC3E}">
        <p14:creationId xmlns:p14="http://schemas.microsoft.com/office/powerpoint/2010/main" val="3548043492"/>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d182beb-936c-4a1e-8057-ffe191512bb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AB73EB492119943B3969339C4E6DE8B" ma:contentTypeVersion="3" ma:contentTypeDescription="Create a new document." ma:contentTypeScope="" ma:versionID="e25fc462d9dd2d7a9742d8281c0b7c70">
  <xsd:schema xmlns:xsd="http://www.w3.org/2001/XMLSchema" xmlns:xs="http://www.w3.org/2001/XMLSchema" xmlns:p="http://schemas.microsoft.com/office/2006/metadata/properties" xmlns:ns3="2d182beb-936c-4a1e-8057-ffe191512bbb" targetNamespace="http://schemas.microsoft.com/office/2006/metadata/properties" ma:root="true" ma:fieldsID="bdceb292ffd7a5cfb2ee95d02406510c" ns3:_="">
    <xsd:import namespace="2d182beb-936c-4a1e-8057-ffe191512bbb"/>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82beb-936c-4a1e-8057-ffe191512b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2d182beb-936c-4a1e-8057-ffe191512b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435296AC-8200-4F1E-A48C-71B1FCC9CDDC}">
  <ds:schemaRefs>
    <ds:schemaRef ds:uri="2d182beb-936c-4a1e-8057-ffe191512b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{FBAAC535-A38C-46B7-8EF4-B4906B965C48}tf10001108_win32</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Custom</vt:lpstr>
      <vt:lpstr>Office Theme</vt:lpstr>
      <vt:lpstr> Group 3 Project Presentation</vt:lpstr>
      <vt:lpstr>Project Vision</vt:lpstr>
      <vt:lpstr>Technology Stack</vt:lpstr>
      <vt:lpstr>Technical Architecture</vt:lpstr>
      <vt:lpstr>Technical Architecture</vt:lpstr>
      <vt:lpstr>Minimum Viable Product (MVP)</vt:lpstr>
      <vt:lpstr>Data Stack</vt:lpstr>
      <vt:lpstr>User Evaluation planning</vt:lpstr>
      <vt:lpstr>Project Management.</vt:lpstr>
      <vt:lpstr>Team Meetings and Conflict Mangement.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Accessibilator</dc:title>
  <dc:creator>Deny Nadar</dc:creator>
  <cp:keywords/>
  <cp:revision>254</cp:revision>
  <dcterms:created xsi:type="dcterms:W3CDTF">2023-09-27T14:57:36Z</dcterms:created>
  <dcterms:modified xsi:type="dcterms:W3CDTF">2023-09-29T09:57:55Z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0x0101000AB73EB492119943B3969339C4E6DE8B</vt:lpwstr>
  </property>
</Properties>
</file>