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
  </p:notesMasterIdLst>
  <p:sldIdLst>
    <p:sldId id="256" r:id="rId3"/>
    <p:sldId id="257" r:id="rId4"/>
    <p:sldId id="310" r:id="rId5"/>
    <p:sldId id="259" r:id="rId6"/>
    <p:sldId id="266" r:id="rId7"/>
    <p:sldId id="309" r:id="rId8"/>
    <p:sldId id="311" r:id="rId9"/>
    <p:sldId id="313" r:id="rId10"/>
    <p:sldId id="316" r:id="rId11"/>
    <p:sldId id="314" r:id="rId12"/>
    <p:sldId id="339" r:id="rId13"/>
    <p:sldId id="346" r:id="rId14"/>
    <p:sldId id="335" r:id="rId15"/>
    <p:sldId id="323" r:id="rId16"/>
    <p:sldId id="321" r:id="rId17"/>
    <p:sldId id="319" r:id="rId18"/>
    <p:sldId id="334" r:id="rId19"/>
    <p:sldId id="329" r:id="rId20"/>
    <p:sldId id="344" r:id="rId21"/>
    <p:sldId id="328" r:id="rId22"/>
    <p:sldId id="327" r:id="rId23"/>
    <p:sldId id="343" r:id="rId24"/>
    <p:sldId id="336" r:id="rId25"/>
    <p:sldId id="337" r:id="rId26"/>
    <p:sldId id="345" r:id="rId27"/>
    <p:sldId id="34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C3F52-B312-0F26-19D1-B80E888E1AC7}" v="211" dt="2023-10-26T17:10:22.054"/>
    <p1510:client id="{84B6AA0D-8780-778D-26AE-C1B08064A75E}" v="47" dt="2023-10-26T16:49:06.529"/>
    <p1510:client id="{9368AD3B-30F4-DE9F-C738-777829C35087}" v="206" dt="2023-10-26T15:12:36.052"/>
    <p1510:client id="{A0A60FE5-1B6A-4A4B-8FD3-740EB65C2892}" v="828" dt="2023-10-26T15:09:48.347"/>
    <p1510:client id="{B2D7D32E-5D90-858E-007C-88CA60AAD206}" v="799" dt="2023-10-26T17:19:21.982"/>
    <p1510:client id="{E19A768A-6BBE-7C2A-E1A2-82BB96EEA392}" v="518" dt="2023-10-26T16:09:30.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16F7D-FAEA-441B-A968-F12D671FE932}" type="datetimeFigureOut">
              <a:t>10/26/2023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136C4-458A-4DDB-913F-C8D547B85C9E}" type="slidenum">
              <a:t>‹#›</a:t>
            </a:fld>
            <a:endParaRPr lang="en-US"/>
          </a:p>
        </p:txBody>
      </p:sp>
    </p:spTree>
    <p:extLst>
      <p:ext uri="{BB962C8B-B14F-4D97-AF65-F5344CB8AC3E}">
        <p14:creationId xmlns:p14="http://schemas.microsoft.com/office/powerpoint/2010/main" val="3827637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cheril</a:t>
            </a:r>
          </a:p>
        </p:txBody>
      </p:sp>
      <p:sp>
        <p:nvSpPr>
          <p:cNvPr id="4" name="Slide Number Placeholder 3"/>
          <p:cNvSpPr>
            <a:spLocks noGrp="1"/>
          </p:cNvSpPr>
          <p:nvPr>
            <p:ph type="sldNum" sz="quarter" idx="5"/>
          </p:nvPr>
        </p:nvSpPr>
        <p:spPr/>
        <p:txBody>
          <a:bodyPr/>
          <a:lstStyle/>
          <a:p>
            <a:fld id="{2EA931B9-31E2-47A1-8247-10CC2495C3A1}" type="slidenum">
              <a:rPr lang="en-IE" smtClean="0"/>
              <a:t>3</a:t>
            </a:fld>
            <a:endParaRPr lang="en-IE"/>
          </a:p>
        </p:txBody>
      </p:sp>
    </p:spTree>
    <p:extLst>
      <p:ext uri="{BB962C8B-B14F-4D97-AF65-F5344CB8AC3E}">
        <p14:creationId xmlns:p14="http://schemas.microsoft.com/office/powerpoint/2010/main" val="1781363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Deny</a:t>
            </a:r>
            <a:endParaRPr lang="en-US"/>
          </a:p>
        </p:txBody>
      </p:sp>
      <p:sp>
        <p:nvSpPr>
          <p:cNvPr id="4" name="Slide Number Placeholder 3"/>
          <p:cNvSpPr>
            <a:spLocks noGrp="1"/>
          </p:cNvSpPr>
          <p:nvPr>
            <p:ph type="sldNum" sz="quarter" idx="5"/>
          </p:nvPr>
        </p:nvSpPr>
        <p:spPr/>
        <p:txBody>
          <a:bodyPr/>
          <a:lstStyle/>
          <a:p>
            <a:fld id="{2EA931B9-31E2-47A1-8247-10CC2495C3A1}" type="slidenum">
              <a:rPr lang="en-IE" smtClean="0"/>
              <a:t>15</a:t>
            </a:fld>
            <a:endParaRPr lang="en-IE"/>
          </a:p>
        </p:txBody>
      </p:sp>
    </p:spTree>
    <p:extLst>
      <p:ext uri="{BB962C8B-B14F-4D97-AF65-F5344CB8AC3E}">
        <p14:creationId xmlns:p14="http://schemas.microsoft.com/office/powerpoint/2010/main" val="4029509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Deny</a:t>
            </a:r>
          </a:p>
        </p:txBody>
      </p:sp>
      <p:sp>
        <p:nvSpPr>
          <p:cNvPr id="4" name="Slide Number Placeholder 3"/>
          <p:cNvSpPr>
            <a:spLocks noGrp="1"/>
          </p:cNvSpPr>
          <p:nvPr>
            <p:ph type="sldNum" sz="quarter" idx="5"/>
          </p:nvPr>
        </p:nvSpPr>
        <p:spPr/>
        <p:txBody>
          <a:bodyPr/>
          <a:lstStyle/>
          <a:p>
            <a:fld id="{2EA931B9-31E2-47A1-8247-10CC2495C3A1}" type="slidenum">
              <a:rPr lang="en-IE" smtClean="0"/>
              <a:t>16</a:t>
            </a:fld>
            <a:endParaRPr lang="en-IE"/>
          </a:p>
        </p:txBody>
      </p:sp>
    </p:spTree>
    <p:extLst>
      <p:ext uri="{BB962C8B-B14F-4D97-AF65-F5344CB8AC3E}">
        <p14:creationId xmlns:p14="http://schemas.microsoft.com/office/powerpoint/2010/main" val="3952741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deny</a:t>
            </a:r>
          </a:p>
        </p:txBody>
      </p:sp>
      <p:sp>
        <p:nvSpPr>
          <p:cNvPr id="4" name="Slide Number Placeholder 3"/>
          <p:cNvSpPr>
            <a:spLocks noGrp="1"/>
          </p:cNvSpPr>
          <p:nvPr>
            <p:ph type="sldNum" sz="quarter" idx="5"/>
          </p:nvPr>
        </p:nvSpPr>
        <p:spPr/>
        <p:txBody>
          <a:bodyPr/>
          <a:lstStyle/>
          <a:p>
            <a:fld id="{2EA931B9-31E2-47A1-8247-10CC2495C3A1}" type="slidenum">
              <a:rPr lang="en-IE" smtClean="0"/>
              <a:t>17</a:t>
            </a:fld>
            <a:endParaRPr lang="en-IE"/>
          </a:p>
        </p:txBody>
      </p:sp>
    </p:spTree>
    <p:extLst>
      <p:ext uri="{BB962C8B-B14F-4D97-AF65-F5344CB8AC3E}">
        <p14:creationId xmlns:p14="http://schemas.microsoft.com/office/powerpoint/2010/main" val="3186842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Joel</a:t>
            </a:r>
          </a:p>
        </p:txBody>
      </p:sp>
      <p:sp>
        <p:nvSpPr>
          <p:cNvPr id="4" name="Slide Number Placeholder 3"/>
          <p:cNvSpPr>
            <a:spLocks noGrp="1"/>
          </p:cNvSpPr>
          <p:nvPr>
            <p:ph type="sldNum" sz="quarter" idx="5"/>
          </p:nvPr>
        </p:nvSpPr>
        <p:spPr/>
        <p:txBody>
          <a:bodyPr/>
          <a:lstStyle/>
          <a:p>
            <a:fld id="{2EA931B9-31E2-47A1-8247-10CC2495C3A1}" type="slidenum">
              <a:rPr lang="en-IE" smtClean="0"/>
              <a:t>18</a:t>
            </a:fld>
            <a:endParaRPr lang="en-IE"/>
          </a:p>
        </p:txBody>
      </p:sp>
    </p:spTree>
    <p:extLst>
      <p:ext uri="{BB962C8B-B14F-4D97-AF65-F5344CB8AC3E}">
        <p14:creationId xmlns:p14="http://schemas.microsoft.com/office/powerpoint/2010/main" val="302507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Joel</a:t>
            </a:r>
          </a:p>
        </p:txBody>
      </p:sp>
      <p:sp>
        <p:nvSpPr>
          <p:cNvPr id="4" name="Slide Number Placeholder 3"/>
          <p:cNvSpPr>
            <a:spLocks noGrp="1"/>
          </p:cNvSpPr>
          <p:nvPr>
            <p:ph type="sldNum" sz="quarter" idx="5"/>
          </p:nvPr>
        </p:nvSpPr>
        <p:spPr/>
        <p:txBody>
          <a:bodyPr/>
          <a:lstStyle/>
          <a:p>
            <a:fld id="{2EA931B9-31E2-47A1-8247-10CC2495C3A1}" type="slidenum">
              <a:rPr lang="en-IE" smtClean="0"/>
              <a:t>19</a:t>
            </a:fld>
            <a:endParaRPr lang="en-IE"/>
          </a:p>
        </p:txBody>
      </p:sp>
    </p:spTree>
    <p:extLst>
      <p:ext uri="{BB962C8B-B14F-4D97-AF65-F5344CB8AC3E}">
        <p14:creationId xmlns:p14="http://schemas.microsoft.com/office/powerpoint/2010/main" val="1791027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Joel</a:t>
            </a:r>
          </a:p>
        </p:txBody>
      </p:sp>
      <p:sp>
        <p:nvSpPr>
          <p:cNvPr id="4" name="Slide Number Placeholder 3"/>
          <p:cNvSpPr>
            <a:spLocks noGrp="1"/>
          </p:cNvSpPr>
          <p:nvPr>
            <p:ph type="sldNum" sz="quarter" idx="5"/>
          </p:nvPr>
        </p:nvSpPr>
        <p:spPr/>
        <p:txBody>
          <a:bodyPr/>
          <a:lstStyle/>
          <a:p>
            <a:fld id="{2EA931B9-31E2-47A1-8247-10CC2495C3A1}" type="slidenum">
              <a:rPr lang="en-IE" smtClean="0"/>
              <a:t>20</a:t>
            </a:fld>
            <a:endParaRPr lang="en-IE"/>
          </a:p>
        </p:txBody>
      </p:sp>
    </p:spTree>
    <p:extLst>
      <p:ext uri="{BB962C8B-B14F-4D97-AF65-F5344CB8AC3E}">
        <p14:creationId xmlns:p14="http://schemas.microsoft.com/office/powerpoint/2010/main" val="2556731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Joel</a:t>
            </a:r>
            <a:endParaRPr lang="en-US"/>
          </a:p>
        </p:txBody>
      </p:sp>
      <p:sp>
        <p:nvSpPr>
          <p:cNvPr id="4" name="Slide Number Placeholder 3"/>
          <p:cNvSpPr>
            <a:spLocks noGrp="1"/>
          </p:cNvSpPr>
          <p:nvPr>
            <p:ph type="sldNum" sz="quarter" idx="5"/>
          </p:nvPr>
        </p:nvSpPr>
        <p:spPr/>
        <p:txBody>
          <a:bodyPr/>
          <a:lstStyle/>
          <a:p>
            <a:fld id="{2EA931B9-31E2-47A1-8247-10CC2495C3A1}" type="slidenum">
              <a:rPr lang="en-IE" smtClean="0"/>
              <a:t>21</a:t>
            </a:fld>
            <a:endParaRPr lang="en-IE"/>
          </a:p>
        </p:txBody>
      </p:sp>
    </p:spTree>
    <p:extLst>
      <p:ext uri="{BB962C8B-B14F-4D97-AF65-F5344CB8AC3E}">
        <p14:creationId xmlns:p14="http://schemas.microsoft.com/office/powerpoint/2010/main" val="1856011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Joel</a:t>
            </a:r>
          </a:p>
        </p:txBody>
      </p:sp>
      <p:sp>
        <p:nvSpPr>
          <p:cNvPr id="4" name="Slide Number Placeholder 3"/>
          <p:cNvSpPr>
            <a:spLocks noGrp="1"/>
          </p:cNvSpPr>
          <p:nvPr>
            <p:ph type="sldNum" sz="quarter" idx="5"/>
          </p:nvPr>
        </p:nvSpPr>
        <p:spPr/>
        <p:txBody>
          <a:bodyPr/>
          <a:lstStyle/>
          <a:p>
            <a:fld id="{2EA931B9-31E2-47A1-8247-10CC2495C3A1}" type="slidenum">
              <a:rPr lang="en-IE" smtClean="0"/>
              <a:t>23</a:t>
            </a:fld>
            <a:endParaRPr lang="en-IE"/>
          </a:p>
        </p:txBody>
      </p:sp>
    </p:spTree>
    <p:extLst>
      <p:ext uri="{BB962C8B-B14F-4D97-AF65-F5344CB8AC3E}">
        <p14:creationId xmlns:p14="http://schemas.microsoft.com/office/powerpoint/2010/main" val="3393608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Joel</a:t>
            </a:r>
          </a:p>
        </p:txBody>
      </p:sp>
      <p:sp>
        <p:nvSpPr>
          <p:cNvPr id="4" name="Slide Number Placeholder 3"/>
          <p:cNvSpPr>
            <a:spLocks noGrp="1"/>
          </p:cNvSpPr>
          <p:nvPr>
            <p:ph type="sldNum" sz="quarter" idx="5"/>
          </p:nvPr>
        </p:nvSpPr>
        <p:spPr/>
        <p:txBody>
          <a:bodyPr/>
          <a:lstStyle/>
          <a:p>
            <a:fld id="{2EA931B9-31E2-47A1-8247-10CC2495C3A1}" type="slidenum">
              <a:rPr lang="en-IE" smtClean="0"/>
              <a:t>24</a:t>
            </a:fld>
            <a:endParaRPr lang="en-IE"/>
          </a:p>
        </p:txBody>
      </p:sp>
    </p:spTree>
    <p:extLst>
      <p:ext uri="{BB962C8B-B14F-4D97-AF65-F5344CB8AC3E}">
        <p14:creationId xmlns:p14="http://schemas.microsoft.com/office/powerpoint/2010/main" val="1991003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Joel</a:t>
            </a:r>
          </a:p>
        </p:txBody>
      </p:sp>
      <p:sp>
        <p:nvSpPr>
          <p:cNvPr id="4" name="Slide Number Placeholder 3"/>
          <p:cNvSpPr>
            <a:spLocks noGrp="1"/>
          </p:cNvSpPr>
          <p:nvPr>
            <p:ph type="sldNum" sz="quarter" idx="5"/>
          </p:nvPr>
        </p:nvSpPr>
        <p:spPr/>
        <p:txBody>
          <a:bodyPr/>
          <a:lstStyle/>
          <a:p>
            <a:fld id="{2EA931B9-31E2-47A1-8247-10CC2495C3A1}" type="slidenum">
              <a:rPr lang="en-IE" smtClean="0"/>
              <a:t>25</a:t>
            </a:fld>
            <a:endParaRPr lang="en-IE"/>
          </a:p>
        </p:txBody>
      </p:sp>
    </p:spTree>
    <p:extLst>
      <p:ext uri="{BB962C8B-B14F-4D97-AF65-F5344CB8AC3E}">
        <p14:creationId xmlns:p14="http://schemas.microsoft.com/office/powerpoint/2010/main" val="425980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mn-lt"/>
            </a:endParaRPr>
          </a:p>
        </p:txBody>
      </p:sp>
      <p:sp>
        <p:nvSpPr>
          <p:cNvPr id="4" name="Slide Number Placeholder 3"/>
          <p:cNvSpPr>
            <a:spLocks noGrp="1"/>
          </p:cNvSpPr>
          <p:nvPr>
            <p:ph type="sldNum" sz="quarter" idx="5"/>
          </p:nvPr>
        </p:nvSpPr>
        <p:spPr/>
        <p:txBody>
          <a:bodyPr/>
          <a:lstStyle/>
          <a:p>
            <a:fld id="{2EA931B9-31E2-47A1-8247-10CC2495C3A1}" type="slidenum">
              <a:rPr lang="en-IE" smtClean="0"/>
              <a:t>6</a:t>
            </a:fld>
            <a:endParaRPr lang="en-IE"/>
          </a:p>
        </p:txBody>
      </p:sp>
    </p:spTree>
    <p:extLst>
      <p:ext uri="{BB962C8B-B14F-4D97-AF65-F5344CB8AC3E}">
        <p14:creationId xmlns:p14="http://schemas.microsoft.com/office/powerpoint/2010/main" val="283635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cs typeface="Calibri"/>
            </a:endParaRPr>
          </a:p>
        </p:txBody>
      </p:sp>
      <p:sp>
        <p:nvSpPr>
          <p:cNvPr id="4" name="Slide Number Placeholder 3"/>
          <p:cNvSpPr>
            <a:spLocks noGrp="1"/>
          </p:cNvSpPr>
          <p:nvPr>
            <p:ph type="sldNum" sz="quarter" idx="5"/>
          </p:nvPr>
        </p:nvSpPr>
        <p:spPr/>
        <p:txBody>
          <a:bodyPr/>
          <a:lstStyle/>
          <a:p>
            <a:fld id="{2EA931B9-31E2-47A1-8247-10CC2495C3A1}" type="slidenum">
              <a:rPr lang="en-IE" smtClean="0"/>
              <a:t>7</a:t>
            </a:fld>
            <a:endParaRPr lang="en-IE"/>
          </a:p>
        </p:txBody>
      </p:sp>
    </p:spTree>
    <p:extLst>
      <p:ext uri="{BB962C8B-B14F-4D97-AF65-F5344CB8AC3E}">
        <p14:creationId xmlns:p14="http://schemas.microsoft.com/office/powerpoint/2010/main" val="3914486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cheril</a:t>
            </a:r>
          </a:p>
        </p:txBody>
      </p:sp>
      <p:sp>
        <p:nvSpPr>
          <p:cNvPr id="4" name="Slide Number Placeholder 3"/>
          <p:cNvSpPr>
            <a:spLocks noGrp="1"/>
          </p:cNvSpPr>
          <p:nvPr>
            <p:ph type="sldNum" sz="quarter" idx="5"/>
          </p:nvPr>
        </p:nvSpPr>
        <p:spPr/>
        <p:txBody>
          <a:bodyPr/>
          <a:lstStyle/>
          <a:p>
            <a:fld id="{2EA931B9-31E2-47A1-8247-10CC2495C3A1}" type="slidenum">
              <a:rPr lang="en-IE" smtClean="0"/>
              <a:t>8</a:t>
            </a:fld>
            <a:endParaRPr lang="en-IE"/>
          </a:p>
        </p:txBody>
      </p:sp>
    </p:spTree>
    <p:extLst>
      <p:ext uri="{BB962C8B-B14F-4D97-AF65-F5344CB8AC3E}">
        <p14:creationId xmlns:p14="http://schemas.microsoft.com/office/powerpoint/2010/main" val="184235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cheril</a:t>
            </a:r>
          </a:p>
        </p:txBody>
      </p:sp>
      <p:sp>
        <p:nvSpPr>
          <p:cNvPr id="4" name="Slide Number Placeholder 3"/>
          <p:cNvSpPr>
            <a:spLocks noGrp="1"/>
          </p:cNvSpPr>
          <p:nvPr>
            <p:ph type="sldNum" sz="quarter" idx="5"/>
          </p:nvPr>
        </p:nvSpPr>
        <p:spPr/>
        <p:txBody>
          <a:bodyPr/>
          <a:lstStyle/>
          <a:p>
            <a:fld id="{2EA931B9-31E2-47A1-8247-10CC2495C3A1}" type="slidenum">
              <a:rPr lang="en-IE" smtClean="0"/>
              <a:t>9</a:t>
            </a:fld>
            <a:endParaRPr lang="en-IE"/>
          </a:p>
        </p:txBody>
      </p:sp>
    </p:spTree>
    <p:extLst>
      <p:ext uri="{BB962C8B-B14F-4D97-AF65-F5344CB8AC3E}">
        <p14:creationId xmlns:p14="http://schemas.microsoft.com/office/powerpoint/2010/main" val="2174764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cheril</a:t>
            </a:r>
          </a:p>
        </p:txBody>
      </p:sp>
      <p:sp>
        <p:nvSpPr>
          <p:cNvPr id="4" name="Slide Number Placeholder 3"/>
          <p:cNvSpPr>
            <a:spLocks noGrp="1"/>
          </p:cNvSpPr>
          <p:nvPr>
            <p:ph type="sldNum" sz="quarter" idx="5"/>
          </p:nvPr>
        </p:nvSpPr>
        <p:spPr/>
        <p:txBody>
          <a:bodyPr/>
          <a:lstStyle/>
          <a:p>
            <a:fld id="{2EA931B9-31E2-47A1-8247-10CC2495C3A1}" type="slidenum">
              <a:rPr lang="en-IE" smtClean="0"/>
              <a:t>11</a:t>
            </a:fld>
            <a:endParaRPr lang="en-IE"/>
          </a:p>
        </p:txBody>
      </p:sp>
    </p:spTree>
    <p:extLst>
      <p:ext uri="{BB962C8B-B14F-4D97-AF65-F5344CB8AC3E}">
        <p14:creationId xmlns:p14="http://schemas.microsoft.com/office/powerpoint/2010/main" val="2024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cheril</a:t>
            </a:r>
          </a:p>
        </p:txBody>
      </p:sp>
      <p:sp>
        <p:nvSpPr>
          <p:cNvPr id="4" name="Slide Number Placeholder 3"/>
          <p:cNvSpPr>
            <a:spLocks noGrp="1"/>
          </p:cNvSpPr>
          <p:nvPr>
            <p:ph type="sldNum" sz="quarter" idx="5"/>
          </p:nvPr>
        </p:nvSpPr>
        <p:spPr/>
        <p:txBody>
          <a:bodyPr/>
          <a:lstStyle/>
          <a:p>
            <a:fld id="{2EA931B9-31E2-47A1-8247-10CC2495C3A1}" type="slidenum">
              <a:rPr lang="en-IE" smtClean="0"/>
              <a:t>12</a:t>
            </a:fld>
            <a:endParaRPr lang="en-IE"/>
          </a:p>
        </p:txBody>
      </p:sp>
    </p:spTree>
    <p:extLst>
      <p:ext uri="{BB962C8B-B14F-4D97-AF65-F5344CB8AC3E}">
        <p14:creationId xmlns:p14="http://schemas.microsoft.com/office/powerpoint/2010/main" val="1952808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cs typeface="Calibri"/>
              </a:rPr>
              <a:t>cheril</a:t>
            </a:r>
          </a:p>
        </p:txBody>
      </p:sp>
      <p:sp>
        <p:nvSpPr>
          <p:cNvPr id="4" name="Slide Number Placeholder 3"/>
          <p:cNvSpPr>
            <a:spLocks noGrp="1"/>
          </p:cNvSpPr>
          <p:nvPr>
            <p:ph type="sldNum" sz="quarter" idx="5"/>
          </p:nvPr>
        </p:nvSpPr>
        <p:spPr/>
        <p:txBody>
          <a:bodyPr/>
          <a:lstStyle/>
          <a:p>
            <a:fld id="{2EA931B9-31E2-47A1-8247-10CC2495C3A1}" type="slidenum">
              <a:rPr lang="en-IE" smtClean="0"/>
              <a:t>13</a:t>
            </a:fld>
            <a:endParaRPr lang="en-IE"/>
          </a:p>
        </p:txBody>
      </p:sp>
    </p:spTree>
    <p:extLst>
      <p:ext uri="{BB962C8B-B14F-4D97-AF65-F5344CB8AC3E}">
        <p14:creationId xmlns:p14="http://schemas.microsoft.com/office/powerpoint/2010/main" val="2631446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deny</a:t>
            </a:r>
          </a:p>
        </p:txBody>
      </p:sp>
      <p:sp>
        <p:nvSpPr>
          <p:cNvPr id="4" name="Slide Number Placeholder 3"/>
          <p:cNvSpPr>
            <a:spLocks noGrp="1"/>
          </p:cNvSpPr>
          <p:nvPr>
            <p:ph type="sldNum" sz="quarter" idx="5"/>
          </p:nvPr>
        </p:nvSpPr>
        <p:spPr/>
        <p:txBody>
          <a:bodyPr/>
          <a:lstStyle/>
          <a:p>
            <a:fld id="{2EA931B9-31E2-47A1-8247-10CC2495C3A1}" type="slidenum">
              <a:rPr lang="en-IE" smtClean="0"/>
              <a:t>14</a:t>
            </a:fld>
            <a:endParaRPr lang="en-IE"/>
          </a:p>
        </p:txBody>
      </p:sp>
    </p:spTree>
    <p:extLst>
      <p:ext uri="{BB962C8B-B14F-4D97-AF65-F5344CB8AC3E}">
        <p14:creationId xmlns:p14="http://schemas.microsoft.com/office/powerpoint/2010/main" val="399235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EE-16ED-4176-B32B-5AB272ABC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C40F01-B648-46AB-9E5B-18067C2E0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A3118A-983C-4BAB-A2F5-F241AF813A00}"/>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5" name="Footer Placeholder 4">
            <a:extLst>
              <a:ext uri="{FF2B5EF4-FFF2-40B4-BE49-F238E27FC236}">
                <a16:creationId xmlns:a16="http://schemas.microsoft.com/office/drawing/2014/main" id="{8FD13612-C528-4317-81AF-FF4A87278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E5F64-03B8-4684-BD50-660EC9D3ABB6}"/>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59970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275A-987F-4EB6-A02A-0F0B8350DF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ABF2B-AEBA-4F1F-BD9C-1FAC356CC7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A9D9E-F4D3-4F95-A71F-9FA31CBABF8E}"/>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5" name="Footer Placeholder 4">
            <a:extLst>
              <a:ext uri="{FF2B5EF4-FFF2-40B4-BE49-F238E27FC236}">
                <a16:creationId xmlns:a16="http://schemas.microsoft.com/office/drawing/2014/main" id="{2DD0BFFA-6385-42DE-BC39-BADAE3955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3FC63-CD2A-43FC-849B-2384A09A6B8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136530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A982B9-263E-4D5E-B6F5-C8C6D7DBD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915C8-B3EF-48AE-92A3-4F945016D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64A600-AEDA-4D25-AA64-549A1B2DDCFB}"/>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5" name="Footer Placeholder 4">
            <a:extLst>
              <a:ext uri="{FF2B5EF4-FFF2-40B4-BE49-F238E27FC236}">
                <a16:creationId xmlns:a16="http://schemas.microsoft.com/office/drawing/2014/main" id="{C42D1FE4-F416-4606-A61E-0E45A90A3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BFB76-0582-4C73-8D0D-370BEE6221A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63849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26/10/2023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26/10/2023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26/10/2023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C6E3-6B76-4F2D-97CC-E8B925356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B720C-0417-4857-96DB-ABBD0B12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24CDB-185C-4254-8ED4-E5C2086EBB84}"/>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5" name="Footer Placeholder 4">
            <a:extLst>
              <a:ext uri="{FF2B5EF4-FFF2-40B4-BE49-F238E27FC236}">
                <a16:creationId xmlns:a16="http://schemas.microsoft.com/office/drawing/2014/main" id="{822DD368-6DBC-45CB-80C8-97060A18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9FE74-6212-4D92-9932-D66EF8921D2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5595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26/10/2023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71F78-E800-43B6-A288-9CBD21FF9A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8E8258-7259-466A-B848-0A7BDF6962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F2AE53-1AE6-4515-9E7C-4DF370399020}"/>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5" name="Footer Placeholder 4">
            <a:extLst>
              <a:ext uri="{FF2B5EF4-FFF2-40B4-BE49-F238E27FC236}">
                <a16:creationId xmlns:a16="http://schemas.microsoft.com/office/drawing/2014/main" id="{80D55D63-C6EE-4D5C-B7A9-95A1E6D18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63A6C-0F5A-4140-86D7-CEA5DA9D2F91}"/>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57878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452A-1AAC-41B7-9698-E4A536710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0F0C6-2ABB-45B6-AE72-F4B46AEA5C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96BF74-B5B0-48C9-8830-CBA5FA0AB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28EC25-05AD-42BA-9E6F-CB33230764C6}"/>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6" name="Footer Placeholder 5">
            <a:extLst>
              <a:ext uri="{FF2B5EF4-FFF2-40B4-BE49-F238E27FC236}">
                <a16:creationId xmlns:a16="http://schemas.microsoft.com/office/drawing/2014/main" id="{8C912A1E-D315-4BA7-ABB2-E712C20C9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485FA-A2AC-49CA-9A83-C92CE36BA44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1281297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8BFD-420B-47B1-A399-28337F7FE0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7B09AA-FB5C-43B5-B943-D56018E7A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0E27-DA14-405A-9146-FD721CFD90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33A21-3231-4570-9504-DEB8F01983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2927E2-FB38-41BF-B8D6-2EF618DE3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20403D-0D2B-4F1F-9759-5D2C6F2EF7DD}"/>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8" name="Footer Placeholder 7">
            <a:extLst>
              <a:ext uri="{FF2B5EF4-FFF2-40B4-BE49-F238E27FC236}">
                <a16:creationId xmlns:a16="http://schemas.microsoft.com/office/drawing/2014/main" id="{BAD5D7F8-7B2A-42B7-9364-8B44FD6A5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3F565-160A-49C2-AAC3-B286AF284C52}"/>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248802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07B34-953F-46E2-9212-9C7904F30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FD579-8E3D-4694-B59F-C72342EC3FFA}"/>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4" name="Footer Placeholder 3">
            <a:extLst>
              <a:ext uri="{FF2B5EF4-FFF2-40B4-BE49-F238E27FC236}">
                <a16:creationId xmlns:a16="http://schemas.microsoft.com/office/drawing/2014/main" id="{ED071574-27F1-4B7A-BAE3-2B6FCEC9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D8E433-95CB-4471-BE93-57D289ED6B5D}"/>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669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CB81F0-4DBF-48CB-B4EB-04051F47334B}"/>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3" name="Footer Placeholder 2">
            <a:extLst>
              <a:ext uri="{FF2B5EF4-FFF2-40B4-BE49-F238E27FC236}">
                <a16:creationId xmlns:a16="http://schemas.microsoft.com/office/drawing/2014/main" id="{0DC5B585-6DE1-4A09-91B3-11A8D113DB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02F36D-2A84-4C8A-A101-3B1447C19DD9}"/>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200761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0F9-CB47-4046-B486-183E7B046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3C747-7154-4E65-B288-C0F5444BC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75969-9787-45FF-B02B-BD60FEF51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74412-3327-4562-A9B1-E3CD35962F90}"/>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6" name="Footer Placeholder 5">
            <a:extLst>
              <a:ext uri="{FF2B5EF4-FFF2-40B4-BE49-F238E27FC236}">
                <a16:creationId xmlns:a16="http://schemas.microsoft.com/office/drawing/2014/main" id="{7BD53315-3633-4ECA-B2A4-A1F648A35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8B3A6-1D67-450F-91D0-7BE4DC5E410B}"/>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315180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7C49-0AF4-4BCA-BD58-5CF270B4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234198-316F-4B5C-A8F3-7DA172AC0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99583-D413-498F-8CDE-5451E602F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6A98-151E-46AB-88EA-1F904395DAD6}"/>
              </a:ext>
            </a:extLst>
          </p:cNvPr>
          <p:cNvSpPr>
            <a:spLocks noGrp="1"/>
          </p:cNvSpPr>
          <p:nvPr>
            <p:ph type="dt" sz="half" idx="10"/>
          </p:nvPr>
        </p:nvSpPr>
        <p:spPr/>
        <p:txBody>
          <a:bodyPr/>
          <a:lstStyle/>
          <a:p>
            <a:fld id="{4B524534-9969-4CB2-9ABD-C21CB6C0DCA9}" type="datetimeFigureOut">
              <a:rPr lang="en-US" smtClean="0"/>
              <a:t>10/26/2023</a:t>
            </a:fld>
            <a:endParaRPr lang="en-US"/>
          </a:p>
        </p:txBody>
      </p:sp>
      <p:sp>
        <p:nvSpPr>
          <p:cNvPr id="6" name="Footer Placeholder 5">
            <a:extLst>
              <a:ext uri="{FF2B5EF4-FFF2-40B4-BE49-F238E27FC236}">
                <a16:creationId xmlns:a16="http://schemas.microsoft.com/office/drawing/2014/main" id="{781FD373-EEFF-4D93-BEDB-FAB3980983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684BC-6EA4-40C1-BAC2-53CBBBBA8965}"/>
              </a:ext>
            </a:extLst>
          </p:cNvPr>
          <p:cNvSpPr>
            <a:spLocks noGrp="1"/>
          </p:cNvSpPr>
          <p:nvPr>
            <p:ph type="sldNum" sz="quarter" idx="12"/>
          </p:nvPr>
        </p:nvSpPr>
        <p:spPr/>
        <p:txBody>
          <a:bodyPr/>
          <a:lstStyle/>
          <a:p>
            <a:fld id="{51B785E3-51D0-49B5-A3F2-7F4742E743D6}" type="slidenum">
              <a:rPr lang="en-US" smtClean="0"/>
              <a:t>‹#›</a:t>
            </a:fld>
            <a:endParaRPr lang="en-US"/>
          </a:p>
        </p:txBody>
      </p:sp>
    </p:spTree>
    <p:extLst>
      <p:ext uri="{BB962C8B-B14F-4D97-AF65-F5344CB8AC3E}">
        <p14:creationId xmlns:p14="http://schemas.microsoft.com/office/powerpoint/2010/main" val="40668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506709-0A5C-4421-BC1B-068DA5C42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DC4133-F497-49A1-A726-5A366B7E1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213B9-C0F7-45D3-BD6C-98FC6F2D4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24534-9969-4CB2-9ABD-C21CB6C0DCA9}" type="datetimeFigureOut">
              <a:rPr lang="en-US" smtClean="0"/>
              <a:t>10/26/2023</a:t>
            </a:fld>
            <a:endParaRPr lang="en-US"/>
          </a:p>
        </p:txBody>
      </p:sp>
      <p:sp>
        <p:nvSpPr>
          <p:cNvPr id="5" name="Footer Placeholder 4">
            <a:extLst>
              <a:ext uri="{FF2B5EF4-FFF2-40B4-BE49-F238E27FC236}">
                <a16:creationId xmlns:a16="http://schemas.microsoft.com/office/drawing/2014/main" id="{522F9C1C-9F3E-47F1-B393-DFDEC0F4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B7061-2E1E-4D31-A140-9F1497C08B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785E3-51D0-49B5-A3F2-7F4742E743D6}" type="slidenum">
              <a:rPr lang="en-US" smtClean="0"/>
              <a:t>‹#›</a:t>
            </a:fld>
            <a:endParaRPr lang="en-US"/>
          </a:p>
        </p:txBody>
      </p:sp>
    </p:spTree>
    <p:extLst>
      <p:ext uri="{BB962C8B-B14F-4D97-AF65-F5344CB8AC3E}">
        <p14:creationId xmlns:p14="http://schemas.microsoft.com/office/powerpoint/2010/main" val="2296838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26/10/2023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0.jpe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7132" y="1295231"/>
            <a:ext cx="5895178" cy="3807446"/>
          </a:xfrm>
        </p:spPr>
        <p:txBody>
          <a:bodyPr anchor="b">
            <a:normAutofit/>
          </a:bodyPr>
          <a:lstStyle/>
          <a:p>
            <a:pPr algn="l"/>
            <a:r>
              <a:rPr lang="en-US" sz="6600"/>
              <a:t>Interim Presentation</a:t>
            </a:r>
            <a:br>
              <a:rPr lang="en-US" sz="6600"/>
            </a:br>
            <a:r>
              <a:rPr lang="en-US" sz="4400"/>
              <a:t>- By Team 3 (2023)</a:t>
            </a:r>
            <a:endParaRPr lang="en-US" sz="4400">
              <a:ea typeface="Calibri Light" panose="020F0302020204030204"/>
              <a:cs typeface="Calibri Light" panose="020F0302020204030204"/>
            </a:endParaRPr>
          </a:p>
        </p:txBody>
      </p:sp>
      <p:sp>
        <p:nvSpPr>
          <p:cNvPr id="10" name="Freeform: Shape 9">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451381"/>
            <a:ext cx="10512552" cy="4066540"/>
          </a:xfrm>
        </p:spPr>
        <p:txBody>
          <a:bodyPr anchor="b">
            <a:normAutofit/>
          </a:bodyPr>
          <a:lstStyle/>
          <a:p>
            <a:pPr algn="l"/>
            <a:r>
              <a:rPr lang="en-US" sz="6600">
                <a:ea typeface="+mj-lt"/>
                <a:cs typeface="+mj-lt"/>
              </a:rPr>
              <a:t>Technical Solution: The Plot </a:t>
            </a:r>
            <a:endParaRPr lang="en-US"/>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85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cs typeface="Calibri Light"/>
              </a:rPr>
              <a:t>System Architecture</a:t>
            </a:r>
            <a:endParaRPr lang="en-US"/>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diagram of a software development process&#10;&#10;Description automatically generated">
            <a:extLst>
              <a:ext uri="{FF2B5EF4-FFF2-40B4-BE49-F238E27FC236}">
                <a16:creationId xmlns:a16="http://schemas.microsoft.com/office/drawing/2014/main" id="{CC09C89B-5A84-6343-3511-2C9D1C9A6766}"/>
              </a:ext>
            </a:extLst>
          </p:cNvPr>
          <p:cNvPicPr>
            <a:picLocks noGrp="1" noChangeAspect="1"/>
          </p:cNvPicPr>
          <p:nvPr>
            <p:ph sz="half" idx="1"/>
          </p:nvPr>
        </p:nvPicPr>
        <p:blipFill>
          <a:blip r:embed="rId3"/>
          <a:stretch>
            <a:fillRect/>
          </a:stretch>
        </p:blipFill>
        <p:spPr>
          <a:xfrm>
            <a:off x="3308228" y="1889281"/>
            <a:ext cx="5569935" cy="4256102"/>
          </a:xfrm>
        </p:spPr>
      </p:pic>
    </p:spTree>
    <p:extLst>
      <p:ext uri="{BB962C8B-B14F-4D97-AF65-F5344CB8AC3E}">
        <p14:creationId xmlns:p14="http://schemas.microsoft.com/office/powerpoint/2010/main" val="315460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cs typeface="Calibri Light"/>
              </a:rPr>
              <a:t>Backend Workflow</a:t>
            </a:r>
            <a:endParaRPr lang="en-US"/>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Content Placeholder 5" descr="A diagram of a computer process&#10;&#10;Description automatically generated">
            <a:extLst>
              <a:ext uri="{FF2B5EF4-FFF2-40B4-BE49-F238E27FC236}">
                <a16:creationId xmlns:a16="http://schemas.microsoft.com/office/drawing/2014/main" id="{520908C5-B9F3-BAAC-8BD8-A3AF92865EC0}"/>
              </a:ext>
            </a:extLst>
          </p:cNvPr>
          <p:cNvPicPr>
            <a:picLocks noGrp="1" noChangeAspect="1"/>
          </p:cNvPicPr>
          <p:nvPr>
            <p:ph sz="half" idx="1"/>
          </p:nvPr>
        </p:nvPicPr>
        <p:blipFill>
          <a:blip r:embed="rId3"/>
          <a:stretch>
            <a:fillRect/>
          </a:stretch>
        </p:blipFill>
        <p:spPr>
          <a:xfrm>
            <a:off x="2550227" y="2548658"/>
            <a:ext cx="7091547" cy="3489142"/>
          </a:xfrm>
        </p:spPr>
      </p:pic>
    </p:spTree>
    <p:extLst>
      <p:ext uri="{BB962C8B-B14F-4D97-AF65-F5344CB8AC3E}">
        <p14:creationId xmlns:p14="http://schemas.microsoft.com/office/powerpoint/2010/main" val="272480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latin typeface="+mj-lt"/>
                <a:ea typeface="+mj-ea"/>
                <a:cs typeface="+mj-cs"/>
              </a:rPr>
              <a:t>Upload </a:t>
            </a:r>
            <a:r>
              <a:rPr lang="en-US"/>
              <a:t>Document</a:t>
            </a:r>
            <a:endParaRPr lang="en-US" kern="1200">
              <a:latin typeface="+mj-lt"/>
              <a:ea typeface="+mj-ea"/>
              <a:cs typeface="+mj-cs"/>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p:cNvSpPr>
            <a:spLocks noGrp="1"/>
          </p:cNvSpPr>
          <p:nvPr>
            <p:ph sz="half" idx="1"/>
          </p:nvPr>
        </p:nvSpPr>
        <p:spPr>
          <a:xfrm>
            <a:off x="1073028" y="2126795"/>
            <a:ext cx="4950175" cy="4156995"/>
          </a:xfrm>
        </p:spPr>
        <p:txBody>
          <a:bodyPr vert="horz" lIns="91440" tIns="45720" rIns="91440" bIns="45720" rtlCol="0" anchor="t">
            <a:normAutofit/>
          </a:bodyPr>
          <a:lstStyle/>
          <a:p>
            <a:pPr marL="0" indent="0" defTabSz="868680">
              <a:spcBef>
                <a:spcPts val="950"/>
              </a:spcBef>
              <a:buNone/>
            </a:pPr>
            <a:r>
              <a:rPr lang="en-US" sz="1500" kern="1200">
                <a:solidFill>
                  <a:schemeClr val="tx1"/>
                </a:solidFill>
                <a:latin typeface="+mn-lt"/>
                <a:ea typeface="+mn-ea"/>
                <a:cs typeface="Calibri"/>
              </a:rPr>
              <a:t>Doc , Docx  </a:t>
            </a:r>
          </a:p>
          <a:p>
            <a:pPr marL="0" indent="0" defTabSz="868680">
              <a:spcBef>
                <a:spcPts val="950"/>
              </a:spcBef>
              <a:buNone/>
            </a:pPr>
            <a:endParaRPr lang="en-US" sz="1500" kern="1200">
              <a:solidFill>
                <a:schemeClr val="tx1"/>
              </a:solidFill>
              <a:latin typeface="+mn-lt"/>
              <a:ea typeface="+mn-lt"/>
              <a:cs typeface="+mn-lt"/>
            </a:endParaRPr>
          </a:p>
          <a:p>
            <a:pPr marL="0" indent="0" defTabSz="868680">
              <a:spcBef>
                <a:spcPts val="950"/>
              </a:spcBef>
              <a:buNone/>
            </a:pPr>
            <a:r>
              <a:rPr lang="en-US" sz="1500" kern="1200">
                <a:solidFill>
                  <a:schemeClr val="tx1"/>
                </a:solidFill>
                <a:latin typeface="+mn-lt"/>
                <a:ea typeface="+mn-lt"/>
                <a:cs typeface="+mn-lt"/>
              </a:rPr>
              <a:t>Txt , Rtf</a:t>
            </a:r>
          </a:p>
          <a:p>
            <a:pPr marL="0" indent="0" defTabSz="868680">
              <a:spcBef>
                <a:spcPts val="950"/>
              </a:spcBef>
              <a:buNone/>
            </a:pPr>
            <a:endParaRPr lang="en-US" sz="1500" kern="1200">
              <a:solidFill>
                <a:schemeClr val="tx1"/>
              </a:solidFill>
              <a:latin typeface="+mn-lt"/>
              <a:ea typeface="+mn-lt"/>
              <a:cs typeface="+mn-lt"/>
            </a:endParaRPr>
          </a:p>
          <a:p>
            <a:pPr marL="0" indent="0" defTabSz="868680">
              <a:spcBef>
                <a:spcPts val="950"/>
              </a:spcBef>
              <a:buNone/>
            </a:pPr>
            <a:r>
              <a:rPr lang="en-US" sz="1500" kern="1200">
                <a:solidFill>
                  <a:schemeClr val="tx1"/>
                </a:solidFill>
                <a:latin typeface="+mn-lt"/>
                <a:ea typeface="+mn-lt"/>
                <a:cs typeface="+mn-lt"/>
              </a:rPr>
              <a:t>XLS, XLSX</a:t>
            </a:r>
          </a:p>
          <a:p>
            <a:pPr marL="0" indent="0" defTabSz="868680">
              <a:spcBef>
                <a:spcPts val="950"/>
              </a:spcBef>
              <a:buNone/>
            </a:pPr>
            <a:endParaRPr lang="en-US" sz="1500" kern="1200">
              <a:solidFill>
                <a:schemeClr val="tx1"/>
              </a:solidFill>
              <a:latin typeface="+mn-lt"/>
              <a:ea typeface="+mn-ea"/>
              <a:cs typeface="Calibri"/>
            </a:endParaRPr>
          </a:p>
          <a:p>
            <a:pPr marL="0" indent="0" defTabSz="868680">
              <a:spcBef>
                <a:spcPts val="950"/>
              </a:spcBef>
              <a:buNone/>
            </a:pPr>
            <a:r>
              <a:rPr lang="en-US" sz="1500" kern="1200">
                <a:solidFill>
                  <a:schemeClr val="tx1"/>
                </a:solidFill>
                <a:latin typeface="+mn-lt"/>
                <a:ea typeface="+mn-ea"/>
                <a:cs typeface="Calibri"/>
              </a:rPr>
              <a:t>CSV, XML, XLSB</a:t>
            </a:r>
          </a:p>
          <a:p>
            <a:pPr marL="0" indent="0" defTabSz="868680">
              <a:spcBef>
                <a:spcPts val="950"/>
              </a:spcBef>
              <a:buNone/>
            </a:pPr>
            <a:endParaRPr lang="en-US" sz="1500" kern="1200">
              <a:solidFill>
                <a:schemeClr val="tx1"/>
              </a:solidFill>
              <a:latin typeface="+mn-lt"/>
              <a:ea typeface="+mn-ea"/>
              <a:cs typeface="Calibri"/>
            </a:endParaRPr>
          </a:p>
          <a:p>
            <a:pPr marL="0" indent="0" defTabSz="868680">
              <a:spcBef>
                <a:spcPts val="950"/>
              </a:spcBef>
              <a:buNone/>
            </a:pPr>
            <a:r>
              <a:rPr lang="en-US" sz="1500" kern="1200">
                <a:solidFill>
                  <a:schemeClr val="tx1"/>
                </a:solidFill>
                <a:latin typeface="+mn-lt"/>
                <a:ea typeface="+mn-ea"/>
                <a:cs typeface="Calibri"/>
              </a:rPr>
              <a:t>PPT, PPTX</a:t>
            </a:r>
          </a:p>
          <a:p>
            <a:pPr marL="0" indent="0" defTabSz="868680">
              <a:spcBef>
                <a:spcPts val="950"/>
              </a:spcBef>
              <a:buNone/>
            </a:pPr>
            <a:endParaRPr lang="en-US" sz="1500" kern="1200">
              <a:solidFill>
                <a:schemeClr val="tx1"/>
              </a:solidFill>
              <a:latin typeface="+mn-lt"/>
              <a:ea typeface="+mn-ea"/>
              <a:cs typeface="Calibri"/>
            </a:endParaRPr>
          </a:p>
          <a:p>
            <a:pPr marL="0" indent="0" defTabSz="868680">
              <a:spcBef>
                <a:spcPts val="950"/>
              </a:spcBef>
              <a:buNone/>
            </a:pPr>
            <a:r>
              <a:rPr lang="en-US" sz="1500" kern="1200">
                <a:solidFill>
                  <a:schemeClr val="tx1"/>
                </a:solidFill>
                <a:latin typeface="+mn-lt"/>
                <a:ea typeface="+mn-ea"/>
                <a:cs typeface="Calibri"/>
              </a:rPr>
              <a:t>CSV, XML, XLSB</a:t>
            </a:r>
            <a:endParaRPr lang="en-US" sz="1500"/>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6168796" y="2126795"/>
            <a:ext cx="4950175" cy="4156995"/>
          </a:xfrm>
        </p:spPr>
        <p:txBody>
          <a:bodyPr vert="horz" lIns="91440" tIns="45720" rIns="91440" bIns="45720" rtlCol="0" anchor="t">
            <a:normAutofit/>
          </a:bodyPr>
          <a:lstStyle/>
          <a:p>
            <a:pPr marL="0" indent="0" defTabSz="868680">
              <a:spcBef>
                <a:spcPts val="950"/>
              </a:spcBef>
              <a:buNone/>
            </a:pPr>
            <a:r>
              <a:rPr lang="en-GB" sz="2650" kern="1200">
                <a:latin typeface="+mn-lt"/>
                <a:ea typeface="+mn-ea"/>
                <a:cs typeface="Calibri"/>
              </a:rPr>
              <a:t>Technological Solution</a:t>
            </a:r>
          </a:p>
          <a:p>
            <a:pPr marL="434340" indent="-434340" defTabSz="868680">
              <a:spcBef>
                <a:spcPts val="950"/>
              </a:spcBef>
            </a:pPr>
            <a:r>
              <a:rPr lang="en-GB" sz="2650" kern="1200">
                <a:latin typeface="+mn-lt"/>
                <a:ea typeface="+mn-ea"/>
                <a:cs typeface="Calibri"/>
              </a:rPr>
              <a:t>Uploading the file via</a:t>
            </a:r>
            <a:r>
              <a:rPr lang="en-GB" sz="2650">
                <a:cs typeface="Calibri"/>
              </a:rPr>
              <a:t> a</a:t>
            </a:r>
            <a:r>
              <a:rPr lang="en-GB" sz="2650" kern="1200">
                <a:latin typeface="+mn-lt"/>
                <a:ea typeface="+mn-ea"/>
                <a:cs typeface="Calibri"/>
              </a:rPr>
              <a:t> REST API Endpoint and loading it to an AWS S3 Bucket to store it.</a:t>
            </a:r>
            <a:endParaRPr lang="en-GB" sz="2650">
              <a:cs typeface="Calibri"/>
            </a:endParaRPr>
          </a:p>
        </p:txBody>
      </p:sp>
      <p:pic>
        <p:nvPicPr>
          <p:cNvPr id="4" name="Picture 3" descr="A green check mark in a circle&#10;&#10;Description automatically generated">
            <a:extLst>
              <a:ext uri="{FF2B5EF4-FFF2-40B4-BE49-F238E27FC236}">
                <a16:creationId xmlns:a16="http://schemas.microsoft.com/office/drawing/2014/main" id="{F0778986-3EC5-7A7B-443F-617D8C30859A}"/>
              </a:ext>
            </a:extLst>
          </p:cNvPr>
          <p:cNvPicPr>
            <a:picLocks noChangeAspect="1"/>
          </p:cNvPicPr>
          <p:nvPr/>
        </p:nvPicPr>
        <p:blipFill>
          <a:blip r:embed="rId3"/>
          <a:stretch>
            <a:fillRect/>
          </a:stretch>
        </p:blipFill>
        <p:spPr>
          <a:xfrm>
            <a:off x="3182953" y="1926266"/>
            <a:ext cx="847161" cy="705500"/>
          </a:xfrm>
          <a:prstGeom prst="rect">
            <a:avLst/>
          </a:prstGeom>
        </p:spPr>
      </p:pic>
      <p:pic>
        <p:nvPicPr>
          <p:cNvPr id="5" name="Picture 4" descr="A red circle with a black background&#10;&#10;Description automatically generated">
            <a:extLst>
              <a:ext uri="{FF2B5EF4-FFF2-40B4-BE49-F238E27FC236}">
                <a16:creationId xmlns:a16="http://schemas.microsoft.com/office/drawing/2014/main" id="{96AAF337-CA56-F555-B9B6-30B43A98E6BF}"/>
              </a:ext>
            </a:extLst>
          </p:cNvPr>
          <p:cNvPicPr>
            <a:picLocks noChangeAspect="1"/>
          </p:cNvPicPr>
          <p:nvPr/>
        </p:nvPicPr>
        <p:blipFill>
          <a:blip r:embed="rId4"/>
          <a:stretch>
            <a:fillRect/>
          </a:stretch>
        </p:blipFill>
        <p:spPr>
          <a:xfrm>
            <a:off x="3348597" y="2731073"/>
            <a:ext cx="443974" cy="461948"/>
          </a:xfrm>
          <a:prstGeom prst="rect">
            <a:avLst/>
          </a:prstGeom>
        </p:spPr>
      </p:pic>
      <p:pic>
        <p:nvPicPr>
          <p:cNvPr id="7" name="Picture 6" descr="A green check mark in a circle&#10;&#10;Description automatically generated">
            <a:extLst>
              <a:ext uri="{FF2B5EF4-FFF2-40B4-BE49-F238E27FC236}">
                <a16:creationId xmlns:a16="http://schemas.microsoft.com/office/drawing/2014/main" id="{BB0308ED-FE1E-0AAB-0C00-8D32BD668826}"/>
              </a:ext>
            </a:extLst>
          </p:cNvPr>
          <p:cNvPicPr>
            <a:picLocks noChangeAspect="1"/>
          </p:cNvPicPr>
          <p:nvPr/>
        </p:nvPicPr>
        <p:blipFill>
          <a:blip r:embed="rId5"/>
          <a:stretch>
            <a:fillRect/>
          </a:stretch>
        </p:blipFill>
        <p:spPr>
          <a:xfrm>
            <a:off x="3125322" y="3322491"/>
            <a:ext cx="890524" cy="779981"/>
          </a:xfrm>
          <a:prstGeom prst="rect">
            <a:avLst/>
          </a:prstGeom>
        </p:spPr>
      </p:pic>
      <p:pic>
        <p:nvPicPr>
          <p:cNvPr id="9" name="Picture 8" descr="A red circle with a black background&#10;&#10;Description automatically generated">
            <a:extLst>
              <a:ext uri="{FF2B5EF4-FFF2-40B4-BE49-F238E27FC236}">
                <a16:creationId xmlns:a16="http://schemas.microsoft.com/office/drawing/2014/main" id="{95FBBB9F-7918-FFED-6056-C2B43512C070}"/>
              </a:ext>
            </a:extLst>
          </p:cNvPr>
          <p:cNvPicPr>
            <a:picLocks noChangeAspect="1"/>
          </p:cNvPicPr>
          <p:nvPr/>
        </p:nvPicPr>
        <p:blipFill>
          <a:blip r:embed="rId4"/>
          <a:stretch>
            <a:fillRect/>
          </a:stretch>
        </p:blipFill>
        <p:spPr>
          <a:xfrm>
            <a:off x="3339609" y="4204983"/>
            <a:ext cx="443971" cy="470933"/>
          </a:xfrm>
          <a:prstGeom prst="rect">
            <a:avLst/>
          </a:prstGeom>
        </p:spPr>
      </p:pic>
      <p:pic>
        <p:nvPicPr>
          <p:cNvPr id="12" name="Picture 11" descr="A green check mark in a circle&#10;&#10;Description automatically generated">
            <a:extLst>
              <a:ext uri="{FF2B5EF4-FFF2-40B4-BE49-F238E27FC236}">
                <a16:creationId xmlns:a16="http://schemas.microsoft.com/office/drawing/2014/main" id="{F2D7F8CE-CC65-2A78-4117-F2F079790058}"/>
              </a:ext>
            </a:extLst>
          </p:cNvPr>
          <p:cNvPicPr>
            <a:picLocks noChangeAspect="1"/>
          </p:cNvPicPr>
          <p:nvPr/>
        </p:nvPicPr>
        <p:blipFill>
          <a:blip r:embed="rId3"/>
          <a:stretch>
            <a:fillRect/>
          </a:stretch>
        </p:blipFill>
        <p:spPr>
          <a:xfrm>
            <a:off x="3138016" y="4730287"/>
            <a:ext cx="874123" cy="777397"/>
          </a:xfrm>
          <a:prstGeom prst="rect">
            <a:avLst/>
          </a:prstGeom>
        </p:spPr>
      </p:pic>
      <p:pic>
        <p:nvPicPr>
          <p:cNvPr id="13" name="Picture 12" descr="A red circle with a black background&#10;&#10;Description automatically generated">
            <a:extLst>
              <a:ext uri="{FF2B5EF4-FFF2-40B4-BE49-F238E27FC236}">
                <a16:creationId xmlns:a16="http://schemas.microsoft.com/office/drawing/2014/main" id="{01DD19F4-3998-C31A-BC63-856D66903A26}"/>
              </a:ext>
            </a:extLst>
          </p:cNvPr>
          <p:cNvPicPr>
            <a:picLocks noChangeAspect="1"/>
          </p:cNvPicPr>
          <p:nvPr/>
        </p:nvPicPr>
        <p:blipFill>
          <a:blip r:embed="rId4"/>
          <a:stretch>
            <a:fillRect/>
          </a:stretch>
        </p:blipFill>
        <p:spPr>
          <a:xfrm>
            <a:off x="3303662" y="5750789"/>
            <a:ext cx="479920" cy="461947"/>
          </a:xfrm>
          <a:prstGeom prst="rect">
            <a:avLst/>
          </a:prstGeom>
        </p:spPr>
      </p:pic>
      <p:sp>
        <p:nvSpPr>
          <p:cNvPr id="10" name="Rectangle: Rounded Corners 9">
            <a:extLst>
              <a:ext uri="{FF2B5EF4-FFF2-40B4-BE49-F238E27FC236}">
                <a16:creationId xmlns:a16="http://schemas.microsoft.com/office/drawing/2014/main" id="{12079861-8353-C0E4-1D65-62CCFFDCC54F}"/>
              </a:ext>
            </a:extLst>
          </p:cNvPr>
          <p:cNvSpPr/>
          <p:nvPr/>
        </p:nvSpPr>
        <p:spPr>
          <a:xfrm>
            <a:off x="405686" y="253955"/>
            <a:ext cx="11263551" cy="62963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886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latin typeface="Calibri Light"/>
                <a:cs typeface="Calibri Light"/>
              </a:rPr>
              <a:t>Font style and Size</a:t>
            </a:r>
            <a:endParaRPr lang="en-US">
              <a:ea typeface="+mj-ea"/>
              <a:cs typeface="+mj-cs"/>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6168796" y="2126795"/>
            <a:ext cx="4950175" cy="4156995"/>
          </a:xfrm>
        </p:spPr>
        <p:txBody>
          <a:bodyPr vert="horz" lIns="91440" tIns="45720" rIns="91440" bIns="45720" rtlCol="0" anchor="t">
            <a:normAutofit fontScale="92500" lnSpcReduction="20000"/>
          </a:bodyPr>
          <a:lstStyle/>
          <a:p>
            <a:pPr marL="0" indent="0" defTabSz="868680">
              <a:spcBef>
                <a:spcPts val="950"/>
              </a:spcBef>
              <a:buNone/>
            </a:pPr>
            <a:r>
              <a:rPr lang="en-US" sz="2650" kern="1200">
                <a:latin typeface="+mn-lt"/>
                <a:ea typeface="+mn-ea"/>
                <a:cs typeface="Calibri"/>
              </a:rPr>
              <a:t>Technical Solution</a:t>
            </a:r>
          </a:p>
          <a:p>
            <a:pPr defTabSz="868680">
              <a:spcBef>
                <a:spcPts val="950"/>
              </a:spcBef>
            </a:pPr>
            <a:r>
              <a:rPr lang="en-US" sz="2650">
                <a:ea typeface="+mn-lt"/>
                <a:cs typeface="+mn-lt"/>
              </a:rPr>
              <a:t>Font styles such as </a:t>
            </a:r>
            <a:r>
              <a:rPr lang="en-US" sz="2650" err="1">
                <a:ea typeface="+mn-lt"/>
                <a:cs typeface="+mn-lt"/>
              </a:rPr>
              <a:t>Lexend</a:t>
            </a:r>
            <a:r>
              <a:rPr lang="en-US" sz="2650">
                <a:ea typeface="+mn-lt"/>
                <a:cs typeface="+mn-lt"/>
              </a:rPr>
              <a:t>, Open Sans, Comic Sans </a:t>
            </a:r>
            <a:r>
              <a:rPr lang="en-US" sz="2650" err="1">
                <a:ea typeface="+mn-lt"/>
                <a:cs typeface="+mn-lt"/>
              </a:rPr>
              <a:t>OpenDyslexic</a:t>
            </a:r>
            <a:r>
              <a:rPr lang="en-US" sz="2650">
                <a:ea typeface="+mn-lt"/>
                <a:cs typeface="+mn-lt"/>
              </a:rPr>
              <a:t>, Dyslexie can be applied as per user preference using Apache POI's built-in methods. The default font style will be Open Sans. </a:t>
            </a:r>
          </a:p>
          <a:p>
            <a:pPr defTabSz="868680">
              <a:spcBef>
                <a:spcPts val="950"/>
              </a:spcBef>
            </a:pPr>
            <a:r>
              <a:rPr lang="en-US" sz="2650">
                <a:ea typeface="+mn-lt"/>
                <a:cs typeface="+mn-lt"/>
              </a:rPr>
              <a:t>The document's font size can be fetched and modified using Apache POI. The default setting for the new font size is 14 points, although this can be customized by the user</a:t>
            </a:r>
            <a:endParaRPr lang="en-US"/>
          </a:p>
        </p:txBody>
      </p:sp>
      <p:pic>
        <p:nvPicPr>
          <p:cNvPr id="5" name="Content Placeholder 4" descr="A collection of black text&#10;&#10;Description automatically generated">
            <a:extLst>
              <a:ext uri="{FF2B5EF4-FFF2-40B4-BE49-F238E27FC236}">
                <a16:creationId xmlns:a16="http://schemas.microsoft.com/office/drawing/2014/main" id="{E6106C50-CFD9-6F45-C2ED-D925381C4E01}"/>
              </a:ext>
            </a:extLst>
          </p:cNvPr>
          <p:cNvPicPr>
            <a:picLocks noChangeAspect="1"/>
          </p:cNvPicPr>
          <p:nvPr/>
        </p:nvPicPr>
        <p:blipFill>
          <a:blip r:embed="rId3"/>
          <a:stretch>
            <a:fillRect/>
          </a:stretch>
        </p:blipFill>
        <p:spPr>
          <a:xfrm>
            <a:off x="582062" y="1838045"/>
            <a:ext cx="2171301" cy="4114800"/>
          </a:xfrm>
          <a:prstGeom prst="rect">
            <a:avLst/>
          </a:prstGeom>
        </p:spPr>
      </p:pic>
      <p:sp>
        <p:nvSpPr>
          <p:cNvPr id="7" name="Arrow: Right 6">
            <a:extLst>
              <a:ext uri="{FF2B5EF4-FFF2-40B4-BE49-F238E27FC236}">
                <a16:creationId xmlns:a16="http://schemas.microsoft.com/office/drawing/2014/main" id="{59EA69B8-C374-706E-9B61-E3D112C14007}"/>
              </a:ext>
            </a:extLst>
          </p:cNvPr>
          <p:cNvSpPr/>
          <p:nvPr/>
        </p:nvSpPr>
        <p:spPr>
          <a:xfrm>
            <a:off x="2897481" y="2394861"/>
            <a:ext cx="611481" cy="244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16BDD97F-218B-D5F9-352A-5D6A0C96BC7E}"/>
              </a:ext>
            </a:extLst>
          </p:cNvPr>
          <p:cNvSpPr/>
          <p:nvPr/>
        </p:nvSpPr>
        <p:spPr>
          <a:xfrm>
            <a:off x="2897481" y="3185083"/>
            <a:ext cx="611481" cy="244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AD6AD6E7-C407-B6A5-F504-301C16E140FF}"/>
              </a:ext>
            </a:extLst>
          </p:cNvPr>
          <p:cNvSpPr/>
          <p:nvPr/>
        </p:nvSpPr>
        <p:spPr>
          <a:xfrm>
            <a:off x="2897481" y="3994120"/>
            <a:ext cx="611481" cy="244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9AB63F62-7D91-C5F3-39E9-1EDFF2D7A7F9}"/>
              </a:ext>
            </a:extLst>
          </p:cNvPr>
          <p:cNvSpPr/>
          <p:nvPr/>
        </p:nvSpPr>
        <p:spPr>
          <a:xfrm>
            <a:off x="2897481" y="4944268"/>
            <a:ext cx="611481" cy="2445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520936F-7CBE-831E-FF01-E328938E6B87}"/>
              </a:ext>
            </a:extLst>
          </p:cNvPr>
          <p:cNvSpPr txBox="1"/>
          <p:nvPr/>
        </p:nvSpPr>
        <p:spPr>
          <a:xfrm>
            <a:off x="3603037" y="2319601"/>
            <a:ext cx="189088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000">
                <a:latin typeface="Arial"/>
                <a:ea typeface="Calibri"/>
                <a:cs typeface="Calibri"/>
              </a:rPr>
              <a:t>Arial</a:t>
            </a:r>
            <a:endParaRPr lang="en-US" sz="2000">
              <a:latin typeface="Arial"/>
            </a:endParaRPr>
          </a:p>
        </p:txBody>
      </p:sp>
      <p:sp>
        <p:nvSpPr>
          <p:cNvPr id="14" name="TextBox 13">
            <a:extLst>
              <a:ext uri="{FF2B5EF4-FFF2-40B4-BE49-F238E27FC236}">
                <a16:creationId xmlns:a16="http://schemas.microsoft.com/office/drawing/2014/main" id="{50AC650D-43C4-4412-EBA4-9D965E9BD00D}"/>
              </a:ext>
            </a:extLst>
          </p:cNvPr>
          <p:cNvSpPr txBox="1"/>
          <p:nvPr/>
        </p:nvSpPr>
        <p:spPr>
          <a:xfrm>
            <a:off x="3603037" y="3128638"/>
            <a:ext cx="1834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latin typeface="Comic Sans MS"/>
                <a:ea typeface="Calibri"/>
                <a:cs typeface="Calibri"/>
              </a:rPr>
              <a:t>Comic Sans MS</a:t>
            </a:r>
            <a:endParaRPr lang="en-GB">
              <a:latin typeface="Comic Sans MS"/>
            </a:endParaRPr>
          </a:p>
        </p:txBody>
      </p:sp>
      <p:sp>
        <p:nvSpPr>
          <p:cNvPr id="15" name="TextBox 14">
            <a:extLst>
              <a:ext uri="{FF2B5EF4-FFF2-40B4-BE49-F238E27FC236}">
                <a16:creationId xmlns:a16="http://schemas.microsoft.com/office/drawing/2014/main" id="{9F014083-4787-09C9-6A28-5E20F71989B4}"/>
              </a:ext>
            </a:extLst>
          </p:cNvPr>
          <p:cNvSpPr txBox="1"/>
          <p:nvPr/>
        </p:nvSpPr>
        <p:spPr>
          <a:xfrm>
            <a:off x="3603036" y="3928268"/>
            <a:ext cx="1815629" cy="376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latin typeface="Verdana"/>
                <a:ea typeface="Calibri"/>
                <a:cs typeface="Calibri"/>
              </a:rPr>
              <a:t>Verdana</a:t>
            </a:r>
            <a:endParaRPr lang="en-GB">
              <a:latin typeface="Verdana"/>
            </a:endParaRPr>
          </a:p>
        </p:txBody>
      </p:sp>
      <p:sp>
        <p:nvSpPr>
          <p:cNvPr id="16" name="TextBox 15">
            <a:extLst>
              <a:ext uri="{FF2B5EF4-FFF2-40B4-BE49-F238E27FC236}">
                <a16:creationId xmlns:a16="http://schemas.microsoft.com/office/drawing/2014/main" id="{584EEB88-3624-4ED1-995A-A1C63593D3EB}"/>
              </a:ext>
            </a:extLst>
          </p:cNvPr>
          <p:cNvSpPr txBox="1"/>
          <p:nvPr/>
        </p:nvSpPr>
        <p:spPr>
          <a:xfrm flipH="1">
            <a:off x="5202296" y="5743897"/>
            <a:ext cx="141111" cy="256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ea typeface="Calibri"/>
              <a:cs typeface="Calibri"/>
            </a:endParaRPr>
          </a:p>
        </p:txBody>
      </p:sp>
      <p:pic>
        <p:nvPicPr>
          <p:cNvPr id="17" name="Picture 16" descr="A black letter with a white background&#10;&#10;Description automatically generated">
            <a:extLst>
              <a:ext uri="{FF2B5EF4-FFF2-40B4-BE49-F238E27FC236}">
                <a16:creationId xmlns:a16="http://schemas.microsoft.com/office/drawing/2014/main" id="{52738E9F-5D28-B4DE-7097-5DB3A210F45B}"/>
              </a:ext>
            </a:extLst>
          </p:cNvPr>
          <p:cNvPicPr>
            <a:picLocks noChangeAspect="1"/>
          </p:cNvPicPr>
          <p:nvPr/>
        </p:nvPicPr>
        <p:blipFill>
          <a:blip r:embed="rId4"/>
          <a:stretch>
            <a:fillRect/>
          </a:stretch>
        </p:blipFill>
        <p:spPr>
          <a:xfrm>
            <a:off x="3508962" y="4861344"/>
            <a:ext cx="1693334" cy="476293"/>
          </a:xfrm>
          <a:prstGeom prst="rect">
            <a:avLst/>
          </a:prstGeom>
        </p:spPr>
      </p:pic>
      <p:sp>
        <p:nvSpPr>
          <p:cNvPr id="4" name="Rectangle: Rounded Corners 3">
            <a:extLst>
              <a:ext uri="{FF2B5EF4-FFF2-40B4-BE49-F238E27FC236}">
                <a16:creationId xmlns:a16="http://schemas.microsoft.com/office/drawing/2014/main" id="{E9FA2B97-C198-93B4-DCC2-72AF7A5C9BBB}"/>
              </a:ext>
            </a:extLst>
          </p:cNvPr>
          <p:cNvSpPr/>
          <p:nvPr/>
        </p:nvSpPr>
        <p:spPr>
          <a:xfrm>
            <a:off x="208462" y="253955"/>
            <a:ext cx="11218728" cy="61887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3615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fontScale="90000"/>
          </a:bodyPr>
          <a:lstStyle/>
          <a:p>
            <a:r>
              <a:rPr lang="en-GB">
                <a:latin typeface="Calibri Light"/>
                <a:cs typeface="Calibri Light"/>
              </a:rPr>
              <a:t>Headings                                    Paragraph splitting</a:t>
            </a:r>
            <a:endParaRPr lang="en-US">
              <a:ea typeface="+mj-ea"/>
              <a:cs typeface="+mj-cs"/>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1702447" y="4407915"/>
            <a:ext cx="3383246" cy="2235897"/>
          </a:xfrm>
        </p:spPr>
        <p:txBody>
          <a:bodyPr vert="horz" lIns="91440" tIns="45720" rIns="91440" bIns="45720" rtlCol="0" anchor="t">
            <a:normAutofit fontScale="62500" lnSpcReduction="2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a:ln>
                  <a:noFill/>
                </a:ln>
                <a:solidFill>
                  <a:prstClr val="black"/>
                </a:solidFill>
                <a:effectLst/>
                <a:uLnTx/>
                <a:uFillTx/>
                <a:latin typeface="Calibri" panose="020F0502020204030204"/>
                <a:ea typeface="Calibri"/>
                <a:cs typeface="Calibri"/>
              </a:rPr>
              <a:t>Technical Solution</a:t>
            </a:r>
          </a:p>
          <a:p>
            <a:pPr>
              <a:defRPr/>
            </a:pPr>
            <a:r>
              <a:rPr lang="en-GB">
                <a:solidFill>
                  <a:prstClr val="black"/>
                </a:solidFill>
                <a:ea typeface="+mn-lt"/>
                <a:cs typeface="+mn-lt"/>
              </a:rPr>
              <a:t>Automatic generation of contextually relevant, easy-to-understand headings</a:t>
            </a:r>
          </a:p>
          <a:p>
            <a:pPr>
              <a:defRPr/>
            </a:pPr>
            <a:r>
              <a:rPr lang="en-GB">
                <a:solidFill>
                  <a:prstClr val="black"/>
                </a:solidFill>
                <a:ea typeface="+mn-lt"/>
                <a:cs typeface="+mn-lt"/>
              </a:rPr>
              <a:t>Utilizing</a:t>
            </a:r>
            <a:r>
              <a:rPr lang="en-GB">
                <a:ea typeface="+mn-lt"/>
                <a:cs typeface="+mn-lt"/>
              </a:rPr>
              <a:t> Long Short-Term Memory (LSTM) model.</a:t>
            </a:r>
          </a:p>
          <a:p>
            <a:pPr>
              <a:defRPr/>
            </a:pPr>
            <a:r>
              <a:rPr lang="en-GB">
                <a:ea typeface="+mn-lt"/>
                <a:cs typeface="+mn-lt"/>
              </a:rPr>
              <a:t>Hosted on Amazon SageMaker for scalability and integration.</a:t>
            </a:r>
            <a:endParaRPr lang="en-GB" sz="2800" b="0" i="0" u="none" strike="noStrike" kern="1200" cap="none" spc="0" normalizeH="0" baseline="0" noProof="0">
              <a:ln>
                <a:noFill/>
              </a:ln>
              <a:effectLst/>
              <a:uLnTx/>
              <a:uFillTx/>
              <a:ea typeface="+mn-lt"/>
              <a:cs typeface="+mn-lt"/>
            </a:endParaRPr>
          </a:p>
          <a:p>
            <a:pPr>
              <a:defRPr/>
            </a:pPr>
            <a:endParaRPr lang="en-GB">
              <a:ea typeface="+mn-lt"/>
              <a:cs typeface="+mn-lt"/>
            </a:endParaRPr>
          </a:p>
        </p:txBody>
      </p:sp>
      <p:pic>
        <p:nvPicPr>
          <p:cNvPr id="8" name="Content Placeholder 7" descr="A close-up of a web page&#10;&#10;Description automatically generated">
            <a:extLst>
              <a:ext uri="{FF2B5EF4-FFF2-40B4-BE49-F238E27FC236}">
                <a16:creationId xmlns:a16="http://schemas.microsoft.com/office/drawing/2014/main" id="{D7980D16-51EA-F186-BB24-6B630F26E2C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28076" y="1830658"/>
            <a:ext cx="3539545" cy="2478854"/>
          </a:xfrm>
        </p:spPr>
      </p:pic>
      <p:pic>
        <p:nvPicPr>
          <p:cNvPr id="4" name="Content Placeholder 6" descr="A close-up of a paper&#10;&#10;Description automatically generated">
            <a:extLst>
              <a:ext uri="{FF2B5EF4-FFF2-40B4-BE49-F238E27FC236}">
                <a16:creationId xmlns:a16="http://schemas.microsoft.com/office/drawing/2014/main" id="{DF0F9A83-487E-CE8B-CCF9-D0765A7A0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7130" y="3984052"/>
            <a:ext cx="4237151" cy="2524397"/>
          </a:xfrm>
          <a:prstGeom prst="rect">
            <a:avLst/>
          </a:prstGeom>
        </p:spPr>
      </p:pic>
      <p:sp>
        <p:nvSpPr>
          <p:cNvPr id="12" name="Content Placeholder 5">
            <a:extLst>
              <a:ext uri="{FF2B5EF4-FFF2-40B4-BE49-F238E27FC236}">
                <a16:creationId xmlns:a16="http://schemas.microsoft.com/office/drawing/2014/main" id="{3F445471-6A52-ED62-698D-6387E3876802}"/>
              </a:ext>
            </a:extLst>
          </p:cNvPr>
          <p:cNvSpPr txBox="1">
            <a:spLocks/>
          </p:cNvSpPr>
          <p:nvPr/>
        </p:nvSpPr>
        <p:spPr>
          <a:xfrm>
            <a:off x="6975872" y="1742574"/>
            <a:ext cx="3383246" cy="2235897"/>
          </a:xfrm>
          <a:prstGeom prst="rect">
            <a:avLst/>
          </a:prstGeom>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GB">
                <a:solidFill>
                  <a:prstClr val="black"/>
                </a:solidFill>
                <a:latin typeface="Calibri" panose="020F0502020204030204"/>
                <a:ea typeface="Calibri"/>
                <a:cs typeface="Calibri"/>
              </a:rPr>
              <a:t>Technical Solution</a:t>
            </a:r>
          </a:p>
          <a:p>
            <a:pPr>
              <a:defRPr/>
            </a:pPr>
            <a:r>
              <a:rPr lang="en-GB">
                <a:ea typeface="+mn-lt"/>
                <a:cs typeface="+mn-lt"/>
              </a:rPr>
              <a:t>.Efficiently create manageable chunks and simpler sentence structures. </a:t>
            </a:r>
          </a:p>
          <a:p>
            <a:pPr>
              <a:defRPr/>
            </a:pPr>
            <a:r>
              <a:rPr lang="en-GB">
                <a:ea typeface="+mn-lt"/>
                <a:cs typeface="+mn-lt"/>
              </a:rPr>
              <a:t>Utilizing OpenAI's text completion and fine-tuning APIs.</a:t>
            </a:r>
            <a:endParaRPr lang="en-GB"/>
          </a:p>
        </p:txBody>
      </p:sp>
      <p:sp>
        <p:nvSpPr>
          <p:cNvPr id="5" name="Rectangle: Rounded Corners 4">
            <a:extLst>
              <a:ext uri="{FF2B5EF4-FFF2-40B4-BE49-F238E27FC236}">
                <a16:creationId xmlns:a16="http://schemas.microsoft.com/office/drawing/2014/main" id="{072E838E-8640-F464-CADF-12ACFDBD6A29}"/>
              </a:ext>
            </a:extLst>
          </p:cNvPr>
          <p:cNvSpPr/>
          <p:nvPr/>
        </p:nvSpPr>
        <p:spPr>
          <a:xfrm>
            <a:off x="432581" y="370497"/>
            <a:ext cx="5275127" cy="62604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E0FEBF6-D7BC-FF99-67BD-BBE5D3399157}"/>
              </a:ext>
            </a:extLst>
          </p:cNvPr>
          <p:cNvSpPr/>
          <p:nvPr/>
        </p:nvSpPr>
        <p:spPr>
          <a:xfrm>
            <a:off x="6358251" y="307743"/>
            <a:ext cx="5266162" cy="62335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6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GB">
                <a:latin typeface="Calibri Light"/>
                <a:cs typeface="Calibri Light"/>
              </a:rPr>
              <a:t>Colour Enhancement</a:t>
            </a:r>
            <a:endParaRPr lang="en-US" err="1">
              <a:ea typeface="+mj-ea"/>
              <a:cs typeface="+mj-cs"/>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6168796" y="2126795"/>
            <a:ext cx="4950175" cy="4156995"/>
          </a:xfrm>
        </p:spPr>
        <p:txBody>
          <a:bodyPr vert="horz" lIns="91440" tIns="45720" rIns="91440" bIns="45720" rtlCol="0"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a:ln>
                  <a:noFill/>
                </a:ln>
                <a:solidFill>
                  <a:prstClr val="black"/>
                </a:solidFill>
                <a:effectLst/>
                <a:uLnTx/>
                <a:uFillTx/>
                <a:latin typeface="Calibri" panose="020F0502020204030204"/>
                <a:ea typeface="Calibri"/>
                <a:cs typeface="Calibri"/>
              </a:rPr>
              <a:t>Technical Solution</a:t>
            </a:r>
          </a:p>
          <a:p>
            <a:pPr>
              <a:defRPr/>
            </a:pPr>
            <a:r>
              <a:rPr lang="en-GB">
                <a:solidFill>
                  <a:prstClr val="black"/>
                </a:solidFill>
                <a:ea typeface="+mn-lt"/>
                <a:cs typeface="+mn-lt"/>
              </a:rPr>
              <a:t> The Apache POI library allows you to fetch the current text colour for contrast analysis. Utilizing algorithms like the WCAG contrast ratio, you can assess and adjust the text and background colours for better readability</a:t>
            </a:r>
            <a:endParaRPr lang="en-GB" sz="2800" b="0" i="0" u="none" strike="noStrike" kern="1200" cap="none" spc="0" normalizeH="0" baseline="0" noProof="0">
              <a:ln>
                <a:noFill/>
              </a:ln>
              <a:solidFill>
                <a:prstClr val="black"/>
              </a:solidFill>
              <a:effectLst/>
              <a:uLnTx/>
              <a:uFillTx/>
              <a:latin typeface="Calibri" panose="020F0502020204030204"/>
              <a:ea typeface="Calibri"/>
              <a:cs typeface="Calibri"/>
            </a:endParaRPr>
          </a:p>
        </p:txBody>
      </p:sp>
      <p:pic>
        <p:nvPicPr>
          <p:cNvPr id="1026" name="Picture 2" descr="image">
            <a:extLst>
              <a:ext uri="{FF2B5EF4-FFF2-40B4-BE49-F238E27FC236}">
                <a16:creationId xmlns:a16="http://schemas.microsoft.com/office/drawing/2014/main" id="{43CC62B8-FFFA-D20E-C212-9BC9347FD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73" y="1905768"/>
            <a:ext cx="5118869" cy="324072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26B5D706-221D-A72F-9DCE-433B35D2C153}"/>
              </a:ext>
            </a:extLst>
          </p:cNvPr>
          <p:cNvSpPr>
            <a:spLocks noGrp="1"/>
          </p:cNvSpPr>
          <p:nvPr>
            <p:ph type="ftr" sz="quarter" idx="11"/>
          </p:nvPr>
        </p:nvSpPr>
        <p:spPr>
          <a:xfrm>
            <a:off x="1340966" y="5509616"/>
            <a:ext cx="4114800" cy="365125"/>
          </a:xfrm>
        </p:spPr>
        <p:txBody>
          <a:bodyPr/>
          <a:lstStyle/>
          <a:p>
            <a:r>
              <a:rPr lang="en-US" err="1"/>
              <a:t>Rello</a:t>
            </a:r>
            <a:r>
              <a:rPr lang="en-US"/>
              <a:t>, L., &amp; Bigham, J. P. (2017). Good Background Colors for Readers. Proceedings of the 19th International ACM SIGACCESS Conference on Computers and Accessibility - ASSETS ’17. https://doi.org/10.1145/3132525.3132546</a:t>
            </a:r>
            <a:endParaRPr lang="en-GB"/>
          </a:p>
        </p:txBody>
      </p:sp>
      <p:sp>
        <p:nvSpPr>
          <p:cNvPr id="4" name="Rectangle: Rounded Corners 3">
            <a:extLst>
              <a:ext uri="{FF2B5EF4-FFF2-40B4-BE49-F238E27FC236}">
                <a16:creationId xmlns:a16="http://schemas.microsoft.com/office/drawing/2014/main" id="{7AFB65A2-757D-19BB-3042-8702D05FA541}"/>
              </a:ext>
            </a:extLst>
          </p:cNvPr>
          <p:cNvSpPr/>
          <p:nvPr/>
        </p:nvSpPr>
        <p:spPr>
          <a:xfrm>
            <a:off x="414650" y="253955"/>
            <a:ext cx="11415952" cy="613493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6151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GB">
                <a:cs typeface="Calibri Light"/>
              </a:rPr>
              <a:t>Layout - Alignment            Table of Contents</a:t>
            </a: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3783927" y="2363727"/>
            <a:ext cx="2310594" cy="2811357"/>
          </a:xfrm>
        </p:spPr>
        <p:txBody>
          <a:bodyPr vert="horz" lIns="91440" tIns="45720" rIns="91440" bIns="45720" rtlCol="0"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600" b="0" i="0" u="none" strike="noStrike" kern="1200" cap="none" spc="0" normalizeH="0" baseline="0" noProof="0">
                <a:ln>
                  <a:noFill/>
                </a:ln>
                <a:solidFill>
                  <a:prstClr val="black"/>
                </a:solidFill>
                <a:effectLst/>
                <a:uLnTx/>
                <a:uFillTx/>
                <a:latin typeface="Calibri" panose="020F0502020204030204"/>
                <a:ea typeface="Calibri"/>
                <a:cs typeface="Calibri"/>
              </a:rPr>
              <a:t>Technical Solution</a:t>
            </a:r>
            <a:endParaRPr lang="en-GB" sz="1600" b="0" i="0" u="none" strike="noStrike" kern="1200" cap="none" spc="0" normalizeH="0" baseline="0" noProof="0">
              <a:ln>
                <a:noFill/>
              </a:ln>
              <a:solidFill>
                <a:prstClr val="black"/>
              </a:solidFill>
              <a:effectLst/>
              <a:uLnTx/>
              <a:uFillTx/>
              <a:latin typeface="Calibri" panose="020F0502020204030204"/>
              <a:ea typeface="Calibri"/>
              <a:cs typeface="Calibri"/>
            </a:endParaRPr>
          </a:p>
          <a:p>
            <a:pPr>
              <a:defRPr/>
            </a:pPr>
            <a:r>
              <a:rPr lang="en-GB" sz="1600">
                <a:solidFill>
                  <a:prstClr val="black"/>
                </a:solidFill>
                <a:ea typeface="+mn-lt"/>
                <a:cs typeface="+mn-lt"/>
              </a:rPr>
              <a:t>The document layout can be set to left-aligned using Apache POI's built in methods. </a:t>
            </a:r>
            <a:endParaRPr lang="en-GB" sz="1600" b="0" i="0" u="none" strike="noStrike" kern="1200" cap="none" spc="0" normalizeH="0" baseline="0" noProof="0">
              <a:ln>
                <a:noFill/>
              </a:ln>
              <a:solidFill>
                <a:prstClr val="black"/>
              </a:solidFill>
              <a:effectLst/>
              <a:uLnTx/>
              <a:uFillTx/>
              <a:latin typeface="Calibri"/>
              <a:ea typeface="Calibri"/>
              <a:cs typeface="+mn-lt"/>
            </a:endParaRPr>
          </a:p>
        </p:txBody>
      </p:sp>
      <p:pic>
        <p:nvPicPr>
          <p:cNvPr id="7" name="Content Placeholder 6" descr="Right justified alignment - ZD Blog - Zillion Designs">
            <a:extLst>
              <a:ext uri="{FF2B5EF4-FFF2-40B4-BE49-F238E27FC236}">
                <a16:creationId xmlns:a16="http://schemas.microsoft.com/office/drawing/2014/main" id="{D91D8A51-17FB-E185-EE50-21A7E6F490D7}"/>
              </a:ext>
            </a:extLst>
          </p:cNvPr>
          <p:cNvPicPr>
            <a:picLocks noGrp="1" noChangeAspect="1"/>
          </p:cNvPicPr>
          <p:nvPr>
            <p:ph sz="half" idx="1"/>
          </p:nvPr>
        </p:nvPicPr>
        <p:blipFill>
          <a:blip r:embed="rId3"/>
          <a:stretch>
            <a:fillRect/>
          </a:stretch>
        </p:blipFill>
        <p:spPr>
          <a:xfrm>
            <a:off x="608795" y="2364865"/>
            <a:ext cx="3007977" cy="2732328"/>
          </a:xfrm>
        </p:spPr>
      </p:pic>
      <p:pic>
        <p:nvPicPr>
          <p:cNvPr id="4" name="Content Placeholder 4" descr="Table of Contents vs. Index: What's the Difference? | 48 Hour Books">
            <a:extLst>
              <a:ext uri="{FF2B5EF4-FFF2-40B4-BE49-F238E27FC236}">
                <a16:creationId xmlns:a16="http://schemas.microsoft.com/office/drawing/2014/main" id="{C77D0F13-78B4-D33E-F5EE-02B7C1C1AFE6}"/>
              </a:ext>
            </a:extLst>
          </p:cNvPr>
          <p:cNvPicPr>
            <a:picLocks noChangeAspect="1"/>
          </p:cNvPicPr>
          <p:nvPr/>
        </p:nvPicPr>
        <p:blipFill>
          <a:blip r:embed="rId4"/>
          <a:stretch>
            <a:fillRect/>
          </a:stretch>
        </p:blipFill>
        <p:spPr>
          <a:xfrm>
            <a:off x="6380526" y="2291061"/>
            <a:ext cx="2624556" cy="3109268"/>
          </a:xfrm>
          <a:prstGeom prst="rect">
            <a:avLst/>
          </a:prstGeom>
        </p:spPr>
      </p:pic>
      <p:sp>
        <p:nvSpPr>
          <p:cNvPr id="10" name="Content Placeholder 5">
            <a:extLst>
              <a:ext uri="{FF2B5EF4-FFF2-40B4-BE49-F238E27FC236}">
                <a16:creationId xmlns:a16="http://schemas.microsoft.com/office/drawing/2014/main" id="{330E552E-645A-2DAE-C4BF-4DCE5F194988}"/>
              </a:ext>
            </a:extLst>
          </p:cNvPr>
          <p:cNvSpPr txBox="1">
            <a:spLocks/>
          </p:cNvSpPr>
          <p:nvPr/>
        </p:nvSpPr>
        <p:spPr>
          <a:xfrm>
            <a:off x="9004796" y="2361514"/>
            <a:ext cx="2316278" cy="304500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GB" sz="1600">
                <a:solidFill>
                  <a:prstClr val="black"/>
                </a:solidFill>
                <a:latin typeface="Calibri" panose="020F0502020204030204"/>
                <a:ea typeface="Calibri"/>
                <a:cs typeface="Calibri"/>
              </a:rPr>
              <a:t>Technical Solution</a:t>
            </a:r>
          </a:p>
          <a:p>
            <a:pPr>
              <a:defRPr/>
            </a:pPr>
            <a:r>
              <a:rPr lang="en-IN" sz="1600">
                <a:solidFill>
                  <a:prstClr val="black"/>
                </a:solidFill>
                <a:ea typeface="+mn-lt"/>
                <a:cs typeface="+mn-lt"/>
              </a:rPr>
              <a:t>Headings in the document can be identified by iterating through its paragraphs using the Apache POI.</a:t>
            </a:r>
          </a:p>
          <a:p>
            <a:pPr>
              <a:defRPr/>
            </a:pPr>
            <a:r>
              <a:rPr lang="en-IN" sz="1600">
                <a:solidFill>
                  <a:prstClr val="black"/>
                </a:solidFill>
                <a:ea typeface="+mn-lt"/>
                <a:cs typeface="+mn-lt"/>
              </a:rPr>
              <a:t>A new paragraph is then created to list these headings in a numbered format, serving as the table of contents. </a:t>
            </a:r>
            <a:endParaRPr lang="en-IN" sz="1600">
              <a:solidFill>
                <a:prstClr val="black"/>
              </a:solidFill>
              <a:ea typeface="Calibri"/>
              <a:cs typeface="Calibri"/>
            </a:endParaRPr>
          </a:p>
        </p:txBody>
      </p:sp>
      <p:sp>
        <p:nvSpPr>
          <p:cNvPr id="5" name="Rectangle: Rounded Corners 4">
            <a:extLst>
              <a:ext uri="{FF2B5EF4-FFF2-40B4-BE49-F238E27FC236}">
                <a16:creationId xmlns:a16="http://schemas.microsoft.com/office/drawing/2014/main" id="{97040DB1-A3CC-DA48-F233-CFC884B632B6}"/>
              </a:ext>
            </a:extLst>
          </p:cNvPr>
          <p:cNvSpPr/>
          <p:nvPr/>
        </p:nvSpPr>
        <p:spPr>
          <a:xfrm>
            <a:off x="307074" y="341194"/>
            <a:ext cx="5618328" cy="616423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773368B-A3BB-0B8C-B4C8-9F239CAF878A}"/>
              </a:ext>
            </a:extLst>
          </p:cNvPr>
          <p:cNvSpPr/>
          <p:nvPr/>
        </p:nvSpPr>
        <p:spPr>
          <a:xfrm>
            <a:off x="6152863" y="341193"/>
            <a:ext cx="5493224" cy="616423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497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itle 1">
            <a:extLst>
              <a:ext uri="{FF2B5EF4-FFF2-40B4-BE49-F238E27FC236}">
                <a16:creationId xmlns:a16="http://schemas.microsoft.com/office/drawing/2014/main" id="{08CC85BE-169F-5395-6A35-FD22A10D0AA1}"/>
              </a:ext>
            </a:extLst>
          </p:cNvPr>
          <p:cNvSpPr>
            <a:spLocks noGrp="1"/>
          </p:cNvSpPr>
          <p:nvPr>
            <p:ph type="title"/>
          </p:nvPr>
        </p:nvSpPr>
        <p:spPr>
          <a:xfrm>
            <a:off x="840984" y="365125"/>
            <a:ext cx="3736489" cy="1030923"/>
          </a:xfrm>
        </p:spPr>
        <p:txBody>
          <a:bodyPr vert="horz" lIns="91440" tIns="45720" rIns="91440" bIns="45720" rtlCol="0" anchor="b">
            <a:normAutofit/>
          </a:bodyPr>
          <a:lstStyle/>
          <a:p>
            <a:r>
              <a:rPr lang="en-GB">
                <a:cs typeface="Calibri Light"/>
              </a:rPr>
              <a:t>Bad Words</a:t>
            </a:r>
          </a:p>
        </p:txBody>
      </p:sp>
      <p:sp>
        <p:nvSpPr>
          <p:cNvPr id="9" name="Title 1">
            <a:extLst>
              <a:ext uri="{FF2B5EF4-FFF2-40B4-BE49-F238E27FC236}">
                <a16:creationId xmlns:a16="http://schemas.microsoft.com/office/drawing/2014/main" id="{83FAAA9C-3D58-4AD0-AF07-0CFAE361C96C}"/>
              </a:ext>
            </a:extLst>
          </p:cNvPr>
          <p:cNvSpPr txBox="1">
            <a:spLocks/>
          </p:cNvSpPr>
          <p:nvPr/>
        </p:nvSpPr>
        <p:spPr>
          <a:xfrm>
            <a:off x="5991335" y="365125"/>
            <a:ext cx="5933013" cy="1030923"/>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cs typeface="Calibri Light"/>
              </a:rPr>
              <a:t>Expand Abbreviations and simplify Jargons</a:t>
            </a:r>
            <a:endParaRPr lang="en-US"/>
          </a:p>
        </p:txBody>
      </p:sp>
      <p:sp>
        <p:nvSpPr>
          <p:cNvPr id="14" name="Text Placeholder 2">
            <a:extLst>
              <a:ext uri="{FF2B5EF4-FFF2-40B4-BE49-F238E27FC236}">
                <a16:creationId xmlns:a16="http://schemas.microsoft.com/office/drawing/2014/main" id="{4396CB55-13ED-050B-BF84-BC84C657D175}"/>
              </a:ext>
            </a:extLst>
          </p:cNvPr>
          <p:cNvSpPr>
            <a:spLocks noGrp="1"/>
          </p:cNvSpPr>
          <p:nvPr/>
        </p:nvSpPr>
        <p:spPr>
          <a:xfrm>
            <a:off x="839788" y="4292283"/>
            <a:ext cx="5157787" cy="188055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1800" b="0">
                <a:cs typeface="Calibri"/>
              </a:rPr>
              <a:t>Technical Solution</a:t>
            </a:r>
            <a:endParaRPr lang="en-US" sz="1800" b="0">
              <a:cs typeface="Calibri"/>
            </a:endParaRPr>
          </a:p>
          <a:p>
            <a:pPr marL="285750" indent="-285750">
              <a:buFont typeface="Arial"/>
              <a:buChar char="•"/>
            </a:pPr>
            <a:r>
              <a:rPr lang="en-GB" sz="1800" b="0">
                <a:cs typeface="Calibri"/>
              </a:rPr>
              <a:t>Text sanitization techniques to remove or replace inappropriate language.</a:t>
            </a:r>
            <a:endParaRPr lang="en-US" sz="1800" b="0">
              <a:cs typeface="Calibri"/>
            </a:endParaRPr>
          </a:p>
          <a:p>
            <a:pPr marL="285750" indent="-285750">
              <a:buFont typeface="Arial"/>
              <a:buChar char="•"/>
            </a:pPr>
            <a:r>
              <a:rPr lang="en-GB" sz="1800" b="0">
                <a:cs typeface="Calibri"/>
              </a:rPr>
              <a:t>Python libraries: profanity-check, profanity filter, </a:t>
            </a:r>
            <a:r>
              <a:rPr lang="en-GB" sz="1800" b="0" err="1">
                <a:cs typeface="Calibri"/>
              </a:rPr>
              <a:t>better_profanity</a:t>
            </a:r>
            <a:r>
              <a:rPr lang="en-GB" sz="1800" b="0">
                <a:cs typeface="Calibri"/>
              </a:rPr>
              <a:t>.</a:t>
            </a:r>
          </a:p>
          <a:p>
            <a:endParaRPr lang="en-US" sz="1600">
              <a:cs typeface="Calibri"/>
            </a:endParaRPr>
          </a:p>
        </p:txBody>
      </p:sp>
      <p:pic>
        <p:nvPicPr>
          <p:cNvPr id="15" name="Content Placeholder 7" descr="A person with her hands on her cheeks&#10;&#10;Description automatically generated">
            <a:extLst>
              <a:ext uri="{FF2B5EF4-FFF2-40B4-BE49-F238E27FC236}">
                <a16:creationId xmlns:a16="http://schemas.microsoft.com/office/drawing/2014/main" id="{6007D1BA-68A8-48D4-C85C-35B26C853B70}"/>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192997" y="1822172"/>
            <a:ext cx="3877627" cy="2190055"/>
          </a:xfrm>
          <a:prstGeom prst="rect">
            <a:avLst/>
          </a:prstGeom>
        </p:spPr>
      </p:pic>
      <p:sp>
        <p:nvSpPr>
          <p:cNvPr id="16" name="Text Placeholder 3">
            <a:extLst>
              <a:ext uri="{FF2B5EF4-FFF2-40B4-BE49-F238E27FC236}">
                <a16:creationId xmlns:a16="http://schemas.microsoft.com/office/drawing/2014/main" id="{979F3F80-5661-5EF1-BFF1-6F878708E010}"/>
              </a:ext>
            </a:extLst>
          </p:cNvPr>
          <p:cNvSpPr>
            <a:spLocks noGrp="1"/>
          </p:cNvSpPr>
          <p:nvPr/>
        </p:nvSpPr>
        <p:spPr>
          <a:xfrm>
            <a:off x="8539480" y="1715074"/>
            <a:ext cx="3217293" cy="2344481"/>
          </a:xfrm>
          <a:prstGeom prst="rect">
            <a:avLst/>
          </a:prstGeom>
        </p:spPr>
        <p:txBody>
          <a:bodyPr vert="horz" lIns="91440" tIns="45720" rIns="91440" bIns="45720" rtlCol="0" anchor="b">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b="0">
                <a:cs typeface="Calibri"/>
              </a:rPr>
              <a:t>Technical Solution</a:t>
            </a:r>
            <a:endParaRPr lang="en-US" sz="3600" b="0">
              <a:cs typeface="Calibri"/>
            </a:endParaRPr>
          </a:p>
          <a:p>
            <a:pPr marL="228600" indent="-228600">
              <a:buChar char="•"/>
            </a:pPr>
            <a:r>
              <a:rPr lang="en-US" sz="3600" b="0">
                <a:solidFill>
                  <a:srgbClr val="000000"/>
                </a:solidFill>
                <a:ea typeface="+mn-lt"/>
                <a:cs typeface="+mn-lt"/>
              </a:rPr>
              <a:t>Utilize Machine Learning to automatically expand or abbreviate text in documents.</a:t>
            </a:r>
          </a:p>
          <a:p>
            <a:pPr marL="228600" indent="-228600">
              <a:buChar char="•"/>
            </a:pPr>
            <a:r>
              <a:rPr lang="en-US" sz="3600" b="0">
                <a:solidFill>
                  <a:srgbClr val="000000"/>
                </a:solidFill>
                <a:ea typeface="+mn-lt"/>
                <a:cs typeface="+mn-lt"/>
              </a:rPr>
              <a:t>Transform complex jargon into simple language for easier comprehension.</a:t>
            </a:r>
            <a:endParaRPr lang="en-US">
              <a:cs typeface="Calibri" panose="020F0502020204030204"/>
            </a:endParaRPr>
          </a:p>
        </p:txBody>
      </p:sp>
      <p:pic>
        <p:nvPicPr>
          <p:cNvPr id="17" name="Picture 16" descr="A list of words on a white background&#10;&#10;Description automatically generated">
            <a:extLst>
              <a:ext uri="{FF2B5EF4-FFF2-40B4-BE49-F238E27FC236}">
                <a16:creationId xmlns:a16="http://schemas.microsoft.com/office/drawing/2014/main" id="{3F4160D7-B323-A95B-1FBD-28D4BEF64BD1}"/>
              </a:ext>
            </a:extLst>
          </p:cNvPr>
          <p:cNvPicPr>
            <a:picLocks noChangeAspect="1"/>
          </p:cNvPicPr>
          <p:nvPr/>
        </p:nvPicPr>
        <p:blipFill>
          <a:blip r:embed="rId4"/>
          <a:stretch>
            <a:fillRect/>
          </a:stretch>
        </p:blipFill>
        <p:spPr>
          <a:xfrm>
            <a:off x="5852795" y="1839595"/>
            <a:ext cx="2647950" cy="4352925"/>
          </a:xfrm>
          <a:prstGeom prst="rect">
            <a:avLst/>
          </a:prstGeom>
        </p:spPr>
      </p:pic>
      <p:pic>
        <p:nvPicPr>
          <p:cNvPr id="19" name="Picture 18" descr="A close-up of words&#10;&#10;Description automatically generated">
            <a:extLst>
              <a:ext uri="{FF2B5EF4-FFF2-40B4-BE49-F238E27FC236}">
                <a16:creationId xmlns:a16="http://schemas.microsoft.com/office/drawing/2014/main" id="{20A86FA8-E40E-C03C-DD09-8169AE9384E5}"/>
              </a:ext>
            </a:extLst>
          </p:cNvPr>
          <p:cNvPicPr>
            <a:picLocks noChangeAspect="1"/>
          </p:cNvPicPr>
          <p:nvPr/>
        </p:nvPicPr>
        <p:blipFill>
          <a:blip r:embed="rId5"/>
          <a:stretch>
            <a:fillRect/>
          </a:stretch>
        </p:blipFill>
        <p:spPr>
          <a:xfrm>
            <a:off x="8728710" y="4237990"/>
            <a:ext cx="2647950" cy="1943100"/>
          </a:xfrm>
          <a:prstGeom prst="rect">
            <a:avLst/>
          </a:prstGeom>
        </p:spPr>
      </p:pic>
      <p:sp>
        <p:nvSpPr>
          <p:cNvPr id="3" name="Rectangle: Rounded Corners 2">
            <a:extLst>
              <a:ext uri="{FF2B5EF4-FFF2-40B4-BE49-F238E27FC236}">
                <a16:creationId xmlns:a16="http://schemas.microsoft.com/office/drawing/2014/main" id="{5B27A16F-CE96-E41E-88A4-B3D589560E16}"/>
              </a:ext>
            </a:extLst>
          </p:cNvPr>
          <p:cNvSpPr/>
          <p:nvPr/>
        </p:nvSpPr>
        <p:spPr>
          <a:xfrm>
            <a:off x="136745" y="236026"/>
            <a:ext cx="5140657" cy="6152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B18B39B2-1283-9B0D-1BAA-90C4B9F8D560}"/>
              </a:ext>
            </a:extLst>
          </p:cNvPr>
          <p:cNvSpPr/>
          <p:nvPr/>
        </p:nvSpPr>
        <p:spPr>
          <a:xfrm>
            <a:off x="5556144" y="238836"/>
            <a:ext cx="6476630" cy="615434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897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1040" y="256032"/>
            <a:ext cx="5063600" cy="1014984"/>
          </a:xfrm>
        </p:spPr>
        <p:txBody>
          <a:bodyPr vert="horz" lIns="91440" tIns="45720" rIns="91440" bIns="45720" rtlCol="0" anchor="b">
            <a:noAutofit/>
          </a:bodyPr>
          <a:lstStyle/>
          <a:p>
            <a:r>
              <a:rPr lang="en-IN" sz="3600">
                <a:ea typeface="+mj-lt"/>
                <a:cs typeface="+mj-lt"/>
              </a:rPr>
              <a:t>Glossary Auto-generation</a:t>
            </a:r>
            <a:endParaRPr lang="en-GB" sz="3600">
              <a:ea typeface="+mj-lt"/>
              <a:cs typeface="+mj-lt"/>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1169051" y="3967585"/>
            <a:ext cx="3085011" cy="2597137"/>
          </a:xfrm>
        </p:spPr>
        <p:txBody>
          <a:bodyPr vert="horz" lIns="91440" tIns="45720" rIns="91440" bIns="45720" rtlCol="0" anchor="t">
            <a:normAutofit fontScale="62500" lnSpcReduction="20000"/>
          </a:bodyPr>
          <a:lstStyle/>
          <a:p>
            <a:pPr marL="0" indent="0">
              <a:buNone/>
              <a:defRPr/>
            </a:pPr>
            <a:r>
              <a:rPr kumimoji="0" lang="en-GB" sz="2800" b="0" i="0" u="none" strike="noStrike" kern="1200" cap="none" spc="0" normalizeH="0" baseline="0" noProof="0">
                <a:ln>
                  <a:noFill/>
                </a:ln>
                <a:solidFill>
                  <a:prstClr val="black"/>
                </a:solidFill>
                <a:effectLst/>
                <a:uLnTx/>
                <a:uFillTx/>
                <a:latin typeface="Calibri" panose="020F0502020204030204"/>
                <a:ea typeface="Calibri"/>
                <a:cs typeface="Calibri"/>
              </a:rPr>
              <a:t>Technical </a:t>
            </a:r>
            <a:r>
              <a:rPr lang="en-GB">
                <a:solidFill>
                  <a:prstClr val="black"/>
                </a:solidFill>
                <a:latin typeface="Calibri" panose="020F0502020204030204"/>
                <a:ea typeface="Calibri"/>
                <a:cs typeface="Calibri"/>
              </a:rPr>
              <a:t>Solution</a:t>
            </a:r>
          </a:p>
          <a:p>
            <a:pPr marL="457200" indent="-457200">
              <a:defRPr/>
            </a:pPr>
            <a:r>
              <a:rPr lang="en-GB">
                <a:solidFill>
                  <a:prstClr val="black"/>
                </a:solidFill>
                <a:latin typeface="Calibri" panose="020F0502020204030204"/>
                <a:ea typeface="Calibri"/>
                <a:cs typeface="Calibri"/>
              </a:rPr>
              <a:t>Enhanced</a:t>
            </a:r>
            <a:r>
              <a:rPr lang="en-GB">
                <a:ea typeface="+mn-lt"/>
                <a:cs typeface="+mn-lt"/>
              </a:rPr>
              <a:t> readability and quick reference guide for readers</a:t>
            </a:r>
            <a:endParaRPr lang="en-GB">
              <a:solidFill>
                <a:prstClr val="black"/>
              </a:solidFill>
              <a:ea typeface="+mn-lt"/>
              <a:cs typeface="+mn-lt"/>
            </a:endParaRPr>
          </a:p>
          <a:p>
            <a:pPr marL="457200" indent="-457200">
              <a:defRPr/>
            </a:pPr>
            <a:r>
              <a:rPr lang="en-US">
                <a:solidFill>
                  <a:prstClr val="black"/>
                </a:solidFill>
                <a:ea typeface="+mn-lt"/>
                <a:cs typeface="+mn-lt"/>
              </a:rPr>
              <a:t> Utilizing TF-IDF to identify key terms and phrases in documents.</a:t>
            </a:r>
          </a:p>
          <a:p>
            <a:pPr marL="457200" indent="-457200">
              <a:defRPr/>
            </a:pPr>
            <a:r>
              <a:rPr lang="en-US">
                <a:solidFill>
                  <a:prstClr val="black"/>
                </a:solidFill>
                <a:ea typeface="+mn-lt"/>
                <a:cs typeface="+mn-lt"/>
              </a:rPr>
              <a:t>WordNet API for fetching contextually relevant definitions.</a:t>
            </a:r>
          </a:p>
        </p:txBody>
      </p:sp>
      <p:pic>
        <p:nvPicPr>
          <p:cNvPr id="8" name="Content Placeholder 7" descr="A screenshot of a paper&#10;&#10;Description automatically generated">
            <a:extLst>
              <a:ext uri="{FF2B5EF4-FFF2-40B4-BE49-F238E27FC236}">
                <a16:creationId xmlns:a16="http://schemas.microsoft.com/office/drawing/2014/main" id="{94709616-03B1-16B6-D4F8-4F42791ADBC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273629" y="1806120"/>
            <a:ext cx="3487270" cy="2158137"/>
          </a:xfrm>
        </p:spPr>
      </p:pic>
      <p:pic>
        <p:nvPicPr>
          <p:cNvPr id="3" name="Picture 2" descr="Types of Text Summarization: Extractive and Abstractive Summarization  Basics - Turbolab Technologies">
            <a:extLst>
              <a:ext uri="{FF2B5EF4-FFF2-40B4-BE49-F238E27FC236}">
                <a16:creationId xmlns:a16="http://schemas.microsoft.com/office/drawing/2014/main" id="{60FD3854-71E8-9203-A9B8-90AF3D6C689D}"/>
              </a:ext>
            </a:extLst>
          </p:cNvPr>
          <p:cNvPicPr>
            <a:picLocks noChangeAspect="1"/>
          </p:cNvPicPr>
          <p:nvPr/>
        </p:nvPicPr>
        <p:blipFill rotWithShape="1">
          <a:blip r:embed="rId4"/>
          <a:srcRect t="9459" r="-1177"/>
          <a:stretch/>
        </p:blipFill>
        <p:spPr>
          <a:xfrm>
            <a:off x="6868789" y="4121699"/>
            <a:ext cx="4374615" cy="2276842"/>
          </a:xfrm>
          <a:prstGeom prst="rect">
            <a:avLst/>
          </a:prstGeom>
        </p:spPr>
      </p:pic>
      <p:sp>
        <p:nvSpPr>
          <p:cNvPr id="7" name="Content Placeholder 5">
            <a:extLst>
              <a:ext uri="{FF2B5EF4-FFF2-40B4-BE49-F238E27FC236}">
                <a16:creationId xmlns:a16="http://schemas.microsoft.com/office/drawing/2014/main" id="{C0AF697A-BADE-1406-46FE-E2144028B7CE}"/>
              </a:ext>
            </a:extLst>
          </p:cNvPr>
          <p:cNvSpPr txBox="1">
            <a:spLocks/>
          </p:cNvSpPr>
          <p:nvPr/>
        </p:nvSpPr>
        <p:spPr>
          <a:xfrm>
            <a:off x="6463104" y="1806527"/>
            <a:ext cx="4779196" cy="216170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GB">
                <a:solidFill>
                  <a:prstClr val="black"/>
                </a:solidFill>
                <a:latin typeface="Calibri" panose="020F0502020204030204"/>
                <a:ea typeface="Calibri"/>
                <a:cs typeface="Calibri"/>
              </a:rPr>
              <a:t>Technical Solution</a:t>
            </a:r>
          </a:p>
          <a:p>
            <a:pPr marL="457200" indent="-457200">
              <a:defRPr/>
            </a:pPr>
            <a:r>
              <a:rPr lang="en-GB">
                <a:ea typeface="+mn-lt"/>
                <a:cs typeface="+mn-lt"/>
              </a:rPr>
              <a:t>Concise yet informative summaries that retain original meaning.</a:t>
            </a:r>
            <a:endParaRPr lang="en-GB">
              <a:solidFill>
                <a:prstClr val="black"/>
              </a:solidFill>
              <a:ea typeface="+mn-lt"/>
              <a:cs typeface="+mn-lt"/>
            </a:endParaRPr>
          </a:p>
          <a:p>
            <a:pPr marL="457200" indent="-457200">
              <a:defRPr/>
            </a:pPr>
            <a:r>
              <a:rPr lang="en-US">
                <a:solidFill>
                  <a:prstClr val="black"/>
                </a:solidFill>
                <a:ea typeface="+mn-lt"/>
                <a:cs typeface="+mn-lt"/>
              </a:rPr>
              <a:t>Utilizing RNNs, LSTMs, and GRUs for deep learning-based summarization.</a:t>
            </a:r>
          </a:p>
        </p:txBody>
      </p:sp>
      <p:sp>
        <p:nvSpPr>
          <p:cNvPr id="9" name="Title 1">
            <a:extLst>
              <a:ext uri="{FF2B5EF4-FFF2-40B4-BE49-F238E27FC236}">
                <a16:creationId xmlns:a16="http://schemas.microsoft.com/office/drawing/2014/main" id="{BCE41746-8C68-ECC4-8AB7-CADAD6D4C45F}"/>
              </a:ext>
            </a:extLst>
          </p:cNvPr>
          <p:cNvSpPr txBox="1">
            <a:spLocks/>
          </p:cNvSpPr>
          <p:nvPr/>
        </p:nvSpPr>
        <p:spPr>
          <a:xfrm>
            <a:off x="6090141" y="250094"/>
            <a:ext cx="5063600" cy="10149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600">
                <a:ea typeface="+mj-lt"/>
                <a:cs typeface="+mj-lt"/>
              </a:rPr>
              <a:t>Text summarization</a:t>
            </a:r>
          </a:p>
        </p:txBody>
      </p:sp>
      <p:sp>
        <p:nvSpPr>
          <p:cNvPr id="5" name="Rectangle: Rounded Corners 4">
            <a:extLst>
              <a:ext uri="{FF2B5EF4-FFF2-40B4-BE49-F238E27FC236}">
                <a16:creationId xmlns:a16="http://schemas.microsoft.com/office/drawing/2014/main" id="{1C26BDDC-A92C-D298-24A6-1342E5080BFE}"/>
              </a:ext>
            </a:extLst>
          </p:cNvPr>
          <p:cNvSpPr/>
          <p:nvPr/>
        </p:nvSpPr>
        <p:spPr>
          <a:xfrm>
            <a:off x="307074" y="352567"/>
            <a:ext cx="5550089" cy="6152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B7EE249-AC29-4E5A-1D5F-DBACE8216F06}"/>
              </a:ext>
            </a:extLst>
          </p:cNvPr>
          <p:cNvSpPr/>
          <p:nvPr/>
        </p:nvSpPr>
        <p:spPr>
          <a:xfrm>
            <a:off x="5925402" y="261581"/>
            <a:ext cx="5970894" cy="6152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626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451381"/>
            <a:ext cx="10512552" cy="4066540"/>
          </a:xfrm>
        </p:spPr>
        <p:txBody>
          <a:bodyPr anchor="b">
            <a:normAutofit/>
          </a:bodyPr>
          <a:lstStyle/>
          <a:p>
            <a:pPr algn="l"/>
            <a:r>
              <a:rPr lang="en-US" sz="6600"/>
              <a:t>Table of Contents</a:t>
            </a:r>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IN">
                <a:ea typeface="+mj-lt"/>
                <a:cs typeface="+mj-lt"/>
              </a:rPr>
              <a:t>Dyslexia ruler with customisations</a:t>
            </a:r>
            <a:endParaRPr lang="en-GB">
              <a:ea typeface="+mj-lt"/>
              <a:cs typeface="+mj-lt"/>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6168796" y="2126795"/>
            <a:ext cx="4950175" cy="4156995"/>
          </a:xfrm>
        </p:spPr>
        <p:txBody>
          <a:bodyPr vert="horz" lIns="91440" tIns="45720" rIns="91440" bIns="45720" rtlCol="0"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a:ln>
                  <a:noFill/>
                </a:ln>
                <a:solidFill>
                  <a:prstClr val="black"/>
                </a:solidFill>
                <a:effectLst/>
                <a:uLnTx/>
                <a:uFillTx/>
                <a:latin typeface="Calibri" panose="020F0502020204030204"/>
                <a:ea typeface="Calibri"/>
                <a:cs typeface="Calibri"/>
              </a:rPr>
              <a:t>Technical Solution</a:t>
            </a:r>
          </a:p>
          <a:p>
            <a:pPr>
              <a:defRPr/>
            </a:pPr>
            <a:r>
              <a:rPr lang="en-IN">
                <a:solidFill>
                  <a:prstClr val="black"/>
                </a:solidFill>
                <a:ea typeface="+mn-lt"/>
                <a:cs typeface="+mn-lt"/>
              </a:rPr>
              <a:t>Customization panel to alter the properties of the ruler. CSS and JavaScript will be used develop the same</a:t>
            </a:r>
            <a:endParaRPr lang="en-IN" b="0" i="0" u="none" strike="noStrike" kern="1200" cap="none" spc="0" normalizeH="0" baseline="0" noProof="0">
              <a:ln>
                <a:noFill/>
              </a:ln>
              <a:solidFill>
                <a:prstClr val="black"/>
              </a:solidFill>
              <a:effectLst/>
              <a:uLnTx/>
              <a:uFillTx/>
              <a:ea typeface="+mn-lt"/>
              <a:cs typeface="+mn-lt"/>
            </a:endParaRPr>
          </a:p>
        </p:txBody>
      </p:sp>
      <p:pic>
        <p:nvPicPr>
          <p:cNvPr id="7" name="Content Placeholder 6" descr="Chrome Reader Mode- A Good Extension for Students with Dyslexia - Educators  Technology">
            <a:extLst>
              <a:ext uri="{FF2B5EF4-FFF2-40B4-BE49-F238E27FC236}">
                <a16:creationId xmlns:a16="http://schemas.microsoft.com/office/drawing/2014/main" id="{DCEFB877-CE7E-A8BD-3DA3-0725A7BB86E6}"/>
              </a:ext>
            </a:extLst>
          </p:cNvPr>
          <p:cNvPicPr>
            <a:picLocks noGrp="1" noChangeAspect="1"/>
          </p:cNvPicPr>
          <p:nvPr>
            <p:ph sz="half" idx="1"/>
          </p:nvPr>
        </p:nvPicPr>
        <p:blipFill>
          <a:blip r:embed="rId3"/>
          <a:stretch>
            <a:fillRect/>
          </a:stretch>
        </p:blipFill>
        <p:spPr>
          <a:xfrm>
            <a:off x="526961" y="2037134"/>
            <a:ext cx="5567966" cy="3841826"/>
          </a:xfrm>
        </p:spPr>
      </p:pic>
      <p:sp>
        <p:nvSpPr>
          <p:cNvPr id="9" name="Rectangle: Rounded Corners 8">
            <a:extLst>
              <a:ext uri="{FF2B5EF4-FFF2-40B4-BE49-F238E27FC236}">
                <a16:creationId xmlns:a16="http://schemas.microsoft.com/office/drawing/2014/main" id="{65880E12-2861-1740-8C89-525F1F365FA6}"/>
              </a:ext>
            </a:extLst>
          </p:cNvPr>
          <p:cNvSpPr/>
          <p:nvPr/>
        </p:nvSpPr>
        <p:spPr>
          <a:xfrm>
            <a:off x="289144" y="253955"/>
            <a:ext cx="11057363" cy="613493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415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IN">
                <a:ea typeface="+mj-lt"/>
                <a:cs typeface="+mj-lt"/>
              </a:rPr>
              <a:t>   Text to speech                       Screen Reader</a:t>
            </a:r>
            <a:endParaRPr lang="en-US">
              <a:cs typeface="Calibri Light"/>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845528" y="4082599"/>
            <a:ext cx="4969967" cy="1415776"/>
          </a:xfrm>
        </p:spPr>
        <p:txBody>
          <a:bodyPr vert="horz" lIns="91440" tIns="45720" rIns="91440" bIns="45720" rtlCol="0" anchor="t">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800" b="0" i="0" u="none" strike="noStrike" kern="1200" cap="none" spc="0" normalizeH="0" baseline="0" noProof="0">
                <a:ln>
                  <a:noFill/>
                </a:ln>
                <a:solidFill>
                  <a:prstClr val="black"/>
                </a:solidFill>
                <a:effectLst/>
                <a:uLnTx/>
                <a:uFillTx/>
                <a:latin typeface="Calibri" panose="020F0502020204030204"/>
                <a:ea typeface="Calibri"/>
                <a:cs typeface="Calibri"/>
              </a:rPr>
              <a:t>Technical Solution</a:t>
            </a:r>
          </a:p>
          <a:p>
            <a:pPr>
              <a:defRPr/>
            </a:pPr>
            <a:r>
              <a:rPr lang="en-IN">
                <a:solidFill>
                  <a:prstClr val="black"/>
                </a:solidFill>
                <a:ea typeface="+mn-lt"/>
                <a:cs typeface="+mn-lt"/>
              </a:rPr>
              <a:t>Using Web Speech API in JavaScript as a solution</a:t>
            </a:r>
            <a:endParaRPr lang="en-IN">
              <a:solidFill>
                <a:prstClr val="black"/>
              </a:solidFill>
              <a:ea typeface="Calibri"/>
              <a:cs typeface="Calibri"/>
            </a:endParaRPr>
          </a:p>
        </p:txBody>
      </p:sp>
      <p:pic>
        <p:nvPicPr>
          <p:cNvPr id="8" name="Picture 7" descr="A screen shot of a computer&#10;&#10;Description automatically generated">
            <a:extLst>
              <a:ext uri="{FF2B5EF4-FFF2-40B4-BE49-F238E27FC236}">
                <a16:creationId xmlns:a16="http://schemas.microsoft.com/office/drawing/2014/main" id="{5FEBE6B0-7640-A6C2-89DA-8BFF5925FEE3}"/>
              </a:ext>
            </a:extLst>
          </p:cNvPr>
          <p:cNvPicPr>
            <a:picLocks noChangeAspect="1"/>
          </p:cNvPicPr>
          <p:nvPr/>
        </p:nvPicPr>
        <p:blipFill>
          <a:blip r:embed="rId3"/>
          <a:stretch>
            <a:fillRect/>
          </a:stretch>
        </p:blipFill>
        <p:spPr>
          <a:xfrm>
            <a:off x="463090" y="2055124"/>
            <a:ext cx="5245568" cy="1681417"/>
          </a:xfrm>
          <a:prstGeom prst="rect">
            <a:avLst/>
          </a:prstGeom>
        </p:spPr>
      </p:pic>
      <p:pic>
        <p:nvPicPr>
          <p:cNvPr id="4" name="Picture 3" descr="A computer screen with a computer screen&#10;&#10;Description automatically generated">
            <a:extLst>
              <a:ext uri="{FF2B5EF4-FFF2-40B4-BE49-F238E27FC236}">
                <a16:creationId xmlns:a16="http://schemas.microsoft.com/office/drawing/2014/main" id="{6EF5396B-CDC6-A6E6-6C63-72CCF9A77D55}"/>
              </a:ext>
            </a:extLst>
          </p:cNvPr>
          <p:cNvPicPr>
            <a:picLocks noChangeAspect="1"/>
          </p:cNvPicPr>
          <p:nvPr/>
        </p:nvPicPr>
        <p:blipFill>
          <a:blip r:embed="rId4"/>
          <a:stretch>
            <a:fillRect/>
          </a:stretch>
        </p:blipFill>
        <p:spPr>
          <a:xfrm>
            <a:off x="6352526" y="3270672"/>
            <a:ext cx="5254977" cy="2757217"/>
          </a:xfrm>
          <a:prstGeom prst="rect">
            <a:avLst/>
          </a:prstGeom>
        </p:spPr>
      </p:pic>
      <p:sp>
        <p:nvSpPr>
          <p:cNvPr id="5" name="Content Placeholder 5">
            <a:extLst>
              <a:ext uri="{FF2B5EF4-FFF2-40B4-BE49-F238E27FC236}">
                <a16:creationId xmlns:a16="http://schemas.microsoft.com/office/drawing/2014/main" id="{8721E930-4AB7-C91C-8358-AE7B4343A831}"/>
              </a:ext>
            </a:extLst>
          </p:cNvPr>
          <p:cNvSpPr txBox="1">
            <a:spLocks/>
          </p:cNvSpPr>
          <p:nvPr/>
        </p:nvSpPr>
        <p:spPr>
          <a:xfrm>
            <a:off x="6349603" y="1820016"/>
            <a:ext cx="3928199" cy="122553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en-GB">
                <a:solidFill>
                  <a:prstClr val="black"/>
                </a:solidFill>
                <a:latin typeface="Calibri" panose="020F0502020204030204"/>
                <a:ea typeface="Calibri"/>
                <a:cs typeface="Calibri"/>
              </a:rPr>
              <a:t>Technical Solution</a:t>
            </a:r>
          </a:p>
          <a:p>
            <a:pPr>
              <a:defRPr/>
            </a:pPr>
            <a:r>
              <a:rPr lang="en-IN">
                <a:solidFill>
                  <a:prstClr val="black"/>
                </a:solidFill>
                <a:ea typeface="+mn-lt"/>
                <a:cs typeface="+mn-lt"/>
              </a:rPr>
              <a:t>Using CSS and JavaScript this issue can be resolved.</a:t>
            </a:r>
            <a:endParaRPr lang="en-IN">
              <a:solidFill>
                <a:prstClr val="black"/>
              </a:solidFill>
              <a:ea typeface="Calibri"/>
              <a:cs typeface="Calibri"/>
            </a:endParaRPr>
          </a:p>
        </p:txBody>
      </p:sp>
      <p:sp>
        <p:nvSpPr>
          <p:cNvPr id="7" name="Rectangle: Rounded Corners 6">
            <a:extLst>
              <a:ext uri="{FF2B5EF4-FFF2-40B4-BE49-F238E27FC236}">
                <a16:creationId xmlns:a16="http://schemas.microsoft.com/office/drawing/2014/main" id="{72C5C7AE-6BB8-7129-9DE3-A98FE22D74B0}"/>
              </a:ext>
            </a:extLst>
          </p:cNvPr>
          <p:cNvSpPr/>
          <p:nvPr/>
        </p:nvSpPr>
        <p:spPr>
          <a:xfrm>
            <a:off x="307074" y="352567"/>
            <a:ext cx="5550089" cy="6152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D7DD7E3-0516-940B-B380-F40C5ED4D887}"/>
              </a:ext>
            </a:extLst>
          </p:cNvPr>
          <p:cNvSpPr/>
          <p:nvPr/>
        </p:nvSpPr>
        <p:spPr>
          <a:xfrm>
            <a:off x="6073253" y="352567"/>
            <a:ext cx="5823044" cy="6152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Tree>
    <p:extLst>
      <p:ext uri="{BB962C8B-B14F-4D97-AF65-F5344CB8AC3E}">
        <p14:creationId xmlns:p14="http://schemas.microsoft.com/office/powerpoint/2010/main" val="183674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451381"/>
            <a:ext cx="10512552" cy="4066540"/>
          </a:xfrm>
        </p:spPr>
        <p:txBody>
          <a:bodyPr anchor="b">
            <a:normAutofit/>
          </a:bodyPr>
          <a:lstStyle/>
          <a:p>
            <a:pPr algn="l"/>
            <a:r>
              <a:rPr lang="en-US">
                <a:ea typeface="+mj-lt"/>
                <a:cs typeface="+mj-lt"/>
              </a:rPr>
              <a:t>User Evaluation: The Reviews</a:t>
            </a:r>
            <a:endParaRPr lang="en-US"/>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IN">
                <a:ea typeface="+mj-lt"/>
                <a:cs typeface="+mj-lt"/>
              </a:rPr>
              <a:t>What does success look like for your system? </a:t>
            </a:r>
            <a:endParaRPr lang="en-US"/>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6168796" y="2126795"/>
            <a:ext cx="4950175" cy="4156995"/>
          </a:xfrm>
        </p:spPr>
        <p:txBody>
          <a:bodyPr vert="horz" lIns="91440" tIns="45720" rIns="91440" bIns="45720" rtlCol="0" anchor="t">
            <a:normAutofit fontScale="62500" lnSpcReduction="20000"/>
          </a:bodyPr>
          <a:lstStyle/>
          <a:p>
            <a:pPr marL="0" indent="0">
              <a:buNone/>
              <a:defRPr/>
            </a:pPr>
            <a:r>
              <a:rPr lang="en-GB">
                <a:solidFill>
                  <a:prstClr val="black"/>
                </a:solidFill>
                <a:ea typeface="+mn-lt"/>
                <a:cs typeface="+mn-lt"/>
              </a:rPr>
              <a:t>Success is multi-faceted: technical efficiency + meaningful user impact.</a:t>
            </a:r>
            <a:endParaRPr lang="en-US"/>
          </a:p>
          <a:p>
            <a:pPr marL="0" indent="0">
              <a:buNone/>
              <a:defRPr/>
            </a:pPr>
            <a:r>
              <a:rPr lang="en-IN">
                <a:solidFill>
                  <a:prstClr val="black"/>
                </a:solidFill>
                <a:ea typeface="+mn-lt"/>
                <a:cs typeface="+mn-lt"/>
              </a:rPr>
              <a:t>User-Centric Goals</a:t>
            </a:r>
          </a:p>
          <a:p>
            <a:pPr>
              <a:defRPr/>
            </a:pPr>
            <a:r>
              <a:rPr lang="en-IN">
                <a:solidFill>
                  <a:prstClr val="black"/>
                </a:solidFill>
                <a:ea typeface="+mn-lt"/>
                <a:cs typeface="+mn-lt"/>
              </a:rPr>
              <a:t>Educate users on dyslexia-friendly formats.</a:t>
            </a:r>
            <a:endParaRPr lang="en-IN">
              <a:solidFill>
                <a:prstClr val="black"/>
              </a:solidFill>
            </a:endParaRPr>
          </a:p>
          <a:p>
            <a:pPr>
              <a:defRPr/>
            </a:pPr>
            <a:r>
              <a:rPr lang="en-IN">
                <a:solidFill>
                  <a:prstClr val="black"/>
                </a:solidFill>
                <a:ea typeface="+mn-lt"/>
                <a:cs typeface="+mn-lt"/>
              </a:rPr>
              <a:t>Automated tools to adapt text, </a:t>
            </a:r>
            <a:r>
              <a:rPr lang="en-IN" err="1">
                <a:solidFill>
                  <a:prstClr val="black"/>
                </a:solidFill>
                <a:ea typeface="+mn-lt"/>
                <a:cs typeface="+mn-lt"/>
              </a:rPr>
              <a:t>color</a:t>
            </a:r>
            <a:r>
              <a:rPr lang="en-IN">
                <a:solidFill>
                  <a:prstClr val="black"/>
                </a:solidFill>
                <a:ea typeface="+mn-lt"/>
                <a:cs typeface="+mn-lt"/>
              </a:rPr>
              <a:t>, layout.</a:t>
            </a:r>
            <a:endParaRPr lang="en-IN">
              <a:solidFill>
                <a:prstClr val="black"/>
              </a:solidFill>
            </a:endParaRPr>
          </a:p>
          <a:p>
            <a:pPr>
              <a:defRPr/>
            </a:pPr>
            <a:r>
              <a:rPr lang="en-IN">
                <a:solidFill>
                  <a:prstClr val="black"/>
                </a:solidFill>
                <a:ea typeface="+mn-lt"/>
                <a:cs typeface="+mn-lt"/>
              </a:rPr>
              <a:t>Inclusive impact across dyslexia spectrum.</a:t>
            </a:r>
            <a:endParaRPr lang="en-IN">
              <a:solidFill>
                <a:prstClr val="black"/>
              </a:solidFill>
            </a:endParaRPr>
          </a:p>
          <a:p>
            <a:pPr marL="0" indent="0">
              <a:buNone/>
              <a:defRPr/>
            </a:pPr>
            <a:r>
              <a:rPr lang="en-IN">
                <a:solidFill>
                  <a:prstClr val="black"/>
                </a:solidFill>
                <a:ea typeface="+mn-lt"/>
                <a:cs typeface="+mn-lt"/>
              </a:rPr>
              <a:t>Technical Goals</a:t>
            </a:r>
            <a:endParaRPr lang="en-IN">
              <a:solidFill>
                <a:prstClr val="black"/>
              </a:solidFill>
              <a:ea typeface="Calibri" panose="020F0502020204030204"/>
              <a:cs typeface="Calibri" panose="020F0502020204030204"/>
            </a:endParaRPr>
          </a:p>
          <a:p>
            <a:pPr>
              <a:defRPr/>
            </a:pPr>
            <a:r>
              <a:rPr lang="en-IN">
                <a:solidFill>
                  <a:prstClr val="black"/>
                </a:solidFill>
                <a:ea typeface="+mn-lt"/>
                <a:cs typeface="+mn-lt"/>
              </a:rPr>
              <a:t>Efficient document parsing and optimization.</a:t>
            </a:r>
            <a:endParaRPr lang="en-IN">
              <a:solidFill>
                <a:prstClr val="black"/>
              </a:solidFill>
            </a:endParaRPr>
          </a:p>
          <a:p>
            <a:pPr>
              <a:defRPr/>
            </a:pPr>
            <a:r>
              <a:rPr lang="en-IN">
                <a:solidFill>
                  <a:prstClr val="black"/>
                </a:solidFill>
                <a:ea typeface="+mn-lt"/>
                <a:cs typeface="+mn-lt"/>
              </a:rPr>
              <a:t>Seamless front-back-end integration.</a:t>
            </a:r>
            <a:endParaRPr lang="en-IN">
              <a:solidFill>
                <a:prstClr val="black"/>
              </a:solidFill>
            </a:endParaRPr>
          </a:p>
          <a:p>
            <a:pPr>
              <a:defRPr/>
            </a:pPr>
            <a:r>
              <a:rPr lang="en-IN">
                <a:solidFill>
                  <a:prstClr val="black"/>
                </a:solidFill>
                <a:ea typeface="+mn-lt"/>
                <a:cs typeface="+mn-lt"/>
              </a:rPr>
              <a:t>AWS services like EC2, S3, and SageMaker for backend tasks.</a:t>
            </a:r>
            <a:endParaRPr lang="en-IN"/>
          </a:p>
          <a:p>
            <a:pPr marL="0" indent="0">
              <a:buNone/>
              <a:defRPr/>
            </a:pPr>
            <a:r>
              <a:rPr lang="en-IN">
                <a:solidFill>
                  <a:prstClr val="black"/>
                </a:solidFill>
                <a:ea typeface="+mn-lt"/>
                <a:cs typeface="+mn-lt"/>
              </a:rPr>
              <a:t>Success Metrics</a:t>
            </a:r>
            <a:endParaRPr lang="en-IN">
              <a:solidFill>
                <a:prstClr val="black"/>
              </a:solidFill>
              <a:ea typeface="Calibri" panose="020F0502020204030204"/>
              <a:cs typeface="Calibri" panose="020F0502020204030204"/>
            </a:endParaRPr>
          </a:p>
          <a:p>
            <a:pPr>
              <a:defRPr/>
            </a:pPr>
            <a:r>
              <a:rPr lang="en-IN">
                <a:solidFill>
                  <a:prstClr val="black"/>
                </a:solidFill>
                <a:ea typeface="+mn-lt"/>
                <a:cs typeface="+mn-lt"/>
              </a:rPr>
              <a:t>At least a 20% improvement in document accessibility scores.</a:t>
            </a:r>
            <a:endParaRPr lang="en-IN">
              <a:solidFill>
                <a:prstClr val="black"/>
              </a:solidFill>
            </a:endParaRPr>
          </a:p>
          <a:p>
            <a:pPr marL="0" indent="0">
              <a:buNone/>
              <a:defRPr/>
            </a:pPr>
            <a:endParaRPr lang="en-IN">
              <a:solidFill>
                <a:prstClr val="black"/>
              </a:solidFill>
              <a:ea typeface="Calibri"/>
              <a:cs typeface="Calibri"/>
            </a:endParaRPr>
          </a:p>
          <a:p>
            <a:pPr>
              <a:defRPr/>
            </a:pPr>
            <a:endParaRPr lang="en-IN"/>
          </a:p>
          <a:p>
            <a:pPr marL="0" indent="0">
              <a:buNone/>
              <a:defRPr/>
            </a:pPr>
            <a:endParaRPr lang="en-IN">
              <a:solidFill>
                <a:prstClr val="black"/>
              </a:solidFill>
              <a:ea typeface="+mn-lt"/>
              <a:cs typeface="+mn-lt"/>
            </a:endParaRPr>
          </a:p>
        </p:txBody>
      </p:sp>
      <p:pic>
        <p:nvPicPr>
          <p:cNvPr id="3" name="Picture 2" descr="A screenshot of a computer&#10;&#10;Description automatically generated">
            <a:extLst>
              <a:ext uri="{FF2B5EF4-FFF2-40B4-BE49-F238E27FC236}">
                <a16:creationId xmlns:a16="http://schemas.microsoft.com/office/drawing/2014/main" id="{353E63BF-F047-28EA-830A-4E2D657A472E}"/>
              </a:ext>
            </a:extLst>
          </p:cNvPr>
          <p:cNvPicPr>
            <a:picLocks noChangeAspect="1"/>
          </p:cNvPicPr>
          <p:nvPr/>
        </p:nvPicPr>
        <p:blipFill>
          <a:blip r:embed="rId3"/>
          <a:stretch>
            <a:fillRect/>
          </a:stretch>
        </p:blipFill>
        <p:spPr>
          <a:xfrm>
            <a:off x="460483" y="2476871"/>
            <a:ext cx="5627815" cy="3332042"/>
          </a:xfrm>
          <a:prstGeom prst="rect">
            <a:avLst/>
          </a:prstGeom>
        </p:spPr>
      </p:pic>
    </p:spTree>
    <p:extLst>
      <p:ext uri="{BB962C8B-B14F-4D97-AF65-F5344CB8AC3E}">
        <p14:creationId xmlns:p14="http://schemas.microsoft.com/office/powerpoint/2010/main" val="304603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ea typeface="Calibri Light"/>
                <a:cs typeface="Calibri Light"/>
              </a:rPr>
              <a:t>Evaluation</a:t>
            </a:r>
            <a:endParaRPr lang="en-US"/>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4802298" y="1858485"/>
            <a:ext cx="3188669" cy="4571467"/>
          </a:xfrm>
        </p:spPr>
        <p:txBody>
          <a:bodyPr vert="horz" lIns="91440" tIns="45720" rIns="91440" bIns="45720" rtlCol="0" anchor="t">
            <a:noAutofit/>
          </a:bodyPr>
          <a:lstStyle/>
          <a:p>
            <a:pPr marL="0" indent="0">
              <a:buNone/>
              <a:defRPr/>
            </a:pPr>
            <a:r>
              <a:rPr lang="en-GB" sz="1600" b="1">
                <a:solidFill>
                  <a:prstClr val="black"/>
                </a:solidFill>
                <a:ea typeface="+mn-lt"/>
                <a:cs typeface="+mn-lt"/>
              </a:rPr>
              <a:t>Front-end Evaluation</a:t>
            </a:r>
            <a:endParaRPr lang="en-US" sz="1600">
              <a:solidFill>
                <a:prstClr val="black"/>
              </a:solidFill>
              <a:ea typeface="Calibri" panose="020F0502020204030204"/>
              <a:cs typeface="Calibri" panose="020F0502020204030204"/>
            </a:endParaRPr>
          </a:p>
          <a:p>
            <a:pPr>
              <a:defRPr/>
            </a:pPr>
            <a:r>
              <a:rPr lang="en-GB" sz="1600">
                <a:ea typeface="+mn-lt"/>
                <a:cs typeface="+mn-lt"/>
              </a:rPr>
              <a:t>Tools: Google </a:t>
            </a:r>
            <a:r>
              <a:rPr lang="en-GB" sz="1600" err="1">
                <a:ea typeface="+mn-lt"/>
                <a:cs typeface="+mn-lt"/>
              </a:rPr>
              <a:t>PageSpeed</a:t>
            </a:r>
            <a:r>
              <a:rPr lang="en-GB" sz="1600">
                <a:ea typeface="+mn-lt"/>
                <a:cs typeface="+mn-lt"/>
              </a:rPr>
              <a:t> Insights.</a:t>
            </a:r>
            <a:endParaRPr lang="en-GB" sz="1600">
              <a:ea typeface="Calibri"/>
              <a:cs typeface="Calibri"/>
            </a:endParaRPr>
          </a:p>
          <a:p>
            <a:pPr>
              <a:defRPr/>
            </a:pPr>
            <a:r>
              <a:rPr lang="en-GB" sz="1600">
                <a:ea typeface="+mn-lt"/>
                <a:cs typeface="+mn-lt"/>
              </a:rPr>
              <a:t>Metrics: TTFB, FCP, Page Load Time.</a:t>
            </a:r>
            <a:endParaRPr lang="en-GB" sz="1600">
              <a:ea typeface="Calibri"/>
              <a:cs typeface="Calibri"/>
            </a:endParaRPr>
          </a:p>
          <a:p>
            <a:pPr marL="0" indent="0">
              <a:buNone/>
              <a:defRPr/>
            </a:pPr>
            <a:r>
              <a:rPr lang="en-GB" sz="1600" b="1">
                <a:solidFill>
                  <a:prstClr val="black"/>
                </a:solidFill>
                <a:ea typeface="+mn-lt"/>
                <a:cs typeface="+mn-lt"/>
              </a:rPr>
              <a:t>Backend Evaluation</a:t>
            </a:r>
            <a:endParaRPr lang="en-US" sz="1600">
              <a:solidFill>
                <a:prstClr val="black"/>
              </a:solidFill>
              <a:ea typeface="Calibri" panose="020F0502020204030204"/>
              <a:cs typeface="Calibri" panose="020F0502020204030204"/>
            </a:endParaRPr>
          </a:p>
          <a:p>
            <a:pPr>
              <a:defRPr/>
            </a:pPr>
            <a:r>
              <a:rPr lang="en-GB" sz="1600">
                <a:ea typeface="+mn-lt"/>
                <a:cs typeface="+mn-lt"/>
              </a:rPr>
              <a:t>Tools: Amazon CloudWatch.</a:t>
            </a:r>
            <a:endParaRPr lang="en-US" sz="1600">
              <a:ea typeface="Calibri"/>
              <a:cs typeface="Calibri"/>
            </a:endParaRPr>
          </a:p>
          <a:p>
            <a:pPr>
              <a:defRPr/>
            </a:pPr>
            <a:r>
              <a:rPr lang="en-GB" sz="1600">
                <a:ea typeface="+mn-lt"/>
                <a:cs typeface="+mn-lt"/>
              </a:rPr>
              <a:t>Metrics: CPU Utilization, Disk I/O, Network Throughput.</a:t>
            </a:r>
            <a:endParaRPr lang="en-US" sz="1600">
              <a:ea typeface="Calibri"/>
              <a:cs typeface="Calibri"/>
            </a:endParaRPr>
          </a:p>
          <a:p>
            <a:pPr>
              <a:defRPr/>
            </a:pPr>
            <a:r>
              <a:rPr lang="en-GB" sz="1600">
                <a:ea typeface="+mn-lt"/>
                <a:cs typeface="+mn-lt"/>
              </a:rPr>
              <a:t>Alerts: CloudWatch Alarms for metrics thresholds.</a:t>
            </a:r>
            <a:endParaRPr lang="en-US" sz="1600">
              <a:ea typeface="Calibri"/>
              <a:cs typeface="Calibri"/>
            </a:endParaRPr>
          </a:p>
          <a:p>
            <a:pPr marL="0" indent="0">
              <a:buNone/>
              <a:defRPr/>
            </a:pPr>
            <a:r>
              <a:rPr lang="en-GB" sz="1600" b="1">
                <a:solidFill>
                  <a:prstClr val="black"/>
                </a:solidFill>
                <a:ea typeface="+mn-lt"/>
                <a:cs typeface="+mn-lt"/>
              </a:rPr>
              <a:t>Code Quality</a:t>
            </a:r>
            <a:endParaRPr lang="en-US" sz="1600">
              <a:solidFill>
                <a:prstClr val="black"/>
              </a:solidFill>
              <a:ea typeface="Calibri"/>
              <a:cs typeface="Calibri"/>
            </a:endParaRPr>
          </a:p>
          <a:p>
            <a:pPr>
              <a:defRPr/>
            </a:pPr>
            <a:r>
              <a:rPr lang="en-GB" sz="1600">
                <a:ea typeface="+mn-lt"/>
                <a:cs typeface="+mn-lt"/>
              </a:rPr>
              <a:t>Unit Testing</a:t>
            </a:r>
            <a:endParaRPr lang="en-US" sz="1600">
              <a:ea typeface="Calibri"/>
              <a:cs typeface="Calibri"/>
            </a:endParaRPr>
          </a:p>
          <a:p>
            <a:pPr>
              <a:defRPr/>
            </a:pPr>
            <a:r>
              <a:rPr lang="en-GB" sz="1600">
                <a:ea typeface="+mn-lt"/>
                <a:cs typeface="+mn-lt"/>
              </a:rPr>
              <a:t>Functional Testing</a:t>
            </a:r>
            <a:endParaRPr lang="en-US" sz="1600">
              <a:ea typeface="Calibri"/>
              <a:cs typeface="Calibri"/>
            </a:endParaRPr>
          </a:p>
          <a:p>
            <a:pPr>
              <a:defRPr/>
            </a:pPr>
            <a:r>
              <a:rPr lang="en-GB" sz="1600">
                <a:ea typeface="+mn-lt"/>
                <a:cs typeface="+mn-lt"/>
              </a:rPr>
              <a:t>Integration Testing</a:t>
            </a:r>
            <a:endParaRPr lang="en-US" sz="1600">
              <a:ea typeface="Calibri"/>
              <a:cs typeface="Calibri"/>
            </a:endParaRPr>
          </a:p>
        </p:txBody>
      </p:sp>
      <p:pic>
        <p:nvPicPr>
          <p:cNvPr id="5" name="Picture 4" descr="Evaluation Stock Illustrations – 67,673 Evaluation Stock Illustrations,  Vectors &amp; Clipart - Dreamstime">
            <a:extLst>
              <a:ext uri="{FF2B5EF4-FFF2-40B4-BE49-F238E27FC236}">
                <a16:creationId xmlns:a16="http://schemas.microsoft.com/office/drawing/2014/main" id="{41A940D8-109A-00C1-FF1F-34FD51F04FDD}"/>
              </a:ext>
            </a:extLst>
          </p:cNvPr>
          <p:cNvPicPr>
            <a:picLocks noChangeAspect="1"/>
          </p:cNvPicPr>
          <p:nvPr/>
        </p:nvPicPr>
        <p:blipFill>
          <a:blip r:embed="rId3"/>
          <a:stretch>
            <a:fillRect/>
          </a:stretch>
        </p:blipFill>
        <p:spPr>
          <a:xfrm>
            <a:off x="866529" y="2796362"/>
            <a:ext cx="3818239" cy="2704255"/>
          </a:xfrm>
          <a:prstGeom prst="rect">
            <a:avLst/>
          </a:prstGeom>
        </p:spPr>
      </p:pic>
      <p:sp>
        <p:nvSpPr>
          <p:cNvPr id="7" name="Content Placeholder 5">
            <a:extLst>
              <a:ext uri="{FF2B5EF4-FFF2-40B4-BE49-F238E27FC236}">
                <a16:creationId xmlns:a16="http://schemas.microsoft.com/office/drawing/2014/main" id="{816391C0-A5F0-8F3A-1813-2BFACDDC2EEA}"/>
              </a:ext>
            </a:extLst>
          </p:cNvPr>
          <p:cNvSpPr>
            <a:spLocks noGrp="1"/>
          </p:cNvSpPr>
          <p:nvPr/>
        </p:nvSpPr>
        <p:spPr>
          <a:xfrm>
            <a:off x="8216453" y="1858485"/>
            <a:ext cx="2891786" cy="4739700"/>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GB" sz="2400" b="1">
                <a:solidFill>
                  <a:prstClr val="black"/>
                </a:solidFill>
                <a:ea typeface="+mn-lt"/>
                <a:cs typeface="+mn-lt"/>
              </a:rPr>
              <a:t>User Surveys</a:t>
            </a:r>
            <a:endParaRPr lang="en-US" b="1">
              <a:solidFill>
                <a:prstClr val="black"/>
              </a:solidFill>
              <a:ea typeface="Calibri" panose="020F0502020204030204"/>
              <a:cs typeface="Calibri" panose="020F0502020204030204"/>
            </a:endParaRPr>
          </a:p>
          <a:p>
            <a:pPr>
              <a:defRPr/>
            </a:pPr>
            <a:r>
              <a:rPr lang="en-GB" sz="2400">
                <a:solidFill>
                  <a:prstClr val="black"/>
                </a:solidFill>
                <a:ea typeface="+mn-lt"/>
                <a:cs typeface="+mn-lt"/>
              </a:rPr>
              <a:t>Post-interaction for ease of use, effectiveness, and experience</a:t>
            </a:r>
            <a:endParaRPr lang="en-GB">
              <a:solidFill>
                <a:prstClr val="black"/>
              </a:solidFill>
            </a:endParaRPr>
          </a:p>
          <a:p>
            <a:pPr marL="0" indent="0">
              <a:buNone/>
              <a:defRPr/>
            </a:pPr>
            <a:r>
              <a:rPr lang="en-GB" sz="2400" b="1">
                <a:solidFill>
                  <a:prstClr val="black"/>
                </a:solidFill>
                <a:ea typeface="+mn-lt"/>
                <a:cs typeface="+mn-lt"/>
              </a:rPr>
              <a:t>Case Studies</a:t>
            </a:r>
            <a:endParaRPr lang="en-GB" b="1">
              <a:solidFill>
                <a:prstClr val="black"/>
              </a:solidFill>
              <a:ea typeface="Calibri" panose="020F0502020204030204"/>
              <a:cs typeface="Calibri" panose="020F0502020204030204"/>
            </a:endParaRPr>
          </a:p>
          <a:p>
            <a:pPr>
              <a:defRPr/>
            </a:pPr>
            <a:r>
              <a:rPr lang="en-GB" sz="2400">
                <a:solidFill>
                  <a:prstClr val="black"/>
                </a:solidFill>
                <a:ea typeface="+mn-lt"/>
                <a:cs typeface="+mn-lt"/>
              </a:rPr>
              <a:t>In-depth interviews with dyslexic users on reading experience</a:t>
            </a:r>
            <a:endParaRPr lang="en-US">
              <a:solidFill>
                <a:prstClr val="black"/>
              </a:solidFill>
              <a:ea typeface="+mn-lt"/>
              <a:cs typeface="+mn-lt"/>
            </a:endParaRPr>
          </a:p>
          <a:p>
            <a:pPr marL="0" indent="0">
              <a:buNone/>
              <a:defRPr/>
            </a:pPr>
            <a:r>
              <a:rPr lang="en-GB" sz="2400" b="1">
                <a:solidFill>
                  <a:prstClr val="black"/>
                </a:solidFill>
                <a:ea typeface="+mn-lt"/>
                <a:cs typeface="+mn-lt"/>
              </a:rPr>
              <a:t>Usability Testing</a:t>
            </a:r>
            <a:endParaRPr lang="en-GB" b="1">
              <a:solidFill>
                <a:prstClr val="black"/>
              </a:solidFill>
              <a:ea typeface="Calibri" panose="020F0502020204030204"/>
              <a:cs typeface="Calibri" panose="020F0502020204030204"/>
            </a:endParaRPr>
          </a:p>
          <a:p>
            <a:pPr>
              <a:defRPr/>
            </a:pPr>
            <a:r>
              <a:rPr lang="en-GB" sz="2400">
                <a:solidFill>
                  <a:prstClr val="black"/>
                </a:solidFill>
                <a:ea typeface="+mn-lt"/>
                <a:cs typeface="+mn-lt"/>
              </a:rPr>
              <a:t>Multi-method: Think-aloud and Task-Based Testing</a:t>
            </a:r>
            <a:endParaRPr lang="en-GB">
              <a:solidFill>
                <a:prstClr val="black"/>
              </a:solidFill>
            </a:endParaRPr>
          </a:p>
          <a:p>
            <a:pPr>
              <a:defRPr/>
            </a:pPr>
            <a:r>
              <a:rPr lang="en-GB" sz="2400">
                <a:solidFill>
                  <a:prstClr val="black"/>
                </a:solidFill>
                <a:ea typeface="+mn-lt"/>
                <a:cs typeface="+mn-lt"/>
              </a:rPr>
              <a:t>Complemented by user surveys.</a:t>
            </a:r>
            <a:endParaRPr lang="en-GB">
              <a:solidFill>
                <a:prstClr val="black"/>
              </a:solidFill>
              <a:ea typeface="+mn-lt"/>
              <a:cs typeface="+mn-lt"/>
            </a:endParaRPr>
          </a:p>
          <a:p>
            <a:pPr marL="0" indent="0">
              <a:buNone/>
              <a:defRPr/>
            </a:pPr>
            <a:r>
              <a:rPr lang="en-GB" sz="2400" b="1">
                <a:solidFill>
                  <a:prstClr val="black"/>
                </a:solidFill>
                <a:ea typeface="+mn-lt"/>
                <a:cs typeface="+mn-lt"/>
              </a:rPr>
              <a:t>Feedback Loop</a:t>
            </a:r>
            <a:endParaRPr lang="en-GB" b="1">
              <a:solidFill>
                <a:prstClr val="black"/>
              </a:solidFill>
              <a:ea typeface="Calibri" panose="020F0502020204030204"/>
              <a:cs typeface="Calibri" panose="020F0502020204030204"/>
            </a:endParaRPr>
          </a:p>
          <a:p>
            <a:pPr>
              <a:defRPr/>
            </a:pPr>
            <a:r>
              <a:rPr lang="en-GB" sz="2400">
                <a:solidFill>
                  <a:prstClr val="black"/>
                </a:solidFill>
                <a:ea typeface="+mn-lt"/>
                <a:cs typeface="+mn-lt"/>
              </a:rPr>
              <a:t>In-app feedback form for real-time qualitative data</a:t>
            </a:r>
            <a:endParaRPr lang="en-GB">
              <a:solidFill>
                <a:prstClr val="black"/>
              </a:solidFill>
            </a:endParaRPr>
          </a:p>
        </p:txBody>
      </p:sp>
    </p:spTree>
    <p:extLst>
      <p:ext uri="{BB962C8B-B14F-4D97-AF65-F5344CB8AC3E}">
        <p14:creationId xmlns:p14="http://schemas.microsoft.com/office/powerpoint/2010/main" val="159880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ea typeface="Calibri Light"/>
                <a:cs typeface="Calibri Light"/>
              </a:rPr>
              <a:t>Survey Findings</a:t>
            </a:r>
            <a:endParaRPr lang="en-US"/>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Content Placeholder 2" descr="Forms response chart. Question title: Age Group. Number of responses: 11 responses.">
            <a:extLst>
              <a:ext uri="{FF2B5EF4-FFF2-40B4-BE49-F238E27FC236}">
                <a16:creationId xmlns:a16="http://schemas.microsoft.com/office/drawing/2014/main" id="{DD711CC7-6F79-07B2-EDDE-57640D695DA6}"/>
              </a:ext>
            </a:extLst>
          </p:cNvPr>
          <p:cNvPicPr>
            <a:picLocks noGrp="1" noChangeAspect="1"/>
          </p:cNvPicPr>
          <p:nvPr>
            <p:ph sz="half" idx="2"/>
          </p:nvPr>
        </p:nvPicPr>
        <p:blipFill>
          <a:blip r:embed="rId3"/>
          <a:stretch>
            <a:fillRect/>
          </a:stretch>
        </p:blipFill>
        <p:spPr>
          <a:xfrm>
            <a:off x="420421" y="1799910"/>
            <a:ext cx="4370494" cy="1842496"/>
          </a:xfrm>
        </p:spPr>
      </p:pic>
      <p:sp>
        <p:nvSpPr>
          <p:cNvPr id="7" name="Content Placeholder 5">
            <a:extLst>
              <a:ext uri="{FF2B5EF4-FFF2-40B4-BE49-F238E27FC236}">
                <a16:creationId xmlns:a16="http://schemas.microsoft.com/office/drawing/2014/main" id="{816391C0-A5F0-8F3A-1813-2BFACDDC2EEA}"/>
              </a:ext>
            </a:extLst>
          </p:cNvPr>
          <p:cNvSpPr>
            <a:spLocks noGrp="1"/>
          </p:cNvSpPr>
          <p:nvPr/>
        </p:nvSpPr>
        <p:spPr>
          <a:xfrm>
            <a:off x="8216453" y="1858485"/>
            <a:ext cx="2891786" cy="47397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GB" sz="2400">
              <a:solidFill>
                <a:prstClr val="black"/>
              </a:solidFill>
              <a:ea typeface="Calibri"/>
              <a:cs typeface="Calibri"/>
            </a:endParaRPr>
          </a:p>
        </p:txBody>
      </p:sp>
      <p:pic>
        <p:nvPicPr>
          <p:cNvPr id="4" name="Picture 3" descr="Forms response chart. Question title: Are you a person with Dyslexia?. Number of responses: 11 responses.">
            <a:extLst>
              <a:ext uri="{FF2B5EF4-FFF2-40B4-BE49-F238E27FC236}">
                <a16:creationId xmlns:a16="http://schemas.microsoft.com/office/drawing/2014/main" id="{772309AA-362D-8CE2-287E-0DEB28853D71}"/>
              </a:ext>
            </a:extLst>
          </p:cNvPr>
          <p:cNvPicPr>
            <a:picLocks noChangeAspect="1"/>
          </p:cNvPicPr>
          <p:nvPr/>
        </p:nvPicPr>
        <p:blipFill>
          <a:blip r:embed="rId4"/>
          <a:stretch>
            <a:fillRect/>
          </a:stretch>
        </p:blipFill>
        <p:spPr>
          <a:xfrm>
            <a:off x="953871" y="4066073"/>
            <a:ext cx="5089390" cy="2151535"/>
          </a:xfrm>
          <a:prstGeom prst="rect">
            <a:avLst/>
          </a:prstGeom>
        </p:spPr>
      </p:pic>
      <p:pic>
        <p:nvPicPr>
          <p:cNvPr id="10" name="Picture 9" descr="Forms response chart. Question title: Do you use any of the following assistive technologies or tools to help you read?&#10;. Number of responses: 3 responses.">
            <a:extLst>
              <a:ext uri="{FF2B5EF4-FFF2-40B4-BE49-F238E27FC236}">
                <a16:creationId xmlns:a16="http://schemas.microsoft.com/office/drawing/2014/main" id="{77287322-A43C-A2EB-2955-E662E241505A}"/>
              </a:ext>
            </a:extLst>
          </p:cNvPr>
          <p:cNvPicPr>
            <a:picLocks noChangeAspect="1"/>
          </p:cNvPicPr>
          <p:nvPr/>
        </p:nvPicPr>
        <p:blipFill>
          <a:blip r:embed="rId5"/>
          <a:stretch>
            <a:fillRect/>
          </a:stretch>
        </p:blipFill>
        <p:spPr>
          <a:xfrm>
            <a:off x="6296018" y="4414559"/>
            <a:ext cx="4378967" cy="2083373"/>
          </a:xfrm>
          <a:prstGeom prst="rect">
            <a:avLst/>
          </a:prstGeom>
        </p:spPr>
      </p:pic>
      <p:sp>
        <p:nvSpPr>
          <p:cNvPr id="13" name="Rectangle: Rounded Corners 12">
            <a:extLst>
              <a:ext uri="{FF2B5EF4-FFF2-40B4-BE49-F238E27FC236}">
                <a16:creationId xmlns:a16="http://schemas.microsoft.com/office/drawing/2014/main" id="{8CB949DA-9C2B-EC41-F438-C5CF6390C3C6}"/>
              </a:ext>
            </a:extLst>
          </p:cNvPr>
          <p:cNvSpPr/>
          <p:nvPr/>
        </p:nvSpPr>
        <p:spPr>
          <a:xfrm>
            <a:off x="307074" y="352567"/>
            <a:ext cx="11045453" cy="6152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Forms response chart. Question title: How would you rate your level of expertise with technology?&#10;. Number of responses: 3 responses.">
            <a:extLst>
              <a:ext uri="{FF2B5EF4-FFF2-40B4-BE49-F238E27FC236}">
                <a16:creationId xmlns:a16="http://schemas.microsoft.com/office/drawing/2014/main" id="{8FD0245F-088E-4EEE-634D-3E91B38C612F}"/>
              </a:ext>
            </a:extLst>
          </p:cNvPr>
          <p:cNvPicPr>
            <a:picLocks noChangeAspect="1"/>
          </p:cNvPicPr>
          <p:nvPr/>
        </p:nvPicPr>
        <p:blipFill>
          <a:blip r:embed="rId6"/>
          <a:stretch>
            <a:fillRect/>
          </a:stretch>
        </p:blipFill>
        <p:spPr>
          <a:xfrm>
            <a:off x="6541324" y="1797420"/>
            <a:ext cx="4678877" cy="1978296"/>
          </a:xfrm>
          <a:prstGeom prst="rect">
            <a:avLst/>
          </a:prstGeom>
        </p:spPr>
      </p:pic>
      <p:pic>
        <p:nvPicPr>
          <p:cNvPr id="8" name="Picture 7" descr="Forms response chart. Question title: Which of the following areas of your life were influenced by your dyslexia diagnosis?&#10;. Number of responses: 3 responses.">
            <a:extLst>
              <a:ext uri="{FF2B5EF4-FFF2-40B4-BE49-F238E27FC236}">
                <a16:creationId xmlns:a16="http://schemas.microsoft.com/office/drawing/2014/main" id="{48641D3C-489E-3EFB-D351-0A814CCEB7C3}"/>
              </a:ext>
            </a:extLst>
          </p:cNvPr>
          <p:cNvPicPr>
            <a:picLocks noChangeAspect="1"/>
          </p:cNvPicPr>
          <p:nvPr/>
        </p:nvPicPr>
        <p:blipFill>
          <a:blip r:embed="rId7"/>
          <a:stretch>
            <a:fillRect/>
          </a:stretch>
        </p:blipFill>
        <p:spPr>
          <a:xfrm>
            <a:off x="3563997" y="2747448"/>
            <a:ext cx="3920835" cy="1787242"/>
          </a:xfrm>
          <a:prstGeom prst="rect">
            <a:avLst/>
          </a:prstGeom>
        </p:spPr>
      </p:pic>
    </p:spTree>
    <p:extLst>
      <p:ext uri="{BB962C8B-B14F-4D97-AF65-F5344CB8AC3E}">
        <p14:creationId xmlns:p14="http://schemas.microsoft.com/office/powerpoint/2010/main" val="1491558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72E98-DE28-0847-B651-A8082DA35D5C}"/>
              </a:ext>
            </a:extLst>
          </p:cNvPr>
          <p:cNvSpPr>
            <a:spLocks noGrp="1"/>
          </p:cNvSpPr>
          <p:nvPr>
            <p:ph type="title"/>
          </p:nvPr>
        </p:nvSpPr>
        <p:spPr>
          <a:xfrm>
            <a:off x="838200" y="963507"/>
            <a:ext cx="3494362" cy="4930986"/>
          </a:xfrm>
        </p:spPr>
        <p:txBody>
          <a:bodyPr>
            <a:normAutofit/>
          </a:bodyPr>
          <a:lstStyle/>
          <a:p>
            <a:pPr algn="r"/>
            <a:r>
              <a:rPr lang="en-US">
                <a:solidFill>
                  <a:schemeClr val="accent2"/>
                </a:solidFill>
                <a:cs typeface="Calibri Light"/>
              </a:rPr>
              <a:t>Thank you</a:t>
            </a:r>
            <a:endParaRPr lang="en-US">
              <a:solidFill>
                <a:schemeClr val="accent2"/>
              </a:solidFill>
            </a:endParaRP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654740F-7B31-28A5-1BCA-2EFD393617ED}"/>
              </a:ext>
            </a:extLst>
          </p:cNvPr>
          <p:cNvSpPr>
            <a:spLocks noGrp="1"/>
          </p:cNvSpPr>
          <p:nvPr>
            <p:ph sz="half" idx="1"/>
          </p:nvPr>
        </p:nvSpPr>
        <p:spPr>
          <a:xfrm>
            <a:off x="4976030" y="963507"/>
            <a:ext cx="6250940" cy="2304627"/>
          </a:xfrm>
        </p:spPr>
        <p:txBody>
          <a:bodyPr anchor="b">
            <a:normAutofit/>
          </a:bodyPr>
          <a:lstStyle/>
          <a:p>
            <a:pPr marL="0" indent="0">
              <a:buNone/>
            </a:pPr>
            <a:r>
              <a:rPr lang="en-US" sz="2000">
                <a:cs typeface="Calibri"/>
              </a:rPr>
              <a:t>Team 3</a:t>
            </a:r>
            <a:endParaRPr lang="en-US"/>
          </a:p>
          <a:p>
            <a:r>
              <a:rPr lang="en-US" sz="2000">
                <a:cs typeface="Calibri"/>
              </a:rPr>
              <a:t>Cheril Miriam John (D22124272 - ASD)</a:t>
            </a:r>
          </a:p>
          <a:p>
            <a:r>
              <a:rPr lang="en-US" sz="2000">
                <a:cs typeface="Calibri"/>
              </a:rPr>
              <a:t>David Ayang (</a:t>
            </a:r>
            <a:r>
              <a:rPr lang="en-US" sz="2000">
                <a:ea typeface="+mn-lt"/>
                <a:cs typeface="+mn-lt"/>
              </a:rPr>
              <a:t>D21127639</a:t>
            </a:r>
            <a:r>
              <a:rPr lang="en-US" sz="2000">
                <a:cs typeface="Calibri"/>
              </a:rPr>
              <a:t> - ASD)</a:t>
            </a:r>
          </a:p>
        </p:txBody>
      </p:sp>
      <p:sp>
        <p:nvSpPr>
          <p:cNvPr id="4" name="Content Placeholder 3">
            <a:extLst>
              <a:ext uri="{FF2B5EF4-FFF2-40B4-BE49-F238E27FC236}">
                <a16:creationId xmlns:a16="http://schemas.microsoft.com/office/drawing/2014/main" id="{AE9BE3C4-33FC-21B8-DA68-63ABDAD458CB}"/>
              </a:ext>
            </a:extLst>
          </p:cNvPr>
          <p:cNvSpPr>
            <a:spLocks noGrp="1"/>
          </p:cNvSpPr>
          <p:nvPr>
            <p:ph sz="half" idx="2"/>
          </p:nvPr>
        </p:nvSpPr>
        <p:spPr>
          <a:xfrm>
            <a:off x="4976030" y="3589866"/>
            <a:ext cx="6250940" cy="2304628"/>
          </a:xfrm>
        </p:spPr>
        <p:txBody>
          <a:bodyPr vert="horz" lIns="91440" tIns="45720" rIns="91440" bIns="45720" rtlCol="0" anchor="t">
            <a:normAutofit/>
          </a:bodyPr>
          <a:lstStyle/>
          <a:p>
            <a:r>
              <a:rPr lang="en-US" sz="2000">
                <a:cs typeface="Calibri"/>
              </a:rPr>
              <a:t>Joel Felix Quadras (</a:t>
            </a:r>
            <a:r>
              <a:rPr lang="en-US" sz="2000">
                <a:ea typeface="+mn-lt"/>
                <a:cs typeface="+mn-lt"/>
              </a:rPr>
              <a:t>D22125093</a:t>
            </a:r>
            <a:r>
              <a:rPr lang="en-US" sz="2000">
                <a:cs typeface="Calibri"/>
              </a:rPr>
              <a:t> - DS)</a:t>
            </a:r>
          </a:p>
          <a:p>
            <a:r>
              <a:rPr lang="en-US" sz="2000" err="1">
                <a:cs typeface="Calibri"/>
              </a:rPr>
              <a:t>Mountdenyraj</a:t>
            </a:r>
            <a:r>
              <a:rPr lang="en-US" sz="2000">
                <a:cs typeface="Calibri"/>
              </a:rPr>
              <a:t> Chelladurai Nadar (D22124430 - ASD)</a:t>
            </a:r>
          </a:p>
        </p:txBody>
      </p:sp>
    </p:spTree>
    <p:extLst>
      <p:ext uri="{BB962C8B-B14F-4D97-AF65-F5344CB8AC3E}">
        <p14:creationId xmlns:p14="http://schemas.microsoft.com/office/powerpoint/2010/main" val="65496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ea typeface="+mj-lt"/>
                <a:cs typeface="+mj-lt"/>
              </a:rPr>
              <a:t>Introduction</a:t>
            </a:r>
            <a:endParaRPr lang="en-US">
              <a:ea typeface="+mj-ea"/>
              <a:cs typeface="+mj-cs"/>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6168796" y="2126795"/>
            <a:ext cx="4950175" cy="4156995"/>
          </a:xfrm>
        </p:spPr>
        <p:txBody>
          <a:bodyPr vert="horz" lIns="91440" tIns="45720" rIns="91440" bIns="45720" rtlCol="0" anchor="t">
            <a:normAutofit/>
          </a:bodyPr>
          <a:lstStyle/>
          <a:p>
            <a:pPr defTabSz="868680">
              <a:buFont typeface="Arial"/>
              <a:buChar char="•"/>
            </a:pPr>
            <a:r>
              <a:rPr lang="en-US" sz="2400">
                <a:cs typeface="Calibri"/>
              </a:rPr>
              <a:t>Objective: Bridge the gap between standard documents and needs of those with learning disabilities (Focus: Dyslexia).</a:t>
            </a:r>
            <a:endParaRPr lang="en-US" sz="2400" kern="1200">
              <a:latin typeface="+mn-lt"/>
              <a:ea typeface="Calibri"/>
              <a:cs typeface="Calibri"/>
            </a:endParaRPr>
          </a:p>
          <a:p>
            <a:pPr defTabSz="868680">
              <a:buFont typeface="Arial"/>
            </a:pPr>
            <a:r>
              <a:rPr lang="en-US" sz="2400">
                <a:cs typeface="Calibri"/>
              </a:rPr>
              <a:t>Social Impact: Aligns with </a:t>
            </a:r>
            <a:r>
              <a:rPr lang="en-US" sz="2400" kern="1200">
                <a:latin typeface="+mn-lt"/>
                <a:ea typeface="+mn-ea"/>
                <a:cs typeface="Calibri"/>
              </a:rPr>
              <a:t>the </a:t>
            </a:r>
            <a:r>
              <a:rPr lang="en-US" sz="2400">
                <a:cs typeface="Calibri"/>
              </a:rPr>
              <a:t>theme of "social good"; enhances user experience </a:t>
            </a:r>
            <a:r>
              <a:rPr lang="en-US" sz="2400" kern="1200">
                <a:latin typeface="+mn-lt"/>
                <a:ea typeface="+mn-ea"/>
                <a:cs typeface="Calibri"/>
              </a:rPr>
              <a:t>and </a:t>
            </a:r>
            <a:r>
              <a:rPr lang="en-US" sz="2400">
                <a:cs typeface="Calibri"/>
              </a:rPr>
              <a:t>inclusivity.</a:t>
            </a:r>
            <a:endParaRPr lang="en-US" sz="2400">
              <a:ea typeface="Calibri"/>
              <a:cs typeface="Calibri"/>
            </a:endParaRPr>
          </a:p>
          <a:p>
            <a:pPr defTabSz="868680">
              <a:buFont typeface="Arial"/>
            </a:pPr>
            <a:r>
              <a:rPr lang="en-US" sz="2400">
                <a:cs typeface="Calibri"/>
              </a:rPr>
              <a:t>Primary Function: Transforms various document types (PPT, Word, Excel) into highly accessible formats</a:t>
            </a:r>
            <a:r>
              <a:rPr lang="en-US" sz="2400" kern="1200">
                <a:latin typeface="+mn-lt"/>
                <a:ea typeface="+mn-ea"/>
                <a:cs typeface="Calibri"/>
              </a:rPr>
              <a:t>.</a:t>
            </a:r>
            <a:endParaRPr lang="en-US" sz="2400">
              <a:ea typeface="Calibri"/>
              <a:cs typeface="Calibri"/>
            </a:endParaRPr>
          </a:p>
          <a:p>
            <a:pPr marL="0" indent="0" defTabSz="868680">
              <a:spcBef>
                <a:spcPts val="950"/>
              </a:spcBef>
              <a:buNone/>
            </a:pPr>
            <a:endParaRPr lang="en-GB" sz="3600">
              <a:ea typeface="Calibri"/>
              <a:cs typeface="Calibri"/>
            </a:endParaRPr>
          </a:p>
        </p:txBody>
      </p:sp>
      <p:pic>
        <p:nvPicPr>
          <p:cNvPr id="5" name="Content Placeholder 4" descr="Document accessibility (PDF, InDesign and Word)- InterAccess training">
            <a:extLst>
              <a:ext uri="{FF2B5EF4-FFF2-40B4-BE49-F238E27FC236}">
                <a16:creationId xmlns:a16="http://schemas.microsoft.com/office/drawing/2014/main" id="{70C89197-D1FB-7DC9-0B1E-977AC6505016}"/>
              </a:ext>
            </a:extLst>
          </p:cNvPr>
          <p:cNvPicPr>
            <a:picLocks noGrp="1" noChangeAspect="1"/>
          </p:cNvPicPr>
          <p:nvPr>
            <p:ph sz="half" idx="1"/>
          </p:nvPr>
        </p:nvPicPr>
        <p:blipFill>
          <a:blip r:embed="rId3"/>
          <a:stretch>
            <a:fillRect/>
          </a:stretch>
        </p:blipFill>
        <p:spPr>
          <a:xfrm>
            <a:off x="918042" y="2278110"/>
            <a:ext cx="4645397" cy="3087780"/>
          </a:xfrm>
        </p:spPr>
      </p:pic>
    </p:spTree>
    <p:extLst>
      <p:ext uri="{BB962C8B-B14F-4D97-AF65-F5344CB8AC3E}">
        <p14:creationId xmlns:p14="http://schemas.microsoft.com/office/powerpoint/2010/main" val="2054242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User Scenario: The Characters</a:t>
            </a:r>
          </a:p>
        </p:txBody>
      </p:sp>
      <p:pic>
        <p:nvPicPr>
          <p:cNvPr id="4" name="Content Placeholder 3" descr="A screenshot of a chart&#10;&#10;Description automatically generated">
            <a:extLst>
              <a:ext uri="{FF2B5EF4-FFF2-40B4-BE49-F238E27FC236}">
                <a16:creationId xmlns:a16="http://schemas.microsoft.com/office/drawing/2014/main" id="{E10DF0D1-55CB-1D5D-EED5-CE77E217A0C2}"/>
              </a:ext>
            </a:extLst>
          </p:cNvPr>
          <p:cNvPicPr>
            <a:picLocks noGrp="1" noChangeAspect="1"/>
          </p:cNvPicPr>
          <p:nvPr>
            <p:ph idx="1"/>
          </p:nvPr>
        </p:nvPicPr>
        <p:blipFill>
          <a:blip r:embed="rId2"/>
          <a:stretch>
            <a:fillRect/>
          </a:stretch>
        </p:blipFill>
        <p:spPr>
          <a:xfrm>
            <a:off x="1963686" y="1718301"/>
            <a:ext cx="7406036" cy="4351338"/>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0" y="451381"/>
            <a:ext cx="10512552" cy="4066540"/>
          </a:xfrm>
        </p:spPr>
        <p:txBody>
          <a:bodyPr anchor="b">
            <a:normAutofit/>
          </a:bodyPr>
          <a:lstStyle/>
          <a:p>
            <a:pPr algn="l"/>
            <a:r>
              <a:rPr lang="en-US" sz="6600"/>
              <a:t>Technical Problem: The Setting</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t>Core technical problems</a:t>
            </a:r>
            <a:endParaRPr lang="en-US" kern="1200">
              <a:latin typeface="+mj-lt"/>
              <a:ea typeface="+mj-ea"/>
              <a:cs typeface="+mj-cs"/>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p:cNvSpPr>
            <a:spLocks noGrp="1"/>
          </p:cNvSpPr>
          <p:nvPr>
            <p:ph sz="half" idx="1"/>
          </p:nvPr>
        </p:nvSpPr>
        <p:spPr>
          <a:xfrm>
            <a:off x="1073028" y="2126795"/>
            <a:ext cx="4950175" cy="4156995"/>
          </a:xfrm>
        </p:spPr>
        <p:txBody>
          <a:bodyPr vert="horz" lIns="91440" tIns="45720" rIns="91440" bIns="45720" rtlCol="0" anchor="t">
            <a:noAutofit/>
          </a:bodyPr>
          <a:lstStyle/>
          <a:p>
            <a:pPr defTabSz="868680">
              <a:buNone/>
            </a:pPr>
            <a:r>
              <a:rPr lang="en-US" sz="2400" b="1">
                <a:ea typeface="+mn-lt"/>
                <a:cs typeface="+mn-lt"/>
              </a:rPr>
              <a:t>Reason for Building the application</a:t>
            </a:r>
          </a:p>
          <a:p>
            <a:pPr defTabSz="868680"/>
            <a:r>
              <a:rPr lang="en-US" sz="2400">
                <a:ea typeface="+mn-lt"/>
                <a:cs typeface="+mn-lt"/>
              </a:rPr>
              <a:t>Addressing accessibility for individuals with dyslexia and other disabilities in various document formats.</a:t>
            </a:r>
            <a:endParaRPr lang="en-US" sz="2400">
              <a:cs typeface="Calibri"/>
            </a:endParaRPr>
          </a:p>
          <a:p>
            <a:pPr defTabSz="868680">
              <a:buNone/>
            </a:pPr>
            <a:r>
              <a:rPr lang="en-US" sz="2400" b="1">
                <a:ea typeface="+mn-lt"/>
                <a:cs typeface="+mn-lt"/>
              </a:rPr>
              <a:t>Unique Features</a:t>
            </a:r>
            <a:endParaRPr lang="en-US" sz="2400">
              <a:ea typeface="+mn-lt"/>
              <a:cs typeface="+mn-lt"/>
            </a:endParaRPr>
          </a:p>
          <a:p>
            <a:pPr defTabSz="868680"/>
            <a:r>
              <a:rPr lang="en-US" sz="2400">
                <a:ea typeface="+mn-lt"/>
                <a:cs typeface="+mn-lt"/>
              </a:rPr>
              <a:t>Allows users to export reformatted, optimized documents for convenient re-reading.</a:t>
            </a:r>
            <a:endParaRPr lang="en-US" sz="2400">
              <a:cs typeface="Calibri"/>
            </a:endParaRPr>
          </a:p>
          <a:p>
            <a:pPr defTabSz="868680">
              <a:buNone/>
            </a:pPr>
            <a:r>
              <a:rPr lang="en-US" sz="2400" b="1">
                <a:ea typeface="+mn-lt"/>
                <a:cs typeface="+mn-lt"/>
              </a:rPr>
              <a:t>Document Formats Supported</a:t>
            </a:r>
          </a:p>
          <a:p>
            <a:pPr defTabSz="868680"/>
            <a:r>
              <a:rPr lang="en-US" sz="2400">
                <a:ea typeface="+mn-lt"/>
                <a:cs typeface="+mn-lt"/>
              </a:rPr>
              <a:t>.doc, .docx, .ppt, .pptx, .</a:t>
            </a:r>
            <a:r>
              <a:rPr lang="en-US" sz="2400" err="1">
                <a:ea typeface="+mn-lt"/>
                <a:cs typeface="+mn-lt"/>
              </a:rPr>
              <a:t>xls</a:t>
            </a:r>
            <a:r>
              <a:rPr lang="en-US" sz="2400">
                <a:ea typeface="+mn-lt"/>
                <a:cs typeface="+mn-lt"/>
              </a:rPr>
              <a:t>, .xlsx</a:t>
            </a:r>
            <a:endParaRPr lang="en-US" sz="2400">
              <a:cs typeface="Calibri"/>
            </a:endParaRPr>
          </a:p>
          <a:p>
            <a:pPr marL="0" indent="0" defTabSz="868680">
              <a:spcBef>
                <a:spcPts val="950"/>
              </a:spcBef>
              <a:buNone/>
            </a:pPr>
            <a:endParaRPr lang="en-US" sz="2000">
              <a:cs typeface="Calibri"/>
            </a:endParaRPr>
          </a:p>
        </p:txBody>
      </p:sp>
      <p:sp>
        <p:nvSpPr>
          <p:cNvPr id="6" name="Content Placeholder 5">
            <a:extLst>
              <a:ext uri="{FF2B5EF4-FFF2-40B4-BE49-F238E27FC236}">
                <a16:creationId xmlns:a16="http://schemas.microsoft.com/office/drawing/2014/main" id="{A7DFD84C-FDA7-0D61-04CB-23BF60F943C6}"/>
              </a:ext>
            </a:extLst>
          </p:cNvPr>
          <p:cNvSpPr>
            <a:spLocks noGrp="1"/>
          </p:cNvSpPr>
          <p:nvPr>
            <p:ph sz="half" idx="2"/>
          </p:nvPr>
        </p:nvSpPr>
        <p:spPr>
          <a:xfrm>
            <a:off x="6168796" y="1717363"/>
            <a:ext cx="4950175" cy="4566427"/>
          </a:xfrm>
        </p:spPr>
        <p:txBody>
          <a:bodyPr vert="horz" lIns="91440" tIns="45720" rIns="91440" bIns="45720" rtlCol="0" anchor="t">
            <a:normAutofit/>
          </a:bodyPr>
          <a:lstStyle/>
          <a:p>
            <a:pPr defTabSz="868680">
              <a:buNone/>
            </a:pPr>
            <a:r>
              <a:rPr lang="en-US" sz="2200" b="1">
                <a:cs typeface="Calibri"/>
              </a:rPr>
              <a:t>UI/UX</a:t>
            </a:r>
            <a:endParaRPr lang="en-US" sz="2200">
              <a:cs typeface="Calibri"/>
            </a:endParaRPr>
          </a:p>
          <a:p>
            <a:pPr defTabSz="868680">
              <a:buFont typeface="Arial"/>
              <a:buChar char="•"/>
            </a:pPr>
            <a:r>
              <a:rPr lang="en-US" sz="2200">
                <a:cs typeface="Calibri"/>
              </a:rPr>
              <a:t>Prioritizes accessibility for all users.</a:t>
            </a:r>
          </a:p>
          <a:p>
            <a:pPr defTabSz="868680">
              <a:buFont typeface="Arial"/>
              <a:buChar char="•"/>
            </a:pPr>
            <a:r>
              <a:rPr lang="en-US" sz="2200">
                <a:cs typeface="Calibri"/>
              </a:rPr>
              <a:t>Desktop-first approach with responsiveness for other devices.</a:t>
            </a:r>
          </a:p>
          <a:p>
            <a:pPr defTabSz="868680">
              <a:buNone/>
            </a:pPr>
            <a:r>
              <a:rPr lang="en-US" sz="2200" b="1">
                <a:cs typeface="Calibri"/>
              </a:rPr>
              <a:t>Architecture</a:t>
            </a:r>
            <a:endParaRPr lang="en-US" sz="2200">
              <a:cs typeface="Calibri"/>
            </a:endParaRPr>
          </a:p>
          <a:p>
            <a:pPr defTabSz="868680">
              <a:buFont typeface="Arial"/>
              <a:buChar char="•"/>
            </a:pPr>
            <a:r>
              <a:rPr lang="en-US" sz="2200">
                <a:cs typeface="Calibri"/>
              </a:rPr>
              <a:t>Cloud-based for scalability, flexibility, and security.</a:t>
            </a:r>
          </a:p>
          <a:p>
            <a:pPr marL="0" indent="0" defTabSz="868680">
              <a:spcBef>
                <a:spcPts val="950"/>
              </a:spcBef>
              <a:buNone/>
            </a:pPr>
            <a:r>
              <a:rPr lang="en-US" sz="2200" b="1">
                <a:cs typeface="Calibri"/>
              </a:rPr>
              <a:t>Document Optimization Features</a:t>
            </a:r>
            <a:endParaRPr lang="en-US" sz="2200">
              <a:cs typeface="Calibri"/>
            </a:endParaRPr>
          </a:p>
          <a:p>
            <a:pPr defTabSz="868680">
              <a:spcBef>
                <a:spcPts val="950"/>
              </a:spcBef>
              <a:buFont typeface="Arial"/>
              <a:buChar char="•"/>
            </a:pPr>
            <a:r>
              <a:rPr lang="en-US" sz="2200">
                <a:cs typeface="Calibri"/>
              </a:rPr>
              <a:t>Informed by research, user feedback, and technical feasibility studies.</a:t>
            </a:r>
          </a:p>
          <a:p>
            <a:pPr marL="0" indent="0" defTabSz="868680">
              <a:spcBef>
                <a:spcPts val="950"/>
              </a:spcBef>
              <a:buNone/>
            </a:pPr>
            <a:endParaRPr lang="en-GB" sz="2650">
              <a:cs typeface="Calibri"/>
            </a:endParaRPr>
          </a:p>
        </p:txBody>
      </p:sp>
    </p:spTree>
    <p:extLst>
      <p:ext uri="{BB962C8B-B14F-4D97-AF65-F5344CB8AC3E}">
        <p14:creationId xmlns:p14="http://schemas.microsoft.com/office/powerpoint/2010/main" val="1042425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sz="4600"/>
              <a:t>Comprehensive analysis of similar systems</a:t>
            </a: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p:cNvSpPr>
            <a:spLocks noGrp="1"/>
          </p:cNvSpPr>
          <p:nvPr>
            <p:ph sz="half" idx="1"/>
          </p:nvPr>
        </p:nvSpPr>
        <p:spPr>
          <a:xfrm>
            <a:off x="1073028" y="2126795"/>
            <a:ext cx="3690335" cy="4156995"/>
          </a:xfrm>
        </p:spPr>
        <p:txBody>
          <a:bodyPr vert="horz" lIns="91440" tIns="45720" rIns="91440" bIns="45720" rtlCol="0" anchor="t">
            <a:normAutofit/>
          </a:bodyPr>
          <a:lstStyle/>
          <a:p>
            <a:pPr marL="0" indent="0" defTabSz="868680">
              <a:buNone/>
            </a:pPr>
            <a:r>
              <a:rPr lang="en-US" sz="2400">
                <a:cs typeface="Calibri"/>
              </a:rPr>
              <a:t>Microsoft Office Accessibility Checker</a:t>
            </a:r>
          </a:p>
          <a:p>
            <a:pPr marL="800100" lvl="1" indent="-342900" defTabSz="868680">
              <a:buFont typeface="Wingdings,Sans-Serif"/>
              <a:buChar char="Ø"/>
            </a:pPr>
            <a:r>
              <a:rPr lang="en-US" sz="2000">
                <a:cs typeface="Calibri"/>
              </a:rPr>
              <a:t>Features</a:t>
            </a:r>
          </a:p>
          <a:p>
            <a:pPr marL="1257300" lvl="2" indent="-285750" defTabSz="868680">
              <a:buFont typeface="Wingdings,Sans-Serif"/>
              <a:buChar char="Ø"/>
            </a:pPr>
            <a:r>
              <a:rPr lang="en-US" sz="1800">
                <a:cs typeface="Calibri"/>
              </a:rPr>
              <a:t>Auto-scans MS Office docs</a:t>
            </a:r>
          </a:p>
          <a:p>
            <a:pPr marL="1257300" lvl="2" indent="-285750" defTabSz="868680">
              <a:buFont typeface="Wingdings,Sans-Serif"/>
              <a:buChar char="Ø"/>
            </a:pPr>
            <a:r>
              <a:rPr lang="en-US" sz="1800">
                <a:cs typeface="Calibri"/>
              </a:rPr>
              <a:t>Task Pane UI</a:t>
            </a:r>
          </a:p>
          <a:p>
            <a:pPr marL="800100" lvl="1" indent="-342900" defTabSz="868680">
              <a:buFont typeface="Wingdings,Sans-Serif"/>
              <a:buChar char="Ø"/>
            </a:pPr>
            <a:r>
              <a:rPr lang="en-US" sz="2000">
                <a:cs typeface="Calibri"/>
              </a:rPr>
              <a:t>Pros</a:t>
            </a:r>
          </a:p>
          <a:p>
            <a:pPr marL="1257300" lvl="2" indent="-285750" defTabSz="868680">
              <a:buFont typeface="Wingdings,Sans-Serif"/>
              <a:buChar char="Ø"/>
            </a:pPr>
            <a:r>
              <a:rPr lang="en-US" sz="1800">
                <a:cs typeface="Calibri"/>
              </a:rPr>
              <a:t>Integrated in Office</a:t>
            </a:r>
          </a:p>
          <a:p>
            <a:pPr marL="1257300" lvl="2" indent="-285750" defTabSz="868680">
              <a:buFont typeface="Wingdings,Sans-Serif"/>
              <a:buChar char="Ø"/>
            </a:pPr>
            <a:r>
              <a:rPr lang="en-US" sz="1800">
                <a:cs typeface="Calibri"/>
              </a:rPr>
              <a:t>User-friendly</a:t>
            </a:r>
          </a:p>
          <a:p>
            <a:pPr marL="800100" lvl="1" indent="-342900" defTabSz="868680">
              <a:buFont typeface="Wingdings,Sans-Serif"/>
              <a:buChar char="Ø"/>
            </a:pPr>
            <a:r>
              <a:rPr lang="en-US" sz="2000">
                <a:cs typeface="Calibri"/>
              </a:rPr>
              <a:t>Cons</a:t>
            </a:r>
          </a:p>
          <a:p>
            <a:pPr marL="1257300" lvl="2" indent="-285750" defTabSz="868680">
              <a:buFont typeface="Wingdings,Sans-Serif"/>
              <a:buChar char="Ø"/>
            </a:pPr>
            <a:r>
              <a:rPr lang="en-US" sz="1800">
                <a:cs typeface="Calibri"/>
              </a:rPr>
              <a:t>MS Office files only</a:t>
            </a:r>
          </a:p>
          <a:p>
            <a:pPr marL="1257300" lvl="2" indent="-285750" defTabSz="868680">
              <a:buFont typeface="Wingdings,Sans-Serif"/>
              <a:buChar char="Ø"/>
            </a:pPr>
            <a:r>
              <a:rPr lang="en-US" sz="1800">
                <a:cs typeface="Calibri"/>
              </a:rPr>
              <a:t>Not fully comprehensive</a:t>
            </a:r>
          </a:p>
          <a:p>
            <a:pPr defTabSz="868680">
              <a:buNone/>
            </a:pPr>
            <a:endParaRPr lang="en-US" sz="2200" b="1">
              <a:cs typeface="Calibri"/>
            </a:endParaRPr>
          </a:p>
        </p:txBody>
      </p:sp>
      <p:pic>
        <p:nvPicPr>
          <p:cNvPr id="4" name="Content Placeholder 3" descr="A screenshot of a computer&#10;&#10;Description automatically generated">
            <a:extLst>
              <a:ext uri="{FF2B5EF4-FFF2-40B4-BE49-F238E27FC236}">
                <a16:creationId xmlns:a16="http://schemas.microsoft.com/office/drawing/2014/main" id="{39EBD780-1738-CBBA-62B3-AC25E90F5F94}"/>
              </a:ext>
            </a:extLst>
          </p:cNvPr>
          <p:cNvPicPr>
            <a:picLocks noGrp="1" noChangeAspect="1"/>
          </p:cNvPicPr>
          <p:nvPr>
            <p:ph sz="half" idx="2"/>
          </p:nvPr>
        </p:nvPicPr>
        <p:blipFill>
          <a:blip r:embed="rId3"/>
          <a:stretch>
            <a:fillRect/>
          </a:stretch>
        </p:blipFill>
        <p:spPr>
          <a:xfrm>
            <a:off x="5020716" y="2613113"/>
            <a:ext cx="6108415" cy="3184359"/>
          </a:xfrm>
        </p:spPr>
      </p:pic>
    </p:spTree>
    <p:extLst>
      <p:ext uri="{BB962C8B-B14F-4D97-AF65-F5344CB8AC3E}">
        <p14:creationId xmlns:p14="http://schemas.microsoft.com/office/powerpoint/2010/main" val="337160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sz="4600"/>
              <a:t>Comprehensive analysis of similar systems</a:t>
            </a:r>
            <a:endParaRPr lang="en-US">
              <a:ea typeface="+mj-ea"/>
              <a:cs typeface="+mj-cs"/>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p:cNvSpPr>
            <a:spLocks noGrp="1"/>
          </p:cNvSpPr>
          <p:nvPr>
            <p:ph sz="half" idx="1"/>
          </p:nvPr>
        </p:nvSpPr>
        <p:spPr>
          <a:xfrm>
            <a:off x="1073028" y="2126795"/>
            <a:ext cx="3629375" cy="4156995"/>
          </a:xfrm>
        </p:spPr>
        <p:txBody>
          <a:bodyPr vert="horz" lIns="91440" tIns="45720" rIns="91440" bIns="45720" rtlCol="0" anchor="t">
            <a:normAutofit/>
          </a:bodyPr>
          <a:lstStyle/>
          <a:p>
            <a:pPr marL="0" indent="0" defTabSz="868680">
              <a:buNone/>
            </a:pPr>
            <a:r>
              <a:rPr lang="en-US" sz="2400" err="1">
                <a:ea typeface="+mn-lt"/>
                <a:cs typeface="+mn-lt"/>
              </a:rPr>
              <a:t>WebAIM's</a:t>
            </a:r>
            <a:r>
              <a:rPr lang="en-US" sz="2400">
                <a:ea typeface="+mn-lt"/>
                <a:cs typeface="+mn-lt"/>
              </a:rPr>
              <a:t> WAVE Tool</a:t>
            </a:r>
            <a:endParaRPr lang="en-US" sz="2400">
              <a:ea typeface="Calibri"/>
              <a:cs typeface="Calibri"/>
            </a:endParaRPr>
          </a:p>
          <a:p>
            <a:pPr marL="800100" lvl="1" indent="-342900" defTabSz="868680">
              <a:buFont typeface="Wingdings,Sans-Serif"/>
              <a:buChar char="Ø"/>
            </a:pPr>
            <a:r>
              <a:rPr lang="en-US" sz="2000">
                <a:ea typeface="+mn-lt"/>
                <a:cs typeface="+mn-lt"/>
              </a:rPr>
              <a:t>Features</a:t>
            </a:r>
          </a:p>
          <a:p>
            <a:pPr marL="1428750" lvl="2" indent="-285750" defTabSz="868680">
              <a:buFont typeface="Wingdings,Sans-Serif"/>
              <a:buChar char="Ø"/>
            </a:pPr>
            <a:r>
              <a:rPr lang="en-US" sz="1800">
                <a:ea typeface="+mn-lt"/>
                <a:cs typeface="+mn-lt"/>
              </a:rPr>
              <a:t>Web-based</a:t>
            </a:r>
          </a:p>
          <a:p>
            <a:pPr marL="1428750" lvl="2" indent="-285750" defTabSz="868680">
              <a:buFont typeface="Wingdings,Sans-Serif"/>
              <a:buChar char="Ø"/>
            </a:pPr>
            <a:r>
              <a:rPr lang="en-US" sz="1800">
                <a:ea typeface="+mn-lt"/>
                <a:cs typeface="+mn-lt"/>
              </a:rPr>
              <a:t>Checks various issues</a:t>
            </a:r>
          </a:p>
          <a:p>
            <a:pPr marL="1428750" lvl="2" indent="-285750" defTabSz="868680">
              <a:buFont typeface="Wingdings,Sans-Serif"/>
              <a:buChar char="Ø"/>
            </a:pPr>
            <a:r>
              <a:rPr lang="en-US" sz="1800">
                <a:ea typeface="+mn-lt"/>
                <a:cs typeface="+mn-lt"/>
              </a:rPr>
              <a:t>Visual overlay</a:t>
            </a:r>
          </a:p>
          <a:p>
            <a:pPr marL="800100" lvl="1" indent="-342900" defTabSz="868680">
              <a:buFont typeface="Wingdings,Sans-Serif"/>
              <a:buChar char="Ø"/>
            </a:pPr>
            <a:r>
              <a:rPr lang="en-US" sz="2000">
                <a:ea typeface="+mn-lt"/>
                <a:cs typeface="+mn-lt"/>
              </a:rPr>
              <a:t>Pros</a:t>
            </a:r>
          </a:p>
          <a:p>
            <a:pPr marL="1428750" lvl="2" indent="-285750" defTabSz="868680">
              <a:buFont typeface="Wingdings,Sans-Serif"/>
              <a:buChar char="Ø"/>
            </a:pPr>
            <a:r>
              <a:rPr lang="en-US" sz="1800">
                <a:ea typeface="+mn-lt"/>
                <a:cs typeface="+mn-lt"/>
              </a:rPr>
              <a:t>Free</a:t>
            </a:r>
          </a:p>
          <a:p>
            <a:pPr marL="1428750" lvl="2" indent="-285750" defTabSz="868680">
              <a:buFont typeface="Wingdings,Sans-Serif"/>
              <a:buChar char="Ø"/>
            </a:pPr>
            <a:r>
              <a:rPr lang="en-US" sz="1800">
                <a:ea typeface="+mn-lt"/>
                <a:cs typeface="+mn-lt"/>
              </a:rPr>
              <a:t>Easy to use</a:t>
            </a:r>
          </a:p>
          <a:p>
            <a:pPr marL="1428750" lvl="2" indent="-285750" defTabSz="868680">
              <a:buFont typeface="Wingdings,Sans-Serif"/>
              <a:buChar char="Ø"/>
            </a:pPr>
            <a:r>
              <a:rPr lang="en-US" sz="1800">
                <a:ea typeface="+mn-lt"/>
                <a:cs typeface="+mn-lt"/>
              </a:rPr>
              <a:t>Comprehensive</a:t>
            </a:r>
            <a:endParaRPr lang="en-US" sz="1800">
              <a:ea typeface="Calibri"/>
              <a:cs typeface="Calibri"/>
            </a:endParaRPr>
          </a:p>
          <a:p>
            <a:pPr marL="800100" lvl="1" indent="-342900" defTabSz="868680">
              <a:buFont typeface="Wingdings,Sans-Serif"/>
              <a:buChar char="Ø"/>
            </a:pPr>
            <a:r>
              <a:rPr lang="en-US" sz="2000">
                <a:ea typeface="+mn-lt"/>
                <a:cs typeface="+mn-lt"/>
              </a:rPr>
              <a:t>Cons</a:t>
            </a:r>
          </a:p>
          <a:p>
            <a:pPr marL="1428750" lvl="2" indent="-285750" defTabSz="868680">
              <a:buFont typeface="Wingdings,Sans-Serif"/>
              <a:buChar char="Ø"/>
            </a:pPr>
            <a:r>
              <a:rPr lang="en-US" sz="1800">
                <a:ea typeface="+mn-lt"/>
                <a:cs typeface="+mn-lt"/>
              </a:rPr>
              <a:t>Web content only</a:t>
            </a:r>
          </a:p>
          <a:p>
            <a:pPr marL="1428750" lvl="2" indent="-285750" defTabSz="868680">
              <a:buFont typeface="Wingdings,Sans-Serif"/>
              <a:buChar char="Ø"/>
            </a:pPr>
            <a:r>
              <a:rPr lang="en-US" sz="1800">
                <a:ea typeface="+mn-lt"/>
                <a:cs typeface="+mn-lt"/>
              </a:rPr>
              <a:t>False positives</a:t>
            </a:r>
          </a:p>
        </p:txBody>
      </p:sp>
      <p:pic>
        <p:nvPicPr>
          <p:cNvPr id="4" name="Content Placeholder 3" descr="WebAIM WAVE Tool">
            <a:extLst>
              <a:ext uri="{FF2B5EF4-FFF2-40B4-BE49-F238E27FC236}">
                <a16:creationId xmlns:a16="http://schemas.microsoft.com/office/drawing/2014/main" id="{E1983EE4-411A-C30A-BD49-777EF23755C0}"/>
              </a:ext>
            </a:extLst>
          </p:cNvPr>
          <p:cNvPicPr>
            <a:picLocks noGrp="1" noChangeAspect="1"/>
          </p:cNvPicPr>
          <p:nvPr>
            <p:ph sz="half" idx="2"/>
          </p:nvPr>
        </p:nvPicPr>
        <p:blipFill>
          <a:blip r:embed="rId3"/>
          <a:stretch>
            <a:fillRect/>
          </a:stretch>
        </p:blipFill>
        <p:spPr>
          <a:xfrm>
            <a:off x="5467756" y="2727318"/>
            <a:ext cx="5884895" cy="2955948"/>
          </a:xfrm>
        </p:spPr>
      </p:pic>
    </p:spTree>
    <p:extLst>
      <p:ext uri="{BB962C8B-B14F-4D97-AF65-F5344CB8AC3E}">
        <p14:creationId xmlns:p14="http://schemas.microsoft.com/office/powerpoint/2010/main" val="3561703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vert="horz" lIns="91440" tIns="45720" rIns="91440" bIns="45720" rtlCol="0" anchor="b">
            <a:normAutofit/>
          </a:bodyPr>
          <a:lstStyle/>
          <a:p>
            <a:r>
              <a:rPr lang="en-US">
                <a:ea typeface="Calibri Light"/>
                <a:cs typeface="Calibri Light"/>
              </a:rPr>
              <a:t>Comparison with the </a:t>
            </a:r>
            <a:r>
              <a:rPr lang="en-US" err="1">
                <a:ea typeface="Calibri Light"/>
                <a:cs typeface="Calibri Light"/>
              </a:rPr>
              <a:t>Accessibilator</a:t>
            </a:r>
            <a:endParaRPr lang="en-US" kern="1200" err="1">
              <a:latin typeface="+mj-lt"/>
              <a:ea typeface="Calibri Light"/>
              <a:cs typeface="Calibri Light"/>
            </a:endParaRPr>
          </a:p>
        </p:txBody>
      </p:sp>
      <p:sp>
        <p:nvSpPr>
          <p:cNvPr id="20" name="Rectangle 1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p:cNvSpPr>
            <a:spLocks noGrp="1"/>
          </p:cNvSpPr>
          <p:nvPr>
            <p:ph sz="half" idx="1"/>
          </p:nvPr>
        </p:nvSpPr>
        <p:spPr>
          <a:xfrm>
            <a:off x="1073028" y="1615004"/>
            <a:ext cx="4950175" cy="4964487"/>
          </a:xfrm>
        </p:spPr>
        <p:txBody>
          <a:bodyPr vert="horz" lIns="91440" tIns="45720" rIns="91440" bIns="45720" rtlCol="0" anchor="t">
            <a:normAutofit fontScale="92500" lnSpcReduction="10000"/>
          </a:bodyPr>
          <a:lstStyle/>
          <a:p>
            <a:pPr defTabSz="868680">
              <a:buFont typeface="Arial"/>
              <a:buChar char="•"/>
            </a:pPr>
            <a:r>
              <a:rPr lang="en-US" sz="2400" b="1">
                <a:ea typeface="+mn-lt"/>
                <a:cs typeface="+mn-lt"/>
              </a:rPr>
              <a:t>Comprehensiveness</a:t>
            </a:r>
            <a:endParaRPr lang="en-US" b="1">
              <a:ea typeface="+mn-lt"/>
              <a:cs typeface="+mn-lt"/>
            </a:endParaRPr>
          </a:p>
          <a:p>
            <a:pPr lvl="1" defTabSz="868680">
              <a:buFont typeface="Arial"/>
              <a:buChar char="•"/>
            </a:pPr>
            <a:r>
              <a:rPr lang="en-US" sz="2000" err="1">
                <a:ea typeface="+mn-lt"/>
                <a:cs typeface="+mn-lt"/>
              </a:rPr>
              <a:t>Accessibilator</a:t>
            </a:r>
            <a:r>
              <a:rPr lang="en-US" sz="2000">
                <a:ea typeface="+mn-lt"/>
                <a:cs typeface="+mn-lt"/>
              </a:rPr>
              <a:t>: Fixes </a:t>
            </a:r>
            <a:r>
              <a:rPr lang="en-US" sz="2000" err="1">
                <a:ea typeface="+mn-lt"/>
                <a:cs typeface="+mn-lt"/>
              </a:rPr>
              <a:t>colour</a:t>
            </a:r>
            <a:r>
              <a:rPr lang="en-US" sz="2000">
                <a:ea typeface="+mn-lt"/>
                <a:cs typeface="+mn-lt"/>
              </a:rPr>
              <a:t>, font for full accessibility</a:t>
            </a:r>
            <a:endParaRPr lang="en-US" sz="2000">
              <a:ea typeface="Calibri"/>
              <a:cs typeface="Calibri"/>
            </a:endParaRPr>
          </a:p>
          <a:p>
            <a:pPr lvl="1" defTabSz="868680">
              <a:buFont typeface="Arial"/>
              <a:buChar char="•"/>
            </a:pPr>
            <a:r>
              <a:rPr lang="en-US" sz="2000">
                <a:ea typeface="+mn-lt"/>
                <a:cs typeface="+mn-lt"/>
              </a:rPr>
              <a:t>Others: Limited features</a:t>
            </a:r>
            <a:endParaRPr lang="en-US" sz="2000">
              <a:ea typeface="Calibri"/>
              <a:cs typeface="Calibri"/>
            </a:endParaRPr>
          </a:p>
          <a:p>
            <a:pPr defTabSz="868680">
              <a:buFont typeface="Arial"/>
              <a:buChar char="•"/>
            </a:pPr>
            <a:r>
              <a:rPr lang="en-US" sz="2400" b="1">
                <a:ea typeface="+mn-lt"/>
                <a:cs typeface="+mn-lt"/>
              </a:rPr>
              <a:t>Ease of Use</a:t>
            </a:r>
            <a:endParaRPr lang="en-US" b="1">
              <a:ea typeface="+mn-lt"/>
              <a:cs typeface="+mn-lt"/>
            </a:endParaRPr>
          </a:p>
          <a:p>
            <a:pPr lvl="1" defTabSz="868680">
              <a:buFont typeface="Arial"/>
              <a:buChar char="•"/>
            </a:pPr>
            <a:r>
              <a:rPr lang="en-US" sz="2000" err="1">
                <a:ea typeface="+mn-lt"/>
                <a:cs typeface="+mn-lt"/>
              </a:rPr>
              <a:t>Accessibilator</a:t>
            </a:r>
            <a:r>
              <a:rPr lang="en-US" sz="2000">
                <a:ea typeface="+mn-lt"/>
                <a:cs typeface="+mn-lt"/>
              </a:rPr>
              <a:t>: User-friendly</a:t>
            </a:r>
            <a:endParaRPr lang="en-US" sz="2000">
              <a:ea typeface="Calibri"/>
              <a:cs typeface="Calibri"/>
            </a:endParaRPr>
          </a:p>
          <a:p>
            <a:pPr lvl="1" defTabSz="868680">
              <a:buFont typeface="Arial"/>
              <a:buChar char="•"/>
            </a:pPr>
            <a:r>
              <a:rPr lang="en-US" sz="2000">
                <a:ea typeface="+mn-lt"/>
                <a:cs typeface="+mn-lt"/>
              </a:rPr>
              <a:t>MS Office: Integrated but limited to MS</a:t>
            </a:r>
            <a:endParaRPr lang="en-US" sz="2000">
              <a:ea typeface="Calibri"/>
              <a:cs typeface="Calibri"/>
            </a:endParaRPr>
          </a:p>
          <a:p>
            <a:pPr lvl="1" defTabSz="868680">
              <a:buFont typeface="Arial"/>
              <a:buChar char="•"/>
            </a:pPr>
            <a:r>
              <a:rPr lang="en-US" sz="2000">
                <a:ea typeface="+mn-lt"/>
                <a:cs typeface="+mn-lt"/>
              </a:rPr>
              <a:t>WAVE: Web-only</a:t>
            </a:r>
            <a:endParaRPr lang="en-US" sz="2000">
              <a:ea typeface="Calibri"/>
              <a:cs typeface="Calibri"/>
            </a:endParaRPr>
          </a:p>
          <a:p>
            <a:pPr defTabSz="868680">
              <a:buFont typeface="Arial"/>
              <a:buChar char="•"/>
            </a:pPr>
            <a:r>
              <a:rPr lang="en-US" sz="2400" b="1">
                <a:ea typeface="+mn-lt"/>
                <a:cs typeface="+mn-lt"/>
              </a:rPr>
              <a:t>Price</a:t>
            </a:r>
            <a:endParaRPr lang="en-US" b="1">
              <a:ea typeface="+mn-lt"/>
              <a:cs typeface="+mn-lt"/>
            </a:endParaRPr>
          </a:p>
          <a:p>
            <a:pPr lvl="1" defTabSz="868680">
              <a:buFont typeface="Arial"/>
              <a:buChar char="•"/>
            </a:pPr>
            <a:r>
              <a:rPr lang="en-US" sz="2000" err="1">
                <a:ea typeface="+mn-lt"/>
                <a:cs typeface="+mn-lt"/>
              </a:rPr>
              <a:t>Accessibilator</a:t>
            </a:r>
            <a:r>
              <a:rPr lang="en-US" sz="2000">
                <a:ea typeface="+mn-lt"/>
                <a:cs typeface="+mn-lt"/>
              </a:rPr>
              <a:t>: Free with extensive features</a:t>
            </a:r>
          </a:p>
          <a:p>
            <a:pPr lvl="1" defTabSz="868680">
              <a:buFont typeface="Arial"/>
              <a:buChar char="•"/>
            </a:pPr>
            <a:r>
              <a:rPr lang="en-US" sz="2000">
                <a:ea typeface="+mn-lt"/>
                <a:cs typeface="+mn-lt"/>
              </a:rPr>
              <a:t>Others: Varies</a:t>
            </a:r>
            <a:endParaRPr lang="en-US" sz="2000">
              <a:ea typeface="Calibri"/>
              <a:cs typeface="Calibri"/>
            </a:endParaRPr>
          </a:p>
          <a:p>
            <a:pPr defTabSz="868680">
              <a:buFont typeface="Arial"/>
              <a:buChar char="•"/>
            </a:pPr>
            <a:r>
              <a:rPr lang="en-US" sz="2400" b="1">
                <a:ea typeface="+mn-lt"/>
                <a:cs typeface="+mn-lt"/>
              </a:rPr>
              <a:t>Specialization</a:t>
            </a:r>
            <a:endParaRPr lang="en-US" b="1">
              <a:ea typeface="+mn-lt"/>
              <a:cs typeface="+mn-lt"/>
            </a:endParaRPr>
          </a:p>
          <a:p>
            <a:pPr lvl="1" defTabSz="868680">
              <a:buFont typeface="Arial"/>
              <a:buChar char="•"/>
            </a:pPr>
            <a:r>
              <a:rPr lang="en-US" sz="2000" err="1">
                <a:ea typeface="+mn-lt"/>
                <a:cs typeface="+mn-lt"/>
              </a:rPr>
              <a:t>Accessibilator</a:t>
            </a:r>
            <a:r>
              <a:rPr lang="en-US" sz="2000">
                <a:ea typeface="+mn-lt"/>
                <a:cs typeface="+mn-lt"/>
              </a:rPr>
              <a:t>: Identifies and fixes issues</a:t>
            </a:r>
            <a:endParaRPr lang="en-US" sz="2000">
              <a:ea typeface="Calibri"/>
              <a:cs typeface="Calibri"/>
            </a:endParaRPr>
          </a:p>
          <a:p>
            <a:pPr lvl="1" defTabSz="868680">
              <a:buFont typeface="Arial"/>
              <a:buChar char="•"/>
            </a:pPr>
            <a:r>
              <a:rPr lang="en-US" sz="2000">
                <a:ea typeface="+mn-lt"/>
                <a:cs typeface="+mn-lt"/>
              </a:rPr>
              <a:t>Others: Only identifies issues</a:t>
            </a:r>
          </a:p>
        </p:txBody>
      </p:sp>
      <p:pic>
        <p:nvPicPr>
          <p:cNvPr id="7" name="Content Placeholder 6" descr="A screenshot of a computer&#10;&#10;Description automatically generated">
            <a:extLst>
              <a:ext uri="{FF2B5EF4-FFF2-40B4-BE49-F238E27FC236}">
                <a16:creationId xmlns:a16="http://schemas.microsoft.com/office/drawing/2014/main" id="{17360879-F501-BAC5-3513-698DFE300214}"/>
              </a:ext>
            </a:extLst>
          </p:cNvPr>
          <p:cNvPicPr>
            <a:picLocks noGrp="1" noChangeAspect="1"/>
          </p:cNvPicPr>
          <p:nvPr>
            <p:ph sz="half" idx="2"/>
          </p:nvPr>
        </p:nvPicPr>
        <p:blipFill rotWithShape="1">
          <a:blip r:embed="rId3"/>
          <a:srcRect l="2449" t="3350" r="1633" b="2645"/>
          <a:stretch/>
        </p:blipFill>
        <p:spPr>
          <a:xfrm>
            <a:off x="6311852" y="2662806"/>
            <a:ext cx="4748095" cy="3077284"/>
          </a:xfrm>
        </p:spPr>
      </p:pic>
    </p:spTree>
    <p:extLst>
      <p:ext uri="{BB962C8B-B14F-4D97-AF65-F5344CB8AC3E}">
        <p14:creationId xmlns:p14="http://schemas.microsoft.com/office/powerpoint/2010/main" val="13300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19</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Office Theme</vt:lpstr>
      <vt:lpstr>office theme</vt:lpstr>
      <vt:lpstr>Interim Presentation - By Team 3 (2023)</vt:lpstr>
      <vt:lpstr>Table of Contents</vt:lpstr>
      <vt:lpstr>Introduction</vt:lpstr>
      <vt:lpstr>User Scenario: The Characters</vt:lpstr>
      <vt:lpstr>Technical Problem: The Setting</vt:lpstr>
      <vt:lpstr>Core technical problems</vt:lpstr>
      <vt:lpstr>Comprehensive analysis of similar systems</vt:lpstr>
      <vt:lpstr>Comprehensive analysis of similar systems</vt:lpstr>
      <vt:lpstr>Comparison with the Accessibilator</vt:lpstr>
      <vt:lpstr>Technical Solution: The Plot </vt:lpstr>
      <vt:lpstr>System Architecture</vt:lpstr>
      <vt:lpstr>Backend Workflow</vt:lpstr>
      <vt:lpstr>Upload Document</vt:lpstr>
      <vt:lpstr>Font style and Size</vt:lpstr>
      <vt:lpstr>Headings                                    Paragraph splitting</vt:lpstr>
      <vt:lpstr>Colour Enhancement</vt:lpstr>
      <vt:lpstr>Layout - Alignment            Table of Contents</vt:lpstr>
      <vt:lpstr>Bad Words</vt:lpstr>
      <vt:lpstr>Glossary Auto-generation</vt:lpstr>
      <vt:lpstr>Dyslexia ruler with customisations</vt:lpstr>
      <vt:lpstr>   Text to speech                       Screen Reader</vt:lpstr>
      <vt:lpstr>User Evaluation: The Reviews</vt:lpstr>
      <vt:lpstr>What does success look like for your system? </vt:lpstr>
      <vt:lpstr>Evaluation</vt:lpstr>
      <vt:lpstr>Survey Findings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3</cp:revision>
  <dcterms:created xsi:type="dcterms:W3CDTF">2023-10-26T14:24:11Z</dcterms:created>
  <dcterms:modified xsi:type="dcterms:W3CDTF">2023-10-26T17:26:27Z</dcterms:modified>
</cp:coreProperties>
</file>