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71" r:id="rId2"/>
    <p:sldId id="293" r:id="rId3"/>
    <p:sldId id="257" r:id="rId4"/>
    <p:sldId id="294" r:id="rId5"/>
    <p:sldId id="258" r:id="rId6"/>
    <p:sldId id="295" r:id="rId7"/>
    <p:sldId id="259" r:id="rId8"/>
    <p:sldId id="296" r:id="rId9"/>
    <p:sldId id="260" r:id="rId10"/>
    <p:sldId id="297" r:id="rId11"/>
    <p:sldId id="262" r:id="rId12"/>
    <p:sldId id="299" r:id="rId13"/>
    <p:sldId id="264" r:id="rId14"/>
    <p:sldId id="265" r:id="rId15"/>
    <p:sldId id="266" r:id="rId16"/>
    <p:sldId id="267" r:id="rId17"/>
    <p:sldId id="268" r:id="rId18"/>
    <p:sldId id="298" r:id="rId19"/>
    <p:sldId id="30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2" autoAdjust="0"/>
    <p:restoredTop sz="92383" autoAdjust="0"/>
  </p:normalViewPr>
  <p:slideViewPr>
    <p:cSldViewPr snapToGrid="0">
      <p:cViewPr varScale="1">
        <p:scale>
          <a:sx n="76" d="100"/>
          <a:sy n="76" d="100"/>
        </p:scale>
        <p:origin x="17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6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53F4D8-C133-4061-B3CF-28D82442EC0D}"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38696-D2B6-47D3-93F1-1B3CE9BD14F9}" type="slidenum">
              <a:rPr lang="en-IN" smtClean="0"/>
              <a:t>‹#›</a:t>
            </a:fld>
            <a:endParaRPr lang="en-IN"/>
          </a:p>
        </p:txBody>
      </p:sp>
    </p:spTree>
    <p:extLst>
      <p:ext uri="{BB962C8B-B14F-4D97-AF65-F5344CB8AC3E}">
        <p14:creationId xmlns:p14="http://schemas.microsoft.com/office/powerpoint/2010/main" val="3677628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3F4D8-C133-4061-B3CF-28D82442EC0D}"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38696-D2B6-47D3-93F1-1B3CE9BD14F9}" type="slidenum">
              <a:rPr lang="en-IN" smtClean="0"/>
              <a:t>‹#›</a:t>
            </a:fld>
            <a:endParaRPr lang="en-IN"/>
          </a:p>
        </p:txBody>
      </p:sp>
    </p:spTree>
    <p:extLst>
      <p:ext uri="{BB962C8B-B14F-4D97-AF65-F5344CB8AC3E}">
        <p14:creationId xmlns:p14="http://schemas.microsoft.com/office/powerpoint/2010/main" val="1693568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3F4D8-C133-4061-B3CF-28D82442EC0D}"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38696-D2B6-47D3-93F1-1B3CE9BD14F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60233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3F4D8-C133-4061-B3CF-28D82442EC0D}"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38696-D2B6-47D3-93F1-1B3CE9BD14F9}" type="slidenum">
              <a:rPr lang="en-IN" smtClean="0"/>
              <a:t>‹#›</a:t>
            </a:fld>
            <a:endParaRPr lang="en-IN"/>
          </a:p>
        </p:txBody>
      </p:sp>
    </p:spTree>
    <p:extLst>
      <p:ext uri="{BB962C8B-B14F-4D97-AF65-F5344CB8AC3E}">
        <p14:creationId xmlns:p14="http://schemas.microsoft.com/office/powerpoint/2010/main" val="2009512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3F4D8-C133-4061-B3CF-28D82442EC0D}"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38696-D2B6-47D3-93F1-1B3CE9BD14F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213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3F4D8-C133-4061-B3CF-28D82442EC0D}"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38696-D2B6-47D3-93F1-1B3CE9BD14F9}" type="slidenum">
              <a:rPr lang="en-IN" smtClean="0"/>
              <a:t>‹#›</a:t>
            </a:fld>
            <a:endParaRPr lang="en-IN"/>
          </a:p>
        </p:txBody>
      </p:sp>
    </p:spTree>
    <p:extLst>
      <p:ext uri="{BB962C8B-B14F-4D97-AF65-F5344CB8AC3E}">
        <p14:creationId xmlns:p14="http://schemas.microsoft.com/office/powerpoint/2010/main" val="1756450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3F4D8-C133-4061-B3CF-28D82442EC0D}"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38696-D2B6-47D3-93F1-1B3CE9BD14F9}" type="slidenum">
              <a:rPr lang="en-IN" smtClean="0"/>
              <a:t>‹#›</a:t>
            </a:fld>
            <a:endParaRPr lang="en-IN"/>
          </a:p>
        </p:txBody>
      </p:sp>
    </p:spTree>
    <p:extLst>
      <p:ext uri="{BB962C8B-B14F-4D97-AF65-F5344CB8AC3E}">
        <p14:creationId xmlns:p14="http://schemas.microsoft.com/office/powerpoint/2010/main" val="3927396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3F4D8-C133-4061-B3CF-28D82442EC0D}"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38696-D2B6-47D3-93F1-1B3CE9BD14F9}" type="slidenum">
              <a:rPr lang="en-IN" smtClean="0"/>
              <a:t>‹#›</a:t>
            </a:fld>
            <a:endParaRPr lang="en-IN"/>
          </a:p>
        </p:txBody>
      </p:sp>
    </p:spTree>
    <p:extLst>
      <p:ext uri="{BB962C8B-B14F-4D97-AF65-F5344CB8AC3E}">
        <p14:creationId xmlns:p14="http://schemas.microsoft.com/office/powerpoint/2010/main" val="2609867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3F4D8-C133-4061-B3CF-28D82442EC0D}"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38696-D2B6-47D3-93F1-1B3CE9BD14F9}" type="slidenum">
              <a:rPr lang="en-IN" smtClean="0"/>
              <a:t>‹#›</a:t>
            </a:fld>
            <a:endParaRPr lang="en-IN"/>
          </a:p>
        </p:txBody>
      </p:sp>
    </p:spTree>
    <p:extLst>
      <p:ext uri="{BB962C8B-B14F-4D97-AF65-F5344CB8AC3E}">
        <p14:creationId xmlns:p14="http://schemas.microsoft.com/office/powerpoint/2010/main" val="59892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3F4D8-C133-4061-B3CF-28D82442EC0D}"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38696-D2B6-47D3-93F1-1B3CE9BD14F9}" type="slidenum">
              <a:rPr lang="en-IN" smtClean="0"/>
              <a:t>‹#›</a:t>
            </a:fld>
            <a:endParaRPr lang="en-IN"/>
          </a:p>
        </p:txBody>
      </p:sp>
    </p:spTree>
    <p:extLst>
      <p:ext uri="{BB962C8B-B14F-4D97-AF65-F5344CB8AC3E}">
        <p14:creationId xmlns:p14="http://schemas.microsoft.com/office/powerpoint/2010/main" val="1412692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53F4D8-C133-4061-B3CF-28D82442EC0D}"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238696-D2B6-47D3-93F1-1B3CE9BD14F9}" type="slidenum">
              <a:rPr lang="en-IN" smtClean="0"/>
              <a:t>‹#›</a:t>
            </a:fld>
            <a:endParaRPr lang="en-IN"/>
          </a:p>
        </p:txBody>
      </p:sp>
    </p:spTree>
    <p:extLst>
      <p:ext uri="{BB962C8B-B14F-4D97-AF65-F5344CB8AC3E}">
        <p14:creationId xmlns:p14="http://schemas.microsoft.com/office/powerpoint/2010/main" val="93937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53F4D8-C133-4061-B3CF-28D82442EC0D}" type="datetimeFigureOut">
              <a:rPr lang="en-IN" smtClean="0"/>
              <a:t>28-09-2024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238696-D2B6-47D3-93F1-1B3CE9BD14F9}" type="slidenum">
              <a:rPr lang="en-IN" smtClean="0"/>
              <a:t>‹#›</a:t>
            </a:fld>
            <a:endParaRPr lang="en-IN"/>
          </a:p>
        </p:txBody>
      </p:sp>
    </p:spTree>
    <p:extLst>
      <p:ext uri="{BB962C8B-B14F-4D97-AF65-F5344CB8AC3E}">
        <p14:creationId xmlns:p14="http://schemas.microsoft.com/office/powerpoint/2010/main" val="3317732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53F4D8-C133-4061-B3CF-28D82442EC0D}" type="datetimeFigureOut">
              <a:rPr lang="en-IN" smtClean="0"/>
              <a:t>28-09-2024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238696-D2B6-47D3-93F1-1B3CE9BD14F9}" type="slidenum">
              <a:rPr lang="en-IN" smtClean="0"/>
              <a:t>‹#›</a:t>
            </a:fld>
            <a:endParaRPr lang="en-IN"/>
          </a:p>
        </p:txBody>
      </p:sp>
    </p:spTree>
    <p:extLst>
      <p:ext uri="{BB962C8B-B14F-4D97-AF65-F5344CB8AC3E}">
        <p14:creationId xmlns:p14="http://schemas.microsoft.com/office/powerpoint/2010/main" val="227616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3F4D8-C133-4061-B3CF-28D82442EC0D}" type="datetimeFigureOut">
              <a:rPr lang="en-IN" smtClean="0"/>
              <a:t>28-09-2024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238696-D2B6-47D3-93F1-1B3CE9BD14F9}" type="slidenum">
              <a:rPr lang="en-IN" smtClean="0"/>
              <a:t>‹#›</a:t>
            </a:fld>
            <a:endParaRPr lang="en-IN"/>
          </a:p>
        </p:txBody>
      </p:sp>
    </p:spTree>
    <p:extLst>
      <p:ext uri="{BB962C8B-B14F-4D97-AF65-F5344CB8AC3E}">
        <p14:creationId xmlns:p14="http://schemas.microsoft.com/office/powerpoint/2010/main" val="3445090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53F4D8-C133-4061-B3CF-28D82442EC0D}"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238696-D2B6-47D3-93F1-1B3CE9BD14F9}" type="slidenum">
              <a:rPr lang="en-IN" smtClean="0"/>
              <a:t>‹#›</a:t>
            </a:fld>
            <a:endParaRPr lang="en-IN"/>
          </a:p>
        </p:txBody>
      </p:sp>
    </p:spTree>
    <p:extLst>
      <p:ext uri="{BB962C8B-B14F-4D97-AF65-F5344CB8AC3E}">
        <p14:creationId xmlns:p14="http://schemas.microsoft.com/office/powerpoint/2010/main" val="2135609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53F4D8-C133-4061-B3CF-28D82442EC0D}"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238696-D2B6-47D3-93F1-1B3CE9BD14F9}" type="slidenum">
              <a:rPr lang="en-IN" smtClean="0"/>
              <a:t>‹#›</a:t>
            </a:fld>
            <a:endParaRPr lang="en-IN"/>
          </a:p>
        </p:txBody>
      </p:sp>
    </p:spTree>
    <p:extLst>
      <p:ext uri="{BB962C8B-B14F-4D97-AF65-F5344CB8AC3E}">
        <p14:creationId xmlns:p14="http://schemas.microsoft.com/office/powerpoint/2010/main" val="1642908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53F4D8-C133-4061-B3CF-28D82442EC0D}" type="datetimeFigureOut">
              <a:rPr lang="en-IN" smtClean="0"/>
              <a:t>28-09-2024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238696-D2B6-47D3-93F1-1B3CE9BD14F9}" type="slidenum">
              <a:rPr lang="en-IN" smtClean="0"/>
              <a:t>‹#›</a:t>
            </a:fld>
            <a:endParaRPr lang="en-IN"/>
          </a:p>
        </p:txBody>
      </p:sp>
    </p:spTree>
    <p:extLst>
      <p:ext uri="{BB962C8B-B14F-4D97-AF65-F5344CB8AC3E}">
        <p14:creationId xmlns:p14="http://schemas.microsoft.com/office/powerpoint/2010/main" val="256997749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270" y="0"/>
            <a:ext cx="12483547" cy="700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1"/>
          <p:cNvSpPr txBox="1"/>
          <p:nvPr/>
        </p:nvSpPr>
        <p:spPr>
          <a:xfrm>
            <a:off x="1748519" y="167029"/>
            <a:ext cx="9323673" cy="1183799"/>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rgbClr val="00B0F0"/>
                </a:solidFill>
              </a:rPr>
              <a:t>             </a:t>
            </a:r>
            <a:r>
              <a:rPr lang="en-US" sz="3200" b="1" dirty="0">
                <a:solidFill>
                  <a:srgbClr val="00B0F0"/>
                </a:solidFill>
                <a:latin typeface="Times New Roman" panose="02020603050405020304" pitchFamily="18" charset="0"/>
                <a:cs typeface="Times New Roman" panose="02020603050405020304" pitchFamily="18" charset="0"/>
              </a:rPr>
              <a:t>CMR TECHNICAL CAMPUS</a:t>
            </a:r>
          </a:p>
          <a:p>
            <a:r>
              <a:rPr lang="en-US" sz="3200" b="1" dirty="0">
                <a:solidFill>
                  <a:srgbClr val="00B0F0"/>
                </a:solidFill>
              </a:rPr>
              <a:t>                        </a:t>
            </a:r>
            <a:r>
              <a:rPr lang="en-US" sz="2400" b="1" dirty="0">
                <a:solidFill>
                  <a:srgbClr val="00B0F0"/>
                </a:solidFill>
                <a:latin typeface="Times New Roman" panose="02020603050405020304" pitchFamily="18" charset="0"/>
                <a:cs typeface="Times New Roman" panose="02020603050405020304" pitchFamily="18" charset="0"/>
              </a:rPr>
              <a:t>UGC(Autonomous)</a:t>
            </a:r>
          </a:p>
          <a:p>
            <a:r>
              <a:rPr lang="en-US" sz="2400" b="1" dirty="0">
                <a:solidFill>
                  <a:srgbClr val="00B0F0"/>
                </a:solidFill>
              </a:rPr>
              <a:t>                   </a:t>
            </a:r>
            <a:r>
              <a:rPr lang="en-US" sz="2400" dirty="0">
                <a:latin typeface="Times New Roman" panose="02020603050405020304" pitchFamily="18" charset="0"/>
                <a:cs typeface="Times New Roman" panose="02020603050405020304" pitchFamily="18" charset="0"/>
              </a:rPr>
              <a:t>Kandlakoya,Medchal Road,Hyd-501 401</a:t>
            </a:r>
            <a:br>
              <a:rPr lang="en-US" sz="2400" dirty="0"/>
            </a:br>
            <a:r>
              <a:rPr lang="en-US" sz="2400" dirty="0">
                <a:latin typeface="Times New Roman" panose="02020603050405020304" pitchFamily="18" charset="0"/>
                <a:cs typeface="Times New Roman" panose="02020603050405020304" pitchFamily="18" charset="0"/>
              </a:rPr>
              <a:t>           </a:t>
            </a:r>
            <a:r>
              <a:rPr lang="en-US" sz="2800" b="1" dirty="0">
                <a:solidFill>
                  <a:srgbClr val="C00000"/>
                </a:solidFill>
                <a:latin typeface="Times New Roman" panose="02020603050405020304" pitchFamily="18" charset="0"/>
                <a:cs typeface="Times New Roman" panose="02020603050405020304" pitchFamily="18" charset="0"/>
              </a:rPr>
              <a:t>Department of Computer Science Engineering </a:t>
            </a:r>
            <a:endParaRPr lang="en-IN" sz="2800" b="1" dirty="0">
              <a:solidFill>
                <a:srgbClr val="00B050"/>
              </a:solidFill>
              <a:latin typeface="Times New Roman" panose="02020603050405020304" pitchFamily="18" charset="0"/>
              <a:cs typeface="Times New Roman" panose="02020603050405020304" pitchFamily="18" charset="0"/>
            </a:endParaRPr>
          </a:p>
        </p:txBody>
      </p:sp>
      <p:sp>
        <p:nvSpPr>
          <p:cNvPr id="6" name="Subtitle 2"/>
          <p:cNvSpPr txBox="1"/>
          <p:nvPr/>
        </p:nvSpPr>
        <p:spPr>
          <a:xfrm>
            <a:off x="175260" y="1991360"/>
            <a:ext cx="11661139" cy="1183799"/>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a:solidFill>
                  <a:srgbClr val="00B050"/>
                </a:solidFill>
                <a:latin typeface="Times New Roman" panose="02020603050405020304" pitchFamily="18" charset="0"/>
                <a:cs typeface="Times New Roman" panose="02020603050405020304" pitchFamily="18" charset="0"/>
              </a:rPr>
              <a:t>   M</a:t>
            </a:r>
            <a:r>
              <a:rPr lang="en-GB" sz="2400" b="1" dirty="0">
                <a:solidFill>
                  <a:srgbClr val="00B050"/>
                </a:solidFill>
                <a:latin typeface="Times New Roman" panose="02020603050405020304" pitchFamily="18" charset="0"/>
                <a:cs typeface="Times New Roman" panose="02020603050405020304" pitchFamily="18" charset="0"/>
              </a:rPr>
              <a:t>ini</a:t>
            </a:r>
            <a:r>
              <a:rPr lang="en-US" sz="2400" b="1" dirty="0">
                <a:solidFill>
                  <a:srgbClr val="00B050"/>
                </a:solidFill>
                <a:latin typeface="Times New Roman" panose="02020603050405020304" pitchFamily="18" charset="0"/>
                <a:cs typeface="Times New Roman" panose="02020603050405020304" pitchFamily="18" charset="0"/>
              </a:rPr>
              <a:t> Project On</a:t>
            </a:r>
          </a:p>
          <a:p>
            <a:pPr marL="0" indent="0" algn="ctr">
              <a:buNone/>
            </a:pPr>
            <a:r>
              <a:rPr lang="en-US" sz="2400" b="1" dirty="0">
                <a:solidFill>
                  <a:srgbClr val="0070C0"/>
                </a:solidFill>
              </a:rPr>
              <a:t>      </a:t>
            </a:r>
            <a:r>
              <a:rPr lang="en-US" sz="2400" b="1" dirty="0">
                <a:solidFill>
                  <a:srgbClr val="0070C0"/>
                </a:solidFill>
                <a:latin typeface="Times New Roman" panose="02020603050405020304" pitchFamily="18" charset="0"/>
                <a:cs typeface="Times New Roman" panose="02020603050405020304" pitchFamily="18" charset="0"/>
              </a:rPr>
              <a:t>CROP RECOMMENDATION USING RANDOM FOREST ML ALGORITHM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4467" y="180964"/>
            <a:ext cx="2106516" cy="157785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039" y="0"/>
            <a:ext cx="2106516" cy="2106516"/>
          </a:xfrm>
          <a:prstGeom prst="rect">
            <a:avLst/>
          </a:prstGeom>
        </p:spPr>
      </p:pic>
      <p:sp>
        <p:nvSpPr>
          <p:cNvPr id="9" name="TextBox 8"/>
          <p:cNvSpPr txBox="1"/>
          <p:nvPr/>
        </p:nvSpPr>
        <p:spPr>
          <a:xfrm>
            <a:off x="175039" y="3180521"/>
            <a:ext cx="13739744" cy="5046345"/>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BATCH NO : 08</a:t>
            </a:r>
          </a:p>
          <a:p>
            <a:endParaRPr lang="en-US" sz="2000" dirty="0">
              <a:solidFill>
                <a:srgbClr val="FF0000"/>
              </a:solidFill>
            </a:endParaRPr>
          </a:p>
          <a:p>
            <a:r>
              <a:rPr lang="en-US" sz="2000" dirty="0">
                <a:solidFill>
                  <a:srgbClr val="FF0000"/>
                </a:solidFill>
                <a:latin typeface="Times New Roman" panose="02020603050405020304" pitchFamily="18" charset="0"/>
                <a:cs typeface="Times New Roman" panose="02020603050405020304" pitchFamily="18" charset="0"/>
              </a:rPr>
              <a:t>Project Guide:                                                                                          BATCH MEMBERS:</a:t>
            </a:r>
          </a:p>
          <a:p>
            <a:pPr algn="just"/>
            <a:r>
              <a:rPr lang="en-US" sz="2000" dirty="0">
                <a:latin typeface="Times New Roman" panose="02020603050405020304" pitchFamily="18" charset="0"/>
                <a:cs typeface="Times New Roman" panose="02020603050405020304" pitchFamily="18" charset="0"/>
              </a:rPr>
              <a:t>Saba Sultana</a:t>
            </a:r>
            <a:r>
              <a:rPr lang="en-US" sz="2000" dirty="0"/>
              <a:t>                                                                              </a:t>
            </a:r>
            <a:r>
              <a:rPr lang="en-US" sz="2000" dirty="0">
                <a:latin typeface="Times New Roman" panose="02020603050405020304" pitchFamily="18" charset="0"/>
                <a:cs typeface="Times New Roman" panose="02020603050405020304" pitchFamily="18" charset="0"/>
              </a:rPr>
              <a:t>217R1A05G1   KOPPULA VARSHINI</a:t>
            </a:r>
          </a:p>
          <a:p>
            <a:pPr algn="just"/>
            <a:r>
              <a:rPr lang="en-US" sz="2000" dirty="0">
                <a:latin typeface="Times New Roman" panose="02020603050405020304" pitchFamily="18" charset="0"/>
                <a:cs typeface="Times New Roman" panose="02020603050405020304" pitchFamily="18" charset="0"/>
              </a:rPr>
              <a:t>Assistant Professor, CSE Department                                                      217R1A05F0    JANGALA POOJITHA</a:t>
            </a:r>
          </a:p>
          <a:p>
            <a:pPr algn="just"/>
            <a:r>
              <a:rPr lang="en-US" sz="2000" dirty="0">
                <a:latin typeface="Times New Roman" panose="02020603050405020304" pitchFamily="18" charset="0"/>
                <a:cs typeface="Times New Roman" panose="02020603050405020304" pitchFamily="18" charset="0"/>
              </a:rPr>
              <a:t>                                                                                                                  217R5A05E4   DARAMALLA DAYANIDHI</a:t>
            </a:r>
          </a:p>
          <a:p>
            <a:endParaRPr lang="en-US" sz="2000" dirty="0"/>
          </a:p>
          <a:p>
            <a:r>
              <a:rPr lang="en-US" sz="2000" dirty="0">
                <a:solidFill>
                  <a:srgbClr val="FF0000"/>
                </a:solidFill>
                <a:latin typeface="Times New Roman" panose="02020603050405020304" pitchFamily="18" charset="0"/>
                <a:cs typeface="Times New Roman" panose="02020603050405020304" pitchFamily="18" charset="0"/>
              </a:rPr>
              <a:t>Project Coordinator:</a:t>
            </a:r>
          </a:p>
          <a:p>
            <a:r>
              <a:rPr lang="en-US" sz="2000" dirty="0">
                <a:latin typeface="Times New Roman" panose="02020603050405020304" pitchFamily="18" charset="0"/>
                <a:cs typeface="Times New Roman" panose="02020603050405020304" pitchFamily="18" charset="0"/>
              </a:rPr>
              <a:t>K.Shilpa</a:t>
            </a:r>
          </a:p>
          <a:p>
            <a:r>
              <a:rPr lang="en-US" sz="2000" dirty="0">
                <a:latin typeface="Times New Roman" panose="02020603050405020304" pitchFamily="18" charset="0"/>
                <a:cs typeface="Times New Roman" panose="02020603050405020304" pitchFamily="18" charset="0"/>
              </a:rPr>
              <a:t>Assistant Professor, CSE Department</a:t>
            </a:r>
          </a:p>
          <a:p>
            <a:endParaRPr lang="en-US" sz="2000" dirty="0">
              <a:solidFill>
                <a:srgbClr val="FF0000"/>
              </a:solidFill>
            </a:endParaRPr>
          </a:p>
          <a:p>
            <a:endParaRPr lang="en-US" sz="2000" dirty="0">
              <a:solidFill>
                <a:srgbClr val="FF0000"/>
              </a:solidFill>
            </a:endParaRPr>
          </a:p>
          <a:p>
            <a:endParaRPr lang="en-US" sz="2000" dirty="0"/>
          </a:p>
          <a:p>
            <a:r>
              <a:rPr lang="en-US" sz="2000" dirty="0"/>
              <a:t>                                                                                                              </a:t>
            </a:r>
          </a:p>
          <a:p>
            <a:endParaRPr lang="en-US" sz="2000" dirty="0">
              <a:solidFill>
                <a:srgbClr val="FF0000"/>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7B98D-58EE-AC21-229A-C22386276EF6}"/>
              </a:ext>
            </a:extLst>
          </p:cNvPr>
          <p:cNvSpPr>
            <a:spLocks noGrp="1"/>
          </p:cNvSpPr>
          <p:nvPr>
            <p:ph type="title"/>
          </p:nvPr>
        </p:nvSpPr>
        <p:spPr/>
        <p:txBody>
          <a:bodyPr>
            <a:normAutofit/>
          </a:bodyPr>
          <a:lstStyle/>
          <a:p>
            <a:r>
              <a:rPr lang="en-GB" sz="3200" dirty="0">
                <a:solidFill>
                  <a:schemeClr val="tx1">
                    <a:lumMod val="95000"/>
                    <a:lumOff val="5000"/>
                  </a:schemeClr>
                </a:solidFill>
                <a:effectLst/>
                <a:latin typeface="Times New Roman" panose="02020603050405020304" pitchFamily="18" charset="0"/>
                <a:ea typeface="Arial" panose="020B0604020202020204" pitchFamily="34" charset="0"/>
              </a:rPr>
              <a:t>SOFTWARE REQUIREMENTS</a:t>
            </a:r>
            <a:endParaRPr lang="en-IN" sz="3200" dirty="0"/>
          </a:p>
        </p:txBody>
      </p:sp>
      <p:sp>
        <p:nvSpPr>
          <p:cNvPr id="3" name="Content Placeholder 2">
            <a:extLst>
              <a:ext uri="{FF2B5EF4-FFF2-40B4-BE49-F238E27FC236}">
                <a16:creationId xmlns:a16="http://schemas.microsoft.com/office/drawing/2014/main" id="{CB3F559B-226F-24AE-0B73-B2AB25CCA231}"/>
              </a:ext>
            </a:extLst>
          </p:cNvPr>
          <p:cNvSpPr>
            <a:spLocks noGrp="1"/>
          </p:cNvSpPr>
          <p:nvPr>
            <p:ph idx="1"/>
          </p:nvPr>
        </p:nvSpPr>
        <p:spPr/>
        <p:txBody>
          <a:bodyPr/>
          <a:lstStyle/>
          <a:p>
            <a:pPr algn="just">
              <a:lnSpc>
                <a:spcPct val="150000"/>
              </a:lnSpc>
            </a:pPr>
            <a:r>
              <a:rPr lang="en-GB" sz="2400" dirty="0">
                <a:solidFill>
                  <a:schemeClr val="tx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rPr>
              <a:t>Operating system	:	Windows8 or Above. </a:t>
            </a:r>
          </a:p>
          <a:p>
            <a:pPr algn="just">
              <a:lnSpc>
                <a:spcPct val="150000"/>
              </a:lnSpc>
            </a:pPr>
            <a:r>
              <a:rPr lang="en-IN" sz="2400" dirty="0">
                <a:solidFill>
                  <a:schemeClr val="tx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rPr>
              <a:t>Front-end</a:t>
            </a:r>
            <a:r>
              <a:rPr lang="en-IN" sz="2400" dirty="0">
                <a:solidFill>
                  <a:schemeClr val="tx1">
                    <a:lumMod val="95000"/>
                    <a:lumOff val="5000"/>
                  </a:schemeClr>
                </a:solidFill>
                <a:latin typeface="Times New Roman" panose="02020603050405020304" pitchFamily="18" charset="0"/>
                <a:ea typeface="Arial" panose="020B0604020202020204" pitchFamily="34" charset="0"/>
                <a:cs typeface="Times New Roman" panose="02020603050405020304" pitchFamily="18" charset="0"/>
              </a:rPr>
              <a:t>			</a:t>
            </a:r>
            <a:r>
              <a:rPr lang="en-IN" sz="2400" dirty="0">
                <a:solidFill>
                  <a:schemeClr val="tx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rPr>
              <a:t>:	HTML,CSS</a:t>
            </a:r>
          </a:p>
          <a:p>
            <a:pPr algn="just">
              <a:lnSpc>
                <a:spcPct val="150000"/>
              </a:lnSpc>
            </a:pPr>
            <a:r>
              <a:rPr lang="en-IN" sz="2400" dirty="0">
                <a:solidFill>
                  <a:schemeClr val="tx1">
                    <a:lumMod val="95000"/>
                    <a:lumOff val="5000"/>
                  </a:schemeClr>
                </a:solidFill>
                <a:latin typeface="Times New Roman" panose="02020603050405020304" pitchFamily="18" charset="0"/>
                <a:ea typeface="Arial" panose="020B0604020202020204" pitchFamily="34" charset="0"/>
                <a:cs typeface="Times New Roman" panose="02020603050405020304" pitchFamily="18" charset="0"/>
              </a:rPr>
              <a:t>Back-end</a:t>
            </a:r>
            <a:r>
              <a:rPr lang="en-GB" sz="2400" dirty="0">
                <a:solidFill>
                  <a:schemeClr val="tx1">
                    <a:lumMod val="95000"/>
                    <a:lumOff val="5000"/>
                  </a:schemeClr>
                </a:solidFill>
                <a:latin typeface="Times New Roman" panose="02020603050405020304" pitchFamily="18" charset="0"/>
                <a:ea typeface="Arial" panose="020B0604020202020204" pitchFamily="34" charset="0"/>
                <a:cs typeface="Times New Roman" panose="02020603050405020304" pitchFamily="18" charset="0"/>
              </a:rPr>
              <a:t>			</a:t>
            </a:r>
            <a:r>
              <a:rPr lang="en-GB" sz="2400" dirty="0">
                <a:solidFill>
                  <a:schemeClr val="tx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rPr>
              <a:t>:	Python</a:t>
            </a:r>
          </a:p>
          <a:p>
            <a:pPr algn="just">
              <a:lnSpc>
                <a:spcPct val="150000"/>
              </a:lnSpc>
            </a:pPr>
            <a:r>
              <a:rPr lang="en-GB" sz="2400" dirty="0">
                <a:solidFill>
                  <a:schemeClr val="tx1">
                    <a:lumMod val="95000"/>
                    <a:lumOff val="5000"/>
                  </a:schemeClr>
                </a:solidFill>
                <a:latin typeface="Times New Roman" panose="02020603050405020304" pitchFamily="18" charset="0"/>
                <a:ea typeface="Arial" panose="020B0604020202020204" pitchFamily="34" charset="0"/>
                <a:cs typeface="Times New Roman" panose="02020603050405020304" pitchFamily="18" charset="0"/>
              </a:rPr>
              <a:t>Framework			:	Flask</a:t>
            </a:r>
            <a:endParaRPr lang="en-GB" sz="2400" dirty="0">
              <a:solidFill>
                <a:schemeClr val="tx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82688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5270-A8AF-6B2C-4BF9-B6ACD411221A}"/>
              </a:ext>
            </a:extLst>
          </p:cNvPr>
          <p:cNvSpPr>
            <a:spLocks noGrp="1"/>
          </p:cNvSpPr>
          <p:nvPr>
            <p:ph type="title"/>
          </p:nvPr>
        </p:nvSpPr>
        <p:spPr>
          <a:xfrm>
            <a:off x="677334" y="224589"/>
            <a:ext cx="8596668" cy="722189"/>
          </a:xfrm>
        </p:spPr>
        <p:txBody>
          <a:bodyPr/>
          <a:lstStyle/>
          <a:p>
            <a:r>
              <a:rPr lang="en-IN" dirty="0"/>
              <a:t>NOVELTY OF PROJECT</a:t>
            </a:r>
          </a:p>
        </p:txBody>
      </p:sp>
      <p:sp>
        <p:nvSpPr>
          <p:cNvPr id="3" name="Content Placeholder 2">
            <a:extLst>
              <a:ext uri="{FF2B5EF4-FFF2-40B4-BE49-F238E27FC236}">
                <a16:creationId xmlns:a16="http://schemas.microsoft.com/office/drawing/2014/main" id="{C02BB302-85DC-EFEB-5E81-FFC6AA4F033E}"/>
              </a:ext>
            </a:extLst>
          </p:cNvPr>
          <p:cNvSpPr>
            <a:spLocks noGrp="1"/>
          </p:cNvSpPr>
          <p:nvPr>
            <p:ph idx="1"/>
          </p:nvPr>
        </p:nvSpPr>
        <p:spPr>
          <a:xfrm>
            <a:off x="677334" y="946779"/>
            <a:ext cx="8336038" cy="5686632"/>
          </a:xfrm>
        </p:spPr>
        <p:txBody>
          <a:bodyPr>
            <a:normAutofit fontScale="92500" lnSpcReduction="20000"/>
          </a:bodyPr>
          <a:lstStyle/>
          <a:p>
            <a:pPr marL="457200" indent="-457200" algn="just">
              <a:lnSpc>
                <a:spcPct val="150000"/>
              </a:lnSpc>
              <a:buFont typeface="+mj-lt"/>
              <a:buAutoNum type="arabicPeriod"/>
            </a:pPr>
            <a:r>
              <a:rPr lang="en-US" sz="2000" b="0" i="0" dirty="0">
                <a:solidFill>
                  <a:schemeClr val="accent4">
                    <a:lumMod val="75000"/>
                  </a:schemeClr>
                </a:solidFill>
                <a:effectLst/>
                <a:latin typeface="Times New Roman" panose="02020603050405020304" pitchFamily="18" charset="0"/>
                <a:cs typeface="Times New Roman" panose="02020603050405020304" pitchFamily="18" charset="0"/>
              </a:rPr>
              <a:t>Integration of Time Series Analysis </a:t>
            </a:r>
            <a:r>
              <a:rPr lang="en-US" sz="2000" b="0" i="0" dirty="0">
                <a:effectLst/>
                <a:latin typeface="Times New Roman" panose="02020603050405020304" pitchFamily="18" charset="0"/>
                <a:cs typeface="Times New Roman" panose="02020603050405020304" pitchFamily="18" charset="0"/>
              </a:rPr>
              <a:t>: By utilizing Recurrent Neural Networks (RNN) and Long Short-Term Memory (LSTM) algorithms, the system effectively processes time series data related to rainfall and temperature. This capability allows it to capture temporal dependencies and trends in environmental factors that influence crop yield.</a:t>
            </a:r>
          </a:p>
          <a:p>
            <a:pPr marL="457200" indent="-457200" algn="just">
              <a:lnSpc>
                <a:spcPct val="150000"/>
              </a:lnSpc>
              <a:buFont typeface="+mj-lt"/>
              <a:buAutoNum type="arabicPeriod"/>
            </a:pPr>
            <a:r>
              <a:rPr lang="en-US" sz="2000" b="0" i="0" dirty="0">
                <a:solidFill>
                  <a:schemeClr val="accent4">
                    <a:lumMod val="75000"/>
                  </a:schemeClr>
                </a:solidFill>
                <a:effectLst/>
                <a:latin typeface="Times New Roman" panose="02020603050405020304" pitchFamily="18" charset="0"/>
                <a:cs typeface="Times New Roman" panose="02020603050405020304" pitchFamily="18" charset="0"/>
              </a:rPr>
              <a:t>Advanced Statistical Methods </a:t>
            </a:r>
            <a:r>
              <a:rPr lang="en-US" sz="2000" b="0" i="0" dirty="0">
                <a:effectLst/>
                <a:latin typeface="Times New Roman" panose="02020603050405020304" pitchFamily="18" charset="0"/>
                <a:cs typeface="Times New Roman" panose="02020603050405020304" pitchFamily="18" charset="0"/>
              </a:rPr>
              <a:t>: The system incorporates advanced statistical methods such as Auto Regressive Moving Average (ARMA), Seasonal Auto Regressive Integrated Moving Average (SARIMA), and ARMAX (ARMA with exogenous variables) to predict temperature and rainfall based on historical data. This enhances the precision of environmental forecasts that are critical for crop selection.</a:t>
            </a:r>
          </a:p>
          <a:p>
            <a:pPr marL="457200" indent="-457200" algn="just">
              <a:lnSpc>
                <a:spcPct val="150000"/>
              </a:lnSpc>
              <a:buFont typeface="+mj-lt"/>
              <a:buAutoNum type="arabicPeriod"/>
            </a:pPr>
            <a:r>
              <a:rPr lang="en-US" sz="2000" b="0" i="0" dirty="0">
                <a:solidFill>
                  <a:schemeClr val="accent4">
                    <a:lumMod val="75000"/>
                  </a:schemeClr>
                </a:solidFill>
                <a:effectLst/>
                <a:latin typeface="Times New Roman" panose="02020603050405020304" pitchFamily="18" charset="0"/>
                <a:cs typeface="Times New Roman" panose="02020603050405020304" pitchFamily="18" charset="0"/>
              </a:rPr>
              <a:t>Enhanced Accuracy </a:t>
            </a:r>
            <a:r>
              <a:rPr lang="en-US" sz="2000" b="0" i="0" dirty="0">
                <a:effectLst/>
                <a:latin typeface="Times New Roman" panose="02020603050405020304" pitchFamily="18" charset="0"/>
                <a:cs typeface="Times New Roman" panose="02020603050405020304" pitchFamily="18" charset="0"/>
              </a:rPr>
              <a:t>: The combination of machine learning techniques with time series analysis aims to improve prediction accuracy significantly over existing systems, which may rely solely on static data or simpler models.</a:t>
            </a:r>
          </a:p>
          <a:p>
            <a:endParaRPr lang="en-IN" sz="2400" dirty="0"/>
          </a:p>
        </p:txBody>
      </p:sp>
    </p:spTree>
    <p:extLst>
      <p:ext uri="{BB962C8B-B14F-4D97-AF65-F5344CB8AC3E}">
        <p14:creationId xmlns:p14="http://schemas.microsoft.com/office/powerpoint/2010/main" val="3583300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1F3A-79F1-B079-2D06-2E178CCA16FD}"/>
              </a:ext>
            </a:extLst>
          </p:cNvPr>
          <p:cNvSpPr>
            <a:spLocks noGrp="1"/>
          </p:cNvSpPr>
          <p:nvPr>
            <p:ph type="title"/>
          </p:nvPr>
        </p:nvSpPr>
        <p:spPr>
          <a:xfrm>
            <a:off x="677334" y="609600"/>
            <a:ext cx="8596668" cy="1021079"/>
          </a:xfrm>
        </p:spPr>
        <p:txBody>
          <a:bodyPr>
            <a:normAutofit/>
          </a:bodyPr>
          <a:lstStyle/>
          <a:p>
            <a:r>
              <a:rPr lang="en-IN" sz="4000" dirty="0">
                <a:latin typeface="Times New Roman" panose="02020603050405020304" pitchFamily="18" charset="0"/>
                <a:cs typeface="Times New Roman" panose="02020603050405020304" pitchFamily="18" charset="0"/>
              </a:rPr>
              <a:t>ARCHITECTURE</a:t>
            </a:r>
            <a:endParaRPr lang="en-IN" sz="4000" dirty="0"/>
          </a:p>
        </p:txBody>
      </p:sp>
      <p:sp>
        <p:nvSpPr>
          <p:cNvPr id="4" name="Rectangle 3">
            <a:extLst>
              <a:ext uri="{FF2B5EF4-FFF2-40B4-BE49-F238E27FC236}">
                <a16:creationId xmlns:a16="http://schemas.microsoft.com/office/drawing/2014/main" id="{79BD50E6-1E99-2909-1290-80AA8577465C}"/>
              </a:ext>
            </a:extLst>
          </p:cNvPr>
          <p:cNvSpPr/>
          <p:nvPr/>
        </p:nvSpPr>
        <p:spPr>
          <a:xfrm>
            <a:off x="807720" y="2039620"/>
            <a:ext cx="1722120" cy="1021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N,P,K Values</a:t>
            </a:r>
            <a:endParaRPr lang="en-IN" dirty="0"/>
          </a:p>
        </p:txBody>
      </p:sp>
      <p:sp>
        <p:nvSpPr>
          <p:cNvPr id="5" name="Rectangle 4">
            <a:extLst>
              <a:ext uri="{FF2B5EF4-FFF2-40B4-BE49-F238E27FC236}">
                <a16:creationId xmlns:a16="http://schemas.microsoft.com/office/drawing/2014/main" id="{4D9C02B0-0D40-BC18-7EF3-962D51F9660D}"/>
              </a:ext>
            </a:extLst>
          </p:cNvPr>
          <p:cNvSpPr/>
          <p:nvPr/>
        </p:nvSpPr>
        <p:spPr>
          <a:xfrm>
            <a:off x="807720" y="3502660"/>
            <a:ext cx="1722120" cy="10210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Temperature, Humidity values</a:t>
            </a:r>
            <a:endParaRPr lang="en-IN" dirty="0"/>
          </a:p>
        </p:txBody>
      </p:sp>
      <p:sp>
        <p:nvSpPr>
          <p:cNvPr id="7" name="Rectangle 6">
            <a:extLst>
              <a:ext uri="{FF2B5EF4-FFF2-40B4-BE49-F238E27FC236}">
                <a16:creationId xmlns:a16="http://schemas.microsoft.com/office/drawing/2014/main" id="{73A83A11-6851-9C8A-F559-B3D2F823197E}"/>
              </a:ext>
            </a:extLst>
          </p:cNvPr>
          <p:cNvSpPr/>
          <p:nvPr/>
        </p:nvSpPr>
        <p:spPr>
          <a:xfrm>
            <a:off x="4206240" y="3429000"/>
            <a:ext cx="1722120" cy="1320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Apply Machine Learning algorithm</a:t>
            </a:r>
            <a:endParaRPr lang="en-IN" dirty="0"/>
          </a:p>
        </p:txBody>
      </p:sp>
      <p:sp>
        <p:nvSpPr>
          <p:cNvPr id="8" name="Rectangle 7">
            <a:extLst>
              <a:ext uri="{FF2B5EF4-FFF2-40B4-BE49-F238E27FC236}">
                <a16:creationId xmlns:a16="http://schemas.microsoft.com/office/drawing/2014/main" id="{05C5F7FF-9308-B3D6-A8A8-12F0BBB65233}"/>
              </a:ext>
            </a:extLst>
          </p:cNvPr>
          <p:cNvSpPr/>
          <p:nvPr/>
        </p:nvSpPr>
        <p:spPr>
          <a:xfrm>
            <a:off x="7406640" y="3429000"/>
            <a:ext cx="1722120" cy="1320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Suggest suitable Crop</a:t>
            </a:r>
            <a:endParaRPr lang="en-IN" dirty="0"/>
          </a:p>
        </p:txBody>
      </p:sp>
      <p:sp>
        <p:nvSpPr>
          <p:cNvPr id="9" name="Rectangle 8">
            <a:extLst>
              <a:ext uri="{FF2B5EF4-FFF2-40B4-BE49-F238E27FC236}">
                <a16:creationId xmlns:a16="http://schemas.microsoft.com/office/drawing/2014/main" id="{300599B1-B3CB-9B98-8948-A1C151A1082F}"/>
              </a:ext>
            </a:extLst>
          </p:cNvPr>
          <p:cNvSpPr/>
          <p:nvPr/>
        </p:nvSpPr>
        <p:spPr>
          <a:xfrm>
            <a:off x="807720" y="5039360"/>
            <a:ext cx="1722120" cy="10210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Rainfall,PH values</a:t>
            </a:r>
            <a:endParaRPr lang="en-IN" dirty="0"/>
          </a:p>
        </p:txBody>
      </p:sp>
      <p:cxnSp>
        <p:nvCxnSpPr>
          <p:cNvPr id="13" name="Connector: Elbow 12">
            <a:extLst>
              <a:ext uri="{FF2B5EF4-FFF2-40B4-BE49-F238E27FC236}">
                <a16:creationId xmlns:a16="http://schemas.microsoft.com/office/drawing/2014/main" id="{EC434533-965E-65A7-3BA8-6F763F92899C}"/>
              </a:ext>
            </a:extLst>
          </p:cNvPr>
          <p:cNvCxnSpPr>
            <a:cxnSpLocks/>
          </p:cNvCxnSpPr>
          <p:nvPr/>
        </p:nvCxnSpPr>
        <p:spPr>
          <a:xfrm>
            <a:off x="2529840" y="2481580"/>
            <a:ext cx="1676400" cy="137414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31DC70F-481B-BC8E-3815-0579BB3C9EAC}"/>
              </a:ext>
            </a:extLst>
          </p:cNvPr>
          <p:cNvCxnSpPr/>
          <p:nvPr/>
        </p:nvCxnSpPr>
        <p:spPr>
          <a:xfrm>
            <a:off x="2529840" y="4142739"/>
            <a:ext cx="1676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9D61010C-5B35-2400-1703-969A832B4530}"/>
              </a:ext>
            </a:extLst>
          </p:cNvPr>
          <p:cNvCxnSpPr>
            <a:cxnSpLocks/>
          </p:cNvCxnSpPr>
          <p:nvPr/>
        </p:nvCxnSpPr>
        <p:spPr>
          <a:xfrm flipV="1">
            <a:off x="2529840" y="4408172"/>
            <a:ext cx="1676400" cy="125729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6575FB38-8E57-2026-8705-AD092CB565EE}"/>
              </a:ext>
            </a:extLst>
          </p:cNvPr>
          <p:cNvCxnSpPr>
            <a:cxnSpLocks/>
            <a:stCxn id="7" idx="3"/>
            <a:endCxn id="8" idx="1"/>
          </p:cNvCxnSpPr>
          <p:nvPr/>
        </p:nvCxnSpPr>
        <p:spPr>
          <a:xfrm>
            <a:off x="5928360" y="4089400"/>
            <a:ext cx="14782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65116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B1896-76EF-1120-EC99-1FE5D856D693}"/>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736AB850-B404-3DE3-4532-CF500632D7B3}"/>
              </a:ext>
            </a:extLst>
          </p:cNvPr>
          <p:cNvSpPr>
            <a:spLocks noGrp="1"/>
          </p:cNvSpPr>
          <p:nvPr>
            <p:ph idx="1"/>
          </p:nvPr>
        </p:nvSpPr>
        <p:spPr>
          <a:xfrm>
            <a:off x="677334" y="1539240"/>
            <a:ext cx="7354146" cy="4502122"/>
          </a:xfrm>
        </p:spPr>
        <p:txBody>
          <a:bodyPr/>
          <a:lstStyle/>
          <a:p>
            <a:pPr algn="just"/>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User: user can get type of crop to cultivate to get more profit.</a:t>
            </a:r>
          </a:p>
          <a:p>
            <a:pPr algn="just"/>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Upload the Dataset: It is used to predict the crop.</a:t>
            </a:r>
          </a:p>
          <a:p>
            <a:pPr algn="just"/>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Data Preprocessing:Data cleaning, Data integration, Data selection, Data transformation.</a:t>
            </a:r>
          </a:p>
          <a:p>
            <a:pPr algn="just"/>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Feature Extraction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a:t>
            </a: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dentifying and extracting relevant features from raw data to create a more informative dataset</a:t>
            </a: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Crop Recommendation: crop is recommended to user based on input values.</a:t>
            </a:r>
          </a:p>
          <a:p>
            <a:endParaRPr lang="en-IN" dirty="0"/>
          </a:p>
        </p:txBody>
      </p:sp>
    </p:spTree>
    <p:extLst>
      <p:ext uri="{BB962C8B-B14F-4D97-AF65-F5344CB8AC3E}">
        <p14:creationId xmlns:p14="http://schemas.microsoft.com/office/powerpoint/2010/main" val="287773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B082D-D84F-CCC4-FA91-9B182DAA7A5E}"/>
              </a:ext>
            </a:extLst>
          </p:cNvPr>
          <p:cNvSpPr>
            <a:spLocks noGrp="1"/>
          </p:cNvSpPr>
          <p:nvPr>
            <p:ph type="title"/>
          </p:nvPr>
        </p:nvSpPr>
        <p:spPr>
          <a:xfrm>
            <a:off x="3192379" y="277792"/>
            <a:ext cx="8312233" cy="668986"/>
          </a:xfrm>
        </p:spPr>
        <p:txBody>
          <a:bodyPr>
            <a:noAutofit/>
          </a:bodyPr>
          <a:lstStyle/>
          <a:p>
            <a:r>
              <a:rPr lang="en-IN" sz="4000" dirty="0">
                <a:latin typeface="Times New Roman" panose="02020603050405020304" pitchFamily="18" charset="0"/>
                <a:cs typeface="Times New Roman" panose="02020603050405020304" pitchFamily="18" charset="0"/>
              </a:rPr>
              <a:t>UML DIAGRAMS</a:t>
            </a:r>
          </a:p>
        </p:txBody>
      </p:sp>
      <p:sp>
        <p:nvSpPr>
          <p:cNvPr id="3" name="Content Placeholder 2">
            <a:extLst>
              <a:ext uri="{FF2B5EF4-FFF2-40B4-BE49-F238E27FC236}">
                <a16:creationId xmlns:a16="http://schemas.microsoft.com/office/drawing/2014/main" id="{A141CAD0-9300-42E9-F6AA-9A05433411C2}"/>
              </a:ext>
            </a:extLst>
          </p:cNvPr>
          <p:cNvSpPr>
            <a:spLocks noGrp="1"/>
          </p:cNvSpPr>
          <p:nvPr>
            <p:ph idx="1"/>
          </p:nvPr>
        </p:nvSpPr>
        <p:spPr>
          <a:xfrm>
            <a:off x="687388" y="946778"/>
            <a:ext cx="10817224" cy="5477171"/>
          </a:xfrm>
        </p:spPr>
        <p:txBody>
          <a:bodyPr/>
          <a:lstStyle/>
          <a:p>
            <a:pPr marL="0" indent="0">
              <a:buNone/>
            </a:pP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USECASE DIAGRAM</a:t>
            </a:r>
          </a:p>
          <a:p>
            <a:pPr marL="0" indent="0">
              <a:buNone/>
            </a:pPr>
            <a:endParaRPr lang="en-IN" dirty="0"/>
          </a:p>
        </p:txBody>
      </p:sp>
      <p:pic>
        <p:nvPicPr>
          <p:cNvPr id="11" name="Picture 10">
            <a:extLst>
              <a:ext uri="{FF2B5EF4-FFF2-40B4-BE49-F238E27FC236}">
                <a16:creationId xmlns:a16="http://schemas.microsoft.com/office/drawing/2014/main" id="{10B4CF5C-280F-30DD-62DE-45510F5137A9}"/>
              </a:ext>
            </a:extLst>
          </p:cNvPr>
          <p:cNvPicPr>
            <a:picLocks noChangeAspect="1"/>
          </p:cNvPicPr>
          <p:nvPr/>
        </p:nvPicPr>
        <p:blipFill>
          <a:blip r:embed="rId2"/>
          <a:stretch>
            <a:fillRect/>
          </a:stretch>
        </p:blipFill>
        <p:spPr>
          <a:xfrm>
            <a:off x="1676400" y="1996447"/>
            <a:ext cx="5816600" cy="4213853"/>
          </a:xfrm>
          <a:prstGeom prst="rect">
            <a:avLst/>
          </a:prstGeom>
        </p:spPr>
      </p:pic>
    </p:spTree>
    <p:extLst>
      <p:ext uri="{BB962C8B-B14F-4D97-AF65-F5344CB8AC3E}">
        <p14:creationId xmlns:p14="http://schemas.microsoft.com/office/powerpoint/2010/main" val="103552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55B9-7EB7-9E2F-51FB-447678DE942C}"/>
              </a:ext>
            </a:extLst>
          </p:cNvPr>
          <p:cNvSpPr>
            <a:spLocks noGrp="1"/>
          </p:cNvSpPr>
          <p:nvPr>
            <p:ph type="title"/>
          </p:nvPr>
        </p:nvSpPr>
        <p:spPr>
          <a:xfrm>
            <a:off x="677334" y="198120"/>
            <a:ext cx="8596668" cy="899160"/>
          </a:xfrm>
        </p:spPr>
        <p:txBody>
          <a:bodyPr>
            <a:normAutofit/>
          </a:bodyPr>
          <a:lstStyle/>
          <a:p>
            <a:r>
              <a:rPr lang="en-IN" sz="4000" dirty="0">
                <a:latin typeface="Times New Roman" panose="02020603050405020304" pitchFamily="18" charset="0"/>
                <a:cs typeface="Times New Roman" panose="02020603050405020304" pitchFamily="18" charset="0"/>
              </a:rPr>
              <a:t>CLASS DIAGRAM</a:t>
            </a:r>
          </a:p>
        </p:txBody>
      </p:sp>
      <p:pic>
        <p:nvPicPr>
          <p:cNvPr id="6" name="Picture 5">
            <a:extLst>
              <a:ext uri="{FF2B5EF4-FFF2-40B4-BE49-F238E27FC236}">
                <a16:creationId xmlns:a16="http://schemas.microsoft.com/office/drawing/2014/main" id="{B3F4F601-8A8F-C903-2915-D1D7106531C0}"/>
              </a:ext>
            </a:extLst>
          </p:cNvPr>
          <p:cNvPicPr>
            <a:picLocks noChangeAspect="1"/>
          </p:cNvPicPr>
          <p:nvPr/>
        </p:nvPicPr>
        <p:blipFill>
          <a:blip r:embed="rId2"/>
          <a:stretch>
            <a:fillRect/>
          </a:stretch>
        </p:blipFill>
        <p:spPr>
          <a:xfrm>
            <a:off x="1356360" y="975360"/>
            <a:ext cx="6949439" cy="5547360"/>
          </a:xfrm>
          <a:prstGeom prst="rect">
            <a:avLst/>
          </a:prstGeom>
        </p:spPr>
      </p:pic>
    </p:spTree>
    <p:extLst>
      <p:ext uri="{BB962C8B-B14F-4D97-AF65-F5344CB8AC3E}">
        <p14:creationId xmlns:p14="http://schemas.microsoft.com/office/powerpoint/2010/main" val="40677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D55C-1E58-04A7-A078-E990666512E4}"/>
              </a:ext>
            </a:extLst>
          </p:cNvPr>
          <p:cNvSpPr>
            <a:spLocks noGrp="1"/>
          </p:cNvSpPr>
          <p:nvPr>
            <p:ph type="title"/>
          </p:nvPr>
        </p:nvSpPr>
        <p:spPr>
          <a:xfrm>
            <a:off x="320842" y="176463"/>
            <a:ext cx="8953160" cy="978569"/>
          </a:xfrm>
        </p:spPr>
        <p:txBody>
          <a:bodyPr>
            <a:normAutofit/>
          </a:bodyPr>
          <a:lstStyle/>
          <a:p>
            <a:r>
              <a:rPr lang="en-IN" sz="4000" dirty="0">
                <a:latin typeface="Times New Roman" panose="02020603050405020304" pitchFamily="18" charset="0"/>
                <a:cs typeface="Times New Roman" panose="02020603050405020304" pitchFamily="18" charset="0"/>
              </a:rPr>
              <a:t>SEQUENCE DIAGRAM</a:t>
            </a:r>
          </a:p>
        </p:txBody>
      </p:sp>
      <p:pic>
        <p:nvPicPr>
          <p:cNvPr id="4" name="Picture 3">
            <a:extLst>
              <a:ext uri="{FF2B5EF4-FFF2-40B4-BE49-F238E27FC236}">
                <a16:creationId xmlns:a16="http://schemas.microsoft.com/office/drawing/2014/main" id="{773EB67F-EFBB-6700-B497-96DE5D816AA4}"/>
              </a:ext>
            </a:extLst>
          </p:cNvPr>
          <p:cNvPicPr>
            <a:picLocks noChangeAspect="1"/>
          </p:cNvPicPr>
          <p:nvPr/>
        </p:nvPicPr>
        <p:blipFill>
          <a:blip r:embed="rId2"/>
          <a:srcRect r="10793"/>
          <a:stretch/>
        </p:blipFill>
        <p:spPr>
          <a:xfrm>
            <a:off x="962526" y="1155032"/>
            <a:ext cx="7636042" cy="5379118"/>
          </a:xfrm>
          <a:prstGeom prst="rect">
            <a:avLst/>
          </a:prstGeom>
        </p:spPr>
      </p:pic>
    </p:spTree>
    <p:extLst>
      <p:ext uri="{BB962C8B-B14F-4D97-AF65-F5344CB8AC3E}">
        <p14:creationId xmlns:p14="http://schemas.microsoft.com/office/powerpoint/2010/main" val="52950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F857A-BF4D-C74C-B920-4A9C20CEC3A5}"/>
              </a:ext>
            </a:extLst>
          </p:cNvPr>
          <p:cNvSpPr>
            <a:spLocks noGrp="1"/>
          </p:cNvSpPr>
          <p:nvPr>
            <p:ph type="title"/>
          </p:nvPr>
        </p:nvSpPr>
        <p:spPr>
          <a:xfrm>
            <a:off x="288758" y="288758"/>
            <a:ext cx="8985244" cy="705853"/>
          </a:xfrm>
        </p:spPr>
        <p:txBody>
          <a:bodyPr>
            <a:normAutofit/>
          </a:bodyPr>
          <a:lstStyle/>
          <a:p>
            <a:r>
              <a:rPr lang="en-IN" sz="4000" dirty="0"/>
              <a:t>ACTIVITY DIAGRAM</a:t>
            </a:r>
          </a:p>
        </p:txBody>
      </p:sp>
      <p:pic>
        <p:nvPicPr>
          <p:cNvPr id="4" name="Picture 3">
            <a:extLst>
              <a:ext uri="{FF2B5EF4-FFF2-40B4-BE49-F238E27FC236}">
                <a16:creationId xmlns:a16="http://schemas.microsoft.com/office/drawing/2014/main" id="{CAFF3B53-4895-CD17-E492-60201FF1A986}"/>
              </a:ext>
            </a:extLst>
          </p:cNvPr>
          <p:cNvPicPr>
            <a:picLocks noChangeAspect="1"/>
          </p:cNvPicPr>
          <p:nvPr/>
        </p:nvPicPr>
        <p:blipFill>
          <a:blip r:embed="rId2"/>
          <a:srcRect r="15975"/>
          <a:stretch/>
        </p:blipFill>
        <p:spPr>
          <a:xfrm>
            <a:off x="2164080" y="1270000"/>
            <a:ext cx="5119035" cy="5186363"/>
          </a:xfrm>
          <a:prstGeom prst="rect">
            <a:avLst/>
          </a:prstGeom>
        </p:spPr>
      </p:pic>
    </p:spTree>
    <p:extLst>
      <p:ext uri="{BB962C8B-B14F-4D97-AF65-F5344CB8AC3E}">
        <p14:creationId xmlns:p14="http://schemas.microsoft.com/office/powerpoint/2010/main" val="1660384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0717D-A636-E3C3-FBFE-CCEBA023E604}"/>
              </a:ext>
            </a:extLst>
          </p:cNvPr>
          <p:cNvSpPr>
            <a:spLocks noGrp="1"/>
          </p:cNvSpPr>
          <p:nvPr>
            <p:ph type="title"/>
          </p:nvPr>
        </p:nvSpPr>
        <p:spPr>
          <a:xfrm>
            <a:off x="401052" y="272717"/>
            <a:ext cx="8872949" cy="898358"/>
          </a:xfrm>
        </p:spPr>
        <p:txBody>
          <a:bodyPr>
            <a:normAutofit/>
          </a:bodyPr>
          <a:lstStyle/>
          <a:p>
            <a:r>
              <a:rPr lang="en-IN"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DED55D9-9D12-010E-667F-75046F2B5B9E}"/>
              </a:ext>
            </a:extLst>
          </p:cNvPr>
          <p:cNvSpPr>
            <a:spLocks noGrp="1"/>
          </p:cNvSpPr>
          <p:nvPr>
            <p:ph idx="1"/>
          </p:nvPr>
        </p:nvSpPr>
        <p:spPr>
          <a:xfrm>
            <a:off x="401053" y="1171075"/>
            <a:ext cx="8872949" cy="5053262"/>
          </a:xfrm>
        </p:spPr>
        <p:txBody>
          <a:bodyPr>
            <a:normAutofit/>
          </a:bodyPr>
          <a:lstStyle/>
          <a:p>
            <a:pPr algn="just">
              <a:lnSpc>
                <a:spcPct val="150000"/>
              </a:lnSpc>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This project highlighted the limitations of current systems and their practical usage on </a:t>
            </a:r>
            <a:r>
              <a:rPr lang="en-US" sz="2000" dirty="0">
                <a:latin typeface="Times New Roman" panose="02020603050405020304" pitchFamily="18" charset="0"/>
                <a:ea typeface="SimSun" panose="02010600030101010101" pitchFamily="2" charset="-122"/>
                <a:cs typeface="Times New Roman" panose="02020603050405020304" pitchFamily="18" charset="0"/>
              </a:rPr>
              <a:t>crop</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prediction. The proposed system provides connectivity to farmers via a </a:t>
            </a:r>
            <a:r>
              <a:rPr lang="en-US" sz="2000" dirty="0">
                <a:latin typeface="Times New Roman" panose="02020603050405020304" pitchFamily="18" charset="0"/>
                <a:ea typeface="SimSun" panose="02010600030101010101" pitchFamily="2" charset="-122"/>
                <a:cs typeface="Times New Roman" panose="02020603050405020304" pitchFamily="18" charset="0"/>
              </a:rPr>
              <a:t>web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application.</a:t>
            </a:r>
          </a:p>
          <a:p>
            <a:pPr algn="just">
              <a:lnSpc>
                <a:spcPct val="150000"/>
              </a:lnSpc>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inbuilt recommender system allows a user exploration of the possible crops. For accuracy, various machine learning algorithms such as Random Forest, ANN, SVM and KNN were implemented. </a:t>
            </a:r>
          </a:p>
          <a:p>
            <a:pPr algn="just">
              <a:lnSpc>
                <a:spcPct val="150000"/>
              </a:lnSpc>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various algorithms are compared with their accuracy. The results obtained indicate that Random Forest algorithm is the best among the set of standard algorithms used on the given datasets with an accuracy of 95%.</a:t>
            </a:r>
          </a:p>
          <a:p>
            <a:pPr marL="0" indent="0" algn="just">
              <a:lnSpc>
                <a:spcPct val="150000"/>
              </a:lnSpc>
              <a:buNone/>
            </a:pPr>
            <a:endParaRPr lang="en-IN" sz="20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51370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1DFD1E7-10F6-BE6E-E03B-9F6099BF2F96}"/>
              </a:ext>
            </a:extLst>
          </p:cNvPr>
          <p:cNvPicPr>
            <a:picLocks noChangeAspect="1"/>
          </p:cNvPicPr>
          <p:nvPr/>
        </p:nvPicPr>
        <p:blipFill rotWithShape="1">
          <a:blip r:embed="rId2">
            <a:extLst>
              <a:ext uri="{28A0092B-C50C-407E-A947-70E740481C1C}">
                <a14:useLocalDpi xmlns:a14="http://schemas.microsoft.com/office/drawing/2010/main" val="0"/>
              </a:ext>
            </a:extLst>
          </a:blip>
          <a:srcRect t="5397" b="5397"/>
          <a:stretch/>
        </p:blipFill>
        <p:spPr>
          <a:xfrm>
            <a:off x="0" y="-1"/>
            <a:ext cx="12420000" cy="8309574"/>
          </a:xfrm>
          <a:prstGeom prst="rect">
            <a:avLst/>
          </a:prstGeom>
        </p:spPr>
      </p:pic>
    </p:spTree>
    <p:extLst>
      <p:ext uri="{BB962C8B-B14F-4D97-AF65-F5344CB8AC3E}">
        <p14:creationId xmlns:p14="http://schemas.microsoft.com/office/powerpoint/2010/main" val="620828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884" y="0"/>
            <a:ext cx="5589131" cy="791308"/>
          </a:xfrm>
        </p:spPr>
        <p:txBody>
          <a:bodyPr>
            <a:normAutofit/>
          </a:bodyPr>
          <a:lstStyle/>
          <a:p>
            <a:r>
              <a:rPr lang="en-US" sz="4000" dirty="0">
                <a:latin typeface="Times New Roman" panose="02020603050405020304" pitchFamily="18" charset="0"/>
                <a:cs typeface="Times New Roman" panose="02020603050405020304" pitchFamily="18" charset="0"/>
              </a:rPr>
              <a:t>  CONTENTS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0021" y="972457"/>
            <a:ext cx="7807922" cy="5885543"/>
          </a:xfrm>
        </p:spPr>
        <p:txBody>
          <a:bodyPr>
            <a:normAutofit/>
          </a:bodyPr>
          <a:lstStyle/>
          <a:p>
            <a:pPr marL="469900" indent="-457200" algn="just">
              <a:spcBef>
                <a:spcPts val="1080"/>
              </a:spcBef>
              <a:buClr>
                <a:schemeClr val="bg2">
                  <a:lumMod val="10000"/>
                </a:schemeClr>
              </a:buClr>
              <a:buSzPct val="100000"/>
              <a:buFont typeface="+mj-lt"/>
              <a:buAutoNum type="arabicPeriod"/>
              <a:tabLst>
                <a:tab pos="354965" algn="l"/>
              </a:tabLst>
            </a:pPr>
            <a:r>
              <a:rPr lang="en-IN" sz="2000" kern="1200" spc="-10" dirty="0">
                <a:solidFill>
                  <a:srgbClr val="404040"/>
                </a:solidFill>
                <a:effectLst/>
                <a:latin typeface="Times New Roman" panose="02020603050405020304" pitchFamily="18" charset="0"/>
                <a:ea typeface="+mn-ea"/>
                <a:cs typeface="Times New Roman" panose="02020603050405020304" pitchFamily="18" charset="0"/>
              </a:rPr>
              <a:t>Abstract</a:t>
            </a:r>
            <a:endParaRPr lang="en-IN" sz="2000" spc="-10" dirty="0">
              <a:latin typeface="Times New Roman"/>
              <a:cs typeface="Times New Roman"/>
            </a:endParaRPr>
          </a:p>
          <a:p>
            <a:pPr marL="469900" indent="-457200" algn="just">
              <a:spcBef>
                <a:spcPts val="1080"/>
              </a:spcBef>
              <a:buClr>
                <a:schemeClr val="bg2">
                  <a:lumMod val="10000"/>
                </a:schemeClr>
              </a:buClr>
              <a:buSzPct val="100000"/>
              <a:buFont typeface="+mj-lt"/>
              <a:buAutoNum type="arabicPeriod"/>
              <a:tabLst>
                <a:tab pos="354965" algn="l"/>
              </a:tabLst>
            </a:pPr>
            <a:r>
              <a:rPr lang="en-IN" sz="2000" kern="1200" spc="-10" dirty="0">
                <a:solidFill>
                  <a:srgbClr val="404040"/>
                </a:solidFill>
                <a:effectLst/>
                <a:latin typeface="Times New Roman" panose="02020603050405020304" pitchFamily="18" charset="0"/>
                <a:ea typeface="+mn-ea"/>
                <a:cs typeface="Times New Roman" panose="02020603050405020304" pitchFamily="18" charset="0"/>
              </a:rPr>
              <a:t>Introduction </a:t>
            </a:r>
            <a:endParaRPr lang="en-IN" sz="2000" dirty="0">
              <a:latin typeface="Times New Roman"/>
              <a:cs typeface="Times New Roman"/>
            </a:endParaRPr>
          </a:p>
          <a:p>
            <a:pPr marL="469900" indent="-457200" algn="just">
              <a:spcBef>
                <a:spcPts val="1080"/>
              </a:spcBef>
              <a:buClr>
                <a:schemeClr val="bg2">
                  <a:lumMod val="10000"/>
                </a:schemeClr>
              </a:buClr>
              <a:buSzPct val="100000"/>
              <a:buFont typeface="+mj-lt"/>
              <a:buAutoNum type="arabicPeriod"/>
              <a:tabLst>
                <a:tab pos="354965" algn="l"/>
              </a:tabLst>
            </a:pPr>
            <a:r>
              <a:rPr lang="en-IN" sz="2000" dirty="0">
                <a:latin typeface="Times New Roman"/>
                <a:cs typeface="Times New Roman"/>
              </a:rPr>
              <a:t>Existing</a:t>
            </a:r>
            <a:r>
              <a:rPr lang="en-IN" sz="2000" spc="-45" dirty="0">
                <a:latin typeface="Times New Roman"/>
                <a:cs typeface="Times New Roman"/>
              </a:rPr>
              <a:t> </a:t>
            </a:r>
            <a:r>
              <a:rPr lang="en-IN" sz="2000" dirty="0">
                <a:latin typeface="Times New Roman"/>
                <a:cs typeface="Times New Roman"/>
              </a:rPr>
              <a:t>System</a:t>
            </a:r>
            <a:r>
              <a:rPr lang="en-IN" sz="2000" spc="-40" dirty="0">
                <a:latin typeface="Times New Roman"/>
                <a:cs typeface="Times New Roman"/>
              </a:rPr>
              <a:t> </a:t>
            </a:r>
          </a:p>
          <a:p>
            <a:pPr marL="469900" indent="-457200" algn="just">
              <a:spcBef>
                <a:spcPts val="1080"/>
              </a:spcBef>
              <a:buClr>
                <a:schemeClr val="bg2">
                  <a:lumMod val="10000"/>
                </a:schemeClr>
              </a:buClr>
              <a:buSzPct val="100000"/>
              <a:buFont typeface="+mj-lt"/>
              <a:buAutoNum type="arabicPeriod"/>
              <a:tabLst>
                <a:tab pos="354965" algn="l"/>
              </a:tabLst>
            </a:pPr>
            <a:r>
              <a:rPr lang="en-IN" sz="2000" dirty="0">
                <a:latin typeface="Times New Roman"/>
                <a:cs typeface="Times New Roman"/>
              </a:rPr>
              <a:t>Disadvantages</a:t>
            </a:r>
            <a:r>
              <a:rPr lang="en-IN" sz="2000" spc="-40" dirty="0">
                <a:latin typeface="Times New Roman"/>
                <a:cs typeface="Times New Roman"/>
              </a:rPr>
              <a:t> </a:t>
            </a:r>
            <a:r>
              <a:rPr lang="en-IN" sz="2000" dirty="0">
                <a:latin typeface="Times New Roman"/>
                <a:cs typeface="Times New Roman"/>
              </a:rPr>
              <a:t>of</a:t>
            </a:r>
            <a:r>
              <a:rPr lang="en-IN" sz="2000" spc="-30" dirty="0">
                <a:latin typeface="Times New Roman"/>
                <a:cs typeface="Times New Roman"/>
              </a:rPr>
              <a:t> </a:t>
            </a:r>
            <a:r>
              <a:rPr lang="en-IN" sz="2000" dirty="0">
                <a:latin typeface="Times New Roman"/>
                <a:cs typeface="Times New Roman"/>
              </a:rPr>
              <a:t>Existing</a:t>
            </a:r>
            <a:r>
              <a:rPr lang="en-IN" sz="2000" spc="-35" dirty="0">
                <a:latin typeface="Times New Roman"/>
                <a:cs typeface="Times New Roman"/>
              </a:rPr>
              <a:t> </a:t>
            </a:r>
            <a:r>
              <a:rPr lang="en-IN" sz="2000" spc="-10" dirty="0">
                <a:latin typeface="Times New Roman"/>
                <a:cs typeface="Times New Roman"/>
              </a:rPr>
              <a:t>System</a:t>
            </a:r>
            <a:endParaRPr lang="en-IN" sz="2000" dirty="0">
              <a:latin typeface="Times New Roman"/>
              <a:cs typeface="Times New Roman"/>
            </a:endParaRPr>
          </a:p>
          <a:p>
            <a:pPr marL="469900" marR="509270" indent="-457200" algn="just">
              <a:buClr>
                <a:schemeClr val="bg2">
                  <a:lumMod val="10000"/>
                </a:schemeClr>
              </a:buClr>
              <a:buSzPct val="100000"/>
              <a:buFont typeface="+mj-lt"/>
              <a:buAutoNum type="arabicPeriod"/>
              <a:tabLst>
                <a:tab pos="355600" algn="l"/>
              </a:tabLst>
            </a:pPr>
            <a:r>
              <a:rPr lang="en-IN" sz="2000" dirty="0">
                <a:latin typeface="Times New Roman"/>
                <a:cs typeface="Times New Roman"/>
              </a:rPr>
              <a:t>Proposed</a:t>
            </a:r>
            <a:r>
              <a:rPr lang="en-IN" sz="2000" spc="-35" dirty="0">
                <a:latin typeface="Times New Roman"/>
                <a:cs typeface="Times New Roman"/>
              </a:rPr>
              <a:t> </a:t>
            </a:r>
            <a:r>
              <a:rPr lang="en-IN" sz="2000" dirty="0">
                <a:latin typeface="Times New Roman"/>
                <a:cs typeface="Times New Roman"/>
              </a:rPr>
              <a:t>System</a:t>
            </a:r>
            <a:r>
              <a:rPr lang="en-IN" sz="2000" spc="-60" dirty="0">
                <a:latin typeface="Times New Roman"/>
                <a:cs typeface="Times New Roman"/>
              </a:rPr>
              <a:t> </a:t>
            </a:r>
          </a:p>
          <a:p>
            <a:pPr marL="469900" marR="509270" indent="-457200" algn="just">
              <a:buClr>
                <a:schemeClr val="bg2">
                  <a:lumMod val="10000"/>
                </a:schemeClr>
              </a:buClr>
              <a:buSzPct val="100000"/>
              <a:buFont typeface="+mj-lt"/>
              <a:buAutoNum type="arabicPeriod"/>
              <a:tabLst>
                <a:tab pos="355600" algn="l"/>
              </a:tabLst>
            </a:pPr>
            <a:r>
              <a:rPr lang="en-IN" sz="2000" dirty="0">
                <a:latin typeface="Times New Roman"/>
                <a:cs typeface="Times New Roman"/>
              </a:rPr>
              <a:t>Advantages</a:t>
            </a:r>
            <a:r>
              <a:rPr lang="en-IN" sz="2000" spc="-50" dirty="0">
                <a:latin typeface="Times New Roman"/>
                <a:cs typeface="Times New Roman"/>
              </a:rPr>
              <a:t> </a:t>
            </a:r>
            <a:r>
              <a:rPr lang="en-IN" sz="2000" dirty="0">
                <a:latin typeface="Times New Roman"/>
                <a:cs typeface="Times New Roman"/>
              </a:rPr>
              <a:t>of</a:t>
            </a:r>
            <a:r>
              <a:rPr lang="en-IN" sz="2000" spc="-35" dirty="0">
                <a:latin typeface="Times New Roman"/>
                <a:cs typeface="Times New Roman"/>
              </a:rPr>
              <a:t> </a:t>
            </a:r>
            <a:r>
              <a:rPr lang="en-IN" sz="2000" spc="-10" dirty="0">
                <a:latin typeface="Times New Roman"/>
                <a:cs typeface="Times New Roman"/>
              </a:rPr>
              <a:t>Proposed System</a:t>
            </a:r>
            <a:endParaRPr lang="en-IN" sz="2000" dirty="0">
              <a:latin typeface="Times New Roman"/>
              <a:cs typeface="Times New Roman"/>
            </a:endParaRPr>
          </a:p>
          <a:p>
            <a:pPr marL="469900" indent="-457200" algn="just">
              <a:spcBef>
                <a:spcPts val="1080"/>
              </a:spcBef>
              <a:buClr>
                <a:schemeClr val="bg2">
                  <a:lumMod val="10000"/>
                </a:schemeClr>
              </a:buClr>
              <a:buSzPct val="100000"/>
              <a:buFont typeface="+mj-lt"/>
              <a:buAutoNum type="arabicPeriod"/>
              <a:tabLst>
                <a:tab pos="354965" algn="l"/>
              </a:tabLst>
            </a:pPr>
            <a:r>
              <a:rPr lang="en-IN" sz="2000" dirty="0">
                <a:latin typeface="Times New Roman"/>
                <a:cs typeface="Times New Roman"/>
              </a:rPr>
              <a:t>System</a:t>
            </a:r>
            <a:r>
              <a:rPr lang="en-IN" sz="2000" spc="-20" dirty="0">
                <a:latin typeface="Times New Roman"/>
                <a:cs typeface="Times New Roman"/>
              </a:rPr>
              <a:t> </a:t>
            </a:r>
            <a:r>
              <a:rPr lang="en-IN" sz="2000" spc="-10" dirty="0">
                <a:latin typeface="Times New Roman"/>
                <a:cs typeface="Times New Roman"/>
              </a:rPr>
              <a:t>Requirements</a:t>
            </a:r>
          </a:p>
          <a:p>
            <a:pPr marL="469900" indent="-457200" algn="just">
              <a:spcBef>
                <a:spcPts val="1080"/>
              </a:spcBef>
              <a:buClr>
                <a:schemeClr val="bg2">
                  <a:lumMod val="10000"/>
                </a:schemeClr>
              </a:buClr>
              <a:buSzPct val="100000"/>
              <a:buFont typeface="+mj-lt"/>
              <a:buAutoNum type="arabicPeriod"/>
              <a:tabLst>
                <a:tab pos="354965" algn="l"/>
              </a:tabLst>
            </a:pPr>
            <a:r>
              <a:rPr lang="en-IN" sz="2000" spc="-10" dirty="0">
                <a:latin typeface="Times New Roman"/>
                <a:cs typeface="Times New Roman"/>
              </a:rPr>
              <a:t>Novelty</a:t>
            </a:r>
            <a:endParaRPr lang="en-IN" sz="2000" dirty="0">
              <a:latin typeface="Times New Roman"/>
              <a:cs typeface="Times New Roman"/>
            </a:endParaRPr>
          </a:p>
          <a:p>
            <a:pPr marL="469900" indent="-457200" algn="just">
              <a:spcBef>
                <a:spcPts val="1085"/>
              </a:spcBef>
              <a:buClr>
                <a:schemeClr val="bg2">
                  <a:lumMod val="10000"/>
                </a:schemeClr>
              </a:buClr>
              <a:buSzPct val="100000"/>
              <a:buFont typeface="+mj-lt"/>
              <a:buAutoNum type="arabicPeriod"/>
              <a:tabLst>
                <a:tab pos="354965" algn="l"/>
              </a:tabLst>
            </a:pPr>
            <a:r>
              <a:rPr lang="en-IN" sz="2000" spc="-10" dirty="0">
                <a:latin typeface="Times New Roman"/>
                <a:cs typeface="Times New Roman"/>
              </a:rPr>
              <a:t>System</a:t>
            </a:r>
            <a:r>
              <a:rPr lang="en-IN" sz="2000" spc="-80" dirty="0">
                <a:latin typeface="Times New Roman"/>
                <a:cs typeface="Times New Roman"/>
              </a:rPr>
              <a:t> </a:t>
            </a:r>
            <a:r>
              <a:rPr lang="en-IN" sz="2000" spc="-10" dirty="0">
                <a:latin typeface="Times New Roman"/>
                <a:cs typeface="Times New Roman"/>
              </a:rPr>
              <a:t>Architecture</a:t>
            </a:r>
          </a:p>
          <a:p>
            <a:pPr marL="469900" indent="-457200" algn="just">
              <a:spcBef>
                <a:spcPts val="1085"/>
              </a:spcBef>
              <a:buClr>
                <a:schemeClr val="bg2">
                  <a:lumMod val="10000"/>
                </a:schemeClr>
              </a:buClr>
              <a:buSzPct val="100000"/>
              <a:buFont typeface="+mj-lt"/>
              <a:buAutoNum type="arabicPeriod"/>
              <a:tabLst>
                <a:tab pos="354965" algn="l"/>
              </a:tabLst>
            </a:pPr>
            <a:r>
              <a:rPr lang="en-IN" sz="2000" spc="-10" dirty="0">
                <a:latin typeface="Times New Roman"/>
                <a:cs typeface="Times New Roman"/>
              </a:rPr>
              <a:t>Modules</a:t>
            </a:r>
            <a:endParaRPr lang="en-IN" sz="2000" dirty="0">
              <a:latin typeface="Times New Roman"/>
              <a:cs typeface="Times New Roman"/>
            </a:endParaRPr>
          </a:p>
          <a:p>
            <a:pPr marL="469900" indent="-457200" algn="just">
              <a:spcBef>
                <a:spcPts val="1080"/>
              </a:spcBef>
              <a:buClr>
                <a:schemeClr val="bg2">
                  <a:lumMod val="10000"/>
                </a:schemeClr>
              </a:buClr>
              <a:buSzPct val="100000"/>
              <a:buFont typeface="+mj-lt"/>
              <a:buAutoNum type="arabicPeriod"/>
              <a:tabLst>
                <a:tab pos="354965" algn="l"/>
              </a:tabLst>
            </a:pPr>
            <a:r>
              <a:rPr lang="en-IN" sz="2000" dirty="0">
                <a:latin typeface="Times New Roman"/>
                <a:cs typeface="Times New Roman"/>
              </a:rPr>
              <a:t>UML</a:t>
            </a:r>
            <a:r>
              <a:rPr lang="en-IN" sz="2000" spc="-90" dirty="0">
                <a:latin typeface="Times New Roman"/>
                <a:cs typeface="Times New Roman"/>
              </a:rPr>
              <a:t> </a:t>
            </a:r>
            <a:r>
              <a:rPr lang="en-IN" sz="2000" spc="-10" dirty="0">
                <a:latin typeface="Times New Roman"/>
                <a:cs typeface="Times New Roman"/>
              </a:rPr>
              <a:t>Diagrams</a:t>
            </a:r>
          </a:p>
          <a:p>
            <a:pPr marL="469900" indent="-457200" algn="just">
              <a:spcBef>
                <a:spcPts val="1080"/>
              </a:spcBef>
              <a:buClr>
                <a:schemeClr val="bg2">
                  <a:lumMod val="10000"/>
                </a:schemeClr>
              </a:buClr>
              <a:buSzPct val="100000"/>
              <a:buFont typeface="+mj-lt"/>
              <a:buAutoNum type="arabicPeriod"/>
              <a:tabLst>
                <a:tab pos="354965" algn="l"/>
              </a:tabLst>
            </a:pPr>
            <a:r>
              <a:rPr lang="en-IN" sz="2000" spc="-10" dirty="0">
                <a:latin typeface="Times New Roman"/>
                <a:cs typeface="Times New Roman"/>
              </a:rPr>
              <a:t>Conclusion</a:t>
            </a:r>
          </a:p>
        </p:txBody>
      </p:sp>
    </p:spTree>
    <p:extLst>
      <p:ext uri="{BB962C8B-B14F-4D97-AF65-F5344CB8AC3E}">
        <p14:creationId xmlns:p14="http://schemas.microsoft.com/office/powerpoint/2010/main" val="420080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D369-8753-D901-7B85-8F9E863836A3}"/>
              </a:ext>
            </a:extLst>
          </p:cNvPr>
          <p:cNvSpPr>
            <a:spLocks noGrp="1"/>
          </p:cNvSpPr>
          <p:nvPr>
            <p:ph type="title"/>
          </p:nvPr>
        </p:nvSpPr>
        <p:spPr>
          <a:xfrm>
            <a:off x="577517" y="184486"/>
            <a:ext cx="10927096" cy="906378"/>
          </a:xfrm>
        </p:spPr>
        <p:txBody>
          <a:bodyPr>
            <a:normAutofit fontScale="90000"/>
          </a:bodyPr>
          <a:lstStyle/>
          <a:p>
            <a:r>
              <a:rPr lang="en-IN" sz="4400" dirty="0">
                <a:latin typeface="Times New Roman" panose="02020603050405020304" pitchFamily="18" charset="0"/>
                <a:cs typeface="Times New Roman" panose="02020603050405020304" pitchFamily="18" charset="0"/>
              </a:rPr>
              <a:t>ABSTRACT</a:t>
            </a:r>
            <a:br>
              <a:rPr lang="en-IN" dirty="0"/>
            </a:br>
            <a:endParaRPr lang="en-IN" dirty="0"/>
          </a:p>
        </p:txBody>
      </p:sp>
      <p:sp>
        <p:nvSpPr>
          <p:cNvPr id="3" name="Content Placeholder 2">
            <a:extLst>
              <a:ext uri="{FF2B5EF4-FFF2-40B4-BE49-F238E27FC236}">
                <a16:creationId xmlns:a16="http://schemas.microsoft.com/office/drawing/2014/main" id="{006D6EB5-FB3C-7DF5-8E70-952CA970C8A7}"/>
              </a:ext>
            </a:extLst>
          </p:cNvPr>
          <p:cNvSpPr>
            <a:spLocks noGrp="1"/>
          </p:cNvSpPr>
          <p:nvPr>
            <p:ph idx="1"/>
          </p:nvPr>
        </p:nvSpPr>
        <p:spPr>
          <a:xfrm>
            <a:off x="365760" y="1090864"/>
            <a:ext cx="9174480" cy="5582651"/>
          </a:xfrm>
        </p:spPr>
        <p:txBody>
          <a:bodyPr>
            <a:normAutofit/>
          </a:bodyPr>
          <a:lstStyle/>
          <a:p>
            <a:pPr algn="just">
              <a:lnSpc>
                <a:spcPct val="150000"/>
              </a:lnSpc>
            </a:pPr>
            <a:r>
              <a:rPr lang="en-GB" sz="2000" dirty="0">
                <a:effectLst/>
                <a:latin typeface="Times New Roman" panose="02020603050405020304" pitchFamily="18" charset="0"/>
                <a:ea typeface="Arial" panose="020B0604020202020204" pitchFamily="34" charset="0"/>
              </a:rPr>
              <a:t>Agriculture and its allied sectors are undoubtedly the largest providers of livelihoods in rural India. This project proposes a viable and user-friendly </a:t>
            </a:r>
            <a:r>
              <a:rPr lang="en-GB" sz="2000" dirty="0">
                <a:latin typeface="Times New Roman" panose="02020603050405020304" pitchFamily="18" charset="0"/>
                <a:ea typeface="Arial" panose="020B0604020202020204" pitchFamily="34" charset="0"/>
              </a:rPr>
              <a:t>crop</a:t>
            </a:r>
            <a:r>
              <a:rPr lang="en-GB" sz="2000" dirty="0">
                <a:effectLst/>
                <a:latin typeface="Times New Roman" panose="02020603050405020304" pitchFamily="18" charset="0"/>
                <a:ea typeface="Arial" panose="020B0604020202020204" pitchFamily="34" charset="0"/>
              </a:rPr>
              <a:t> </a:t>
            </a:r>
            <a:r>
              <a:rPr lang="en-GB" sz="2000" dirty="0">
                <a:latin typeface="Times New Roman" panose="02020603050405020304" pitchFamily="18" charset="0"/>
                <a:ea typeface="Arial" panose="020B0604020202020204" pitchFamily="34" charset="0"/>
              </a:rPr>
              <a:t>recommenda</a:t>
            </a:r>
            <a:r>
              <a:rPr lang="en-GB" sz="2000" dirty="0">
                <a:effectLst/>
                <a:latin typeface="Times New Roman" panose="02020603050405020304" pitchFamily="18" charset="0"/>
                <a:ea typeface="Arial" panose="020B0604020202020204" pitchFamily="34" charset="0"/>
              </a:rPr>
              <a:t>tion system for the farmers. </a:t>
            </a:r>
          </a:p>
          <a:p>
            <a:pPr algn="just">
              <a:lnSpc>
                <a:spcPct val="150000"/>
              </a:lnSpc>
            </a:pPr>
            <a:r>
              <a:rPr lang="en-GB" sz="2000" dirty="0">
                <a:effectLst/>
                <a:latin typeface="Times New Roman" panose="02020603050405020304" pitchFamily="18" charset="0"/>
                <a:ea typeface="Arial" panose="020B0604020202020204" pitchFamily="34" charset="0"/>
              </a:rPr>
              <a:t>The proposed system provides connectivity to farmers via a </a:t>
            </a:r>
            <a:r>
              <a:rPr lang="en-GB" sz="2000" dirty="0">
                <a:latin typeface="Times New Roman" panose="02020603050405020304" pitchFamily="18" charset="0"/>
                <a:ea typeface="Arial" panose="020B0604020202020204" pitchFamily="34" charset="0"/>
              </a:rPr>
              <a:t>web</a:t>
            </a:r>
            <a:r>
              <a:rPr lang="en-GB" sz="2000" dirty="0">
                <a:effectLst/>
                <a:latin typeface="Times New Roman" panose="02020603050405020304" pitchFamily="18" charset="0"/>
                <a:ea typeface="Arial" panose="020B0604020202020204" pitchFamily="34" charset="0"/>
              </a:rPr>
              <a:t> application. The user provides the area &amp; soil </a:t>
            </a:r>
            <a:r>
              <a:rPr lang="en-GB" sz="2000" dirty="0">
                <a:latin typeface="Times New Roman" panose="02020603050405020304" pitchFamily="18" charset="0"/>
                <a:ea typeface="Arial" panose="020B0604020202020204" pitchFamily="34" charset="0"/>
              </a:rPr>
              <a:t>nutrients</a:t>
            </a:r>
            <a:r>
              <a:rPr lang="en-GB" sz="2000" dirty="0">
                <a:effectLst/>
                <a:latin typeface="Times New Roman" panose="02020603050405020304" pitchFamily="18" charset="0"/>
                <a:ea typeface="Arial" panose="020B0604020202020204" pitchFamily="34" charset="0"/>
              </a:rPr>
              <a:t> as input.</a:t>
            </a:r>
          </a:p>
          <a:p>
            <a:pPr algn="just">
              <a:lnSpc>
                <a:spcPct val="150000"/>
              </a:lnSpc>
            </a:pPr>
            <a:r>
              <a:rPr lang="en-GB" sz="2000" dirty="0">
                <a:effectLst/>
                <a:latin typeface="Times New Roman" panose="02020603050405020304" pitchFamily="18" charset="0"/>
                <a:ea typeface="Arial" panose="020B0604020202020204" pitchFamily="34" charset="0"/>
              </a:rPr>
              <a:t>Machine learning algorithms recommend the most profitable crop. To predict the crop, selected Machine Learning algorithms such as Support Vector Machine (SVM), Artificial Neural Network (ANN), Random Forest (RF), and K-Nearest Neighbour (KNN) are used. Among them, the Random Forest showed the best results with 95% accuracy. </a:t>
            </a:r>
            <a:endParaRPr lang="en-IN" sz="20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2546701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9BE5-EC60-46D1-C067-7B4DD1F8B867}"/>
              </a:ext>
            </a:extLst>
          </p:cNvPr>
          <p:cNvSpPr>
            <a:spLocks noGrp="1"/>
          </p:cNvSpPr>
          <p:nvPr>
            <p:ph type="title"/>
          </p:nvPr>
        </p:nvSpPr>
        <p:spPr>
          <a:xfrm>
            <a:off x="677334" y="336884"/>
            <a:ext cx="8596668" cy="802105"/>
          </a:xfrm>
        </p:spPr>
        <p:txBody>
          <a:bodyPr>
            <a:normAutofit/>
          </a:bodyPr>
          <a:lstStyle/>
          <a:p>
            <a:r>
              <a:rPr lang="en-IN" sz="4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1CB5FBE-CAD3-593C-F95C-DD2914A3C06C}"/>
              </a:ext>
            </a:extLst>
          </p:cNvPr>
          <p:cNvSpPr>
            <a:spLocks noGrp="1"/>
          </p:cNvSpPr>
          <p:nvPr>
            <p:ph idx="1"/>
          </p:nvPr>
        </p:nvSpPr>
        <p:spPr>
          <a:xfrm>
            <a:off x="677334" y="1138990"/>
            <a:ext cx="8596668" cy="5566610"/>
          </a:xfrm>
        </p:spPr>
        <p:txBody>
          <a:bodyPr>
            <a:normAutofit/>
          </a:bodyPr>
          <a:lstStyle/>
          <a:p>
            <a:pPr algn="just">
              <a:lnSpc>
                <a:spcPct val="150000"/>
              </a:lnSpc>
            </a:pPr>
            <a:r>
              <a:rPr lang="en-US" sz="2000" dirty="0">
                <a:effectLst/>
                <a:latin typeface="Times New Roman" panose="02020603050405020304" pitchFamily="18" charset="0"/>
                <a:ea typeface="SimSun" panose="02010600030101010101" pitchFamily="2" charset="-122"/>
              </a:rPr>
              <a:t>Agriculture has an extensive history in India. Recently, India is ranked second in the farm output worldwide . Agriculture-related industries such as forestry contributed for </a:t>
            </a:r>
            <a:r>
              <a:rPr lang="en-US" sz="2000" dirty="0">
                <a:latin typeface="Times New Roman" panose="02020603050405020304" pitchFamily="18" charset="0"/>
                <a:ea typeface="SimSun" panose="02010600030101010101" pitchFamily="2" charset="-122"/>
              </a:rPr>
              <a:t>20.2</a:t>
            </a:r>
            <a:r>
              <a:rPr lang="en-US" sz="2000" dirty="0">
                <a:effectLst/>
                <a:latin typeface="Times New Roman" panose="02020603050405020304" pitchFamily="18" charset="0"/>
                <a:ea typeface="SimSun" panose="02010600030101010101" pitchFamily="2" charset="-122"/>
              </a:rPr>
              <a:t>% of 2021 GDP and around 50% of the total workforce.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crop prediction is a significant problem in the agriculture sector . Every farmer tries to know crop and whether it meets their expectations , thereby evaluating the previous experience of the farmer on the specific crop to predict the yield . </a:t>
            </a:r>
          </a:p>
          <a:p>
            <a:pPr algn="just">
              <a:lnSpc>
                <a:spcPct val="150000"/>
              </a:lnSpc>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Agriculture yields rely primarily on weather conditions, pests, and preparation of harvesting operations. Accurate information on crop history is critical for making decisions on agriculture risk management .</a:t>
            </a:r>
            <a:endParaRPr lang="en-IN" sz="20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80844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8302A-3241-006E-B02A-36BEA30EC62E}"/>
              </a:ext>
            </a:extLst>
          </p:cNvPr>
          <p:cNvSpPr>
            <a:spLocks noGrp="1"/>
          </p:cNvSpPr>
          <p:nvPr>
            <p:ph type="title"/>
          </p:nvPr>
        </p:nvSpPr>
        <p:spPr>
          <a:xfrm>
            <a:off x="677334" y="224590"/>
            <a:ext cx="8596668" cy="882315"/>
          </a:xfrm>
        </p:spPr>
        <p:txBody>
          <a:bodyPr>
            <a:normAutofit/>
          </a:bodyPr>
          <a:lstStyle/>
          <a:p>
            <a:r>
              <a:rPr lang="en-IN" sz="4000"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B586B0BB-AB79-5132-322B-CE892EFB62B2}"/>
              </a:ext>
            </a:extLst>
          </p:cNvPr>
          <p:cNvSpPr>
            <a:spLocks noGrp="1"/>
          </p:cNvSpPr>
          <p:nvPr>
            <p:ph idx="1"/>
          </p:nvPr>
        </p:nvSpPr>
        <p:spPr>
          <a:xfrm>
            <a:off x="677334" y="1106905"/>
            <a:ext cx="8596668" cy="5309937"/>
          </a:xfrm>
        </p:spPr>
        <p:txBody>
          <a:bodyPr>
            <a:noAutofit/>
          </a:bodyPr>
          <a:lstStyle/>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Hybrid Crop Recommendation System</a:t>
            </a:r>
          </a:p>
          <a:p>
            <a:pPr marL="457200" lvl="1" indent="0" algn="just">
              <a:buNone/>
            </a:pPr>
            <a:r>
              <a:rPr lang="en-US" sz="2000" b="0" i="0" dirty="0">
                <a:effectLst/>
                <a:latin typeface="Times New Roman" panose="02020603050405020304" pitchFamily="18" charset="0"/>
                <a:cs typeface="Times New Roman" panose="02020603050405020304" pitchFamily="18" charset="0"/>
              </a:rPr>
              <a:t> 				 This system integrates multiple data sources, including field sensors, weather stations, and satellite imagery, to provide robust crop recommendations. It combines different machine learning techniques to enhance prediction accuracy and reliability. </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Explainable AI Crop Recommendation (XAI-CROP)</a:t>
            </a:r>
          </a:p>
          <a:p>
            <a:pPr marL="0" indent="0" algn="just">
              <a:buNone/>
            </a:pPr>
            <a:r>
              <a:rPr lang="en-US" sz="2000" b="0" i="0" dirty="0">
                <a:effectLst/>
                <a:latin typeface="Times New Roman" panose="02020603050405020304" pitchFamily="18" charset="0"/>
                <a:cs typeface="Times New Roman" panose="02020603050405020304" pitchFamily="18" charset="0"/>
              </a:rPr>
              <a:t>   			  This innovative system incorporates explainable artificial</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intelligence principles to enhance transparency in crop recommendations. It 	provides clear insights into the reasoning behind its suggestions, helping 	farmers understand the decision-making process.</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Fuzzy Logic-Based Crop Recommendation System</a:t>
            </a:r>
          </a:p>
          <a:p>
            <a:pPr marL="457200" lvl="1" indent="0" algn="just">
              <a:buNone/>
            </a:pPr>
            <a:r>
              <a:rPr lang="en-US" sz="2000" b="0" i="0" dirty="0">
                <a:effectLst/>
                <a:latin typeface="Times New Roman" panose="02020603050405020304" pitchFamily="18" charset="0"/>
                <a:cs typeface="Times New Roman" panose="02020603050405020304" pitchFamily="18" charset="0"/>
              </a:rPr>
              <a:t>				 This system utilizes fuzzy logic to recommend crops based on soil type and other environmental factors. It helps in making decisions under uncertainty by evaluating various parameters that affect crop growth.</a:t>
            </a:r>
          </a:p>
          <a:p>
            <a:pPr algn="l">
              <a:buFont typeface="Arial" panose="020B0604020202020204" pitchFamily="34" charset="0"/>
              <a:buChar char="•"/>
            </a:pPr>
            <a:endParaRPr lang="en-US" sz="2000" b="0" i="0" dirty="0">
              <a:effectLst/>
              <a:latin typeface="__fkGroteskNeue_598ab8"/>
            </a:endParaRPr>
          </a:p>
        </p:txBody>
      </p:sp>
    </p:spTree>
    <p:extLst>
      <p:ext uri="{BB962C8B-B14F-4D97-AF65-F5344CB8AC3E}">
        <p14:creationId xmlns:p14="http://schemas.microsoft.com/office/powerpoint/2010/main" val="4242244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92C2-E1B8-F88F-430E-1CC9EF9AD6F1}"/>
              </a:ext>
            </a:extLst>
          </p:cNvPr>
          <p:cNvSpPr>
            <a:spLocks noGrp="1"/>
          </p:cNvSpPr>
          <p:nvPr>
            <p:ph type="title"/>
          </p:nvPr>
        </p:nvSpPr>
        <p:spPr/>
        <p:txBody>
          <a:bodyPr>
            <a:normAutofit fontScale="90000"/>
          </a:bodyPr>
          <a:lstStyle/>
          <a:p>
            <a:pPr marL="0" indent="0">
              <a:lnSpc>
                <a:spcPct val="150000"/>
              </a:lnSpc>
            </a:pPr>
            <a:r>
              <a:rPr lang="en-GB" dirty="0">
                <a:solidFill>
                  <a:schemeClr val="tx1">
                    <a:lumMod val="95000"/>
                    <a:lumOff val="5000"/>
                  </a:schemeClr>
                </a:solidFill>
                <a:effectLst/>
                <a:latin typeface="Times New Roman" panose="02020603050405020304" pitchFamily="18" charset="0"/>
                <a:ea typeface="Arial" panose="020B0604020202020204" pitchFamily="34" charset="0"/>
              </a:rPr>
              <a:t>DISADVANTAGES OF EXISTING SYSTEM </a:t>
            </a:r>
            <a:br>
              <a:rPr lang="en-IN" sz="3600" dirty="0">
                <a:solidFill>
                  <a:schemeClr val="tx1">
                    <a:lumMod val="95000"/>
                    <a:lumOff val="5000"/>
                  </a:schemeClr>
                </a:solidFill>
                <a:effectLst/>
                <a:latin typeface="Arial" panose="020B0604020202020204" pitchFamily="34" charset="0"/>
                <a:ea typeface="Arial" panose="020B0604020202020204" pitchFamily="34" charset="0"/>
              </a:rPr>
            </a:br>
            <a:br>
              <a:rPr lang="en-IN" dirty="0">
                <a:solidFill>
                  <a:schemeClr val="tx1">
                    <a:lumMod val="95000"/>
                    <a:lumOff val="5000"/>
                  </a:schemeClr>
                </a:solidFill>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072A1871-9533-FB13-9070-E6A4D3EE5D82}"/>
              </a:ext>
            </a:extLst>
          </p:cNvPr>
          <p:cNvSpPr>
            <a:spLocks noGrp="1"/>
          </p:cNvSpPr>
          <p:nvPr>
            <p:ph idx="1"/>
          </p:nvPr>
        </p:nvSpPr>
        <p:spPr>
          <a:xfrm>
            <a:off x="677334" y="1507958"/>
            <a:ext cx="8596668" cy="5117431"/>
          </a:xfrm>
        </p:spPr>
        <p:txBody>
          <a:bodyPr>
            <a:normAutofit/>
          </a:bodyPr>
          <a:lstStyle/>
          <a:p>
            <a:pPr algn="just">
              <a:buFont typeface="+mj-lt"/>
              <a:buAutoNum type="arabicPeriod"/>
            </a:pPr>
            <a:r>
              <a:rPr lang="en-US" sz="2000" b="0" i="0" dirty="0">
                <a:effectLst/>
                <a:latin typeface="Times New Roman" panose="02020603050405020304" pitchFamily="18" charset="0"/>
                <a:cs typeface="Times New Roman" panose="02020603050405020304" pitchFamily="18" charset="0"/>
              </a:rPr>
              <a:t>Efficiency Issues: Many existing systems have low efficiency due to reliance on outdated algorithms or insufficient data integration, leading to suboptimal recommendations .</a:t>
            </a:r>
          </a:p>
          <a:p>
            <a:pPr algn="just">
              <a:buFont typeface="+mj-lt"/>
              <a:buAutoNum type="arabicPeriod"/>
            </a:pPr>
            <a:r>
              <a:rPr lang="en-US" sz="2000" b="0" i="0" dirty="0">
                <a:effectLst/>
                <a:latin typeface="Times New Roman" panose="02020603050405020304" pitchFamily="18" charset="0"/>
                <a:cs typeface="Times New Roman" panose="02020603050405020304" pitchFamily="18" charset="0"/>
              </a:rPr>
              <a:t>High Maintenance Costs: Some systems are hardware-based and require costly maintenance or infrastructure investments that may not be feasible for all farmers .</a:t>
            </a:r>
          </a:p>
          <a:p>
            <a:pPr algn="just">
              <a:buFont typeface="+mj-lt"/>
              <a:buAutoNum type="arabicPeriod"/>
            </a:pPr>
            <a:r>
              <a:rPr lang="en-US" sz="2000" b="0" i="0" dirty="0">
                <a:effectLst/>
                <a:latin typeface="Times New Roman" panose="02020603050405020304" pitchFamily="18" charset="0"/>
                <a:cs typeface="Times New Roman" panose="02020603050405020304" pitchFamily="18" charset="0"/>
              </a:rPr>
              <a:t>Limited Accessibility: Despite advancements, many applications remain complex or not user-friendly, making it difficult for farmers with limited technical knowledge to utilize them effectively .</a:t>
            </a:r>
          </a:p>
          <a:p>
            <a:pPr algn="just">
              <a:buFont typeface="+mj-lt"/>
              <a:buAutoNum type="arabicPeriod"/>
            </a:pPr>
            <a:r>
              <a:rPr lang="en-US" sz="2000" b="0" i="0" dirty="0">
                <a:effectLst/>
                <a:latin typeface="Times New Roman" panose="02020603050405020304" pitchFamily="18" charset="0"/>
                <a:cs typeface="Times New Roman" panose="02020603050405020304" pitchFamily="18" charset="0"/>
              </a:rPr>
              <a:t>Overfitting Risks: Machine learning models may overfit training data if not properly tuned, resulting in poor performance when applied to new or varied datasets </a:t>
            </a:r>
          </a:p>
        </p:txBody>
      </p:sp>
    </p:spTree>
    <p:extLst>
      <p:ext uri="{BB962C8B-B14F-4D97-AF65-F5344CB8AC3E}">
        <p14:creationId xmlns:p14="http://schemas.microsoft.com/office/powerpoint/2010/main" val="3094048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C5CF-5A85-C229-7EA2-133185BD06C3}"/>
              </a:ext>
            </a:extLst>
          </p:cNvPr>
          <p:cNvSpPr>
            <a:spLocks noGrp="1"/>
          </p:cNvSpPr>
          <p:nvPr>
            <p:ph type="title"/>
          </p:nvPr>
        </p:nvSpPr>
        <p:spPr>
          <a:xfrm>
            <a:off x="677334" y="336884"/>
            <a:ext cx="8596668" cy="933116"/>
          </a:xfrm>
        </p:spPr>
        <p:txBody>
          <a:bodyPr>
            <a:normAutofit/>
          </a:bodyPr>
          <a:lstStyle/>
          <a:p>
            <a:r>
              <a:rPr lang="en-IN" sz="4000"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1E3A2FD1-09F5-E065-5AF9-F56D4F756624}"/>
              </a:ext>
            </a:extLst>
          </p:cNvPr>
          <p:cNvSpPr>
            <a:spLocks noGrp="1"/>
          </p:cNvSpPr>
          <p:nvPr>
            <p:ph idx="1"/>
          </p:nvPr>
        </p:nvSpPr>
        <p:spPr>
          <a:xfrm>
            <a:off x="677334" y="1270000"/>
            <a:ext cx="8473440" cy="5382228"/>
          </a:xfrm>
        </p:spPr>
        <p:txBody>
          <a:bodyPr>
            <a:normAutofit fontScale="25000" lnSpcReduction="20000"/>
          </a:bodyPr>
          <a:lstStyle/>
          <a:p>
            <a:pPr algn="just">
              <a:lnSpc>
                <a:spcPct val="150000"/>
              </a:lnSpc>
            </a:pPr>
            <a:r>
              <a:rPr lang="en-GB" sz="8000" dirty="0">
                <a:effectLst/>
                <a:latin typeface="Times New Roman" panose="02020603050405020304" pitchFamily="18" charset="0"/>
                <a:ea typeface="Arial" panose="020B0604020202020204" pitchFamily="34" charset="0"/>
                <a:cs typeface="Times New Roman" panose="02020603050405020304" pitchFamily="18" charset="0"/>
              </a:rPr>
              <a:t>Supervised learning approach is used to implement crop </a:t>
            </a:r>
            <a:r>
              <a:rPr lang="en-GB" sz="8000" dirty="0">
                <a:latin typeface="Times New Roman" panose="02020603050405020304" pitchFamily="18" charset="0"/>
                <a:ea typeface="Arial" panose="020B0604020202020204" pitchFamily="34" charset="0"/>
                <a:cs typeface="Times New Roman" panose="02020603050405020304" pitchFamily="18" charset="0"/>
              </a:rPr>
              <a:t>recommendation</a:t>
            </a:r>
            <a:r>
              <a:rPr lang="en-GB" sz="8000" dirty="0">
                <a:effectLst/>
                <a:latin typeface="Times New Roman" panose="02020603050405020304" pitchFamily="18" charset="0"/>
                <a:ea typeface="Arial" panose="020B0604020202020204" pitchFamily="34" charset="0"/>
                <a:cs typeface="Times New Roman" panose="02020603050405020304" pitchFamily="18" charset="0"/>
              </a:rPr>
              <a:t> system. Established the correlation between multiple attributes selected from the historical which helps the system to increase the accuracy. </a:t>
            </a:r>
          </a:p>
          <a:p>
            <a:pPr algn="just">
              <a:lnSpc>
                <a:spcPct val="150000"/>
              </a:lnSpc>
            </a:pPr>
            <a:r>
              <a:rPr lang="en-GB" sz="8000" dirty="0">
                <a:effectLst/>
                <a:latin typeface="Times New Roman" panose="02020603050405020304" pitchFamily="18" charset="0"/>
                <a:ea typeface="Arial" panose="020B0604020202020204" pitchFamily="34" charset="0"/>
                <a:cs typeface="Times New Roman" panose="02020603050405020304" pitchFamily="18" charset="0"/>
              </a:rPr>
              <a:t>Rainfall and temperature are two factors which influence the crop yield. Recurrent Neural Network (RNN) and Long Short-Term Memory (LSTM) algorithms applied on these time series data to enhance the accuracy .</a:t>
            </a:r>
          </a:p>
          <a:p>
            <a:pPr algn="just">
              <a:lnSpc>
                <a:spcPct val="150000"/>
              </a:lnSpc>
            </a:pPr>
            <a:r>
              <a:rPr lang="en-GB" sz="8000" dirty="0">
                <a:effectLst/>
                <a:latin typeface="Times New Roman" panose="02020603050405020304" pitchFamily="18" charset="0"/>
                <a:ea typeface="Arial" panose="020B0604020202020204" pitchFamily="34" charset="0"/>
                <a:cs typeface="Times New Roman" panose="02020603050405020304" pitchFamily="18" charset="0"/>
              </a:rPr>
              <a:t> ARMA (Auto Regressive Moving Average), SARIMA (Seasonal Auto Regressive Integrated Moving Average) and ARMAX (ARMA with exogenous variables) methods are used to predict the temperature and rainfall using historical data. </a:t>
            </a:r>
            <a:endParaRPr lang="en-IN" sz="8000" dirty="0">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7047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0F09B-C3F0-5F73-EFC9-707E77138925}"/>
              </a:ext>
            </a:extLst>
          </p:cNvPr>
          <p:cNvSpPr>
            <a:spLocks noGrp="1"/>
          </p:cNvSpPr>
          <p:nvPr>
            <p:ph type="title"/>
          </p:nvPr>
        </p:nvSpPr>
        <p:spPr/>
        <p:txBody>
          <a:bodyPr/>
          <a:lstStyle/>
          <a:p>
            <a:r>
              <a:rPr lang="en-GB" dirty="0">
                <a:effectLst/>
                <a:latin typeface="Times New Roman" panose="02020603050405020304" pitchFamily="18" charset="0"/>
                <a:ea typeface="Arial" panose="020B0604020202020204" pitchFamily="34" charset="0"/>
              </a:rPr>
              <a:t>ADVANTAGES OF PROPOSED SYSTEM </a:t>
            </a:r>
            <a:br>
              <a:rPr lang="en-IN" sz="3600" dirty="0">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14562F3-6342-98C0-C5B5-5EC5682A5CAC}"/>
              </a:ext>
            </a:extLst>
          </p:cNvPr>
          <p:cNvSpPr>
            <a:spLocks noGrp="1"/>
          </p:cNvSpPr>
          <p:nvPr>
            <p:ph idx="1"/>
          </p:nvPr>
        </p:nvSpPr>
        <p:spPr>
          <a:xfrm>
            <a:off x="677334" y="1364343"/>
            <a:ext cx="8596668" cy="5326743"/>
          </a:xfrm>
        </p:spPr>
        <p:txBody>
          <a:bodyPr>
            <a:normAutofit fontScale="92500"/>
          </a:bodyPr>
          <a:lstStyle/>
          <a:p>
            <a:pPr algn="just">
              <a:lnSpc>
                <a:spcPct val="110000"/>
              </a:lnSpc>
              <a:buFont typeface="+mj-lt"/>
              <a:buAutoNum type="arabicPeriod"/>
            </a:pPr>
            <a:r>
              <a:rPr lang="en-US" sz="2000" b="0" i="0" dirty="0">
                <a:solidFill>
                  <a:schemeClr val="accent4">
                    <a:lumMod val="75000"/>
                  </a:schemeClr>
                </a:solidFill>
                <a:effectLst/>
                <a:latin typeface="Times New Roman" panose="02020603050405020304" pitchFamily="18" charset="0"/>
                <a:cs typeface="Times New Roman" panose="02020603050405020304" pitchFamily="18" charset="0"/>
              </a:rPr>
              <a:t>Enhanced Accuracy </a:t>
            </a:r>
            <a:r>
              <a:rPr lang="en-US" sz="2000" b="0" i="0" dirty="0">
                <a:effectLst/>
                <a:latin typeface="Times New Roman" panose="02020603050405020304" pitchFamily="18" charset="0"/>
                <a:cs typeface="Times New Roman" panose="02020603050405020304" pitchFamily="18" charset="0"/>
              </a:rPr>
              <a:t>: The use of Recurrent Neural Networks (RNN) and Long Short-Term Memory (LSTM) algorithms allows the system to effectively analyze time series data related to rainfall and temperature, leading to more accurate crop recommendations.</a:t>
            </a:r>
          </a:p>
          <a:p>
            <a:pPr algn="just">
              <a:lnSpc>
                <a:spcPct val="110000"/>
              </a:lnSpc>
              <a:buFont typeface="+mj-lt"/>
              <a:buAutoNum type="arabicPeriod"/>
            </a:pPr>
            <a:r>
              <a:rPr lang="en-US" sz="2000" b="0" i="0" dirty="0">
                <a:solidFill>
                  <a:schemeClr val="accent4">
                    <a:lumMod val="75000"/>
                  </a:schemeClr>
                </a:solidFill>
                <a:effectLst/>
                <a:latin typeface="Times New Roman" panose="02020603050405020304" pitchFamily="18" charset="0"/>
                <a:cs typeface="Times New Roman" panose="02020603050405020304" pitchFamily="18" charset="0"/>
              </a:rPr>
              <a:t>Advanced Predictive Modeling </a:t>
            </a:r>
            <a:r>
              <a:rPr lang="en-US" sz="2000" b="0" i="0" dirty="0">
                <a:effectLst/>
                <a:latin typeface="Times New Roman" panose="02020603050405020304" pitchFamily="18" charset="0"/>
                <a:cs typeface="Times New Roman" panose="02020603050405020304" pitchFamily="18" charset="0"/>
              </a:rPr>
              <a:t>: The integration of statistical methods such as ARMA, SARIMA, and ARMAX improves the prediction of environmental factors like temperature and rainfall, enhancing the reliability of the recommendations provided to farmers.</a:t>
            </a:r>
          </a:p>
          <a:p>
            <a:pPr algn="just">
              <a:lnSpc>
                <a:spcPct val="110000"/>
              </a:lnSpc>
              <a:buFont typeface="+mj-lt"/>
              <a:buAutoNum type="arabicPeriod"/>
            </a:pPr>
            <a:r>
              <a:rPr lang="en-US" sz="2000" b="0" i="0" dirty="0">
                <a:solidFill>
                  <a:schemeClr val="accent4">
                    <a:lumMod val="75000"/>
                  </a:schemeClr>
                </a:solidFill>
                <a:effectLst/>
                <a:latin typeface="Times New Roman" panose="02020603050405020304" pitchFamily="18" charset="0"/>
                <a:cs typeface="Times New Roman" panose="02020603050405020304" pitchFamily="18" charset="0"/>
              </a:rPr>
              <a:t>Support for Sustainable Agriculture </a:t>
            </a:r>
            <a:r>
              <a:rPr lang="en-US" sz="2000" b="0" i="0" dirty="0">
                <a:effectLst/>
                <a:latin typeface="Times New Roman" panose="02020603050405020304" pitchFamily="18" charset="0"/>
                <a:cs typeface="Times New Roman" panose="02020603050405020304" pitchFamily="18" charset="0"/>
              </a:rPr>
              <a:t>: By recommending crops that are well-suited to local conditions and promoting optimal resource use, the system contributes to sustainable agricultural practices, reducing waste and enhancing productivity.</a:t>
            </a:r>
          </a:p>
          <a:p>
            <a:pPr algn="just">
              <a:lnSpc>
                <a:spcPct val="110000"/>
              </a:lnSpc>
              <a:buFont typeface="+mj-lt"/>
              <a:buAutoNum type="arabicPeriod"/>
            </a:pPr>
            <a:r>
              <a:rPr lang="en-US" sz="2000" b="0" i="0" dirty="0">
                <a:solidFill>
                  <a:schemeClr val="accent4">
                    <a:lumMod val="75000"/>
                  </a:schemeClr>
                </a:solidFill>
                <a:effectLst/>
                <a:latin typeface="Times New Roman" panose="02020603050405020304" pitchFamily="18" charset="0"/>
                <a:cs typeface="Times New Roman" panose="02020603050405020304" pitchFamily="18" charset="0"/>
              </a:rPr>
              <a:t>Increased Profitability </a:t>
            </a:r>
            <a:r>
              <a:rPr lang="en-US" sz="2000" b="0" i="0" dirty="0">
                <a:effectLst/>
                <a:latin typeface="Times New Roman" panose="02020603050405020304" pitchFamily="18" charset="0"/>
                <a:cs typeface="Times New Roman" panose="02020603050405020304" pitchFamily="18" charset="0"/>
              </a:rPr>
              <a:t>: By suggesting the most profitable crops based on economic viability and environmental conditions, the system aims to maximize farmers' yields and improve their overall financial stability.</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46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75AB-3184-F948-8E23-A77A92E6F2AA}"/>
              </a:ext>
            </a:extLst>
          </p:cNvPr>
          <p:cNvSpPr>
            <a:spLocks noGrp="1"/>
          </p:cNvSpPr>
          <p:nvPr>
            <p:ph type="title"/>
          </p:nvPr>
        </p:nvSpPr>
        <p:spPr>
          <a:xfrm>
            <a:off x="336884" y="417095"/>
            <a:ext cx="11097113" cy="1018167"/>
          </a:xfrm>
        </p:spPr>
        <p:txBody>
          <a:bodyPr>
            <a:normAutofit fontScale="90000"/>
          </a:bodyPr>
          <a:lstStyle/>
          <a:p>
            <a:r>
              <a:rPr lang="en-GB" sz="4000" dirty="0">
                <a:latin typeface="Times New Roman" panose="02020603050405020304" pitchFamily="18" charset="0"/>
                <a:ea typeface="Arial" panose="020B0604020202020204" pitchFamily="34" charset="0"/>
              </a:rPr>
              <a:t>SYSTEM</a:t>
            </a:r>
            <a:r>
              <a:rPr lang="en-GB" sz="4000" dirty="0">
                <a:effectLst/>
                <a:latin typeface="Times New Roman" panose="02020603050405020304" pitchFamily="18" charset="0"/>
                <a:ea typeface="Arial" panose="020B0604020202020204" pitchFamily="34" charset="0"/>
              </a:rPr>
              <a:t> </a:t>
            </a:r>
            <a:r>
              <a:rPr lang="en-IN" sz="4000" dirty="0">
                <a:effectLst/>
                <a:latin typeface="Times New Roman" panose="02020603050405020304" pitchFamily="18" charset="0"/>
                <a:ea typeface="Arial" panose="020B0604020202020204" pitchFamily="34" charset="0"/>
              </a:rPr>
              <a:t>REQUIREMENTS</a:t>
            </a:r>
            <a:br>
              <a:rPr lang="en-IN" sz="1800" dirty="0">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7F2F8866-D2CF-2961-5A0F-1F268DCFD1CB}"/>
              </a:ext>
            </a:extLst>
          </p:cNvPr>
          <p:cNvSpPr>
            <a:spLocks noGrp="1"/>
          </p:cNvSpPr>
          <p:nvPr>
            <p:ph idx="1"/>
          </p:nvPr>
        </p:nvSpPr>
        <p:spPr>
          <a:xfrm>
            <a:off x="465221" y="1283368"/>
            <a:ext cx="8221580" cy="4950521"/>
          </a:xfrm>
        </p:spPr>
        <p:txBody>
          <a:bodyPr>
            <a:normAutofit/>
          </a:bodyPr>
          <a:lstStyle/>
          <a:p>
            <a:pPr marL="0" indent="0" algn="just">
              <a:lnSpc>
                <a:spcPct val="150000"/>
              </a:lnSpc>
              <a:buNone/>
            </a:pPr>
            <a:r>
              <a:rPr lang="en-GB" sz="2800" dirty="0">
                <a:solidFill>
                  <a:schemeClr val="tx1">
                    <a:lumMod val="95000"/>
                    <a:lumOff val="5000"/>
                  </a:schemeClr>
                </a:solidFill>
                <a:effectLst/>
                <a:latin typeface="Times New Roman" panose="02020603050405020304" pitchFamily="18" charset="0"/>
                <a:ea typeface="Arial" panose="020B0604020202020204" pitchFamily="34" charset="0"/>
              </a:rPr>
              <a:t>HARDWARE  REQUIREMENTS </a:t>
            </a:r>
            <a:endParaRPr lang="en-IN" sz="2800" dirty="0">
              <a:solidFill>
                <a:schemeClr val="tx1">
                  <a:lumMod val="95000"/>
                  <a:lumOff val="5000"/>
                </a:schemeClr>
              </a:solidFill>
              <a:effectLst/>
              <a:latin typeface="Arial" panose="020B0604020202020204" pitchFamily="34" charset="0"/>
              <a:ea typeface="Arial" panose="020B0604020202020204" pitchFamily="34" charset="0"/>
            </a:endParaRPr>
          </a:p>
          <a:p>
            <a:pPr algn="just">
              <a:lnSpc>
                <a:spcPct val="150000"/>
              </a:lnSpc>
            </a:pPr>
            <a:r>
              <a:rPr lang="en-GB" sz="2400" dirty="0">
                <a:solidFill>
                  <a:schemeClr val="tx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rPr>
              <a:t>System			:	i3 or above. </a:t>
            </a:r>
            <a:endParaRPr lang="en-IN" sz="2400" dirty="0">
              <a:solidFill>
                <a:schemeClr val="tx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2400" dirty="0">
                <a:solidFill>
                  <a:schemeClr val="tx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rPr>
              <a:t>Ram			:	4 GB. </a:t>
            </a:r>
            <a:endParaRPr lang="en-IN" sz="2400" dirty="0">
              <a:solidFill>
                <a:schemeClr val="tx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2400" dirty="0">
                <a:solidFill>
                  <a:schemeClr val="tx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rPr>
              <a:t>Hard Disk		: 	40 GB </a:t>
            </a:r>
            <a:endParaRPr lang="en-IN" sz="2400" dirty="0">
              <a:solidFill>
                <a:schemeClr val="tx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150000"/>
              </a:lnSpc>
              <a:buNone/>
            </a:pPr>
            <a:endParaRPr lang="en-IN" sz="2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21314804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2325</TotalTime>
  <Words>1262</Words>
  <Application>Microsoft Office PowerPoint</Application>
  <PresentationFormat>Widescreen</PresentationFormat>
  <Paragraphs>97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__fkGroteskNeue_598ab8</vt:lpstr>
      <vt:lpstr>Arial</vt:lpstr>
      <vt:lpstr>Calibri</vt:lpstr>
      <vt:lpstr>Times New Roman</vt:lpstr>
      <vt:lpstr>Trebuchet MS</vt:lpstr>
      <vt:lpstr>Wingdings 3</vt:lpstr>
      <vt:lpstr>Facet</vt:lpstr>
      <vt:lpstr>PowerPoint Presentation</vt:lpstr>
      <vt:lpstr>  CONTENTS</vt:lpstr>
      <vt:lpstr>ABSTRACT </vt:lpstr>
      <vt:lpstr>INTRODUCTION</vt:lpstr>
      <vt:lpstr>EXISTING SYSTEM</vt:lpstr>
      <vt:lpstr>DISADVANTAGES OF EXISTING SYSTEM   </vt:lpstr>
      <vt:lpstr>PROPOSED SYSTEM</vt:lpstr>
      <vt:lpstr>ADVANTAGES OF PROPOSED SYSTEM  </vt:lpstr>
      <vt:lpstr>SYSTEM REQUIREMENTS </vt:lpstr>
      <vt:lpstr>SOFTWARE REQUIREMENTS</vt:lpstr>
      <vt:lpstr>NOVELTY OF PROJECT</vt:lpstr>
      <vt:lpstr>ARCHITECTURE</vt:lpstr>
      <vt:lpstr>MODULES</vt:lpstr>
      <vt:lpstr>UML DIAGRAMS</vt:lpstr>
      <vt:lpstr>CLASS DIAGRAM</vt:lpstr>
      <vt:lpstr>SEQUENCE DIAGRAM</vt:lpstr>
      <vt:lpstr>ACTIVITY DIAGRAM</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POOJITHA JANAGALA</dc:creator>
  <cp:lastModifiedBy>Nikhitha Reddy Koppula</cp:lastModifiedBy>
  <cp:revision>12</cp:revision>
  <dcterms:created xsi:type="dcterms:W3CDTF">2024-09-19T08:44:58Z</dcterms:created>
  <dcterms:modified xsi:type="dcterms:W3CDTF">2024-09-28T06:31:23Z</dcterms:modified>
</cp:coreProperties>
</file>