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68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3F12-F366-48EC-B3DB-005A711DF561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Raspberry Pi Based Image Acquisition System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4" name="image5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43808" y="2060845"/>
            <a:ext cx="1512168" cy="1069801"/>
          </a:xfrm>
          <a:prstGeom prst="rect">
            <a:avLst/>
          </a:prstGeom>
          <a:ln/>
        </p:spPr>
      </p:pic>
      <p:sp>
        <p:nvSpPr>
          <p:cNvPr id="6" name="AutoShape 2" descr="Institute for Plasma Research - Wikipedia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863588" y="4365104"/>
            <a:ext cx="2736304" cy="184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IN" sz="2000" b="1" dirty="0">
                <a:solidFill>
                  <a:schemeClr val="tx1"/>
                </a:solidFill>
              </a:rPr>
              <a:t>Internal Guide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Prof. </a:t>
            </a:r>
            <a:r>
              <a:rPr lang="en-IN" sz="1800" dirty="0" smtClean="0">
                <a:solidFill>
                  <a:schemeClr val="tx1"/>
                </a:solidFill>
              </a:rPr>
              <a:t>Bhavika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Gambhava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Assistant Professor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Dept. of Comp. Engg.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21989"/>
            <a:ext cx="1497239" cy="1347515"/>
          </a:xfrm>
          <a:prstGeom prst="rect">
            <a:avLst/>
          </a:prstGeom>
        </p:spPr>
      </p:pic>
      <p:sp>
        <p:nvSpPr>
          <p:cNvPr id="8" name="AutoShape 2" descr="Institute for Plasma Research - Wikipedia"/>
          <p:cNvSpPr txBox="1">
            <a:spLocks noChangeAspect="1" noChangeArrowheads="1"/>
          </p:cNvSpPr>
          <p:nvPr/>
        </p:nvSpPr>
        <p:spPr bwMode="auto">
          <a:xfrm>
            <a:off x="5436096" y="4365104"/>
            <a:ext cx="3024336" cy="184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dirty="0" smtClean="0">
                <a:solidFill>
                  <a:schemeClr val="tx1"/>
                </a:solidFill>
              </a:rPr>
              <a:t>External Guide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Mr. Vishnu Patel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Scientific Officer-E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Institute For Plasma Research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9408" y="37170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Developed at Institute For Plasma Research, Bhat, Gandhinagar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4"/>
                </a:solidFill>
              </a:rPr>
              <a:t>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84" y="5670098"/>
            <a:ext cx="8229600" cy="6731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Image Acquisition System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59632" y="1792264"/>
            <a:ext cx="151216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 Module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1680" y="4150359"/>
            <a:ext cx="1512168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3888" y="2937576"/>
            <a:ext cx="1368152" cy="491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IOC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0112" y="4149080"/>
            <a:ext cx="1512168" cy="577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EPICS Record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48164" y="1792264"/>
            <a:ext cx="1800200" cy="1164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System Studio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(Live streaming)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5" idx="2"/>
            <a:endCxn id="6" idx="0"/>
          </p:cNvCxnSpPr>
          <p:nvPr/>
        </p:nvCxnSpPr>
        <p:spPr>
          <a:xfrm>
            <a:off x="2015716" y="2512344"/>
            <a:ext cx="432048" cy="1638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3"/>
            <a:endCxn id="8" idx="1"/>
          </p:cNvCxnSpPr>
          <p:nvPr/>
        </p:nvCxnSpPr>
        <p:spPr>
          <a:xfrm flipV="1">
            <a:off x="3203848" y="4437688"/>
            <a:ext cx="2376264" cy="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9" idx="2"/>
          </p:cNvCxnSpPr>
          <p:nvPr/>
        </p:nvCxnSpPr>
        <p:spPr>
          <a:xfrm flipV="1">
            <a:off x="6336196" y="2957024"/>
            <a:ext cx="612068" cy="119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32040" y="3429000"/>
            <a:ext cx="64807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1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4"/>
                </a:solidFill>
              </a:rPr>
              <a:t>Design(Cont’d)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1662"/>
            <a:ext cx="8229600" cy="5267698"/>
          </a:xfrm>
        </p:spPr>
        <p:txBody>
          <a:bodyPr>
            <a:noAutofit/>
          </a:bodyPr>
          <a:lstStyle/>
          <a:p>
            <a:pPr algn="just"/>
            <a:r>
              <a:rPr lang="en-IN" sz="2800" dirty="0"/>
              <a:t>Camera Module: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The Raspberry Pi camera module is capable of taking full HD 1080p photo and video and can be controlled programmatically.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dirty="0"/>
              <a:t>There are two way for image capturing: command line tool and python script.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dirty="0"/>
              <a:t>In </a:t>
            </a:r>
            <a:r>
              <a:rPr lang="en-IN" dirty="0" err="1"/>
              <a:t>Raspbian</a:t>
            </a:r>
            <a:r>
              <a:rPr lang="en-IN" dirty="0"/>
              <a:t>, we have many command line tool like </a:t>
            </a:r>
            <a:r>
              <a:rPr lang="en-IN" dirty="0" err="1"/>
              <a:t>raspistill</a:t>
            </a:r>
            <a:r>
              <a:rPr lang="en-IN" dirty="0"/>
              <a:t>, </a:t>
            </a:r>
            <a:r>
              <a:rPr lang="en-IN" dirty="0" err="1"/>
              <a:t>raspivid</a:t>
            </a:r>
            <a:r>
              <a:rPr lang="en-IN" dirty="0"/>
              <a:t> and </a:t>
            </a:r>
            <a:r>
              <a:rPr lang="en-IN" dirty="0" err="1"/>
              <a:t>raspiyuv</a:t>
            </a:r>
            <a:r>
              <a:rPr lang="en-IN" dirty="0"/>
              <a:t>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dirty="0" err="1"/>
              <a:t>Picamera</a:t>
            </a:r>
            <a:r>
              <a:rPr lang="en-IN" dirty="0"/>
              <a:t> python package provides methods and module like capture method, </a:t>
            </a:r>
            <a:r>
              <a:rPr lang="en-IN" dirty="0" err="1"/>
              <a:t>PiRGBArray</a:t>
            </a:r>
            <a:r>
              <a:rPr lang="en-IN" dirty="0"/>
              <a:t> module which is used for image capturing.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Design(Cont’d)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Raspberry Pi: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It provides interface between camera module and EPICS Record.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Image is captured from camera and it is transfer to EPICS Record through python script which is running Raspberry 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Design(Cont’d)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IOC(</a:t>
            </a:r>
            <a:r>
              <a:rPr lang="en-IN" sz="2800" dirty="0" err="1"/>
              <a:t>Input/Output</a:t>
            </a:r>
            <a:r>
              <a:rPr lang="en-IN" sz="2800" dirty="0"/>
              <a:t> Controller):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As its name implies, an IOC often performs input/output operations to attached hardware devices.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IOC associates the values of EPICS Process Variables with the results of these input/output operations.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IOC can perform sequencing operations, closed-loop control and other computations.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976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Design(Cont’d)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EPICS Record: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dirty="0" smtClean="0"/>
              <a:t>EPICS provides different type of records like ai(analog input), ao(analog output), waveform, </a:t>
            </a:r>
            <a:r>
              <a:rPr lang="en-IN" dirty="0" err="1" smtClean="0"/>
              <a:t>calc</a:t>
            </a:r>
            <a:r>
              <a:rPr lang="en-IN" dirty="0" smtClean="0"/>
              <a:t> and many more.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dirty="0" smtClean="0"/>
              <a:t> In this System, we have to put image of PiRGBArray form in waveform record of EPICS areaDetector.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N" dirty="0" smtClean="0"/>
              <a:t>PyEpics python package provides method to putting image in waveform record.</a:t>
            </a:r>
          </a:p>
          <a:p>
            <a:pPr lvl="1" algn="just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Design(Cont’d)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Control System Studio(CS-Studio):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Control System Studio is an Eclipse-based collection of tools to monitor and operate large scale control </a:t>
            </a:r>
            <a:r>
              <a:rPr lang="en-US" dirty="0" smtClean="0"/>
              <a:t>systems.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CS-Studio contains many tools: Alarm handler, archive engine, as well as several operator interface and control system diagnostic tools.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In this system, we have used CS-Studio BOY Widgets to control and display live streaming. </a:t>
            </a:r>
          </a:p>
          <a:p>
            <a:pPr marL="457200" lvl="1" indent="0" algn="just">
              <a:buNone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65104"/>
          </a:xfrm>
        </p:spPr>
        <p:txBody>
          <a:bodyPr/>
          <a:lstStyle/>
          <a:p>
            <a:r>
              <a:rPr lang="en-US" dirty="0" smtClean="0"/>
              <a:t>Some Test cases include: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Capturing </a:t>
            </a:r>
            <a:r>
              <a:rPr lang="en-US" dirty="0" smtClean="0"/>
              <a:t>Image.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Putting </a:t>
            </a:r>
            <a:r>
              <a:rPr lang="en-US" dirty="0"/>
              <a:t>Image in EPICS waveform </a:t>
            </a:r>
            <a:r>
              <a:rPr lang="en-US" dirty="0" smtClean="0"/>
              <a:t>record.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Displaying Image in </a:t>
            </a:r>
            <a:r>
              <a:rPr lang="en-US" dirty="0" smtClean="0"/>
              <a:t>CS-Studio.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Continuous streaming of captured </a:t>
            </a:r>
            <a:r>
              <a:rPr lang="en-US" dirty="0" smtClean="0"/>
              <a:t>image.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901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Screenshots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0" y="1417638"/>
            <a:ext cx="7452320" cy="4657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3668" y="63093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Streaming for limited number of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686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Screenshots(Cont’d)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0" y="1268760"/>
            <a:ext cx="7622519" cy="4811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6237312"/>
            <a:ext cx="748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Displaying continuous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Screenshots(Cont’d)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4608511" cy="3168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67" y="1772816"/>
            <a:ext cx="4320481" cy="3168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3547" y="51638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Running IOC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8850" y="5147900"/>
            <a:ext cx="415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Running Python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Motivation of project</a:t>
            </a:r>
          </a:p>
          <a:p>
            <a:r>
              <a:rPr lang="en-US" sz="2800" dirty="0" smtClean="0"/>
              <a:t>Objectives to achieve</a:t>
            </a:r>
          </a:p>
          <a:p>
            <a:r>
              <a:rPr lang="en-US" sz="2800" dirty="0" smtClean="0"/>
              <a:t>Application of project</a:t>
            </a:r>
          </a:p>
          <a:p>
            <a:r>
              <a:rPr lang="en-US" sz="2800" dirty="0" smtClean="0"/>
              <a:t>Important definitions/Acronyms related to project</a:t>
            </a:r>
          </a:p>
          <a:p>
            <a:r>
              <a:rPr lang="en-US" sz="2800" dirty="0" smtClean="0"/>
              <a:t>System Overview</a:t>
            </a:r>
          </a:p>
          <a:p>
            <a:r>
              <a:rPr lang="en-US" sz="2800" dirty="0" smtClean="0"/>
              <a:t>Design</a:t>
            </a:r>
          </a:p>
          <a:p>
            <a:r>
              <a:rPr lang="en-US" sz="2800" dirty="0" smtClean="0"/>
              <a:t>Testing</a:t>
            </a:r>
          </a:p>
          <a:p>
            <a:r>
              <a:rPr lang="en-US" sz="2800" dirty="0" smtClean="0"/>
              <a:t>Screenshots</a:t>
            </a:r>
          </a:p>
          <a:p>
            <a:r>
              <a:rPr lang="en-US" sz="2800" dirty="0" smtClean="0"/>
              <a:t>Conclusion</a:t>
            </a:r>
          </a:p>
          <a:p>
            <a:r>
              <a:rPr lang="en-US" sz="2800" dirty="0" smtClean="0"/>
              <a:t>Future extensions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87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Raspberry Pi based Image Acquisition System is useful for monitoring and analyzing in high radiation area where human can not go easily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It has same mechanism as many applications which are used for live streaming nowadays but through this system client can not only monitor but control the </a:t>
            </a:r>
            <a:r>
              <a:rPr lang="en-US" sz="2800" dirty="0" smtClean="0"/>
              <a:t>system </a:t>
            </a:r>
            <a:r>
              <a:rPr lang="en-US" sz="2800" dirty="0"/>
              <a:t>without moving from his/her position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91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Future Extension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Future work in this project involves object recognition in captured image, process capture image for scientific use and improve speed of image putting in EPICS areaDetector record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Speed of live streaming can be improved by storing image into areaDetector record from </a:t>
            </a:r>
            <a:r>
              <a:rPr lang="en-US" sz="2800" dirty="0" err="1"/>
              <a:t>ADProsilica</a:t>
            </a:r>
            <a:r>
              <a:rPr lang="en-US" sz="2800" dirty="0"/>
              <a:t> driver. </a:t>
            </a:r>
          </a:p>
        </p:txBody>
      </p:sp>
    </p:spTree>
    <p:extLst>
      <p:ext uri="{BB962C8B-B14F-4D97-AF65-F5344CB8AC3E}">
        <p14:creationId xmlns:p14="http://schemas.microsoft.com/office/powerpoint/2010/main" val="18735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Control System Studio Guide by Kay </a:t>
            </a:r>
            <a:r>
              <a:rPr lang="en-US" sz="2800" dirty="0" err="1"/>
              <a:t>Kasemir</a:t>
            </a:r>
            <a:r>
              <a:rPr lang="en-US" sz="2800" dirty="0"/>
              <a:t> and Gabriele </a:t>
            </a:r>
            <a:r>
              <a:rPr lang="en-US" sz="2800" dirty="0" err="1"/>
              <a:t>Carcassi</a:t>
            </a:r>
            <a:r>
              <a:rPr lang="en-US" sz="2800" dirty="0"/>
              <a:t> (Oak Ridge National Laboratory). </a:t>
            </a:r>
            <a:endParaRPr lang="en-US" sz="2800" dirty="0" smtClean="0"/>
          </a:p>
          <a:p>
            <a:pPr algn="just"/>
            <a:r>
              <a:rPr lang="en-US" sz="2800" dirty="0" smtClean="0"/>
              <a:t>EPICS </a:t>
            </a:r>
            <a:r>
              <a:rPr lang="en-US" sz="2800" dirty="0"/>
              <a:t>Architecture by L.R. </a:t>
            </a:r>
            <a:r>
              <a:rPr lang="en-US" sz="2800" dirty="0" err="1"/>
              <a:t>Dalesio</a:t>
            </a:r>
            <a:r>
              <a:rPr lang="en-US" sz="2800" dirty="0"/>
              <a:t>, M.R. </a:t>
            </a:r>
            <a:r>
              <a:rPr lang="en-US" sz="2800" dirty="0" err="1"/>
              <a:t>Kraimer</a:t>
            </a:r>
            <a:r>
              <a:rPr lang="en-US" sz="2800" dirty="0"/>
              <a:t>, A.J. </a:t>
            </a:r>
            <a:r>
              <a:rPr lang="en-US" sz="2800" dirty="0" err="1"/>
              <a:t>Kozubal</a:t>
            </a:r>
            <a:r>
              <a:rPr lang="en-US" sz="2800" dirty="0"/>
              <a:t> (Argonne National Laboratory, Los Alamos National Laboratory). </a:t>
            </a:r>
          </a:p>
          <a:p>
            <a:pPr algn="just"/>
            <a:r>
              <a:rPr lang="en-US" sz="2800" dirty="0"/>
              <a:t>Raspberry Pi (www.raspberrypi.org</a:t>
            </a:r>
            <a:r>
              <a:rPr lang="en-US" sz="2800" dirty="0" smtClean="0"/>
              <a:t>)</a:t>
            </a:r>
          </a:p>
          <a:p>
            <a:pPr algn="just"/>
            <a:r>
              <a:rPr lang="en-US" sz="2800" dirty="0"/>
              <a:t>EPICS areaDetector by Mark River </a:t>
            </a:r>
          </a:p>
        </p:txBody>
      </p:sp>
    </p:spTree>
    <p:extLst>
      <p:ext uri="{BB962C8B-B14F-4D97-AF65-F5344CB8AC3E}">
        <p14:creationId xmlns:p14="http://schemas.microsoft.com/office/powerpoint/2010/main" val="14893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9941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16561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/>
              <a:t>Savan Anadani (CE04)</a:t>
            </a:r>
          </a:p>
          <a:p>
            <a:pPr marL="0" indent="0" algn="ctr">
              <a:buNone/>
            </a:pPr>
            <a:r>
              <a:rPr lang="en-US" sz="3000" dirty="0" smtClean="0"/>
              <a:t>Ravi Dayani (CE21)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651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Raspberry Pi based Image Acquisition System is capturing image using Raspberry Pi camera and put it in EPICS record for further diagnostics.</a:t>
            </a:r>
          </a:p>
          <a:p>
            <a:pPr algn="just"/>
            <a:r>
              <a:rPr lang="en-US" sz="2800" dirty="0" smtClean="0"/>
              <a:t>Live captured </a:t>
            </a:r>
            <a:r>
              <a:rPr lang="en-US" sz="2800" dirty="0" smtClean="0"/>
              <a:t>image will be displayed in CS-Studio from EPICS record.</a:t>
            </a:r>
          </a:p>
          <a:p>
            <a:pPr algn="just"/>
            <a:r>
              <a:rPr lang="en-US" sz="2800" dirty="0"/>
              <a:t>This project is aimed to develop image acquisition for </a:t>
            </a:r>
            <a:r>
              <a:rPr lang="en-US" sz="2800" dirty="0" smtClean="0"/>
              <a:t>image </a:t>
            </a:r>
            <a:r>
              <a:rPr lang="en-US" sz="2800" dirty="0"/>
              <a:t>diagnostics in the Tokamak like machine. </a:t>
            </a:r>
            <a:endParaRPr lang="en-US" sz="2800" dirty="0" smtClean="0"/>
          </a:p>
          <a:p>
            <a:pPr algn="just"/>
            <a:r>
              <a:rPr lang="en-US" sz="2800" dirty="0"/>
              <a:t>Raspberry Pi is small multi-use computer.</a:t>
            </a:r>
          </a:p>
          <a:p>
            <a:pPr algn="just"/>
            <a:r>
              <a:rPr lang="en-US" sz="2800" dirty="0"/>
              <a:t>EPICS is The Experimental Physics and Industrial Control System and it is a set of software tools and applications used to develop and implement distributed control systems to operate devices.</a:t>
            </a:r>
          </a:p>
          <a:p>
            <a:endParaRPr lang="en-US" sz="2800" dirty="0"/>
          </a:p>
          <a:p>
            <a:pPr algn="just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783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Motivation of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34076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primary motivation to develop this project was to work with Raspberry Pi and explore its features.</a:t>
            </a:r>
          </a:p>
          <a:p>
            <a:pPr algn="just"/>
            <a:r>
              <a:rPr lang="en-US" sz="2800" dirty="0" smtClean="0"/>
              <a:t>The other inclination was to explore EPICS  </a:t>
            </a:r>
            <a:r>
              <a:rPr lang="en-US" sz="2800" dirty="0" err="1" smtClean="0"/>
              <a:t>areaDetector</a:t>
            </a:r>
            <a:r>
              <a:rPr lang="en-US" sz="2800" dirty="0" smtClean="0"/>
              <a:t> module.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7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Objectives to achieve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To capture image from Raspberry Pi camera using python package.</a:t>
            </a:r>
          </a:p>
          <a:p>
            <a:pPr algn="just"/>
            <a:r>
              <a:rPr lang="en-US" sz="2800" dirty="0" smtClean="0"/>
              <a:t>Store captured image in EPICS record and stream it continuous or for number of images selected by user in Control System Studio(CS-Studio).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83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Application of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To do live streaming of particular area where human can not go due to high radiation.</a:t>
            </a:r>
          </a:p>
          <a:p>
            <a:pPr algn="just"/>
            <a:r>
              <a:rPr lang="en-IN" sz="2800" dirty="0" smtClean="0"/>
              <a:t>This system is used to get various diagnostics by monitoring and analysing images acquired through Raspberry Pi Camera. </a:t>
            </a:r>
          </a:p>
          <a:p>
            <a:pPr algn="just"/>
            <a:r>
              <a:rPr lang="en-IN" sz="2800" dirty="0" smtClean="0"/>
              <a:t>Another application of this system is to provide simulation of machine like cryogenic plant used at Institute for plasma research.</a:t>
            </a:r>
          </a:p>
          <a:p>
            <a:pPr algn="just">
              <a:buNone/>
            </a:pPr>
            <a:endParaRPr lang="en-IN" sz="2800" dirty="0" smtClean="0"/>
          </a:p>
          <a:p>
            <a:pPr algn="just"/>
            <a:endParaRPr lang="en-IN" sz="2800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24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Important Definitions and Acronyms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EPICS – EPICS(</a:t>
            </a:r>
            <a:r>
              <a:rPr lang="en-US" sz="2800" dirty="0" smtClean="0"/>
              <a:t>Experimental Physics and Industrial Control Systems) is an extensible set of software components and tools with which application developers can create a control system.</a:t>
            </a:r>
          </a:p>
          <a:p>
            <a:pPr algn="just"/>
            <a:r>
              <a:rPr lang="en-IN" sz="2800" dirty="0" smtClean="0"/>
              <a:t>IOC – It hold and run database of records which represent either device or aspects of the device to be controlled. It is EPICS shell used to perform input/output operations to attached hardware device.</a:t>
            </a:r>
          </a:p>
          <a:p>
            <a:pPr algn="just"/>
            <a:r>
              <a:rPr lang="en-IN" sz="2800" dirty="0"/>
              <a:t>OPI – OPI(Operator Interface) is workstation which can run various EPICS tools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283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Important Definitions and Acronyms (Cont’d)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53136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Process </a:t>
            </a:r>
            <a:r>
              <a:rPr lang="en-IN" sz="2800" dirty="0"/>
              <a:t>Variable(PV) – Data held in the database of records are represented by unique identifiers known as Process Variable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Channel Access(CA) – Channel Access provides </a:t>
            </a:r>
            <a:r>
              <a:rPr lang="en-US" sz="2800" dirty="0" smtClean="0"/>
              <a:t>network transparent access to IOC databases.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40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System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088232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Technology/Platform – Python language, Raspbian, </a:t>
            </a:r>
            <a:r>
              <a:rPr lang="en-IN" sz="2800" dirty="0" smtClean="0"/>
              <a:t>EPICS, Ubuntu</a:t>
            </a:r>
            <a:endParaRPr lang="en-IN" sz="2800" dirty="0" smtClean="0"/>
          </a:p>
          <a:p>
            <a:pPr algn="just"/>
            <a:r>
              <a:rPr lang="en-IN" sz="2800" dirty="0" smtClean="0"/>
              <a:t>Hardware – Raspberry Pi</a:t>
            </a:r>
          </a:p>
          <a:p>
            <a:pPr algn="just"/>
            <a:r>
              <a:rPr lang="en-IN" sz="2800" dirty="0" smtClean="0"/>
              <a:t>Tool – Control System Studio(CS-Studio)</a:t>
            </a:r>
          </a:p>
          <a:p>
            <a:pPr algn="just">
              <a:buNone/>
            </a:pPr>
            <a:r>
              <a:rPr lang="en-IN" sz="2800" dirty="0" smtClean="0"/>
              <a:t> </a:t>
            </a:r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endParaRPr lang="en-IN" sz="2800" dirty="0" smtClean="0"/>
          </a:p>
          <a:p>
            <a:pPr algn="just">
              <a:buNone/>
            </a:pPr>
            <a:endParaRPr lang="en-US" sz="2800" dirty="0"/>
          </a:p>
        </p:txBody>
      </p:sp>
      <p:pic>
        <p:nvPicPr>
          <p:cNvPr id="4" name="Picture 3" descr="raspberryP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90" y="3140968"/>
            <a:ext cx="4212219" cy="3001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67843" y="623961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951</Words>
  <Application>Microsoft Office PowerPoint</Application>
  <PresentationFormat>On-screen Show (4:3)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Raspberry Pi Based Image Acquisition System</vt:lpstr>
      <vt:lpstr>Contents</vt:lpstr>
      <vt:lpstr>Introduction</vt:lpstr>
      <vt:lpstr>Motivation of project</vt:lpstr>
      <vt:lpstr>Objectives to achieve</vt:lpstr>
      <vt:lpstr>Application of project</vt:lpstr>
      <vt:lpstr>Important Definitions and Acronyms  </vt:lpstr>
      <vt:lpstr>Important Definitions and Acronyms (Cont’d)</vt:lpstr>
      <vt:lpstr>System Overview</vt:lpstr>
      <vt:lpstr>Design</vt:lpstr>
      <vt:lpstr>Design(Cont’d)</vt:lpstr>
      <vt:lpstr>Design(Cont’d)</vt:lpstr>
      <vt:lpstr>Design(Cont’d)</vt:lpstr>
      <vt:lpstr>Design(Cont’d)</vt:lpstr>
      <vt:lpstr>Design(Cont’d)</vt:lpstr>
      <vt:lpstr>Testing</vt:lpstr>
      <vt:lpstr>Screenshots</vt:lpstr>
      <vt:lpstr>Screenshots(Cont’d)</vt:lpstr>
      <vt:lpstr>Screenshots(Cont’d)</vt:lpstr>
      <vt:lpstr>Conclusion</vt:lpstr>
      <vt:lpstr>Future Extension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savan anadani</cp:lastModifiedBy>
  <cp:revision>87</cp:revision>
  <dcterms:created xsi:type="dcterms:W3CDTF">2020-04-21T05:00:51Z</dcterms:created>
  <dcterms:modified xsi:type="dcterms:W3CDTF">2020-04-22T14:10:14Z</dcterms:modified>
</cp:coreProperties>
</file>