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6" r:id="rId5"/>
    <p:sldId id="262" r:id="rId6"/>
    <p:sldId id="264" r:id="rId7"/>
    <p:sldId id="265" r:id="rId8"/>
    <p:sldId id="261" r:id="rId9"/>
    <p:sldId id="267" r:id="rId10"/>
    <p:sldId id="269" r:id="rId11"/>
    <p:sldId id="271" r:id="rId12"/>
    <p:sldId id="272" r:id="rId13"/>
    <p:sldId id="25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80" d="100"/>
          <a:sy n="80" d="100"/>
        </p:scale>
        <p:origin x="-782" y="-2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1FCDB-A398-40FE-ADEA-7AEA636CB41A}" type="datetimeFigureOut">
              <a:rPr lang="en-IN" smtClean="0"/>
              <a:pPr/>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8E9BF-C60E-4648-930C-53227ABDC4E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1FCDB-A398-40FE-ADEA-7AEA636CB41A}" type="datetimeFigureOut">
              <a:rPr lang="en-IN" smtClean="0"/>
              <a:pPr/>
              <a:t>22-09-2022</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8E9BF-C60E-4648-930C-53227ABDC4E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motor-insurance-online-policy.png"/>
          <p:cNvPicPr>
            <a:picLocks noChangeAspect="1"/>
          </p:cNvPicPr>
          <p:nvPr/>
        </p:nvPicPr>
        <p:blipFill>
          <a:blip r:embed="rId2"/>
          <a:stretch>
            <a:fillRect/>
          </a:stretch>
        </p:blipFill>
        <p:spPr>
          <a:xfrm>
            <a:off x="2949948" y="695617"/>
            <a:ext cx="5968254" cy="4685715"/>
          </a:xfrm>
          <a:prstGeom prst="rect">
            <a:avLst/>
          </a:prstGeom>
        </p:spPr>
      </p:pic>
      <p:sp>
        <p:nvSpPr>
          <p:cNvPr id="6" name="Rectangle 5"/>
          <p:cNvSpPr/>
          <p:nvPr/>
        </p:nvSpPr>
        <p:spPr>
          <a:xfrm>
            <a:off x="1828800" y="2361337"/>
            <a:ext cx="8429625" cy="923330"/>
          </a:xfrm>
          <a:prstGeom prst="rect">
            <a:avLst/>
          </a:prstGeom>
          <a:noFill/>
        </p:spPr>
        <p:txBody>
          <a:bodyPr wrap="square" lIns="91440" tIns="45720" rIns="91440" bIns="45720">
            <a:spAutoFit/>
          </a:bodyPr>
          <a:lstStyle/>
          <a:p>
            <a:pPr algn="ctr"/>
            <a:r>
              <a:rPr lang="en-US" sz="5400" b="1" cap="none" spc="0"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Times New Roman" panose="02020603050405020304" pitchFamily="18" charset="0"/>
                <a:cs typeface="Times New Roman" panose="02020603050405020304" pitchFamily="18" charset="0"/>
              </a:rPr>
              <a:t>Vehicle Insurance </a:t>
            </a:r>
            <a:endParaRPr lang="en-US" sz="5400" b="1" cap="none" spc="0"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p:txBody>
      </p:sp>
      <p:sp>
        <p:nvSpPr>
          <p:cNvPr id="43" name="Rectangle 42"/>
          <p:cNvSpPr/>
          <p:nvPr/>
        </p:nvSpPr>
        <p:spPr>
          <a:xfrm>
            <a:off x="477932" y="6187559"/>
            <a:ext cx="1300741" cy="369332"/>
          </a:xfrm>
          <a:prstGeom prst="rect">
            <a:avLst/>
          </a:prstGeom>
        </p:spPr>
        <p:txBody>
          <a:bodyPr wrap="none">
            <a:spAutoFit/>
          </a:bodyPr>
          <a:lstStyle/>
          <a:p>
            <a:pPr algn="ctr"/>
            <a:r>
              <a:rPr lang="en-IN"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DayaNithi.E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17512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t matirix after smote.png"/>
          <p:cNvPicPr>
            <a:picLocks noChangeAspect="1"/>
          </p:cNvPicPr>
          <p:nvPr/>
        </p:nvPicPr>
        <p:blipFill>
          <a:blip r:embed="rId2"/>
          <a:stretch>
            <a:fillRect/>
          </a:stretch>
        </p:blipFill>
        <p:spPr>
          <a:xfrm>
            <a:off x="668844" y="1066799"/>
            <a:ext cx="4422079" cy="3181351"/>
          </a:xfrm>
          <a:prstGeom prst="rect">
            <a:avLst/>
          </a:prstGeom>
        </p:spPr>
      </p:pic>
      <p:pic>
        <p:nvPicPr>
          <p:cNvPr id="9" name="Picture 8" descr="DT after smote .png"/>
          <p:cNvPicPr>
            <a:picLocks noChangeAspect="1"/>
          </p:cNvPicPr>
          <p:nvPr/>
        </p:nvPicPr>
        <p:blipFill>
          <a:blip r:embed="rId3"/>
          <a:stretch>
            <a:fillRect/>
          </a:stretch>
        </p:blipFill>
        <p:spPr>
          <a:xfrm>
            <a:off x="466724" y="4388334"/>
            <a:ext cx="5366575" cy="2012466"/>
          </a:xfrm>
          <a:prstGeom prst="rect">
            <a:avLst/>
          </a:prstGeom>
        </p:spPr>
      </p:pic>
      <p:sp>
        <p:nvSpPr>
          <p:cNvPr id="14" name="Rectangle 13"/>
          <p:cNvSpPr/>
          <p:nvPr/>
        </p:nvSpPr>
        <p:spPr>
          <a:xfrm>
            <a:off x="838200" y="395585"/>
            <a:ext cx="6096000" cy="369332"/>
          </a:xfrm>
          <a:prstGeom prst="rect">
            <a:avLst/>
          </a:prstGeom>
        </p:spPr>
        <p:txBody>
          <a:bodyPr>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Decision Tree Classifier  (SMOTE)</a:t>
            </a:r>
          </a:p>
        </p:txBody>
      </p:sp>
      <p:pic>
        <p:nvPicPr>
          <p:cNvPr id="15" name="Picture 14" descr="RF matrix after amote.png"/>
          <p:cNvPicPr>
            <a:picLocks noChangeAspect="1"/>
          </p:cNvPicPr>
          <p:nvPr/>
        </p:nvPicPr>
        <p:blipFill>
          <a:blip r:embed="rId4"/>
          <a:stretch>
            <a:fillRect/>
          </a:stretch>
        </p:blipFill>
        <p:spPr>
          <a:xfrm>
            <a:off x="6478725" y="904875"/>
            <a:ext cx="4086964" cy="3362325"/>
          </a:xfrm>
          <a:prstGeom prst="rect">
            <a:avLst/>
          </a:prstGeom>
        </p:spPr>
      </p:pic>
      <p:pic>
        <p:nvPicPr>
          <p:cNvPr id="16" name="Picture 15" descr="RF after smote.png"/>
          <p:cNvPicPr>
            <a:picLocks noChangeAspect="1"/>
          </p:cNvPicPr>
          <p:nvPr/>
        </p:nvPicPr>
        <p:blipFill>
          <a:blip r:embed="rId5"/>
          <a:stretch>
            <a:fillRect/>
          </a:stretch>
        </p:blipFill>
        <p:spPr>
          <a:xfrm>
            <a:off x="6324600" y="4400549"/>
            <a:ext cx="4491683" cy="2048491"/>
          </a:xfrm>
          <a:prstGeom prst="rect">
            <a:avLst/>
          </a:prstGeom>
        </p:spPr>
      </p:pic>
      <p:sp>
        <p:nvSpPr>
          <p:cNvPr id="17" name="Rectangle 16"/>
          <p:cNvSpPr/>
          <p:nvPr/>
        </p:nvSpPr>
        <p:spPr>
          <a:xfrm>
            <a:off x="7289232" y="358259"/>
            <a:ext cx="2566536"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Random Forest (SMOTE)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a boost .png"/>
          <p:cNvPicPr>
            <a:picLocks noChangeAspect="1"/>
          </p:cNvPicPr>
          <p:nvPr/>
        </p:nvPicPr>
        <p:blipFill>
          <a:blip r:embed="rId2"/>
          <a:stretch>
            <a:fillRect/>
          </a:stretch>
        </p:blipFill>
        <p:spPr>
          <a:xfrm>
            <a:off x="621550" y="1019175"/>
            <a:ext cx="4464800" cy="5400675"/>
          </a:xfrm>
          <a:prstGeom prst="rect">
            <a:avLst/>
          </a:prstGeom>
        </p:spPr>
      </p:pic>
      <p:pic>
        <p:nvPicPr>
          <p:cNvPr id="5" name="Picture 4" descr="xgb for base.png"/>
          <p:cNvPicPr>
            <a:picLocks noChangeAspect="1"/>
          </p:cNvPicPr>
          <p:nvPr/>
        </p:nvPicPr>
        <p:blipFill>
          <a:blip r:embed="rId3"/>
          <a:stretch>
            <a:fillRect/>
          </a:stretch>
        </p:blipFill>
        <p:spPr>
          <a:xfrm>
            <a:off x="6524625" y="1046618"/>
            <a:ext cx="4610101" cy="5523982"/>
          </a:xfrm>
          <a:prstGeom prst="rect">
            <a:avLst/>
          </a:prstGeom>
        </p:spPr>
      </p:pic>
      <p:sp>
        <p:nvSpPr>
          <p:cNvPr id="6" name="Rectangle 5"/>
          <p:cNvSpPr/>
          <p:nvPr/>
        </p:nvSpPr>
        <p:spPr>
          <a:xfrm>
            <a:off x="1080946" y="367784"/>
            <a:ext cx="2707601"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ADA Boost for Base Model</a:t>
            </a:r>
          </a:p>
        </p:txBody>
      </p:sp>
      <p:sp>
        <p:nvSpPr>
          <p:cNvPr id="7" name="Rectangle 6"/>
          <p:cNvSpPr/>
          <p:nvPr/>
        </p:nvSpPr>
        <p:spPr>
          <a:xfrm>
            <a:off x="7561599" y="424934"/>
            <a:ext cx="2995628"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XGB Classifier for Base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257" y="577334"/>
            <a:ext cx="3185487" cy="646331"/>
          </a:xfrm>
          <a:prstGeom prst="rect">
            <a:avLst/>
          </a:prstGeom>
        </p:spPr>
        <p:txBody>
          <a:bodyPr wrap="none">
            <a:spAutoFit/>
          </a:bodyPr>
          <a:lstStyle/>
          <a:p>
            <a:r>
              <a:rPr lang="en-IN" sz="3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Random Forest </a:t>
            </a:r>
            <a:endParaRPr lang="en-US" sz="3600" dirty="0"/>
          </a:p>
        </p:txBody>
      </p:sp>
      <p:pic>
        <p:nvPicPr>
          <p:cNvPr id="5" name="Picture 4" descr="RT con after hyper.png"/>
          <p:cNvPicPr>
            <a:picLocks noChangeAspect="1"/>
          </p:cNvPicPr>
          <p:nvPr/>
        </p:nvPicPr>
        <p:blipFill>
          <a:blip r:embed="rId2"/>
          <a:stretch>
            <a:fillRect/>
          </a:stretch>
        </p:blipFill>
        <p:spPr>
          <a:xfrm>
            <a:off x="687562" y="1552574"/>
            <a:ext cx="4874371" cy="3463963"/>
          </a:xfrm>
          <a:prstGeom prst="rect">
            <a:avLst/>
          </a:prstGeom>
        </p:spPr>
      </p:pic>
      <p:pic>
        <p:nvPicPr>
          <p:cNvPr id="6" name="Picture 5" descr="RT after hyper .png"/>
          <p:cNvPicPr>
            <a:picLocks noChangeAspect="1"/>
          </p:cNvPicPr>
          <p:nvPr/>
        </p:nvPicPr>
        <p:blipFill>
          <a:blip r:embed="rId3"/>
          <a:stretch>
            <a:fillRect/>
          </a:stretch>
        </p:blipFill>
        <p:spPr>
          <a:xfrm>
            <a:off x="6688206" y="2343150"/>
            <a:ext cx="4803810" cy="1752599"/>
          </a:xfrm>
          <a:prstGeom prst="rect">
            <a:avLst/>
          </a:prstGeom>
        </p:spPr>
      </p:pic>
      <p:sp>
        <p:nvSpPr>
          <p:cNvPr id="7" name="Rectangle 6"/>
          <p:cNvSpPr/>
          <p:nvPr/>
        </p:nvSpPr>
        <p:spPr>
          <a:xfrm>
            <a:off x="6872146" y="1539359"/>
            <a:ext cx="4937314"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After Oversampling and Hyper parameter Tuning  </a:t>
            </a:r>
          </a:p>
        </p:txBody>
      </p:sp>
      <p:sp>
        <p:nvSpPr>
          <p:cNvPr id="8" name="Rectangle 7"/>
          <p:cNvSpPr/>
          <p:nvPr/>
        </p:nvSpPr>
        <p:spPr>
          <a:xfrm>
            <a:off x="430487" y="5644634"/>
            <a:ext cx="9241504" cy="400110"/>
          </a:xfrm>
          <a:prstGeom prst="rect">
            <a:avLst/>
          </a:prstGeom>
        </p:spPr>
        <p:txBody>
          <a:bodyPr wrap="none">
            <a:spAutoFit/>
          </a:bodyPr>
          <a:lstStyle/>
          <a:p>
            <a:r>
              <a:rPr lang="en-IN" sz="20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Random Forest model has a better performance compared to all the other models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9250" y="272534"/>
            <a:ext cx="3636701" cy="584775"/>
          </a:xfrm>
          <a:prstGeom prst="rect">
            <a:avLst/>
          </a:prstGeom>
        </p:spPr>
        <p:txBody>
          <a:bodyPr wrap="none">
            <a:spAutoFit/>
          </a:bodyPr>
          <a:lstStyle/>
          <a:p>
            <a:pPr algn="ctr"/>
            <a:r>
              <a:rPr lang="en-IN" sz="32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Feature Importance </a:t>
            </a:r>
            <a:endParaRPr lang="en-US" sz="32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p:txBody>
      </p:sp>
      <p:pic>
        <p:nvPicPr>
          <p:cNvPr id="6" name="Picture 5" descr="Feature Importance.png"/>
          <p:cNvPicPr>
            <a:picLocks noChangeAspect="1"/>
          </p:cNvPicPr>
          <p:nvPr/>
        </p:nvPicPr>
        <p:blipFill>
          <a:blip r:embed="rId2"/>
          <a:stretch>
            <a:fillRect/>
          </a:stretch>
        </p:blipFill>
        <p:spPr>
          <a:xfrm>
            <a:off x="1053823" y="1295400"/>
            <a:ext cx="10176151" cy="4905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800" y="1666875"/>
            <a:ext cx="10953750" cy="2677656"/>
          </a:xfrm>
          <a:prstGeom prst="rect">
            <a:avLst/>
          </a:prstGeom>
          <a:noFill/>
        </p:spPr>
        <p:txBody>
          <a:bodyPr wrap="square" lIns="91440" tIns="45720" rIns="91440" bIns="45720">
            <a:spAutoFit/>
          </a:bodyPr>
          <a:lstStyle/>
          <a:p>
            <a:r>
              <a:rPr lang="en-US"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our model is deployed in production out of 100% of potential customers who are interested in availing vehicle insurance 96.5% of the customers will be predicted correctly by the model only, we will be losing 3.5% of the potential customers.</a:t>
            </a:r>
          </a:p>
          <a:p>
            <a:r>
              <a:rPr lang="en-US"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Hence the Marketing team does not require to cold call all of the customers and ask whether they are interested in availing vehicle insurance or not instead they could call the customers whom the model had predicted as interested customers. By this the marketing team will not waste their time in non-interested customers.</a:t>
            </a:r>
            <a:endParaRPr lang="en-US"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642796" y="796409"/>
            <a:ext cx="4147289" cy="584775"/>
          </a:xfrm>
          <a:prstGeom prst="rect">
            <a:avLst/>
          </a:prstGeom>
        </p:spPr>
        <p:txBody>
          <a:bodyPr wrap="none">
            <a:spAutoFit/>
          </a:bodyPr>
          <a:lstStyle/>
          <a:p>
            <a:r>
              <a:rPr lang="en-IN" sz="32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Business Interpretation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9152" y="253484"/>
            <a:ext cx="4056047" cy="707886"/>
          </a:xfrm>
          <a:prstGeom prst="rect">
            <a:avLst/>
          </a:prstGeom>
        </p:spPr>
        <p:txBody>
          <a:bodyPr wrap="none">
            <a:spAutoFit/>
          </a:bodyPr>
          <a:lstStyle/>
          <a:p>
            <a:r>
              <a:rPr lang="en-US" sz="40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Business Problem </a:t>
            </a:r>
            <a:endParaRPr lang="en-US" sz="40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p:txBody>
      </p:sp>
      <p:sp>
        <p:nvSpPr>
          <p:cNvPr id="7" name="Rectangle 6"/>
          <p:cNvSpPr/>
          <p:nvPr/>
        </p:nvSpPr>
        <p:spPr>
          <a:xfrm>
            <a:off x="628649" y="3872984"/>
            <a:ext cx="9267825" cy="707886"/>
          </a:xfrm>
          <a:prstGeom prst="rect">
            <a:avLst/>
          </a:prstGeom>
        </p:spPr>
        <p:txBody>
          <a:bodyPr wrap="square">
            <a:spAutoFit/>
          </a:bodyPr>
          <a:lstStyle/>
          <a:p>
            <a:r>
              <a:rPr lang="en-US" sz="2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Cross-selling is perhaps one of the easiest ways to grow the business as they have already established a relationship with the client.</a:t>
            </a:r>
            <a:endParaRPr 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Rectangle 9"/>
          <p:cNvSpPr/>
          <p:nvPr/>
        </p:nvSpPr>
        <p:spPr>
          <a:xfrm>
            <a:off x="704851" y="1014710"/>
            <a:ext cx="9820274" cy="1323439"/>
          </a:xfrm>
          <a:prstGeom prst="rect">
            <a:avLst/>
          </a:prstGeom>
        </p:spPr>
        <p:txBody>
          <a:bodyPr wrap="square">
            <a:spAutoFit/>
          </a:bodyPr>
          <a:lstStyle/>
          <a:p>
            <a:r>
              <a:rPr lang="en-US" sz="2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main objective behind this method is to increase sales revenue and profit from the already acquired customer base of a company , To optimize customer, reach out process, many insurance worker spend a lot of their time having meeting with prospective client without knowing the probability of that customer to buy the insurance product.</a:t>
            </a:r>
            <a:endParaRPr 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628650" y="4843760"/>
            <a:ext cx="9248775" cy="707886"/>
          </a:xfrm>
          <a:prstGeom prst="rect">
            <a:avLst/>
          </a:prstGeom>
        </p:spPr>
        <p:txBody>
          <a:bodyPr wrap="square">
            <a:spAutoFit/>
          </a:bodyPr>
          <a:lstStyle/>
          <a:p>
            <a:r>
              <a:rPr lang="en-US" sz="2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Business can reduce the time they spend by convincing the non-ideal customers. With the help of the model, they can approach the ideal customers </a:t>
            </a:r>
            <a:endParaRPr 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619126" y="2418487"/>
            <a:ext cx="9620250" cy="1323439"/>
          </a:xfrm>
          <a:prstGeom prst="rect">
            <a:avLst/>
          </a:prstGeom>
        </p:spPr>
        <p:txBody>
          <a:bodyPr wrap="square">
            <a:spAutoFit/>
          </a:bodyPr>
          <a:lstStyle/>
          <a:p>
            <a:r>
              <a:rPr lang="en-US" sz="2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 insurance company that provides Health Insurance to its customers, usually they offer other insurance product to the customers through different kind of marketing channel. In this case we will build a model to predict whether the policyholders (customers) from past year will also be interested in Vehicle Insurance provided by the company</a:t>
            </a:r>
            <a:endParaRPr 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86547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022" y="186035"/>
            <a:ext cx="4963283" cy="707886"/>
          </a:xfrm>
          <a:prstGeom prst="rect">
            <a:avLst/>
          </a:prstGeom>
          <a:noFill/>
        </p:spPr>
        <p:txBody>
          <a:bodyPr wrap="square" lIns="91440" tIns="45720" rIns="91440" bIns="45720">
            <a:spAutoFit/>
          </a:bodyPr>
          <a:lstStyle/>
          <a:p>
            <a:r>
              <a:rPr lang="en-US" sz="4000" b="1" cap="none" spc="0"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DATA</a:t>
            </a:r>
            <a:r>
              <a:rPr lang="en-US" sz="40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4000" b="1" cap="none" spc="0"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Dictionary</a:t>
            </a:r>
            <a:r>
              <a:rPr lang="en-US" sz="40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endParaRPr lang="en-US" sz="4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5" name="Picture 4" descr="divt.png"/>
          <p:cNvPicPr>
            <a:picLocks noChangeAspect="1"/>
          </p:cNvPicPr>
          <p:nvPr/>
        </p:nvPicPr>
        <p:blipFill>
          <a:blip r:embed="rId2"/>
          <a:stretch>
            <a:fillRect/>
          </a:stretch>
        </p:blipFill>
        <p:spPr>
          <a:xfrm>
            <a:off x="2686050" y="1344029"/>
            <a:ext cx="6742083" cy="5350369"/>
          </a:xfrm>
          <a:prstGeom prst="rect">
            <a:avLst/>
          </a:prstGeom>
        </p:spPr>
      </p:pic>
      <p:sp>
        <p:nvSpPr>
          <p:cNvPr id="8" name="Rectangle 7"/>
          <p:cNvSpPr/>
          <p:nvPr/>
        </p:nvSpPr>
        <p:spPr>
          <a:xfrm>
            <a:off x="285750" y="909935"/>
            <a:ext cx="10001250" cy="307777"/>
          </a:xfrm>
          <a:prstGeom prst="rect">
            <a:avLst/>
          </a:prstGeom>
          <a:noFill/>
        </p:spPr>
        <p:txBody>
          <a:bodyPr wrap="square" lIns="91440" tIns="45720" rIns="91440" bIns="45720">
            <a:spAutoFit/>
          </a:bodyPr>
          <a:lstStyle/>
          <a:p>
            <a:r>
              <a:rPr lang="en-US"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There are about 381109 rows and 12 columns in the dataset  with 9 numerical columns and 3 categorical columns.</a:t>
            </a:r>
            <a:endParaRPr lang="en-US"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nual.png"/>
          <p:cNvPicPr>
            <a:picLocks noChangeAspect="1"/>
          </p:cNvPicPr>
          <p:nvPr/>
        </p:nvPicPr>
        <p:blipFill>
          <a:blip r:embed="rId2"/>
          <a:stretch>
            <a:fillRect/>
          </a:stretch>
        </p:blipFill>
        <p:spPr>
          <a:xfrm>
            <a:off x="6029325" y="493246"/>
            <a:ext cx="5638801" cy="3107514"/>
          </a:xfrm>
          <a:prstGeom prst="rect">
            <a:avLst/>
          </a:prstGeom>
        </p:spPr>
      </p:pic>
      <p:pic>
        <p:nvPicPr>
          <p:cNvPr id="5" name="Picture 4" descr="age.png"/>
          <p:cNvPicPr>
            <a:picLocks noChangeAspect="1"/>
          </p:cNvPicPr>
          <p:nvPr/>
        </p:nvPicPr>
        <p:blipFill>
          <a:blip r:embed="rId3"/>
          <a:stretch>
            <a:fillRect/>
          </a:stretch>
        </p:blipFill>
        <p:spPr>
          <a:xfrm>
            <a:off x="189730" y="749939"/>
            <a:ext cx="5563370" cy="2741565"/>
          </a:xfrm>
          <a:prstGeom prst="rect">
            <a:avLst/>
          </a:prstGeom>
        </p:spPr>
      </p:pic>
      <p:sp>
        <p:nvSpPr>
          <p:cNvPr id="7" name="Rectangle 6"/>
          <p:cNvSpPr/>
          <p:nvPr/>
        </p:nvSpPr>
        <p:spPr>
          <a:xfrm>
            <a:off x="400050" y="3910310"/>
            <a:ext cx="6096000" cy="923330"/>
          </a:xfrm>
          <a:prstGeom prst="rect">
            <a:avLst/>
          </a:prstGeom>
        </p:spPr>
        <p:txBody>
          <a:bodyPr>
            <a:spAutoFit/>
          </a:bodyPr>
          <a:lstStyle/>
          <a:p>
            <a:pPr>
              <a:buFont typeface="Arial" pitchFamily="34" charset="0"/>
              <a:buChar char="•"/>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Most of the customers age range from 20 to 30</a:t>
            </a:r>
          </a:p>
          <a:p>
            <a:pPr>
              <a:buFont typeface="Arial" pitchFamily="34" charset="0"/>
              <a:buChar char="•"/>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Almost  all the annual premium ranges from 0 to 1000000</a:t>
            </a:r>
          </a:p>
          <a:p>
            <a:pPr algn="ctr">
              <a:buFont typeface="Arial" pitchFamily="34" charset="0"/>
              <a:buChar char="•"/>
            </a:pP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324" y="282059"/>
            <a:ext cx="1081475" cy="523220"/>
          </a:xfrm>
          <a:prstGeom prst="rect">
            <a:avLst/>
          </a:prstGeom>
        </p:spPr>
        <p:txBody>
          <a:bodyPr wrap="square">
            <a:spAutoFit/>
          </a:bodyPr>
          <a:lstStyle/>
          <a:p>
            <a:pPr algn="ctr"/>
            <a:r>
              <a:rPr lang="en-IN" sz="28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EDA</a:t>
            </a:r>
            <a:endParaRPr lang="en-US" sz="28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p:txBody>
      </p:sp>
      <p:pic>
        <p:nvPicPr>
          <p:cNvPr id="5" name="Picture 4" descr="gender.png"/>
          <p:cNvPicPr>
            <a:picLocks noChangeAspect="1"/>
          </p:cNvPicPr>
          <p:nvPr/>
        </p:nvPicPr>
        <p:blipFill>
          <a:blip r:embed="rId2"/>
          <a:stretch>
            <a:fillRect/>
          </a:stretch>
        </p:blipFill>
        <p:spPr>
          <a:xfrm>
            <a:off x="1007462" y="1028700"/>
            <a:ext cx="4385247" cy="2247899"/>
          </a:xfrm>
          <a:prstGeom prst="rect">
            <a:avLst/>
          </a:prstGeom>
        </p:spPr>
      </p:pic>
      <p:pic>
        <p:nvPicPr>
          <p:cNvPr id="6" name="Picture 5" descr="d license.png"/>
          <p:cNvPicPr>
            <a:picLocks noChangeAspect="1"/>
          </p:cNvPicPr>
          <p:nvPr/>
        </p:nvPicPr>
        <p:blipFill>
          <a:blip r:embed="rId3"/>
          <a:stretch>
            <a:fillRect/>
          </a:stretch>
        </p:blipFill>
        <p:spPr>
          <a:xfrm>
            <a:off x="7254144" y="971549"/>
            <a:ext cx="4431391" cy="2276475"/>
          </a:xfrm>
          <a:prstGeom prst="rect">
            <a:avLst/>
          </a:prstGeom>
        </p:spPr>
      </p:pic>
      <p:pic>
        <p:nvPicPr>
          <p:cNvPr id="7" name="Picture 6" descr="vehicale age .png"/>
          <p:cNvPicPr>
            <a:picLocks noChangeAspect="1"/>
          </p:cNvPicPr>
          <p:nvPr/>
        </p:nvPicPr>
        <p:blipFill>
          <a:blip r:embed="rId4"/>
          <a:stretch>
            <a:fillRect/>
          </a:stretch>
        </p:blipFill>
        <p:spPr>
          <a:xfrm>
            <a:off x="290071" y="4191000"/>
            <a:ext cx="3194414" cy="1792739"/>
          </a:xfrm>
          <a:prstGeom prst="rect">
            <a:avLst/>
          </a:prstGeom>
        </p:spPr>
      </p:pic>
      <p:pic>
        <p:nvPicPr>
          <p:cNvPr id="8" name="Picture 7" descr="pre insured .png"/>
          <p:cNvPicPr>
            <a:picLocks noChangeAspect="1"/>
          </p:cNvPicPr>
          <p:nvPr/>
        </p:nvPicPr>
        <p:blipFill>
          <a:blip r:embed="rId5"/>
          <a:stretch>
            <a:fillRect/>
          </a:stretch>
        </p:blipFill>
        <p:spPr>
          <a:xfrm>
            <a:off x="3924094" y="4114800"/>
            <a:ext cx="3659971" cy="1908945"/>
          </a:xfrm>
          <a:prstGeom prst="rect">
            <a:avLst/>
          </a:prstGeom>
        </p:spPr>
      </p:pic>
      <p:pic>
        <p:nvPicPr>
          <p:cNvPr id="9" name="Picture 8" descr="damage.png"/>
          <p:cNvPicPr>
            <a:picLocks noChangeAspect="1"/>
          </p:cNvPicPr>
          <p:nvPr/>
        </p:nvPicPr>
        <p:blipFill>
          <a:blip r:embed="rId6"/>
          <a:stretch>
            <a:fillRect/>
          </a:stretch>
        </p:blipFill>
        <p:spPr>
          <a:xfrm>
            <a:off x="8229600" y="4162701"/>
            <a:ext cx="3541668" cy="1811518"/>
          </a:xfrm>
          <a:prstGeom prst="rect">
            <a:avLst/>
          </a:prstGeom>
        </p:spPr>
      </p:pic>
      <p:sp>
        <p:nvSpPr>
          <p:cNvPr id="10" name="Rectangle 9"/>
          <p:cNvSpPr/>
          <p:nvPr/>
        </p:nvSpPr>
        <p:spPr>
          <a:xfrm>
            <a:off x="2340487" y="3358634"/>
            <a:ext cx="1616148"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FIG-1 : Gender </a:t>
            </a:r>
            <a:endParaRPr lang="en-US" dirty="0"/>
          </a:p>
        </p:txBody>
      </p:sp>
      <p:sp>
        <p:nvSpPr>
          <p:cNvPr id="11" name="Rectangle 10"/>
          <p:cNvSpPr/>
          <p:nvPr/>
        </p:nvSpPr>
        <p:spPr>
          <a:xfrm>
            <a:off x="8612151" y="3349109"/>
            <a:ext cx="2191626"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FIG-2: Driving license</a:t>
            </a:r>
            <a:endParaRPr lang="en-US" dirty="0"/>
          </a:p>
        </p:txBody>
      </p:sp>
      <p:sp>
        <p:nvSpPr>
          <p:cNvPr id="12" name="Rectangle 11"/>
          <p:cNvSpPr/>
          <p:nvPr/>
        </p:nvSpPr>
        <p:spPr>
          <a:xfrm>
            <a:off x="820701" y="6158984"/>
            <a:ext cx="1957652"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FIG-3 : Vehicle Age</a:t>
            </a:r>
            <a:endParaRPr lang="en-US" dirty="0"/>
          </a:p>
        </p:txBody>
      </p:sp>
      <p:sp>
        <p:nvSpPr>
          <p:cNvPr id="13" name="Rectangle 12"/>
          <p:cNvSpPr/>
          <p:nvPr/>
        </p:nvSpPr>
        <p:spPr>
          <a:xfrm>
            <a:off x="4078251" y="6130409"/>
            <a:ext cx="3348609"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FIG-4: Previously Insured Clients </a:t>
            </a:r>
            <a:endParaRPr lang="en-US" dirty="0"/>
          </a:p>
        </p:txBody>
      </p:sp>
      <p:sp>
        <p:nvSpPr>
          <p:cNvPr id="14" name="Rectangle 13"/>
          <p:cNvSpPr/>
          <p:nvPr/>
        </p:nvSpPr>
        <p:spPr>
          <a:xfrm>
            <a:off x="8974101" y="6149459"/>
            <a:ext cx="2594043"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FIG-5 : Damaged Vehicles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ge lic.png"/>
          <p:cNvPicPr>
            <a:picLocks noChangeAspect="1"/>
          </p:cNvPicPr>
          <p:nvPr/>
        </p:nvPicPr>
        <p:blipFill>
          <a:blip r:embed="rId2"/>
          <a:stretch>
            <a:fillRect/>
          </a:stretch>
        </p:blipFill>
        <p:spPr>
          <a:xfrm>
            <a:off x="657225" y="403997"/>
            <a:ext cx="4295775" cy="2190997"/>
          </a:xfrm>
          <a:prstGeom prst="rect">
            <a:avLst/>
          </a:prstGeom>
        </p:spPr>
      </p:pic>
      <p:pic>
        <p:nvPicPr>
          <p:cNvPr id="5" name="Picture 4" descr="vehicle age age .png"/>
          <p:cNvPicPr>
            <a:picLocks noChangeAspect="1"/>
          </p:cNvPicPr>
          <p:nvPr/>
        </p:nvPicPr>
        <p:blipFill>
          <a:blip r:embed="rId3"/>
          <a:stretch>
            <a:fillRect/>
          </a:stretch>
        </p:blipFill>
        <p:spPr>
          <a:xfrm>
            <a:off x="7372351" y="516050"/>
            <a:ext cx="4046486" cy="2055836"/>
          </a:xfrm>
          <a:prstGeom prst="rect">
            <a:avLst/>
          </a:prstGeom>
        </p:spPr>
      </p:pic>
      <p:pic>
        <p:nvPicPr>
          <p:cNvPr id="6" name="Picture 5" descr="age and gender.png"/>
          <p:cNvPicPr>
            <a:picLocks noChangeAspect="1"/>
          </p:cNvPicPr>
          <p:nvPr/>
        </p:nvPicPr>
        <p:blipFill>
          <a:blip r:embed="rId4"/>
          <a:stretch>
            <a:fillRect/>
          </a:stretch>
        </p:blipFill>
        <p:spPr>
          <a:xfrm>
            <a:off x="3381375" y="3239419"/>
            <a:ext cx="5267325" cy="2855307"/>
          </a:xfrm>
          <a:prstGeom prst="rect">
            <a:avLst/>
          </a:prstGeom>
        </p:spPr>
      </p:pic>
      <p:sp>
        <p:nvSpPr>
          <p:cNvPr id="7" name="Rectangle 6"/>
          <p:cNvSpPr/>
          <p:nvPr/>
        </p:nvSpPr>
        <p:spPr>
          <a:xfrm>
            <a:off x="1239801" y="2768084"/>
            <a:ext cx="2926507"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FIG-1 : Driving license &amp; Age </a:t>
            </a:r>
            <a:endParaRPr lang="en-US" dirty="0"/>
          </a:p>
        </p:txBody>
      </p:sp>
      <p:sp>
        <p:nvSpPr>
          <p:cNvPr id="8" name="Rectangle 7"/>
          <p:cNvSpPr/>
          <p:nvPr/>
        </p:nvSpPr>
        <p:spPr>
          <a:xfrm>
            <a:off x="7754901" y="2663309"/>
            <a:ext cx="3561360"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FIG-2 : Vehicle age &amp; customer Age </a:t>
            </a:r>
            <a:endParaRPr lang="en-US" dirty="0"/>
          </a:p>
        </p:txBody>
      </p:sp>
      <p:sp>
        <p:nvSpPr>
          <p:cNvPr id="9" name="Rectangle 8"/>
          <p:cNvSpPr/>
          <p:nvPr/>
        </p:nvSpPr>
        <p:spPr>
          <a:xfrm>
            <a:off x="4516401" y="6317218"/>
            <a:ext cx="2906630"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FIG-3: Gender &amp; Vehicle age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hile age vs damge.png"/>
          <p:cNvPicPr>
            <a:picLocks noChangeAspect="1"/>
          </p:cNvPicPr>
          <p:nvPr/>
        </p:nvPicPr>
        <p:blipFill>
          <a:blip r:embed="rId2"/>
          <a:stretch>
            <a:fillRect/>
          </a:stretch>
        </p:blipFill>
        <p:spPr>
          <a:xfrm>
            <a:off x="685802" y="520063"/>
            <a:ext cx="4562474" cy="2574420"/>
          </a:xfrm>
          <a:prstGeom prst="rect">
            <a:avLst/>
          </a:prstGeom>
        </p:spPr>
      </p:pic>
      <p:pic>
        <p:nvPicPr>
          <p:cNvPr id="5" name="Picture 4" descr="vin vs res.png"/>
          <p:cNvPicPr>
            <a:picLocks noChangeAspect="1"/>
          </p:cNvPicPr>
          <p:nvPr/>
        </p:nvPicPr>
        <p:blipFill>
          <a:blip r:embed="rId3"/>
          <a:stretch>
            <a:fillRect/>
          </a:stretch>
        </p:blipFill>
        <p:spPr>
          <a:xfrm>
            <a:off x="6174026" y="504824"/>
            <a:ext cx="4911445" cy="2417581"/>
          </a:xfrm>
          <a:prstGeom prst="rect">
            <a:avLst/>
          </a:prstGeom>
        </p:spPr>
      </p:pic>
      <p:sp>
        <p:nvSpPr>
          <p:cNvPr id="8" name="Rectangle 7"/>
          <p:cNvSpPr/>
          <p:nvPr/>
        </p:nvSpPr>
        <p:spPr>
          <a:xfrm>
            <a:off x="1165646" y="3253859"/>
            <a:ext cx="3854068"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FIG-1 : Vehicle  Age &amp; Vehicle Damage </a:t>
            </a:r>
            <a:endParaRPr lang="en-US" dirty="0"/>
          </a:p>
        </p:txBody>
      </p:sp>
      <p:sp>
        <p:nvSpPr>
          <p:cNvPr id="9" name="Rectangle 8"/>
          <p:cNvSpPr/>
          <p:nvPr/>
        </p:nvSpPr>
        <p:spPr>
          <a:xfrm>
            <a:off x="7633121" y="3082409"/>
            <a:ext cx="2330029" cy="523220"/>
          </a:xfrm>
          <a:prstGeom prst="rect">
            <a:avLst/>
          </a:prstGeom>
        </p:spPr>
        <p:txBody>
          <a:bodyPr wrap="square">
            <a:spAutoFit/>
          </a:bodyPr>
          <a:lstStyle/>
          <a:p>
            <a:r>
              <a:rPr lang="en-IN"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FIG-2: Selection of Target </a:t>
            </a:r>
          </a:p>
          <a:p>
            <a:r>
              <a:rPr lang="en-IN"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     Vintage &amp; Response </a:t>
            </a:r>
            <a:endParaRPr lang="en-US" sz="1400" dirty="0"/>
          </a:p>
        </p:txBody>
      </p:sp>
      <p:pic>
        <p:nvPicPr>
          <p:cNvPr id="10" name="Picture 9" descr="imbalanced target column.png"/>
          <p:cNvPicPr>
            <a:picLocks noChangeAspect="1"/>
          </p:cNvPicPr>
          <p:nvPr/>
        </p:nvPicPr>
        <p:blipFill>
          <a:blip r:embed="rId4"/>
          <a:stretch>
            <a:fillRect/>
          </a:stretch>
        </p:blipFill>
        <p:spPr>
          <a:xfrm>
            <a:off x="533400" y="3803981"/>
            <a:ext cx="5037098" cy="2482655"/>
          </a:xfrm>
          <a:prstGeom prst="rect">
            <a:avLst/>
          </a:prstGeom>
        </p:spPr>
      </p:pic>
      <p:sp>
        <p:nvSpPr>
          <p:cNvPr id="11" name="Rectangle 10"/>
          <p:cNvSpPr/>
          <p:nvPr/>
        </p:nvSpPr>
        <p:spPr>
          <a:xfrm>
            <a:off x="987616" y="6263759"/>
            <a:ext cx="3502754"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FIG-3 : Imbalanced Target Variable </a:t>
            </a:r>
            <a:endParaRPr lang="en-US" dirty="0"/>
          </a:p>
        </p:txBody>
      </p:sp>
      <p:pic>
        <p:nvPicPr>
          <p:cNvPr id="12" name="Picture 11" descr="heatmap.png"/>
          <p:cNvPicPr>
            <a:picLocks noChangeAspect="1"/>
          </p:cNvPicPr>
          <p:nvPr/>
        </p:nvPicPr>
        <p:blipFill>
          <a:blip r:embed="rId5"/>
          <a:stretch>
            <a:fillRect/>
          </a:stretch>
        </p:blipFill>
        <p:spPr>
          <a:xfrm>
            <a:off x="6543676" y="3842134"/>
            <a:ext cx="4238624" cy="28873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4639"/>
            <a:ext cx="4396154" cy="584775"/>
          </a:xfrm>
          <a:prstGeom prst="rect">
            <a:avLst/>
          </a:prstGeom>
        </p:spPr>
        <p:txBody>
          <a:bodyPr wrap="square">
            <a:spAutoFit/>
          </a:bodyPr>
          <a:lstStyle/>
          <a:p>
            <a:pPr algn="ctr"/>
            <a:r>
              <a:rPr lang="en-IN" sz="32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PREPROCESSING </a:t>
            </a:r>
            <a:endParaRPr lang="en-US" sz="32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p:txBody>
      </p:sp>
      <p:pic>
        <p:nvPicPr>
          <p:cNvPr id="5" name="Picture 4" descr="outlier .png"/>
          <p:cNvPicPr>
            <a:picLocks noChangeAspect="1"/>
          </p:cNvPicPr>
          <p:nvPr/>
        </p:nvPicPr>
        <p:blipFill>
          <a:blip r:embed="rId2"/>
          <a:stretch>
            <a:fillRect/>
          </a:stretch>
        </p:blipFill>
        <p:spPr>
          <a:xfrm>
            <a:off x="352425" y="2774565"/>
            <a:ext cx="5619750" cy="2616019"/>
          </a:xfrm>
          <a:prstGeom prst="rect">
            <a:avLst/>
          </a:prstGeom>
        </p:spPr>
      </p:pic>
      <p:pic>
        <p:nvPicPr>
          <p:cNvPr id="6" name="Picture 5" descr="capping.png"/>
          <p:cNvPicPr>
            <a:picLocks noChangeAspect="1"/>
          </p:cNvPicPr>
          <p:nvPr/>
        </p:nvPicPr>
        <p:blipFill>
          <a:blip r:embed="rId3"/>
          <a:stretch>
            <a:fillRect/>
          </a:stretch>
        </p:blipFill>
        <p:spPr>
          <a:xfrm>
            <a:off x="6496050" y="2872190"/>
            <a:ext cx="5109794" cy="2528485"/>
          </a:xfrm>
          <a:prstGeom prst="rect">
            <a:avLst/>
          </a:prstGeom>
        </p:spPr>
      </p:pic>
      <p:sp>
        <p:nvSpPr>
          <p:cNvPr id="7" name="Rectangle 6"/>
          <p:cNvSpPr/>
          <p:nvPr/>
        </p:nvSpPr>
        <p:spPr>
          <a:xfrm>
            <a:off x="586223" y="5558909"/>
            <a:ext cx="3052327" cy="400110"/>
          </a:xfrm>
          <a:prstGeom prst="rect">
            <a:avLst/>
          </a:prstGeom>
        </p:spPr>
        <p:txBody>
          <a:bodyPr wrap="square">
            <a:spAutoFit/>
          </a:bodyPr>
          <a:lstStyle/>
          <a:p>
            <a:pPr algn="ctr"/>
            <a:r>
              <a:rPr lang="en-IN" sz="20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Presence of Outlier</a:t>
            </a:r>
            <a:endParaRPr lang="en-US" sz="20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p:txBody>
      </p:sp>
      <p:sp>
        <p:nvSpPr>
          <p:cNvPr id="8" name="Rectangle 7"/>
          <p:cNvSpPr/>
          <p:nvPr/>
        </p:nvSpPr>
        <p:spPr>
          <a:xfrm>
            <a:off x="7968098" y="5558909"/>
            <a:ext cx="2758512" cy="461665"/>
          </a:xfrm>
          <a:prstGeom prst="rect">
            <a:avLst/>
          </a:prstGeom>
        </p:spPr>
        <p:txBody>
          <a:bodyPr wrap="none">
            <a:spAutoFit/>
          </a:bodyPr>
          <a:lstStyle/>
          <a:p>
            <a:pPr algn="ctr"/>
            <a:r>
              <a:rPr lang="en-IN" sz="2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After Capping &amp; IQR</a:t>
            </a:r>
            <a:endParaRPr lang="en-US" sz="2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p:txBody>
      </p:sp>
      <p:sp>
        <p:nvSpPr>
          <p:cNvPr id="10" name="Rectangle 9"/>
          <p:cNvSpPr/>
          <p:nvPr/>
        </p:nvSpPr>
        <p:spPr>
          <a:xfrm>
            <a:off x="828674" y="1123087"/>
            <a:ext cx="9686925" cy="1323439"/>
          </a:xfrm>
          <a:prstGeom prst="rect">
            <a:avLst/>
          </a:prstGeom>
        </p:spPr>
        <p:txBody>
          <a:bodyPr wrap="square">
            <a:spAutoFit/>
          </a:bodyPr>
          <a:lstStyle/>
          <a:p>
            <a:r>
              <a:rPr lang="en-US" sz="2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Transformations are not required for now. Standard Scaling is required for all the numerical features . Encoding is required for categorical column. As Per Statistical Test Vintage Feature is insignificant hence it can be excluded for model building. In “Id” Feature all values are unique hence the values of this feature can be set as index for accessing the data. </a:t>
            </a:r>
            <a:endParaRPr 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0625" y="596384"/>
            <a:ext cx="1829732" cy="892552"/>
          </a:xfrm>
          <a:prstGeom prst="rect">
            <a:avLst/>
          </a:prstGeom>
        </p:spPr>
        <p:txBody>
          <a:bodyPr wrap="none">
            <a:spAutoFit/>
          </a:bodyPr>
          <a:lstStyle/>
          <a:p>
            <a:r>
              <a:rPr lang="en-IN" sz="1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Logistic  Regression</a:t>
            </a:r>
          </a:p>
          <a:p>
            <a:endParaRPr lang="en-IN"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IN"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endParaRPr lang="en-US" dirty="0"/>
          </a:p>
        </p:txBody>
      </p:sp>
      <p:pic>
        <p:nvPicPr>
          <p:cNvPr id="6" name="Picture 5" descr="logis 2.png"/>
          <p:cNvPicPr>
            <a:picLocks noChangeAspect="1"/>
          </p:cNvPicPr>
          <p:nvPr/>
        </p:nvPicPr>
        <p:blipFill>
          <a:blip r:embed="rId2"/>
          <a:stretch>
            <a:fillRect/>
          </a:stretch>
        </p:blipFill>
        <p:spPr>
          <a:xfrm>
            <a:off x="304799" y="1075015"/>
            <a:ext cx="4181475" cy="2931419"/>
          </a:xfrm>
          <a:prstGeom prst="rect">
            <a:avLst/>
          </a:prstGeom>
        </p:spPr>
      </p:pic>
      <p:pic>
        <p:nvPicPr>
          <p:cNvPr id="7" name="Picture 6" descr="logis 1.png"/>
          <p:cNvPicPr>
            <a:picLocks noChangeAspect="1"/>
          </p:cNvPicPr>
          <p:nvPr/>
        </p:nvPicPr>
        <p:blipFill>
          <a:blip r:embed="rId3"/>
          <a:stretch>
            <a:fillRect/>
          </a:stretch>
        </p:blipFill>
        <p:spPr>
          <a:xfrm>
            <a:off x="304800" y="4171949"/>
            <a:ext cx="4648200" cy="1684006"/>
          </a:xfrm>
          <a:prstGeom prst="rect">
            <a:avLst/>
          </a:prstGeom>
        </p:spPr>
      </p:pic>
      <p:sp>
        <p:nvSpPr>
          <p:cNvPr id="11" name="Rectangle 10"/>
          <p:cNvSpPr/>
          <p:nvPr/>
        </p:nvSpPr>
        <p:spPr>
          <a:xfrm>
            <a:off x="185545" y="180975"/>
            <a:ext cx="2081019" cy="523220"/>
          </a:xfrm>
          <a:prstGeom prst="rect">
            <a:avLst/>
          </a:prstGeom>
        </p:spPr>
        <p:txBody>
          <a:bodyPr wrap="none">
            <a:spAutoFit/>
          </a:bodyPr>
          <a:lstStyle/>
          <a:p>
            <a:r>
              <a:rPr lang="en-IN" sz="28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Base Models</a:t>
            </a:r>
          </a:p>
        </p:txBody>
      </p:sp>
      <p:pic>
        <p:nvPicPr>
          <p:cNvPr id="12" name="Picture 11" descr="Random forest before upsamling.png"/>
          <p:cNvPicPr>
            <a:picLocks noChangeAspect="1"/>
          </p:cNvPicPr>
          <p:nvPr/>
        </p:nvPicPr>
        <p:blipFill>
          <a:blip r:embed="rId4"/>
          <a:stretch>
            <a:fillRect/>
          </a:stretch>
        </p:blipFill>
        <p:spPr>
          <a:xfrm>
            <a:off x="6993667" y="847724"/>
            <a:ext cx="4323834" cy="3076575"/>
          </a:xfrm>
          <a:prstGeom prst="rect">
            <a:avLst/>
          </a:prstGeom>
        </p:spPr>
      </p:pic>
      <p:pic>
        <p:nvPicPr>
          <p:cNvPr id="13" name="Picture 12" descr="Random forest before smote.png"/>
          <p:cNvPicPr>
            <a:picLocks noChangeAspect="1"/>
          </p:cNvPicPr>
          <p:nvPr/>
        </p:nvPicPr>
        <p:blipFill>
          <a:blip r:embed="rId5"/>
          <a:stretch>
            <a:fillRect/>
          </a:stretch>
        </p:blipFill>
        <p:spPr>
          <a:xfrm>
            <a:off x="6629401" y="4116873"/>
            <a:ext cx="4844872" cy="1702901"/>
          </a:xfrm>
          <a:prstGeom prst="rect">
            <a:avLst/>
          </a:prstGeom>
        </p:spPr>
      </p:pic>
      <p:sp>
        <p:nvSpPr>
          <p:cNvPr id="14" name="Rectangle 13"/>
          <p:cNvSpPr/>
          <p:nvPr/>
        </p:nvSpPr>
        <p:spPr>
          <a:xfrm>
            <a:off x="7338820" y="520184"/>
            <a:ext cx="1681935" cy="369332"/>
          </a:xfrm>
          <a:prstGeom prst="rect">
            <a:avLst/>
          </a:prstGeom>
        </p:spPr>
        <p:txBody>
          <a:bodyPr wrap="none">
            <a:spAutoFit/>
          </a:bodyPr>
          <a:lstStyle/>
          <a:p>
            <a:r>
              <a:rPr lang="en-IN"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Random Forest </a:t>
            </a:r>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TotalTime>
  <Words>502</Words>
  <Application>Microsoft Office PowerPoint</Application>
  <PresentationFormat>Custom</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Cross Sell Prediction</dc:title>
  <dc:creator>Kishore PG</dc:creator>
  <cp:lastModifiedBy>DAYANITHI</cp:lastModifiedBy>
  <cp:revision>78</cp:revision>
  <dcterms:created xsi:type="dcterms:W3CDTF">2022-02-12T17:04:04Z</dcterms:created>
  <dcterms:modified xsi:type="dcterms:W3CDTF">2022-09-22T06:34:36Z</dcterms:modified>
</cp:coreProperties>
</file>