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Hello Everyone, Welcome to Scrum 101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Agile philosophy was formalized in a manifesto that was based on the 4 core values and 12 principles</a:t>
            </a:r>
            <a:endParaRPr/>
          </a:p>
          <a:p>
            <a:pPr indent="0" lvl="0" marL="0">
              <a:spcBef>
                <a:spcPts val="0"/>
              </a:spcBef>
              <a:spcAft>
                <a:spcPts val="0"/>
              </a:spcAft>
              <a:buNone/>
            </a:pPr>
            <a:r>
              <a:t/>
            </a:r>
            <a:endParaRPr/>
          </a:p>
          <a:p>
            <a:pPr indent="0" lvl="0" marL="0">
              <a:spcBef>
                <a:spcPts val="0"/>
              </a:spcBef>
              <a:spcAft>
                <a:spcPts val="0"/>
              </a:spcAft>
              <a:buNone/>
            </a:pPr>
            <a:r>
              <a:rPr lang="en"/>
              <a:t>Which mean</a:t>
            </a:r>
            <a:endParaRPr/>
          </a:p>
          <a:p>
            <a:pPr indent="0" lvl="0" marL="0">
              <a:spcBef>
                <a:spcPts val="0"/>
              </a:spcBef>
              <a:spcAft>
                <a:spcPts val="0"/>
              </a:spcAft>
              <a:buNone/>
            </a:pPr>
            <a:r>
              <a:t/>
            </a:r>
            <a:endParaRPr/>
          </a:p>
          <a:p>
            <a:pPr indent="0" lvl="0" marL="0">
              <a:spcBef>
                <a:spcPts val="0"/>
              </a:spcBef>
              <a:spcAft>
                <a:spcPts val="0"/>
              </a:spcAft>
              <a:buNone/>
            </a:pPr>
            <a:r>
              <a:rPr lang="en"/>
              <a:t>We value Individuals and interactions vs process &amp; tools , </a:t>
            </a:r>
            <a:r>
              <a:rPr lang="en"/>
              <a:t>values a team based approach with Focus is on team responsibility. Teams will reflect and adjust based on variances.</a:t>
            </a:r>
            <a:endParaRPr/>
          </a:p>
          <a:p>
            <a:pPr indent="0" lvl="0" marL="0">
              <a:spcBef>
                <a:spcPts val="0"/>
              </a:spcBef>
              <a:spcAft>
                <a:spcPts val="0"/>
              </a:spcAft>
              <a:buNone/>
            </a:pPr>
            <a:r>
              <a:t/>
            </a:r>
            <a:endParaRPr/>
          </a:p>
          <a:p>
            <a:pPr indent="0" lvl="0" marL="0">
              <a:spcBef>
                <a:spcPts val="0"/>
              </a:spcBef>
              <a:spcAft>
                <a:spcPts val="0"/>
              </a:spcAft>
              <a:buNone/>
            </a:pPr>
            <a:r>
              <a:rPr lang="en"/>
              <a:t>Value working software over documentation. The value of agile approach is to produce a working Product increment that is of shippable quality, whether that PI is released or not to the customer. </a:t>
            </a:r>
            <a:endParaRPr/>
          </a:p>
          <a:p>
            <a:pPr indent="0" lvl="0" marL="0">
              <a:spcBef>
                <a:spcPts val="0"/>
              </a:spcBef>
              <a:spcAft>
                <a:spcPts val="0"/>
              </a:spcAft>
              <a:buNone/>
            </a:pPr>
            <a:r>
              <a:t/>
            </a:r>
            <a:endParaRPr/>
          </a:p>
          <a:p>
            <a:pPr indent="0" lvl="0" marL="0">
              <a:spcBef>
                <a:spcPts val="0"/>
              </a:spcBef>
              <a:spcAft>
                <a:spcPts val="0"/>
              </a:spcAft>
              <a:buNone/>
            </a:pPr>
            <a:r>
              <a:rPr lang="en"/>
              <a:t>Value collaboration vs contract negotiation. When customer requests a change contracts needed to changed and negotiated. This creates mistrust between stakeholders.</a:t>
            </a:r>
            <a:endParaRPr/>
          </a:p>
          <a:p>
            <a:pPr indent="0" lvl="0" marL="0">
              <a:spcBef>
                <a:spcPts val="0"/>
              </a:spcBef>
              <a:spcAft>
                <a:spcPts val="0"/>
              </a:spcAft>
              <a:buNone/>
            </a:pPr>
            <a:r>
              <a:t/>
            </a:r>
            <a:endParaRPr/>
          </a:p>
          <a:p>
            <a:pPr indent="0" lvl="0" marL="0">
              <a:spcBef>
                <a:spcPts val="0"/>
              </a:spcBef>
              <a:spcAft>
                <a:spcPts val="0"/>
              </a:spcAft>
              <a:buNone/>
            </a:pPr>
            <a:r>
              <a:rPr lang="en"/>
              <a:t>Respond to change vs following a plan. In agile approach planning is frequently updated and is a living breathing plan in terms of immediate sprint or long term product roadmap. Plans are not rigid. Goal is to create value and embrace change. The process of planning is more important than the plan itself. Continuous planning improves chances for success. Framework of feedback loops</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How can we practice agile?</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Scrum is the most popular Agile Framework used today, There are others such as Extreme Programming, Kanban, FDD etc..</a:t>
            </a:r>
            <a:endParaRPr/>
          </a:p>
          <a:p>
            <a:pPr indent="0" lvl="0" marL="0">
              <a:spcBef>
                <a:spcPts val="0"/>
              </a:spcBef>
              <a:spcAft>
                <a:spcPts val="0"/>
              </a:spcAft>
              <a:buNone/>
            </a:pPr>
            <a:r>
              <a:rPr lang="en"/>
              <a:t>Scrum is founded on </a:t>
            </a:r>
            <a:r>
              <a:rPr lang="en"/>
              <a:t>empiricism</a:t>
            </a:r>
            <a:r>
              <a:rPr lang="en"/>
              <a:t> which is primarily based on experience and making </a:t>
            </a:r>
            <a:r>
              <a:rPr lang="en"/>
              <a:t>decisions</a:t>
            </a:r>
            <a:r>
              <a:rPr lang="en"/>
              <a:t> based on what is known. </a:t>
            </a:r>
            <a:endParaRPr/>
          </a:p>
          <a:p>
            <a:pPr indent="0" lvl="0" marL="0">
              <a:spcBef>
                <a:spcPts val="0"/>
              </a:spcBef>
              <a:spcAft>
                <a:spcPts val="0"/>
              </a:spcAft>
              <a:buNone/>
            </a:pPr>
            <a:r>
              <a:rPr lang="en"/>
              <a:t>It is based on 3 pillars transparency, inspection and adaptation.</a:t>
            </a:r>
            <a:endParaRPr/>
          </a:p>
          <a:p>
            <a:pPr indent="0" lvl="0" marL="0">
              <a:spcBef>
                <a:spcPts val="0"/>
              </a:spcBef>
              <a:spcAft>
                <a:spcPts val="0"/>
              </a:spcAft>
              <a:buNone/>
            </a:pPr>
            <a:r>
              <a:rPr lang="en"/>
              <a:t>Transparency, </a:t>
            </a:r>
            <a:r>
              <a:rPr lang="en"/>
              <a:t>significant</a:t>
            </a:r>
            <a:r>
              <a:rPr lang="en"/>
              <a:t> aspects must be visible to scrum team responsible for the outcomes. E.g. common definition of done must be shared by those performing and accepting the work</a:t>
            </a:r>
            <a:endParaRPr/>
          </a:p>
          <a:p>
            <a:pPr indent="0" lvl="0" marL="0">
              <a:spcBef>
                <a:spcPts val="0"/>
              </a:spcBef>
              <a:spcAft>
                <a:spcPts val="0"/>
              </a:spcAft>
              <a:buNone/>
            </a:pPr>
            <a:r>
              <a:rPr lang="en"/>
              <a:t>Inspection, recommends frequent inspections and checkins to control variances</a:t>
            </a:r>
            <a:endParaRPr/>
          </a:p>
          <a:p>
            <a:pPr indent="0" lvl="0" marL="0">
              <a:spcBef>
                <a:spcPts val="0"/>
              </a:spcBef>
              <a:spcAft>
                <a:spcPts val="0"/>
              </a:spcAft>
              <a:buNone/>
            </a:pPr>
            <a:r>
              <a:rPr lang="en"/>
              <a:t>Adaptation</a:t>
            </a:r>
            <a:r>
              <a:rPr lang="en"/>
              <a:t>, suggest that adjustments must be made based on variances noted by inspections</a:t>
            </a:r>
            <a:endParaRPr/>
          </a:p>
          <a:p>
            <a:pPr indent="0" lvl="0" marL="0">
              <a:spcBef>
                <a:spcPts val="0"/>
              </a:spcBef>
              <a:spcAft>
                <a:spcPts val="0"/>
              </a:spcAft>
              <a:buNone/>
            </a:pPr>
            <a:r>
              <a:t/>
            </a:r>
            <a:endParaRPr/>
          </a:p>
          <a:p>
            <a:pPr indent="0" lvl="0" marL="0">
              <a:spcBef>
                <a:spcPts val="0"/>
              </a:spcBef>
              <a:spcAft>
                <a:spcPts val="0"/>
              </a:spcAft>
              <a:buNone/>
            </a:pPr>
            <a:r>
              <a:rPr lang="en"/>
              <a:t>Inspection and Adaptation form a continuous improvement cycle </a:t>
            </a:r>
            <a:r>
              <a:rPr lang="en"/>
              <a:t>throughout</a:t>
            </a:r>
            <a:r>
              <a:rPr lang="en"/>
              <a:t> the Scrum</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sz="1450">
                <a:solidFill>
                  <a:srgbClr val="4C4D52"/>
                </a:solidFill>
                <a:highlight>
                  <a:srgbClr val="FFFFFF"/>
                </a:highlight>
              </a:rPr>
              <a:t>ScrumMaster, can be thought of as a coach for the team, helping team members use the Scrum process to perform at the highest level. Concept of servant leader is he/she is a servant first and focuses on people’s needs, collaboration, coaching, facilitating and maximizing success vs leader first approach of directed authority from the top-down.</a:t>
            </a:r>
            <a:endParaRPr sz="1450">
              <a:solidFill>
                <a:srgbClr val="4C4D52"/>
              </a:solidFill>
              <a:highlight>
                <a:srgbClr val="FFFFFF"/>
              </a:highlight>
            </a:endParaRPr>
          </a:p>
          <a:p>
            <a:pPr indent="0" lvl="0" marL="0">
              <a:spcBef>
                <a:spcPts val="0"/>
              </a:spcBef>
              <a:spcAft>
                <a:spcPts val="0"/>
              </a:spcAft>
              <a:buNone/>
            </a:pPr>
            <a:r>
              <a:t/>
            </a:r>
            <a:endParaRPr sz="1450">
              <a:solidFill>
                <a:srgbClr val="4C4D52"/>
              </a:solidFill>
              <a:highlight>
                <a:srgbClr val="FFFFFF"/>
              </a:highlight>
            </a:endParaRPr>
          </a:p>
          <a:p>
            <a:pPr indent="0" lvl="0" marL="0" rtl="0">
              <a:lnSpc>
                <a:spcPct val="115000"/>
              </a:lnSpc>
              <a:spcBef>
                <a:spcPts val="1600"/>
              </a:spcBef>
              <a:spcAft>
                <a:spcPts val="0"/>
              </a:spcAft>
              <a:buNone/>
            </a:pPr>
            <a:r>
              <a:rPr lang="en" sz="1450">
                <a:solidFill>
                  <a:srgbClr val="4C4D52"/>
                </a:solidFill>
              </a:rPr>
              <a:t>The product owner (PO) is the other role, and in Scrum software development, represents the business, customers or users, and guides the team toward building the right product. This role manages the Product backlog , elaborates features requests, reviews and approves the Product increments for each sprint.</a:t>
            </a:r>
            <a:endParaRPr sz="1450">
              <a:solidFill>
                <a:srgbClr val="4C4D52"/>
              </a:solidFill>
            </a:endParaRPr>
          </a:p>
          <a:p>
            <a:pPr indent="0" lvl="0" marL="0" rtl="0">
              <a:lnSpc>
                <a:spcPct val="115000"/>
              </a:lnSpc>
              <a:spcBef>
                <a:spcPts val="1600"/>
              </a:spcBef>
              <a:spcAft>
                <a:spcPts val="0"/>
              </a:spcAft>
              <a:buNone/>
            </a:pPr>
            <a:r>
              <a:rPr lang="en" sz="1450">
                <a:solidFill>
                  <a:srgbClr val="4C4D52"/>
                </a:solidFill>
              </a:rPr>
              <a:t>Development team is a cross functional team of different resources that are working to build the product increment. This can includes front end , back end, full stack software engineers and UX design, and testing resources (as appropriate for that organization). All resources are required to help build the product increment. The optimal team size is greater than 3 and less than 9 typically around 7 . Development team is responsible for working on the Sprint backlog</a:t>
            </a:r>
            <a:endParaRPr sz="1450">
              <a:solidFill>
                <a:srgbClr val="4C4D52"/>
              </a:solidFill>
            </a:endParaRPr>
          </a:p>
          <a:p>
            <a:pPr indent="0" lvl="0" marL="0" rtl="0">
              <a:lnSpc>
                <a:spcPct val="115000"/>
              </a:lnSpc>
              <a:spcBef>
                <a:spcPts val="1600"/>
              </a:spcBef>
              <a:spcAft>
                <a:spcPts val="0"/>
              </a:spcAft>
              <a:buNone/>
            </a:pPr>
            <a:r>
              <a:t/>
            </a:r>
            <a:endParaRPr sz="1450">
              <a:solidFill>
                <a:srgbClr val="4C4D52"/>
              </a:solidFill>
            </a:endParaRPr>
          </a:p>
          <a:p>
            <a:pPr indent="0" lvl="0" marL="0" rtl="0">
              <a:lnSpc>
                <a:spcPct val="115000"/>
              </a:lnSpc>
              <a:spcBef>
                <a:spcPts val="1600"/>
              </a:spcBef>
              <a:spcAft>
                <a:spcPts val="0"/>
              </a:spcAft>
              <a:buNone/>
            </a:pPr>
            <a:r>
              <a:t/>
            </a:r>
            <a:endParaRPr sz="1450">
              <a:solidFill>
                <a:srgbClr val="4C4D52"/>
              </a:solidFill>
            </a:endParaRPr>
          </a:p>
          <a:p>
            <a:pPr indent="0" lvl="0" marL="0" rtl="0">
              <a:spcBef>
                <a:spcPts val="0"/>
              </a:spcBef>
              <a:spcAft>
                <a:spcPts val="0"/>
              </a:spcAft>
              <a:buNone/>
            </a:pPr>
            <a:r>
              <a:t/>
            </a:r>
            <a:endParaRPr sz="1450">
              <a:solidFill>
                <a:srgbClr val="4C4D52"/>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Sprint is at the heart of the Scrum, it is a time box 1-4 weeks not more than a month to produce a product increment i.e. working software which may be potentially released. Best to have consistent sprint duration i.e. organizations sets a 2 week sprint based on what works best for them. Sprint is like a mini-project, with goals of what needs to be built and plans that are flexible to achieve those goals, that are monitored frequently</a:t>
            </a:r>
            <a:endParaRPr/>
          </a:p>
          <a:p>
            <a:pPr indent="0" lvl="0" marL="0">
              <a:spcBef>
                <a:spcPts val="0"/>
              </a:spcBef>
              <a:spcAft>
                <a:spcPts val="0"/>
              </a:spcAft>
              <a:buNone/>
            </a:pPr>
            <a:r>
              <a:t/>
            </a:r>
            <a:endParaRPr/>
          </a:p>
          <a:p>
            <a:pPr indent="0" lvl="0" marL="0">
              <a:spcBef>
                <a:spcPts val="0"/>
              </a:spcBef>
              <a:spcAft>
                <a:spcPts val="0"/>
              </a:spcAft>
              <a:buNone/>
            </a:pPr>
            <a:r>
              <a:rPr lang="en"/>
              <a:t>Sprint includes Planning, Daily Scrum, development work, review and retrospective</a:t>
            </a:r>
            <a:endParaRPr/>
          </a:p>
          <a:p>
            <a:pPr indent="0" lvl="0" marL="0">
              <a:spcBef>
                <a:spcPts val="0"/>
              </a:spcBef>
              <a:spcAft>
                <a:spcPts val="0"/>
              </a:spcAft>
              <a:buNone/>
            </a:pPr>
            <a:r>
              <a:t/>
            </a:r>
            <a:endParaRPr/>
          </a:p>
          <a:p>
            <a:pPr indent="0" lvl="0" marL="0">
              <a:spcBef>
                <a:spcPts val="0"/>
              </a:spcBef>
              <a:spcAft>
                <a:spcPts val="0"/>
              </a:spcAft>
              <a:buNone/>
            </a:pPr>
            <a:r>
              <a:rPr lang="en"/>
              <a:t>Sprint planning performed at the start of each sprint with the entire Scrum team. Product Owner shares objective of Sprint. Take a look at the Product Backlog , ascertain capacity of the sprint and past performance and select items in the backlog that team can accomplish to achieve the objectives. What can be done? How will it be done? </a:t>
            </a:r>
            <a:endParaRPr/>
          </a:p>
          <a:p>
            <a:pPr indent="0" lvl="0" marL="0">
              <a:spcBef>
                <a:spcPts val="0"/>
              </a:spcBef>
              <a:spcAft>
                <a:spcPts val="0"/>
              </a:spcAft>
              <a:buNone/>
            </a:pPr>
            <a:r>
              <a:t/>
            </a:r>
            <a:endParaRPr/>
          </a:p>
          <a:p>
            <a:pPr indent="0" lvl="0" marL="0">
              <a:spcBef>
                <a:spcPts val="0"/>
              </a:spcBef>
              <a:spcAft>
                <a:spcPts val="0"/>
              </a:spcAft>
              <a:buNone/>
            </a:pPr>
            <a:r>
              <a:rPr lang="en"/>
              <a:t>Daily scrum, 15 min time boxed event to review 3 things each day with the Dev Team. What did I accomplish yesterday? What will  I do today? Any impediments that prevent me from getting things done? Scrum master facilitates but Dev Team is responsible for running them. Improve communication, collaboration , key to inspect and adaptation.</a:t>
            </a:r>
            <a:endParaRPr/>
          </a:p>
          <a:p>
            <a:pPr indent="0" lvl="0" marL="0">
              <a:spcBef>
                <a:spcPts val="0"/>
              </a:spcBef>
              <a:spcAft>
                <a:spcPts val="0"/>
              </a:spcAft>
              <a:buNone/>
            </a:pPr>
            <a:r>
              <a:t/>
            </a:r>
            <a:endParaRPr/>
          </a:p>
          <a:p>
            <a:pPr indent="0" lvl="0" marL="0">
              <a:spcBef>
                <a:spcPts val="0"/>
              </a:spcBef>
              <a:spcAft>
                <a:spcPts val="0"/>
              </a:spcAft>
              <a:buNone/>
            </a:pPr>
            <a:r>
              <a:rPr lang="en"/>
              <a:t>Sprint Review, held at end of the sprint to review and inspect the Product increment .What has been done and what’s not done. Attended by team members and stakeholders.</a:t>
            </a:r>
            <a:endParaRPr/>
          </a:p>
          <a:p>
            <a:pPr indent="0" lvl="0" marL="0">
              <a:spcBef>
                <a:spcPts val="0"/>
              </a:spcBef>
              <a:spcAft>
                <a:spcPts val="0"/>
              </a:spcAft>
              <a:buNone/>
            </a:pPr>
            <a:r>
              <a:t/>
            </a:r>
            <a:endParaRPr/>
          </a:p>
          <a:p>
            <a:pPr indent="0" lvl="0" marL="0">
              <a:spcBef>
                <a:spcPts val="0"/>
              </a:spcBef>
              <a:spcAft>
                <a:spcPts val="0"/>
              </a:spcAft>
              <a:buNone/>
            </a:pPr>
            <a:r>
              <a:rPr lang="en"/>
              <a:t>Sprint retrospective, is held to reflect on things that went well in the current sprint and opportunities to improve in the next sprint. Includes inspection of people, process, tools, team collaboration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do all these Roles, Events, Artifacts come together, let’s see what our expert has to say on this?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bring it all together this is how a scrum process would work.</a:t>
            </a:r>
            <a:endParaRPr/>
          </a:p>
          <a:p>
            <a:pPr indent="0" lvl="0" marL="0">
              <a:spcBef>
                <a:spcPts val="0"/>
              </a:spcBef>
              <a:spcAft>
                <a:spcPts val="0"/>
              </a:spcAft>
              <a:buNone/>
            </a:pPr>
            <a:r>
              <a:t/>
            </a:r>
            <a:endParaRPr/>
          </a:p>
          <a:p>
            <a:pPr indent="-298450" lvl="0" marL="457200" rtl="0">
              <a:spcBef>
                <a:spcPts val="0"/>
              </a:spcBef>
              <a:spcAft>
                <a:spcPts val="0"/>
              </a:spcAft>
              <a:buSzPts val="1100"/>
              <a:buAutoNum type="arabicPeriod"/>
            </a:pPr>
            <a:r>
              <a:rPr lang="en"/>
              <a:t>Request from customers, exec, team, stakeholder users etc are logged into the Product Backlog by the Product Owner</a:t>
            </a:r>
            <a:endParaRPr/>
          </a:p>
          <a:p>
            <a:pPr indent="-298450" lvl="0" marL="457200" rtl="0">
              <a:spcBef>
                <a:spcPts val="0"/>
              </a:spcBef>
              <a:spcAft>
                <a:spcPts val="0"/>
              </a:spcAft>
              <a:buSzPts val="1100"/>
              <a:buAutoNum type="arabicPeriod"/>
            </a:pPr>
            <a:r>
              <a:rPr lang="en"/>
              <a:t>These request are logged as Stories or Epics (think of this as a short description in the format , as a &lt;user&gt;, I want some &lt;function&gt; so that I can realize the &lt;benefit&gt;</a:t>
            </a:r>
            <a:endParaRPr/>
          </a:p>
          <a:p>
            <a:pPr indent="-298450" lvl="0" marL="457200" rtl="0">
              <a:spcBef>
                <a:spcPts val="0"/>
              </a:spcBef>
              <a:spcAft>
                <a:spcPts val="0"/>
              </a:spcAft>
              <a:buSzPts val="1100"/>
              <a:buAutoNum type="arabicPeriod"/>
            </a:pPr>
            <a:r>
              <a:rPr lang="en"/>
              <a:t>Request are ranked in terms of business benefits and costs and Product Owner will elaborate those requirements further to get them ready for sprint planning meeting</a:t>
            </a:r>
            <a:endParaRPr/>
          </a:p>
          <a:p>
            <a:pPr indent="-298450" lvl="0" marL="457200" rtl="0">
              <a:spcBef>
                <a:spcPts val="0"/>
              </a:spcBef>
              <a:spcAft>
                <a:spcPts val="0"/>
              </a:spcAft>
              <a:buSzPts val="1100"/>
              <a:buAutoNum type="arabicPeriod"/>
            </a:pPr>
            <a:r>
              <a:rPr lang="en"/>
              <a:t>In Sprint planning meeting the team will select features they can </a:t>
            </a:r>
            <a:r>
              <a:rPr lang="en"/>
              <a:t>accomplish</a:t>
            </a:r>
            <a:r>
              <a:rPr lang="en"/>
              <a:t> in the next sprint based on their capacity and past velocity (history of what was planned vs achieved). Stories are estimated using story points and a tool Planning Poker.</a:t>
            </a:r>
            <a:endParaRPr/>
          </a:p>
          <a:p>
            <a:pPr indent="-298450" lvl="0" marL="457200" rtl="0">
              <a:spcBef>
                <a:spcPts val="0"/>
              </a:spcBef>
              <a:spcAft>
                <a:spcPts val="0"/>
              </a:spcAft>
              <a:buSzPts val="1100"/>
              <a:buAutoNum type="arabicPeriod"/>
            </a:pPr>
            <a:r>
              <a:rPr lang="en"/>
              <a:t>The features are moved into the Sprint backlog and broken down into tasks for each story which doesnt exceed more than 24 hrs. Tools such as burndown chart is used to monitor how the sprint is progressing i.e. planned vs accomplished</a:t>
            </a:r>
            <a:endParaRPr/>
          </a:p>
          <a:p>
            <a:pPr indent="-298450" lvl="0" marL="457200" rtl="0">
              <a:spcBef>
                <a:spcPts val="0"/>
              </a:spcBef>
              <a:spcAft>
                <a:spcPts val="0"/>
              </a:spcAft>
              <a:buSzPts val="1100"/>
              <a:buAutoNum type="arabicPeriod"/>
            </a:pPr>
            <a:r>
              <a:rPr lang="en"/>
              <a:t>The scrum master will facilitate the daily scrum meeting and team will inspect the daily progress for the sprint</a:t>
            </a:r>
            <a:endParaRPr/>
          </a:p>
          <a:p>
            <a:pPr indent="-298450" lvl="0" marL="457200" rtl="0">
              <a:spcBef>
                <a:spcPts val="0"/>
              </a:spcBef>
              <a:spcAft>
                <a:spcPts val="0"/>
              </a:spcAft>
              <a:buSzPts val="1100"/>
              <a:buAutoNum type="arabicPeriod"/>
            </a:pPr>
            <a:r>
              <a:rPr lang="en"/>
              <a:t>At the end of the sprint Sprint review is conducted to </a:t>
            </a:r>
            <a:r>
              <a:rPr lang="en"/>
              <a:t>demonstrate</a:t>
            </a:r>
            <a:r>
              <a:rPr lang="en"/>
              <a:t> the product increment to the Product owner and stakeholders</a:t>
            </a:r>
            <a:endParaRPr/>
          </a:p>
          <a:p>
            <a:pPr indent="-298450" lvl="0" marL="457200" rtl="0">
              <a:spcBef>
                <a:spcPts val="0"/>
              </a:spcBef>
              <a:spcAft>
                <a:spcPts val="0"/>
              </a:spcAft>
              <a:buSzPts val="1100"/>
              <a:buAutoNum type="arabicPeriod"/>
            </a:pPr>
            <a:r>
              <a:rPr lang="en"/>
              <a:t>This produces the product increment that is potentially ready to be shipped</a:t>
            </a:r>
            <a:endParaRPr/>
          </a:p>
          <a:p>
            <a:pPr indent="-298450" lvl="0" marL="457200">
              <a:spcBef>
                <a:spcPts val="0"/>
              </a:spcBef>
              <a:spcAft>
                <a:spcPts val="0"/>
              </a:spcAft>
              <a:buSzPts val="1100"/>
              <a:buAutoNum type="arabicPeriod"/>
            </a:pPr>
            <a:r>
              <a:rPr lang="en"/>
              <a:t>Finally the sprint ends with the retrospective</a:t>
            </a:r>
            <a:endParaRPr/>
          </a:p>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Before we start I’d like everyone to launch this URL on your phone and submit the scrum concepts that you learn during the presentation.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Alright so let’s get started with a definition from the Scrum.org guide </a:t>
            </a:r>
            <a:endParaRPr/>
          </a:p>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Keyword here is a framework , framework is </a:t>
            </a:r>
            <a:r>
              <a:rPr lang="en"/>
              <a:t>guidelines</a:t>
            </a:r>
            <a:r>
              <a:rPr lang="en"/>
              <a:t> describing roles and rule based upon principles to help facilitate in a non prescriptive way.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did we need another FRAMEWORK?</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 overheard a conversation from a famous resident technical expert and some of his coworkers , and this is what I heard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Software development and engineering practices evolved thru the 60s, 70s and 80s the focus was to resolve the crisis in software development to produce good quality software on time and in a budget. We created a structured process of Waterfall methodology where we went into clearly defined phases in software development. We started with a formal requirements analysis session, followed by design  and development before proceeding to formal verification process. As you can see from this chart the customer interactions are limited to Requirements and then finally </a:t>
            </a:r>
            <a:r>
              <a:rPr lang="en"/>
              <a:t>verification</a:t>
            </a:r>
            <a:r>
              <a:rPr lang="en"/>
              <a:t> and launch. This could mean months or possibly years had gone by before the customer actually saw the product. If a new feature was requested during design or development then again the analysis had to be done and adjust the plan using Change request management. Well this worked but started to unravel once internet and technology revolution began in the 90s and accelerated the need for 1) rapid innovation to keep pace with the technology evolution and 2) </a:t>
            </a:r>
            <a:r>
              <a:rPr lang="en"/>
              <a:t>customer focussed product development as customer were now more educated and had access to more choices.</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solve this gap software teams and organization needed more agile practices.</a:t>
            </a:r>
            <a:endParaRPr/>
          </a:p>
          <a:p>
            <a:pPr indent="0" lvl="0" marL="0">
              <a:spcBef>
                <a:spcPts val="0"/>
              </a:spcBef>
              <a:spcAft>
                <a:spcPts val="0"/>
              </a:spcAft>
              <a:buNone/>
            </a:pPr>
            <a:r>
              <a:t/>
            </a:r>
            <a:endParaRPr/>
          </a:p>
          <a:p>
            <a:pPr indent="0" lvl="0" marL="0">
              <a:spcBef>
                <a:spcPts val="0"/>
              </a:spcBef>
              <a:spcAft>
                <a:spcPts val="0"/>
              </a:spcAft>
              <a:buNone/>
            </a:pPr>
            <a:r>
              <a:rPr lang="en"/>
              <a:t>Prior to the internet  revolution, the market needs were predictable or slow moving.</a:t>
            </a:r>
            <a:endParaRPr/>
          </a:p>
          <a:p>
            <a:pPr indent="0" lvl="0" marL="0">
              <a:spcBef>
                <a:spcPts val="0"/>
              </a:spcBef>
              <a:spcAft>
                <a:spcPts val="0"/>
              </a:spcAft>
              <a:buNone/>
            </a:pPr>
            <a:r>
              <a:t/>
            </a:r>
            <a:endParaRPr/>
          </a:p>
          <a:p>
            <a:pPr indent="0" lvl="0" marL="0">
              <a:spcBef>
                <a:spcPts val="0"/>
              </a:spcBef>
              <a:spcAft>
                <a:spcPts val="0"/>
              </a:spcAft>
              <a:buNone/>
            </a:pPr>
            <a:r>
              <a:rPr lang="en"/>
              <a:t>But with rapidly evolving markets and changing technology landscape the educated customer start demanding more innovation, This required software products and solutions to evolve and innovte more rapidly than the traditional methods and approaches.</a:t>
            </a:r>
            <a:endParaRPr/>
          </a:p>
          <a:p>
            <a:pPr indent="0" lvl="0" marL="0">
              <a:spcBef>
                <a:spcPts val="0"/>
              </a:spcBef>
              <a:spcAft>
                <a:spcPts val="0"/>
              </a:spcAft>
              <a:buNone/>
            </a:pPr>
            <a:r>
              <a:t/>
            </a:r>
            <a:endParaRPr/>
          </a:p>
          <a:p>
            <a:pPr indent="0" lvl="0" marL="0" rtl="0">
              <a:spcBef>
                <a:spcPts val="0"/>
              </a:spcBef>
              <a:spcAft>
                <a:spcPts val="0"/>
              </a:spcAft>
              <a:buNone/>
            </a:pPr>
            <a:r>
              <a:rPr lang="en"/>
              <a:t>This is when a group of leaders and proponents of lightweight methodologies came together to create the Agile philosophy for rapid and interative software development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brings us to the next question. What is Agile? Let’s again ask our resident expert for his opinion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nswergarden.ch/662825" TargetMode="External"/><Relationship Id="rId4" Type="http://schemas.openxmlformats.org/officeDocument/2006/relationships/hyperlink" Target="https://answergarden.ch/66282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hyperlink" Target="https://www.scrum.org/professional-scrum-master-i-certification" TargetMode="External"/><Relationship Id="rId10" Type="http://schemas.openxmlformats.org/officeDocument/2006/relationships/hyperlink" Target="https://labs.spotify.com/2014/03/27/spotify-engineering-culture-part-1/" TargetMode="External"/><Relationship Id="rId13" Type="http://schemas.openxmlformats.org/officeDocument/2006/relationships/hyperlink" Target="https://www.scrum.org/open-assessments/scrum-developer-open" TargetMode="External"/><Relationship Id="rId12" Type="http://schemas.openxmlformats.org/officeDocument/2006/relationships/hyperlink" Target="https://www.scrum.org/professional-scrum-developer-certification"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agilemanifesto.org/" TargetMode="External"/><Relationship Id="rId4" Type="http://schemas.openxmlformats.org/officeDocument/2006/relationships/hyperlink" Target="http://www.scrum.org/" TargetMode="External"/><Relationship Id="rId9" Type="http://schemas.openxmlformats.org/officeDocument/2006/relationships/hyperlink" Target="https://www.atlassian.com/agile/kanban" TargetMode="External"/><Relationship Id="rId15" Type="http://schemas.openxmlformats.org/officeDocument/2006/relationships/hyperlink" Target="https://scrumalliance.org/get-certified/practitioners/csd-certification" TargetMode="External"/><Relationship Id="rId14" Type="http://schemas.openxmlformats.org/officeDocument/2006/relationships/hyperlink" Target="https://scrumalliance.org/get-certified/practitioners/csm-certification" TargetMode="External"/><Relationship Id="rId5" Type="http://schemas.openxmlformats.org/officeDocument/2006/relationships/hyperlink" Target="https://www.scrumalliance.org/" TargetMode="External"/><Relationship Id="rId6" Type="http://schemas.openxmlformats.org/officeDocument/2006/relationships/hyperlink" Target="https://www.mountaingoatsoftware.com/agile" TargetMode="External"/><Relationship Id="rId7" Type="http://schemas.openxmlformats.org/officeDocument/2006/relationships/hyperlink" Target="https://www.mountaingoatsoftware.com/agile" TargetMode="External"/><Relationship Id="rId8" Type="http://schemas.openxmlformats.org/officeDocument/2006/relationships/hyperlink" Target="https://trello.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nswergarden.ch/662825" TargetMode="External"/><Relationship Id="rId4" Type="http://schemas.openxmlformats.org/officeDocument/2006/relationships/hyperlink" Target="https://answergarden.ch/66282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SCRUM</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152400" y="1181988"/>
            <a:ext cx="8839204" cy="2779515"/>
          </a:xfrm>
          <a:prstGeom prst="rect">
            <a:avLst/>
          </a:prstGeom>
          <a:noFill/>
          <a:ln>
            <a:noFill/>
          </a:ln>
        </p:spPr>
      </p:pic>
      <p:sp>
        <p:nvSpPr>
          <p:cNvPr id="124" name="Shape 124"/>
          <p:cNvSpPr txBox="1"/>
          <p:nvPr/>
        </p:nvSpPr>
        <p:spPr>
          <a:xfrm>
            <a:off x="7349850" y="4693525"/>
            <a:ext cx="1584600" cy="34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solidFill>
                  <a:srgbClr val="FFFFFF"/>
                </a:solidFill>
              </a:rPr>
              <a:t>Source: www. dilbert.com</a:t>
            </a:r>
            <a:endParaRPr sz="9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Agile Manifesto</a:t>
            </a:r>
            <a:endParaRPr/>
          </a:p>
          <a:p>
            <a:pPr indent="0" lvl="0" marL="0" rtl="0">
              <a:spcBef>
                <a:spcPts val="0"/>
              </a:spcBef>
              <a:spcAft>
                <a:spcPts val="0"/>
              </a:spcAft>
              <a:buNone/>
            </a:pPr>
            <a:r>
              <a:t/>
            </a:r>
            <a:endParaRPr/>
          </a:p>
        </p:txBody>
      </p:sp>
      <p:sp>
        <p:nvSpPr>
          <p:cNvPr id="130" name="Shape 130"/>
          <p:cNvSpPr/>
          <p:nvPr/>
        </p:nvSpPr>
        <p:spPr>
          <a:xfrm>
            <a:off x="530648" y="1275417"/>
            <a:ext cx="3951332" cy="628195"/>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FFFFFF"/>
                </a:solidFill>
              </a:rPr>
              <a:t>Individuals and interactions </a:t>
            </a:r>
            <a:r>
              <a:rPr lang="en" sz="1800">
                <a:solidFill>
                  <a:srgbClr val="FFFFFF"/>
                </a:solidFill>
              </a:rPr>
              <a:t>over processes and tools</a:t>
            </a:r>
            <a:endParaRPr>
              <a:solidFill>
                <a:srgbClr val="FFFFFF"/>
              </a:solidFill>
            </a:endParaRPr>
          </a:p>
        </p:txBody>
      </p:sp>
      <p:sp>
        <p:nvSpPr>
          <p:cNvPr id="131" name="Shape 131"/>
          <p:cNvSpPr/>
          <p:nvPr/>
        </p:nvSpPr>
        <p:spPr>
          <a:xfrm>
            <a:off x="530648" y="2220698"/>
            <a:ext cx="3951332" cy="628195"/>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FFFFFF"/>
                </a:solidFill>
              </a:rPr>
              <a:t>Working software </a:t>
            </a:r>
            <a:endParaRPr sz="2400">
              <a:solidFill>
                <a:srgbClr val="FFFFFF"/>
              </a:solidFill>
            </a:endParaRPr>
          </a:p>
          <a:p>
            <a:pPr indent="0" lvl="0" marL="0" rtl="0" algn="ctr">
              <a:lnSpc>
                <a:spcPct val="115000"/>
              </a:lnSpc>
              <a:spcBef>
                <a:spcPts val="0"/>
              </a:spcBef>
              <a:spcAft>
                <a:spcPts val="0"/>
              </a:spcAft>
              <a:buNone/>
            </a:pPr>
            <a:r>
              <a:rPr lang="en" sz="1800">
                <a:solidFill>
                  <a:srgbClr val="FFFFFF"/>
                </a:solidFill>
              </a:rPr>
              <a:t>over comprehensive documentation</a:t>
            </a:r>
            <a:endParaRPr sz="2400">
              <a:solidFill>
                <a:srgbClr val="FFFFFF"/>
              </a:solidFill>
            </a:endParaRPr>
          </a:p>
        </p:txBody>
      </p:sp>
      <p:sp>
        <p:nvSpPr>
          <p:cNvPr id="132" name="Shape 132"/>
          <p:cNvSpPr/>
          <p:nvPr/>
        </p:nvSpPr>
        <p:spPr>
          <a:xfrm>
            <a:off x="530648" y="3165979"/>
            <a:ext cx="3951332" cy="628195"/>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FFFFFF"/>
                </a:solidFill>
              </a:rPr>
              <a:t>Customer collaboration </a:t>
            </a:r>
            <a:endParaRPr sz="2400">
              <a:solidFill>
                <a:srgbClr val="FFFFFF"/>
              </a:solidFill>
            </a:endParaRPr>
          </a:p>
          <a:p>
            <a:pPr indent="0" lvl="0" marL="0" rtl="0" algn="ctr">
              <a:lnSpc>
                <a:spcPct val="115000"/>
              </a:lnSpc>
              <a:spcBef>
                <a:spcPts val="0"/>
              </a:spcBef>
              <a:spcAft>
                <a:spcPts val="0"/>
              </a:spcAft>
              <a:buNone/>
            </a:pPr>
            <a:r>
              <a:rPr lang="en" sz="1800">
                <a:solidFill>
                  <a:srgbClr val="FFFFFF"/>
                </a:solidFill>
              </a:rPr>
              <a:t>over contract negotiation</a:t>
            </a:r>
            <a:endParaRPr sz="2400">
              <a:solidFill>
                <a:srgbClr val="FFFFFF"/>
              </a:solidFill>
            </a:endParaRPr>
          </a:p>
        </p:txBody>
      </p:sp>
      <p:sp>
        <p:nvSpPr>
          <p:cNvPr id="133" name="Shape 133"/>
          <p:cNvSpPr/>
          <p:nvPr/>
        </p:nvSpPr>
        <p:spPr>
          <a:xfrm>
            <a:off x="530648" y="4111260"/>
            <a:ext cx="3951332" cy="628195"/>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FFFFFF"/>
                </a:solidFill>
              </a:rPr>
              <a:t>Responding to change </a:t>
            </a:r>
            <a:endParaRPr sz="2400">
              <a:solidFill>
                <a:srgbClr val="FFFFFF"/>
              </a:solidFill>
            </a:endParaRPr>
          </a:p>
          <a:p>
            <a:pPr indent="0" lvl="0" marL="0" rtl="0" algn="ctr">
              <a:lnSpc>
                <a:spcPct val="115000"/>
              </a:lnSpc>
              <a:spcBef>
                <a:spcPts val="0"/>
              </a:spcBef>
              <a:spcAft>
                <a:spcPts val="0"/>
              </a:spcAft>
              <a:buNone/>
            </a:pPr>
            <a:r>
              <a:rPr lang="en" sz="1800">
                <a:solidFill>
                  <a:srgbClr val="FFFFFF"/>
                </a:solidFill>
              </a:rPr>
              <a:t>over following a plan</a:t>
            </a:r>
            <a:endParaRPr sz="2400">
              <a:solidFill>
                <a:srgbClr val="FFFFFF"/>
              </a:solidFill>
            </a:endParaRPr>
          </a:p>
        </p:txBody>
      </p:sp>
      <p:grpSp>
        <p:nvGrpSpPr>
          <p:cNvPr id="134" name="Shape 134"/>
          <p:cNvGrpSpPr/>
          <p:nvPr/>
        </p:nvGrpSpPr>
        <p:grpSpPr>
          <a:xfrm>
            <a:off x="4990200" y="1275425"/>
            <a:ext cx="3842100" cy="850200"/>
            <a:chOff x="4990200" y="1275425"/>
            <a:chExt cx="3842100" cy="850200"/>
          </a:xfrm>
        </p:grpSpPr>
        <p:sp>
          <p:nvSpPr>
            <p:cNvPr id="135" name="Shape 135"/>
            <p:cNvSpPr/>
            <p:nvPr/>
          </p:nvSpPr>
          <p:spPr>
            <a:xfrm>
              <a:off x="6270900" y="1275425"/>
              <a:ext cx="12807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Welcome Change</a:t>
              </a:r>
              <a:endParaRPr/>
            </a:p>
          </p:txBody>
        </p:sp>
        <p:sp>
          <p:nvSpPr>
            <p:cNvPr id="136" name="Shape 136"/>
            <p:cNvSpPr/>
            <p:nvPr/>
          </p:nvSpPr>
          <p:spPr>
            <a:xfrm>
              <a:off x="4990200" y="1275425"/>
              <a:ext cx="12807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Satisfy Customer</a:t>
              </a:r>
              <a:endParaRPr/>
            </a:p>
          </p:txBody>
        </p:sp>
        <p:sp>
          <p:nvSpPr>
            <p:cNvPr id="137" name="Shape 137"/>
            <p:cNvSpPr/>
            <p:nvPr/>
          </p:nvSpPr>
          <p:spPr>
            <a:xfrm>
              <a:off x="7551600" y="1275425"/>
              <a:ext cx="12807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Deliver Frequently</a:t>
              </a:r>
              <a:endParaRPr/>
            </a:p>
          </p:txBody>
        </p:sp>
      </p:grpSp>
      <p:grpSp>
        <p:nvGrpSpPr>
          <p:cNvPr id="138" name="Shape 138"/>
          <p:cNvGrpSpPr/>
          <p:nvPr/>
        </p:nvGrpSpPr>
        <p:grpSpPr>
          <a:xfrm>
            <a:off x="4990200" y="2146650"/>
            <a:ext cx="3842100" cy="850200"/>
            <a:chOff x="4990200" y="2146650"/>
            <a:chExt cx="3842100" cy="850200"/>
          </a:xfrm>
        </p:grpSpPr>
        <p:sp>
          <p:nvSpPr>
            <p:cNvPr id="139" name="Shape 139"/>
            <p:cNvSpPr/>
            <p:nvPr/>
          </p:nvSpPr>
          <p:spPr>
            <a:xfrm>
              <a:off x="6270900" y="2146650"/>
              <a:ext cx="12807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Trust Motivated Individuals</a:t>
              </a:r>
              <a:endParaRPr/>
            </a:p>
          </p:txBody>
        </p:sp>
        <p:sp>
          <p:nvSpPr>
            <p:cNvPr id="140" name="Shape 140"/>
            <p:cNvSpPr/>
            <p:nvPr/>
          </p:nvSpPr>
          <p:spPr>
            <a:xfrm>
              <a:off x="4990200" y="2146650"/>
              <a:ext cx="12807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Work Together</a:t>
              </a:r>
              <a:endParaRPr/>
            </a:p>
          </p:txBody>
        </p:sp>
        <p:sp>
          <p:nvSpPr>
            <p:cNvPr id="141" name="Shape 141"/>
            <p:cNvSpPr/>
            <p:nvPr/>
          </p:nvSpPr>
          <p:spPr>
            <a:xfrm>
              <a:off x="7551600" y="2146650"/>
              <a:ext cx="12807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Face 2 Face Conversation</a:t>
              </a:r>
              <a:endParaRPr/>
            </a:p>
          </p:txBody>
        </p:sp>
      </p:grpSp>
      <p:grpSp>
        <p:nvGrpSpPr>
          <p:cNvPr id="142" name="Shape 142"/>
          <p:cNvGrpSpPr/>
          <p:nvPr/>
        </p:nvGrpSpPr>
        <p:grpSpPr>
          <a:xfrm>
            <a:off x="4990200" y="3017875"/>
            <a:ext cx="3842100" cy="850200"/>
            <a:chOff x="4990200" y="3017875"/>
            <a:chExt cx="3842100" cy="850200"/>
          </a:xfrm>
        </p:grpSpPr>
        <p:sp>
          <p:nvSpPr>
            <p:cNvPr id="143" name="Shape 143"/>
            <p:cNvSpPr/>
            <p:nvPr/>
          </p:nvSpPr>
          <p:spPr>
            <a:xfrm>
              <a:off x="6270900" y="3017875"/>
              <a:ext cx="12807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Sustainable Development</a:t>
              </a:r>
              <a:endParaRPr/>
            </a:p>
          </p:txBody>
        </p:sp>
        <p:sp>
          <p:nvSpPr>
            <p:cNvPr id="144" name="Shape 144"/>
            <p:cNvSpPr/>
            <p:nvPr/>
          </p:nvSpPr>
          <p:spPr>
            <a:xfrm>
              <a:off x="4990200" y="3017875"/>
              <a:ext cx="12807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Working Software</a:t>
              </a:r>
              <a:endParaRPr/>
            </a:p>
          </p:txBody>
        </p:sp>
        <p:sp>
          <p:nvSpPr>
            <p:cNvPr id="145" name="Shape 145"/>
            <p:cNvSpPr/>
            <p:nvPr/>
          </p:nvSpPr>
          <p:spPr>
            <a:xfrm>
              <a:off x="7551600" y="3017875"/>
              <a:ext cx="12807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Continuous Attention</a:t>
              </a:r>
              <a:endParaRPr/>
            </a:p>
          </p:txBody>
        </p:sp>
      </p:grpSp>
      <p:grpSp>
        <p:nvGrpSpPr>
          <p:cNvPr id="146" name="Shape 146"/>
          <p:cNvGrpSpPr/>
          <p:nvPr/>
        </p:nvGrpSpPr>
        <p:grpSpPr>
          <a:xfrm>
            <a:off x="4990200" y="3889100"/>
            <a:ext cx="3842100" cy="850200"/>
            <a:chOff x="4990200" y="3889100"/>
            <a:chExt cx="3842100" cy="850200"/>
          </a:xfrm>
        </p:grpSpPr>
        <p:sp>
          <p:nvSpPr>
            <p:cNvPr id="147" name="Shape 147"/>
            <p:cNvSpPr/>
            <p:nvPr/>
          </p:nvSpPr>
          <p:spPr>
            <a:xfrm>
              <a:off x="6270900" y="3889100"/>
              <a:ext cx="12807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Self Organizing Teams</a:t>
              </a:r>
              <a:endParaRPr/>
            </a:p>
          </p:txBody>
        </p:sp>
        <p:sp>
          <p:nvSpPr>
            <p:cNvPr id="148" name="Shape 148"/>
            <p:cNvSpPr/>
            <p:nvPr/>
          </p:nvSpPr>
          <p:spPr>
            <a:xfrm>
              <a:off x="4990200" y="3889100"/>
              <a:ext cx="12807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Simplicity</a:t>
              </a:r>
              <a:endParaRPr/>
            </a:p>
          </p:txBody>
        </p:sp>
        <p:sp>
          <p:nvSpPr>
            <p:cNvPr id="149" name="Shape 149"/>
            <p:cNvSpPr/>
            <p:nvPr/>
          </p:nvSpPr>
          <p:spPr>
            <a:xfrm>
              <a:off x="7551600" y="3889100"/>
              <a:ext cx="12807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Reflect and Adjust</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SCRUM</a:t>
            </a:r>
            <a:endParaRPr/>
          </a:p>
        </p:txBody>
      </p:sp>
      <p:sp>
        <p:nvSpPr>
          <p:cNvPr id="155" name="Shape 155"/>
          <p:cNvSpPr txBox="1"/>
          <p:nvPr>
            <p:ph idx="1" type="body"/>
          </p:nvPr>
        </p:nvSpPr>
        <p:spPr>
          <a:xfrm>
            <a:off x="311700" y="1152475"/>
            <a:ext cx="8520600" cy="345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Most popular Agile Framework</a:t>
            </a:r>
            <a:endParaRPr/>
          </a:p>
          <a:p>
            <a:pPr indent="-342900" lvl="0" marL="457200" rtl="0">
              <a:spcBef>
                <a:spcPts val="0"/>
              </a:spcBef>
              <a:spcAft>
                <a:spcPts val="0"/>
              </a:spcAft>
              <a:buSzPts val="1800"/>
              <a:buChar char="●"/>
            </a:pPr>
            <a:r>
              <a:rPr lang="en"/>
              <a:t>Founded on </a:t>
            </a:r>
            <a:r>
              <a:rPr lang="en"/>
              <a:t>empiricism</a:t>
            </a:r>
            <a:endParaRPr/>
          </a:p>
          <a:p>
            <a:pPr indent="-342900" lvl="0" marL="457200" rtl="0">
              <a:spcBef>
                <a:spcPts val="0"/>
              </a:spcBef>
              <a:spcAft>
                <a:spcPts val="0"/>
              </a:spcAft>
              <a:buSzPts val="1800"/>
              <a:buChar char="●"/>
            </a:pPr>
            <a:r>
              <a:rPr lang="en"/>
              <a:t>3 Pillars</a:t>
            </a:r>
            <a:endParaRPr/>
          </a:p>
          <a:p>
            <a:pPr indent="-317500" lvl="1" marL="914400" rtl="0">
              <a:spcBef>
                <a:spcPts val="0"/>
              </a:spcBef>
              <a:spcAft>
                <a:spcPts val="0"/>
              </a:spcAft>
              <a:buSzPts val="1400"/>
              <a:buChar char="○"/>
            </a:pPr>
            <a:r>
              <a:rPr lang="en"/>
              <a:t>Transparency</a:t>
            </a:r>
            <a:endParaRPr/>
          </a:p>
          <a:p>
            <a:pPr indent="-317500" lvl="1" marL="914400" rtl="0">
              <a:spcBef>
                <a:spcPts val="0"/>
              </a:spcBef>
              <a:spcAft>
                <a:spcPts val="0"/>
              </a:spcAft>
              <a:buSzPts val="1400"/>
              <a:buChar char="○"/>
            </a:pPr>
            <a:r>
              <a:rPr lang="en"/>
              <a:t>Inspection </a:t>
            </a:r>
            <a:endParaRPr/>
          </a:p>
          <a:p>
            <a:pPr indent="-317500" lvl="1" marL="914400" rtl="0">
              <a:spcBef>
                <a:spcPts val="0"/>
              </a:spcBef>
              <a:spcAft>
                <a:spcPts val="0"/>
              </a:spcAft>
              <a:buSzPts val="1400"/>
              <a:buChar char="○"/>
            </a:pPr>
            <a:r>
              <a:rPr lang="en"/>
              <a:t>Adaptation</a:t>
            </a:r>
            <a:endParaRPr/>
          </a:p>
          <a:p>
            <a:pPr indent="-342900" lvl="0" marL="457200" rtl="0">
              <a:spcBef>
                <a:spcPts val="0"/>
              </a:spcBef>
              <a:spcAft>
                <a:spcPts val="0"/>
              </a:spcAft>
              <a:buSzPts val="1800"/>
              <a:buChar char="●"/>
            </a:pPr>
            <a:r>
              <a:rPr lang="en"/>
              <a:t>Events , Roles &amp; Artifacts</a:t>
            </a:r>
            <a:endParaRPr/>
          </a:p>
        </p:txBody>
      </p:sp>
      <p:sp>
        <p:nvSpPr>
          <p:cNvPr id="156" name="Shape 156"/>
          <p:cNvSpPr/>
          <p:nvPr/>
        </p:nvSpPr>
        <p:spPr>
          <a:xfrm>
            <a:off x="5341500" y="1956875"/>
            <a:ext cx="664200" cy="2769600"/>
          </a:xfrm>
          <a:prstGeom prst="can">
            <a:avLst>
              <a:gd fmla="val 25000" name="adj"/>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T</a:t>
            </a:r>
            <a:endParaRPr>
              <a:solidFill>
                <a:srgbClr val="FFFFFF"/>
              </a:solidFill>
            </a:endParaRPr>
          </a:p>
          <a:p>
            <a:pPr indent="0" lvl="0" marL="0" rtl="0" algn="ctr">
              <a:spcBef>
                <a:spcPts val="0"/>
              </a:spcBef>
              <a:spcAft>
                <a:spcPts val="0"/>
              </a:spcAft>
              <a:buNone/>
            </a:pPr>
            <a:r>
              <a:rPr lang="en">
                <a:solidFill>
                  <a:srgbClr val="FFFFFF"/>
                </a:solidFill>
              </a:rPr>
              <a:t>R</a:t>
            </a:r>
            <a:endParaRPr>
              <a:solidFill>
                <a:srgbClr val="FFFFFF"/>
              </a:solidFill>
            </a:endParaRPr>
          </a:p>
          <a:p>
            <a:pPr indent="0" lvl="0" marL="0" rtl="0" algn="ctr">
              <a:spcBef>
                <a:spcPts val="0"/>
              </a:spcBef>
              <a:spcAft>
                <a:spcPts val="0"/>
              </a:spcAft>
              <a:buNone/>
            </a:pPr>
            <a:r>
              <a:rPr lang="en">
                <a:solidFill>
                  <a:srgbClr val="FFFFFF"/>
                </a:solidFill>
              </a:rPr>
              <a:t>A</a:t>
            </a:r>
            <a:endParaRPr>
              <a:solidFill>
                <a:srgbClr val="FFFFFF"/>
              </a:solidFill>
            </a:endParaRPr>
          </a:p>
          <a:p>
            <a:pPr indent="0" lvl="0" marL="0" rtl="0" algn="ctr">
              <a:spcBef>
                <a:spcPts val="0"/>
              </a:spcBef>
              <a:spcAft>
                <a:spcPts val="0"/>
              </a:spcAft>
              <a:buNone/>
            </a:pPr>
            <a:r>
              <a:rPr lang="en">
                <a:solidFill>
                  <a:srgbClr val="FFFFFF"/>
                </a:solidFill>
              </a:rPr>
              <a:t>N</a:t>
            </a:r>
            <a:endParaRPr>
              <a:solidFill>
                <a:srgbClr val="FFFFFF"/>
              </a:solidFill>
            </a:endParaRPr>
          </a:p>
          <a:p>
            <a:pPr indent="0" lvl="0" marL="0" rtl="0" algn="ctr">
              <a:spcBef>
                <a:spcPts val="0"/>
              </a:spcBef>
              <a:spcAft>
                <a:spcPts val="0"/>
              </a:spcAft>
              <a:buNone/>
            </a:pPr>
            <a:r>
              <a:rPr lang="en">
                <a:solidFill>
                  <a:srgbClr val="FFFFFF"/>
                </a:solidFill>
              </a:rPr>
              <a:t>S</a:t>
            </a:r>
            <a:endParaRPr>
              <a:solidFill>
                <a:srgbClr val="FFFFFF"/>
              </a:solidFill>
            </a:endParaRPr>
          </a:p>
          <a:p>
            <a:pPr indent="0" lvl="0" marL="0" rtl="0" algn="ctr">
              <a:spcBef>
                <a:spcPts val="0"/>
              </a:spcBef>
              <a:spcAft>
                <a:spcPts val="0"/>
              </a:spcAft>
              <a:buNone/>
            </a:pPr>
            <a:r>
              <a:rPr lang="en">
                <a:solidFill>
                  <a:srgbClr val="FFFFFF"/>
                </a:solidFill>
              </a:rPr>
              <a:t>P</a:t>
            </a:r>
            <a:endParaRPr>
              <a:solidFill>
                <a:srgbClr val="FFFFFF"/>
              </a:solidFill>
            </a:endParaRPr>
          </a:p>
          <a:p>
            <a:pPr indent="0" lvl="0" marL="0" rtl="0" algn="ctr">
              <a:spcBef>
                <a:spcPts val="0"/>
              </a:spcBef>
              <a:spcAft>
                <a:spcPts val="0"/>
              </a:spcAft>
              <a:buNone/>
            </a:pPr>
            <a:r>
              <a:rPr lang="en">
                <a:solidFill>
                  <a:srgbClr val="FFFFFF"/>
                </a:solidFill>
              </a:rPr>
              <a:t>A</a:t>
            </a:r>
            <a:endParaRPr>
              <a:solidFill>
                <a:srgbClr val="FFFFFF"/>
              </a:solidFill>
            </a:endParaRPr>
          </a:p>
          <a:p>
            <a:pPr indent="0" lvl="0" marL="0" rtl="0" algn="ctr">
              <a:spcBef>
                <a:spcPts val="0"/>
              </a:spcBef>
              <a:spcAft>
                <a:spcPts val="0"/>
              </a:spcAft>
              <a:buNone/>
            </a:pPr>
            <a:r>
              <a:rPr lang="en">
                <a:solidFill>
                  <a:srgbClr val="FFFFFF"/>
                </a:solidFill>
              </a:rPr>
              <a:t>R</a:t>
            </a:r>
            <a:endParaRPr>
              <a:solidFill>
                <a:srgbClr val="FFFFFF"/>
              </a:solidFill>
            </a:endParaRPr>
          </a:p>
          <a:p>
            <a:pPr indent="0" lvl="0" marL="0" rtl="0" algn="ctr">
              <a:spcBef>
                <a:spcPts val="0"/>
              </a:spcBef>
              <a:spcAft>
                <a:spcPts val="0"/>
              </a:spcAft>
              <a:buNone/>
            </a:pPr>
            <a:r>
              <a:rPr lang="en">
                <a:solidFill>
                  <a:srgbClr val="FFFFFF"/>
                </a:solidFill>
              </a:rPr>
              <a:t>E</a:t>
            </a:r>
            <a:endParaRPr>
              <a:solidFill>
                <a:srgbClr val="FFFFFF"/>
              </a:solidFill>
            </a:endParaRPr>
          </a:p>
          <a:p>
            <a:pPr indent="0" lvl="0" marL="0" rtl="0" algn="ctr">
              <a:spcBef>
                <a:spcPts val="0"/>
              </a:spcBef>
              <a:spcAft>
                <a:spcPts val="0"/>
              </a:spcAft>
              <a:buNone/>
            </a:pPr>
            <a:r>
              <a:rPr lang="en">
                <a:solidFill>
                  <a:srgbClr val="FFFFFF"/>
                </a:solidFill>
              </a:rPr>
              <a:t>N</a:t>
            </a:r>
            <a:endParaRPr>
              <a:solidFill>
                <a:srgbClr val="FFFFFF"/>
              </a:solidFill>
            </a:endParaRPr>
          </a:p>
          <a:p>
            <a:pPr indent="0" lvl="0" marL="0" rtl="0" algn="ctr">
              <a:spcBef>
                <a:spcPts val="0"/>
              </a:spcBef>
              <a:spcAft>
                <a:spcPts val="0"/>
              </a:spcAft>
              <a:buNone/>
            </a:pPr>
            <a:r>
              <a:rPr lang="en">
                <a:solidFill>
                  <a:srgbClr val="FFFFFF"/>
                </a:solidFill>
              </a:rPr>
              <a:t>C</a:t>
            </a:r>
            <a:endParaRPr>
              <a:solidFill>
                <a:srgbClr val="FFFFFF"/>
              </a:solidFill>
            </a:endParaRPr>
          </a:p>
          <a:p>
            <a:pPr indent="0" lvl="0" marL="0" algn="ctr">
              <a:spcBef>
                <a:spcPts val="0"/>
              </a:spcBef>
              <a:spcAft>
                <a:spcPts val="0"/>
              </a:spcAft>
              <a:buNone/>
            </a:pPr>
            <a:r>
              <a:rPr lang="en">
                <a:solidFill>
                  <a:srgbClr val="FFFFFF"/>
                </a:solidFill>
              </a:rPr>
              <a:t>Y</a:t>
            </a:r>
            <a:endParaRPr>
              <a:solidFill>
                <a:srgbClr val="FFFFFF"/>
              </a:solidFill>
            </a:endParaRPr>
          </a:p>
        </p:txBody>
      </p:sp>
      <p:sp>
        <p:nvSpPr>
          <p:cNvPr id="157" name="Shape 157"/>
          <p:cNvSpPr/>
          <p:nvPr/>
        </p:nvSpPr>
        <p:spPr>
          <a:xfrm>
            <a:off x="6669813" y="1956875"/>
            <a:ext cx="664200" cy="2769600"/>
          </a:xfrm>
          <a:prstGeom prst="can">
            <a:avLst>
              <a:gd fmla="val 25000" name="adj"/>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I</a:t>
            </a:r>
            <a:endParaRPr>
              <a:solidFill>
                <a:srgbClr val="FFFFFF"/>
              </a:solidFill>
            </a:endParaRPr>
          </a:p>
          <a:p>
            <a:pPr indent="0" lvl="0" marL="0" rtl="0" algn="ctr">
              <a:spcBef>
                <a:spcPts val="0"/>
              </a:spcBef>
              <a:spcAft>
                <a:spcPts val="0"/>
              </a:spcAft>
              <a:buNone/>
            </a:pPr>
            <a:r>
              <a:rPr lang="en">
                <a:solidFill>
                  <a:srgbClr val="FFFFFF"/>
                </a:solidFill>
              </a:rPr>
              <a:t>N</a:t>
            </a:r>
            <a:endParaRPr>
              <a:solidFill>
                <a:srgbClr val="FFFFFF"/>
              </a:solidFill>
            </a:endParaRPr>
          </a:p>
          <a:p>
            <a:pPr indent="0" lvl="0" marL="0" rtl="0" algn="ctr">
              <a:spcBef>
                <a:spcPts val="0"/>
              </a:spcBef>
              <a:spcAft>
                <a:spcPts val="0"/>
              </a:spcAft>
              <a:buNone/>
            </a:pPr>
            <a:r>
              <a:rPr lang="en">
                <a:solidFill>
                  <a:srgbClr val="FFFFFF"/>
                </a:solidFill>
              </a:rPr>
              <a:t>S</a:t>
            </a:r>
            <a:endParaRPr>
              <a:solidFill>
                <a:srgbClr val="FFFFFF"/>
              </a:solidFill>
            </a:endParaRPr>
          </a:p>
          <a:p>
            <a:pPr indent="0" lvl="0" marL="0" rtl="0" algn="ctr">
              <a:spcBef>
                <a:spcPts val="0"/>
              </a:spcBef>
              <a:spcAft>
                <a:spcPts val="0"/>
              </a:spcAft>
              <a:buNone/>
            </a:pPr>
            <a:r>
              <a:rPr lang="en">
                <a:solidFill>
                  <a:srgbClr val="FFFFFF"/>
                </a:solidFill>
              </a:rPr>
              <a:t>P</a:t>
            </a:r>
            <a:endParaRPr>
              <a:solidFill>
                <a:srgbClr val="FFFFFF"/>
              </a:solidFill>
            </a:endParaRPr>
          </a:p>
          <a:p>
            <a:pPr indent="0" lvl="0" marL="0" rtl="0" algn="ctr">
              <a:spcBef>
                <a:spcPts val="0"/>
              </a:spcBef>
              <a:spcAft>
                <a:spcPts val="0"/>
              </a:spcAft>
              <a:buNone/>
            </a:pPr>
            <a:r>
              <a:rPr lang="en">
                <a:solidFill>
                  <a:srgbClr val="FFFFFF"/>
                </a:solidFill>
              </a:rPr>
              <a:t>E</a:t>
            </a:r>
            <a:endParaRPr>
              <a:solidFill>
                <a:srgbClr val="FFFFFF"/>
              </a:solidFill>
            </a:endParaRPr>
          </a:p>
          <a:p>
            <a:pPr indent="0" lvl="0" marL="0" rtl="0" algn="ctr">
              <a:spcBef>
                <a:spcPts val="0"/>
              </a:spcBef>
              <a:spcAft>
                <a:spcPts val="0"/>
              </a:spcAft>
              <a:buNone/>
            </a:pPr>
            <a:r>
              <a:rPr lang="en">
                <a:solidFill>
                  <a:srgbClr val="FFFFFF"/>
                </a:solidFill>
              </a:rPr>
              <a:t>C</a:t>
            </a:r>
            <a:endParaRPr>
              <a:solidFill>
                <a:srgbClr val="FFFFFF"/>
              </a:solidFill>
            </a:endParaRPr>
          </a:p>
          <a:p>
            <a:pPr indent="0" lvl="0" marL="0" rtl="0" algn="ctr">
              <a:spcBef>
                <a:spcPts val="0"/>
              </a:spcBef>
              <a:spcAft>
                <a:spcPts val="0"/>
              </a:spcAft>
              <a:buNone/>
            </a:pPr>
            <a:r>
              <a:rPr lang="en">
                <a:solidFill>
                  <a:srgbClr val="FFFFFF"/>
                </a:solidFill>
              </a:rPr>
              <a:t>T</a:t>
            </a:r>
            <a:endParaRPr>
              <a:solidFill>
                <a:srgbClr val="FFFFFF"/>
              </a:solidFill>
            </a:endParaRPr>
          </a:p>
          <a:p>
            <a:pPr indent="0" lvl="0" marL="0" rtl="0" algn="ctr">
              <a:spcBef>
                <a:spcPts val="0"/>
              </a:spcBef>
              <a:spcAft>
                <a:spcPts val="0"/>
              </a:spcAft>
              <a:buNone/>
            </a:pPr>
            <a:r>
              <a:rPr lang="en">
                <a:solidFill>
                  <a:srgbClr val="FFFFFF"/>
                </a:solidFill>
              </a:rPr>
              <a:t>I</a:t>
            </a:r>
            <a:endParaRPr>
              <a:solidFill>
                <a:srgbClr val="FFFFFF"/>
              </a:solidFill>
            </a:endParaRPr>
          </a:p>
          <a:p>
            <a:pPr indent="0" lvl="0" marL="0" rtl="0" algn="ctr">
              <a:spcBef>
                <a:spcPts val="0"/>
              </a:spcBef>
              <a:spcAft>
                <a:spcPts val="0"/>
              </a:spcAft>
              <a:buNone/>
            </a:pPr>
            <a:r>
              <a:rPr lang="en">
                <a:solidFill>
                  <a:srgbClr val="FFFFFF"/>
                </a:solidFill>
              </a:rPr>
              <a:t>O</a:t>
            </a:r>
            <a:endParaRPr>
              <a:solidFill>
                <a:srgbClr val="FFFFFF"/>
              </a:solidFill>
            </a:endParaRPr>
          </a:p>
          <a:p>
            <a:pPr indent="0" lvl="0" marL="0" rtl="0" algn="ctr">
              <a:spcBef>
                <a:spcPts val="0"/>
              </a:spcBef>
              <a:spcAft>
                <a:spcPts val="0"/>
              </a:spcAft>
              <a:buNone/>
            </a:pPr>
            <a:r>
              <a:rPr lang="en">
                <a:solidFill>
                  <a:srgbClr val="FFFFFF"/>
                </a:solidFill>
              </a:rPr>
              <a:t>N</a:t>
            </a:r>
            <a:endParaRPr>
              <a:solidFill>
                <a:srgbClr val="FFFFFF"/>
              </a:solidFill>
            </a:endParaRPr>
          </a:p>
        </p:txBody>
      </p:sp>
      <p:sp>
        <p:nvSpPr>
          <p:cNvPr id="158" name="Shape 158"/>
          <p:cNvSpPr/>
          <p:nvPr/>
        </p:nvSpPr>
        <p:spPr>
          <a:xfrm>
            <a:off x="7998150" y="1956875"/>
            <a:ext cx="664200" cy="2769600"/>
          </a:xfrm>
          <a:prstGeom prst="can">
            <a:avLst>
              <a:gd fmla="val 25000" name="adj"/>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A</a:t>
            </a:r>
            <a:endParaRPr>
              <a:solidFill>
                <a:srgbClr val="FFFFFF"/>
              </a:solidFill>
            </a:endParaRPr>
          </a:p>
          <a:p>
            <a:pPr indent="0" lvl="0" marL="0" rtl="0" algn="ctr">
              <a:spcBef>
                <a:spcPts val="0"/>
              </a:spcBef>
              <a:spcAft>
                <a:spcPts val="0"/>
              </a:spcAft>
              <a:buNone/>
            </a:pPr>
            <a:r>
              <a:rPr lang="en">
                <a:solidFill>
                  <a:srgbClr val="FFFFFF"/>
                </a:solidFill>
              </a:rPr>
              <a:t>D</a:t>
            </a:r>
            <a:endParaRPr>
              <a:solidFill>
                <a:srgbClr val="FFFFFF"/>
              </a:solidFill>
            </a:endParaRPr>
          </a:p>
          <a:p>
            <a:pPr indent="0" lvl="0" marL="0" rtl="0" algn="ctr">
              <a:spcBef>
                <a:spcPts val="0"/>
              </a:spcBef>
              <a:spcAft>
                <a:spcPts val="0"/>
              </a:spcAft>
              <a:buNone/>
            </a:pPr>
            <a:r>
              <a:rPr lang="en">
                <a:solidFill>
                  <a:srgbClr val="FFFFFF"/>
                </a:solidFill>
              </a:rPr>
              <a:t>A</a:t>
            </a:r>
            <a:endParaRPr>
              <a:solidFill>
                <a:srgbClr val="FFFFFF"/>
              </a:solidFill>
            </a:endParaRPr>
          </a:p>
          <a:p>
            <a:pPr indent="0" lvl="0" marL="0" rtl="0" algn="ctr">
              <a:spcBef>
                <a:spcPts val="0"/>
              </a:spcBef>
              <a:spcAft>
                <a:spcPts val="0"/>
              </a:spcAft>
              <a:buNone/>
            </a:pPr>
            <a:r>
              <a:rPr lang="en">
                <a:solidFill>
                  <a:srgbClr val="FFFFFF"/>
                </a:solidFill>
              </a:rPr>
              <a:t>P</a:t>
            </a:r>
            <a:endParaRPr>
              <a:solidFill>
                <a:srgbClr val="FFFFFF"/>
              </a:solidFill>
            </a:endParaRPr>
          </a:p>
          <a:p>
            <a:pPr indent="0" lvl="0" marL="0" rtl="0" algn="ctr">
              <a:spcBef>
                <a:spcPts val="0"/>
              </a:spcBef>
              <a:spcAft>
                <a:spcPts val="0"/>
              </a:spcAft>
              <a:buNone/>
            </a:pPr>
            <a:r>
              <a:rPr lang="en">
                <a:solidFill>
                  <a:srgbClr val="FFFFFF"/>
                </a:solidFill>
              </a:rPr>
              <a:t>T</a:t>
            </a:r>
            <a:endParaRPr>
              <a:solidFill>
                <a:srgbClr val="FFFFFF"/>
              </a:solidFill>
            </a:endParaRPr>
          </a:p>
          <a:p>
            <a:pPr indent="0" lvl="0" marL="0" rtl="0" algn="ctr">
              <a:spcBef>
                <a:spcPts val="0"/>
              </a:spcBef>
              <a:spcAft>
                <a:spcPts val="0"/>
              </a:spcAft>
              <a:buNone/>
            </a:pPr>
            <a:r>
              <a:rPr lang="en">
                <a:solidFill>
                  <a:srgbClr val="FFFFFF"/>
                </a:solidFill>
              </a:rPr>
              <a:t>A</a:t>
            </a:r>
            <a:endParaRPr>
              <a:solidFill>
                <a:srgbClr val="FFFFFF"/>
              </a:solidFill>
            </a:endParaRPr>
          </a:p>
          <a:p>
            <a:pPr indent="0" lvl="0" marL="0" rtl="0" algn="ctr">
              <a:spcBef>
                <a:spcPts val="0"/>
              </a:spcBef>
              <a:spcAft>
                <a:spcPts val="0"/>
              </a:spcAft>
              <a:buNone/>
            </a:pPr>
            <a:r>
              <a:rPr lang="en">
                <a:solidFill>
                  <a:srgbClr val="FFFFFF"/>
                </a:solidFill>
              </a:rPr>
              <a:t>T</a:t>
            </a:r>
            <a:endParaRPr>
              <a:solidFill>
                <a:srgbClr val="FFFFFF"/>
              </a:solidFill>
            </a:endParaRPr>
          </a:p>
          <a:p>
            <a:pPr indent="0" lvl="0" marL="0" rtl="0" algn="ctr">
              <a:spcBef>
                <a:spcPts val="0"/>
              </a:spcBef>
              <a:spcAft>
                <a:spcPts val="0"/>
              </a:spcAft>
              <a:buNone/>
            </a:pPr>
            <a:r>
              <a:rPr lang="en">
                <a:solidFill>
                  <a:srgbClr val="FFFFFF"/>
                </a:solidFill>
              </a:rPr>
              <a:t>I</a:t>
            </a:r>
            <a:endParaRPr>
              <a:solidFill>
                <a:srgbClr val="FFFFFF"/>
              </a:solidFill>
            </a:endParaRPr>
          </a:p>
          <a:p>
            <a:pPr indent="0" lvl="0" marL="0" rtl="0" algn="ctr">
              <a:spcBef>
                <a:spcPts val="0"/>
              </a:spcBef>
              <a:spcAft>
                <a:spcPts val="0"/>
              </a:spcAft>
              <a:buNone/>
            </a:pPr>
            <a:r>
              <a:rPr lang="en">
                <a:solidFill>
                  <a:srgbClr val="FFFFFF"/>
                </a:solidFill>
              </a:rPr>
              <a:t>O</a:t>
            </a:r>
            <a:endParaRPr>
              <a:solidFill>
                <a:srgbClr val="FFFFFF"/>
              </a:solidFill>
            </a:endParaRPr>
          </a:p>
          <a:p>
            <a:pPr indent="0" lvl="0" marL="0" rtl="0" algn="ctr">
              <a:spcBef>
                <a:spcPts val="0"/>
              </a:spcBef>
              <a:spcAft>
                <a:spcPts val="0"/>
              </a:spcAft>
              <a:buNone/>
            </a:pPr>
            <a:r>
              <a:rPr lang="en">
                <a:solidFill>
                  <a:srgbClr val="FFFFFF"/>
                </a:solidFill>
              </a:rPr>
              <a:t>N</a:t>
            </a:r>
            <a:endParaRPr>
              <a:solidFill>
                <a:srgbClr val="FFFFFF"/>
              </a:solidFill>
            </a:endParaRPr>
          </a:p>
        </p:txBody>
      </p:sp>
      <p:sp>
        <p:nvSpPr>
          <p:cNvPr id="159" name="Shape 159"/>
          <p:cNvSpPr/>
          <p:nvPr/>
        </p:nvSpPr>
        <p:spPr>
          <a:xfrm>
            <a:off x="5073000" y="1152475"/>
            <a:ext cx="3759300" cy="889200"/>
          </a:xfrm>
          <a:prstGeom prst="triangle">
            <a:avLst>
              <a:gd fmla="val 50000"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SCRUM Roles</a:t>
            </a:r>
            <a:endParaRPr/>
          </a:p>
        </p:txBody>
      </p:sp>
      <p:sp>
        <p:nvSpPr>
          <p:cNvPr id="165" name="Shape 165"/>
          <p:cNvSpPr txBox="1"/>
          <p:nvPr>
            <p:ph idx="1" type="body"/>
          </p:nvPr>
        </p:nvSpPr>
        <p:spPr>
          <a:xfrm>
            <a:off x="311700" y="1152475"/>
            <a:ext cx="8520600" cy="3456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Scrum Master</a:t>
            </a:r>
            <a:endParaRPr/>
          </a:p>
          <a:p>
            <a:pPr indent="-317500" lvl="1" marL="914400" marR="0" rtl="0" algn="l">
              <a:lnSpc>
                <a:spcPct val="115000"/>
              </a:lnSpc>
              <a:spcBef>
                <a:spcPts val="0"/>
              </a:spcBef>
              <a:spcAft>
                <a:spcPts val="0"/>
              </a:spcAft>
              <a:buSzPts val="1400"/>
              <a:buChar char="○"/>
            </a:pPr>
            <a:r>
              <a:rPr lang="en"/>
              <a:t>Servant Leader </a:t>
            </a:r>
            <a:endParaRPr/>
          </a:p>
          <a:p>
            <a:pPr indent="-317500" lvl="1" marL="914400" marR="0" rtl="0" algn="l">
              <a:lnSpc>
                <a:spcPct val="115000"/>
              </a:lnSpc>
              <a:spcBef>
                <a:spcPts val="0"/>
              </a:spcBef>
              <a:spcAft>
                <a:spcPts val="0"/>
              </a:spcAft>
              <a:buSzPts val="1400"/>
              <a:buChar char="○"/>
            </a:pPr>
            <a:r>
              <a:rPr lang="en"/>
              <a:t>Coach</a:t>
            </a:r>
            <a:endParaRPr/>
          </a:p>
          <a:p>
            <a:pPr indent="-342900" lvl="0" marL="457200" rtl="0">
              <a:spcBef>
                <a:spcPts val="0"/>
              </a:spcBef>
              <a:spcAft>
                <a:spcPts val="0"/>
              </a:spcAft>
              <a:buSzPts val="1800"/>
              <a:buChar char="●"/>
            </a:pPr>
            <a:r>
              <a:rPr lang="en"/>
              <a:t>Product Owner</a:t>
            </a:r>
            <a:endParaRPr/>
          </a:p>
          <a:p>
            <a:pPr indent="-317500" lvl="1" marL="914400" rtl="0">
              <a:spcBef>
                <a:spcPts val="0"/>
              </a:spcBef>
              <a:spcAft>
                <a:spcPts val="0"/>
              </a:spcAft>
              <a:buSzPts val="1400"/>
              <a:buChar char="○"/>
            </a:pPr>
            <a:r>
              <a:rPr lang="en"/>
              <a:t>Voice of the Customer</a:t>
            </a:r>
            <a:endParaRPr/>
          </a:p>
          <a:p>
            <a:pPr indent="-317500" lvl="1" marL="914400" rtl="0">
              <a:spcBef>
                <a:spcPts val="0"/>
              </a:spcBef>
              <a:spcAft>
                <a:spcPts val="0"/>
              </a:spcAft>
              <a:buSzPts val="1400"/>
              <a:buChar char="○"/>
            </a:pPr>
            <a:r>
              <a:rPr lang="en"/>
              <a:t>Manage Product Backlog</a:t>
            </a:r>
            <a:endParaRPr/>
          </a:p>
          <a:p>
            <a:pPr indent="-342900" lvl="0" marL="457200" marR="0" rtl="0" algn="l">
              <a:lnSpc>
                <a:spcPct val="115000"/>
              </a:lnSpc>
              <a:spcBef>
                <a:spcPts val="0"/>
              </a:spcBef>
              <a:spcAft>
                <a:spcPts val="0"/>
              </a:spcAft>
              <a:buSzPts val="1800"/>
              <a:buChar char="●"/>
            </a:pPr>
            <a:r>
              <a:rPr lang="en"/>
              <a:t>Development Team</a:t>
            </a:r>
            <a:endParaRPr/>
          </a:p>
          <a:p>
            <a:pPr indent="-317500" lvl="1" marL="914400" marR="0" rtl="0" algn="l">
              <a:lnSpc>
                <a:spcPct val="115000"/>
              </a:lnSpc>
              <a:spcBef>
                <a:spcPts val="0"/>
              </a:spcBef>
              <a:spcAft>
                <a:spcPts val="0"/>
              </a:spcAft>
              <a:buSzPts val="1400"/>
              <a:buChar char="○"/>
            </a:pPr>
            <a:r>
              <a:rPr lang="en"/>
              <a:t>Cross Functional (Developers, Testers, Design)</a:t>
            </a:r>
            <a:endParaRPr/>
          </a:p>
          <a:p>
            <a:pPr indent="-317500" lvl="1" marL="914400" marR="0" rtl="0" algn="l">
              <a:lnSpc>
                <a:spcPct val="115000"/>
              </a:lnSpc>
              <a:spcBef>
                <a:spcPts val="0"/>
              </a:spcBef>
              <a:spcAft>
                <a:spcPts val="0"/>
              </a:spcAft>
              <a:buSzPts val="1400"/>
              <a:buChar char="○"/>
            </a:pPr>
            <a:r>
              <a:rPr lang="en"/>
              <a:t>3 &lt; Optimal Team Size &lt; 9</a:t>
            </a:r>
            <a:endParaRPr/>
          </a:p>
          <a:p>
            <a:pPr indent="-317500" lvl="1" marL="914400" marR="0" rtl="0" algn="l">
              <a:lnSpc>
                <a:spcPct val="115000"/>
              </a:lnSpc>
              <a:spcBef>
                <a:spcPts val="0"/>
              </a:spcBef>
              <a:spcAft>
                <a:spcPts val="0"/>
              </a:spcAft>
              <a:buSzPts val="1400"/>
              <a:buChar char="○"/>
            </a:pPr>
            <a:r>
              <a:rPr lang="en"/>
              <a:t>Works on items in the Sprint Backlog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SCRUM Events</a:t>
            </a:r>
            <a:endParaRPr/>
          </a:p>
        </p:txBody>
      </p:sp>
      <p:sp>
        <p:nvSpPr>
          <p:cNvPr id="171" name="Shape 171"/>
          <p:cNvSpPr txBox="1"/>
          <p:nvPr>
            <p:ph idx="1" type="body"/>
          </p:nvPr>
        </p:nvSpPr>
        <p:spPr>
          <a:xfrm>
            <a:off x="311700" y="1152475"/>
            <a:ext cx="8520600" cy="3456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Arial"/>
              <a:buChar char="●"/>
            </a:pPr>
            <a:r>
              <a:rPr lang="en"/>
              <a:t>Sprint</a:t>
            </a:r>
            <a:endParaRPr/>
          </a:p>
          <a:p>
            <a:pPr indent="-342900" lvl="0" marL="457200" marR="0" rtl="0" algn="l">
              <a:lnSpc>
                <a:spcPct val="115000"/>
              </a:lnSpc>
              <a:spcBef>
                <a:spcPts val="0"/>
              </a:spcBef>
              <a:spcAft>
                <a:spcPts val="0"/>
              </a:spcAft>
              <a:buClr>
                <a:schemeClr val="lt2"/>
              </a:buClr>
              <a:buSzPts val="1800"/>
              <a:buFont typeface="Arial"/>
              <a:buChar char="●"/>
            </a:pPr>
            <a:r>
              <a:rPr lang="en"/>
              <a:t>Sprint Planning</a:t>
            </a:r>
            <a:endParaRPr/>
          </a:p>
          <a:p>
            <a:pPr indent="-317500" lvl="0" marL="457200" marR="0" rtl="0" algn="l">
              <a:lnSpc>
                <a:spcPct val="115000"/>
              </a:lnSpc>
              <a:spcBef>
                <a:spcPts val="0"/>
              </a:spcBef>
              <a:spcAft>
                <a:spcPts val="0"/>
              </a:spcAft>
              <a:buClr>
                <a:schemeClr val="lt2"/>
              </a:buClr>
              <a:buSzPts val="1400"/>
              <a:buFont typeface="Arial"/>
              <a:buChar char="●"/>
            </a:pPr>
            <a:r>
              <a:rPr lang="en"/>
              <a:t>Daily Scrum</a:t>
            </a:r>
            <a:endParaRPr/>
          </a:p>
          <a:p>
            <a:pPr indent="-342900" lvl="0" marL="457200" marR="0" rtl="0" algn="l">
              <a:lnSpc>
                <a:spcPct val="115000"/>
              </a:lnSpc>
              <a:spcBef>
                <a:spcPts val="0"/>
              </a:spcBef>
              <a:spcAft>
                <a:spcPts val="0"/>
              </a:spcAft>
              <a:buClr>
                <a:schemeClr val="lt2"/>
              </a:buClr>
              <a:buSzPts val="1800"/>
              <a:buFont typeface="Arial"/>
              <a:buChar char="●"/>
            </a:pPr>
            <a:r>
              <a:rPr lang="en"/>
              <a:t>Sprint Review</a:t>
            </a:r>
            <a:endParaRPr/>
          </a:p>
          <a:p>
            <a:pPr indent="-342900" lvl="0" marL="457200" marR="0" rtl="0" algn="l">
              <a:lnSpc>
                <a:spcPct val="115000"/>
              </a:lnSpc>
              <a:spcBef>
                <a:spcPts val="0"/>
              </a:spcBef>
              <a:spcAft>
                <a:spcPts val="0"/>
              </a:spcAft>
              <a:buClr>
                <a:schemeClr val="lt2"/>
              </a:buClr>
              <a:buSzPts val="1800"/>
              <a:buFont typeface="Arial"/>
              <a:buChar char="●"/>
            </a:pPr>
            <a:r>
              <a:rPr lang="en"/>
              <a:t>Sprint Retrospective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SCRUM Artifacts</a:t>
            </a:r>
            <a:endParaRPr/>
          </a:p>
        </p:txBody>
      </p:sp>
      <p:sp>
        <p:nvSpPr>
          <p:cNvPr id="177" name="Shape 177"/>
          <p:cNvSpPr txBox="1"/>
          <p:nvPr>
            <p:ph idx="1" type="body"/>
          </p:nvPr>
        </p:nvSpPr>
        <p:spPr>
          <a:xfrm>
            <a:off x="311700" y="1152475"/>
            <a:ext cx="8520600" cy="3456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Arial"/>
              <a:buChar char="●"/>
            </a:pPr>
            <a:r>
              <a:rPr lang="en"/>
              <a:t>Product Backlog</a:t>
            </a:r>
            <a:endParaRPr/>
          </a:p>
          <a:p>
            <a:pPr indent="-342900" lvl="0" marL="457200" marR="0" rtl="0" algn="l">
              <a:lnSpc>
                <a:spcPct val="115000"/>
              </a:lnSpc>
              <a:spcBef>
                <a:spcPts val="0"/>
              </a:spcBef>
              <a:spcAft>
                <a:spcPts val="0"/>
              </a:spcAft>
              <a:buClr>
                <a:schemeClr val="lt2"/>
              </a:buClr>
              <a:buSzPts val="1800"/>
              <a:buFont typeface="Arial"/>
              <a:buChar char="●"/>
            </a:pPr>
            <a:r>
              <a:rPr lang="en"/>
              <a:t>Sprint Backlog</a:t>
            </a:r>
            <a:endParaRPr/>
          </a:p>
          <a:p>
            <a:pPr indent="-342900" lvl="0" marL="457200" marR="0" rtl="0" algn="l">
              <a:lnSpc>
                <a:spcPct val="115000"/>
              </a:lnSpc>
              <a:spcBef>
                <a:spcPts val="0"/>
              </a:spcBef>
              <a:spcAft>
                <a:spcPts val="0"/>
              </a:spcAft>
              <a:buClr>
                <a:schemeClr val="lt2"/>
              </a:buClr>
              <a:buSzPts val="1800"/>
              <a:buFont typeface="Arial"/>
              <a:buChar char="●"/>
            </a:pPr>
            <a:r>
              <a:rPr lang="en"/>
              <a:t>Product Increment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HOW?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a:blip r:embed="rId3">
            <a:alphaModFix/>
          </a:blip>
          <a:stretch>
            <a:fillRect/>
          </a:stretch>
        </p:blipFill>
        <p:spPr>
          <a:xfrm>
            <a:off x="285750" y="1079050"/>
            <a:ext cx="8572500" cy="2667000"/>
          </a:xfrm>
          <a:prstGeom prst="rect">
            <a:avLst/>
          </a:prstGeom>
          <a:noFill/>
          <a:ln>
            <a:noFill/>
          </a:ln>
        </p:spPr>
      </p:pic>
      <p:sp>
        <p:nvSpPr>
          <p:cNvPr id="188" name="Shape 188"/>
          <p:cNvSpPr txBox="1"/>
          <p:nvPr/>
        </p:nvSpPr>
        <p:spPr>
          <a:xfrm>
            <a:off x="7349850" y="4693525"/>
            <a:ext cx="1584600" cy="34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solidFill>
                  <a:srgbClr val="FFFFFF"/>
                </a:solidFill>
              </a:rPr>
              <a:t>Source: www. dilbert.com</a:t>
            </a:r>
            <a:endParaRPr sz="9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SCRUM - Bring it All Together</a:t>
            </a:r>
            <a:endParaRPr/>
          </a:p>
        </p:txBody>
      </p:sp>
      <p:pic>
        <p:nvPicPr>
          <p:cNvPr id="194" name="Shape 194"/>
          <p:cNvPicPr preferRelativeResize="0"/>
          <p:nvPr/>
        </p:nvPicPr>
        <p:blipFill>
          <a:blip r:embed="rId3">
            <a:alphaModFix/>
          </a:blip>
          <a:stretch>
            <a:fillRect/>
          </a:stretch>
        </p:blipFill>
        <p:spPr>
          <a:xfrm>
            <a:off x="1419525" y="1017725"/>
            <a:ext cx="6705423" cy="3899474"/>
          </a:xfrm>
          <a:prstGeom prst="rect">
            <a:avLst/>
          </a:prstGeom>
          <a:noFill/>
          <a:ln>
            <a:noFill/>
          </a:ln>
        </p:spPr>
      </p:pic>
      <p:sp>
        <p:nvSpPr>
          <p:cNvPr id="195" name="Shape 195"/>
          <p:cNvSpPr txBox="1"/>
          <p:nvPr/>
        </p:nvSpPr>
        <p:spPr>
          <a:xfrm>
            <a:off x="7322975" y="4917200"/>
            <a:ext cx="1584600" cy="34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solidFill>
                  <a:srgbClr val="FFFFFF"/>
                </a:solidFill>
              </a:rPr>
              <a:t>Source: Agile For All</a:t>
            </a:r>
            <a:endParaRPr sz="9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ADOPTION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786275"/>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BEFORE WE START</a:t>
            </a:r>
            <a:endParaRPr/>
          </a:p>
        </p:txBody>
      </p:sp>
      <p:sp>
        <p:nvSpPr>
          <p:cNvPr id="61" name="Shape 61"/>
          <p:cNvSpPr txBox="1"/>
          <p:nvPr>
            <p:ph type="title"/>
          </p:nvPr>
        </p:nvSpPr>
        <p:spPr>
          <a:xfrm>
            <a:off x="311700" y="1957600"/>
            <a:ext cx="8520600" cy="24669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SzPts val="3600"/>
              <a:buAutoNum type="arabicPeriod"/>
            </a:pPr>
            <a:r>
              <a:rPr lang="en"/>
              <a:t>Go To </a:t>
            </a:r>
            <a:r>
              <a:rPr lang="en" u="sng">
                <a:solidFill>
                  <a:schemeClr val="hlink"/>
                </a:solidFill>
                <a:hlinkClick r:id="rId3"/>
              </a:rPr>
              <a:t>https://answergarden.ch/</a:t>
            </a:r>
            <a:r>
              <a:rPr b="1" lang="en" u="sng">
                <a:solidFill>
                  <a:schemeClr val="hlink"/>
                </a:solidFill>
                <a:hlinkClick r:id="rId4"/>
              </a:rPr>
              <a:t>662825</a:t>
            </a:r>
            <a:endParaRPr b="1"/>
          </a:p>
          <a:p>
            <a:pPr indent="-457200" lvl="0" marL="457200" rtl="0" algn="l">
              <a:spcBef>
                <a:spcPts val="0"/>
              </a:spcBef>
              <a:spcAft>
                <a:spcPts val="0"/>
              </a:spcAft>
              <a:buSzPts val="3600"/>
              <a:buAutoNum type="arabicPeriod"/>
            </a:pPr>
            <a:r>
              <a:rPr lang="en"/>
              <a:t>Submit scrum concepts you learnt during the presentation.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Shu-Ha-Ri Philosophy</a:t>
            </a:r>
            <a:endParaRPr/>
          </a:p>
        </p:txBody>
      </p:sp>
      <p:sp>
        <p:nvSpPr>
          <p:cNvPr id="206" name="Shape 206"/>
          <p:cNvSpPr/>
          <p:nvPr/>
        </p:nvSpPr>
        <p:spPr>
          <a:xfrm>
            <a:off x="1141600" y="1483875"/>
            <a:ext cx="1665300" cy="1530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2400">
                <a:solidFill>
                  <a:srgbClr val="FFFFFF"/>
                </a:solidFill>
              </a:rPr>
              <a:t>Imitate</a:t>
            </a:r>
            <a:endParaRPr sz="2400">
              <a:solidFill>
                <a:srgbClr val="FFFFFF"/>
              </a:solidFill>
            </a:endParaRPr>
          </a:p>
        </p:txBody>
      </p:sp>
      <p:sp>
        <p:nvSpPr>
          <p:cNvPr id="207" name="Shape 207"/>
          <p:cNvSpPr/>
          <p:nvPr/>
        </p:nvSpPr>
        <p:spPr>
          <a:xfrm>
            <a:off x="4006750" y="1483875"/>
            <a:ext cx="1665300" cy="15309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Adapt</a:t>
            </a:r>
            <a:endParaRPr sz="2400">
              <a:solidFill>
                <a:srgbClr val="FFFFFF"/>
              </a:solidFill>
            </a:endParaRPr>
          </a:p>
        </p:txBody>
      </p:sp>
      <p:sp>
        <p:nvSpPr>
          <p:cNvPr id="208" name="Shape 208"/>
          <p:cNvSpPr/>
          <p:nvPr/>
        </p:nvSpPr>
        <p:spPr>
          <a:xfrm>
            <a:off x="6751050" y="1483875"/>
            <a:ext cx="1665300" cy="1530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Innovate</a:t>
            </a:r>
            <a:endParaRPr sz="2400">
              <a:solidFill>
                <a:srgbClr val="FFFFFF"/>
              </a:solidFill>
            </a:endParaRPr>
          </a:p>
        </p:txBody>
      </p:sp>
      <p:sp>
        <p:nvSpPr>
          <p:cNvPr id="209" name="Shape 209"/>
          <p:cNvSpPr/>
          <p:nvPr/>
        </p:nvSpPr>
        <p:spPr>
          <a:xfrm>
            <a:off x="2994875" y="2141925"/>
            <a:ext cx="657900" cy="4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5949825" y="2141925"/>
            <a:ext cx="657900" cy="4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11" name="Shape 211"/>
          <p:cNvPicPr preferRelativeResize="0"/>
          <p:nvPr/>
        </p:nvPicPr>
        <p:blipFill>
          <a:blip r:embed="rId3">
            <a:alphaModFix/>
          </a:blip>
          <a:stretch>
            <a:fillRect/>
          </a:stretch>
        </p:blipFill>
        <p:spPr>
          <a:xfrm>
            <a:off x="6823950" y="3130400"/>
            <a:ext cx="1448900" cy="1831700"/>
          </a:xfrm>
          <a:prstGeom prst="rect">
            <a:avLst/>
          </a:prstGeom>
          <a:noFill/>
          <a:ln>
            <a:noFill/>
          </a:ln>
        </p:spPr>
      </p:pic>
      <p:sp>
        <p:nvSpPr>
          <p:cNvPr id="212" name="Shape 212"/>
          <p:cNvSpPr txBox="1"/>
          <p:nvPr/>
        </p:nvSpPr>
        <p:spPr>
          <a:xfrm>
            <a:off x="6823950" y="4559200"/>
            <a:ext cx="1383300" cy="335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400">
                <a:solidFill>
                  <a:srgbClr val="FFFFFF"/>
                </a:solidFill>
              </a:rPr>
              <a:t>Spotify</a:t>
            </a:r>
            <a:endParaRPr sz="2400">
              <a:solidFill>
                <a:srgbClr val="FFFFFF"/>
              </a:solidFill>
            </a:endParaRPr>
          </a:p>
        </p:txBody>
      </p:sp>
      <p:sp>
        <p:nvSpPr>
          <p:cNvPr id="213" name="Shape 213"/>
          <p:cNvSpPr/>
          <p:nvPr/>
        </p:nvSpPr>
        <p:spPr>
          <a:xfrm>
            <a:off x="1329625" y="3232025"/>
            <a:ext cx="1248900" cy="12489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txBox="1"/>
          <p:nvPr/>
        </p:nvSpPr>
        <p:spPr>
          <a:xfrm>
            <a:off x="1262425" y="4559200"/>
            <a:ext cx="1383300" cy="33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New</a:t>
            </a:r>
            <a:endParaRPr sz="2400">
              <a:solidFill>
                <a:srgbClr val="FFFFFF"/>
              </a:solidFill>
            </a:endParaRPr>
          </a:p>
        </p:txBody>
      </p:sp>
      <p:sp>
        <p:nvSpPr>
          <p:cNvPr id="215" name="Shape 215"/>
          <p:cNvSpPr/>
          <p:nvPr/>
        </p:nvSpPr>
        <p:spPr>
          <a:xfrm>
            <a:off x="4372288" y="3717850"/>
            <a:ext cx="657900" cy="4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RESOURCES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Resources</a:t>
            </a:r>
            <a:endParaRPr/>
          </a:p>
        </p:txBody>
      </p:sp>
      <p:sp>
        <p:nvSpPr>
          <p:cNvPr id="226" name="Shape 226"/>
          <p:cNvSpPr txBox="1"/>
          <p:nvPr>
            <p:ph idx="1" type="body"/>
          </p:nvPr>
        </p:nvSpPr>
        <p:spPr>
          <a:xfrm>
            <a:off x="311700" y="1152475"/>
            <a:ext cx="8520600" cy="3456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Arial"/>
              <a:buChar char="●"/>
            </a:pPr>
            <a:r>
              <a:rPr lang="en"/>
              <a:t>Guides, Links, Tools</a:t>
            </a:r>
            <a:endParaRPr/>
          </a:p>
          <a:p>
            <a:pPr indent="-342900" lvl="1" marL="914400" marR="0" rtl="0" algn="l">
              <a:lnSpc>
                <a:spcPct val="115000"/>
              </a:lnSpc>
              <a:spcBef>
                <a:spcPts val="0"/>
              </a:spcBef>
              <a:spcAft>
                <a:spcPts val="0"/>
              </a:spcAft>
              <a:buClr>
                <a:schemeClr val="lt2"/>
              </a:buClr>
              <a:buSzPts val="1800"/>
              <a:buFont typeface="Arial"/>
              <a:buChar char="○"/>
            </a:pPr>
            <a:r>
              <a:rPr lang="en" u="sng">
                <a:solidFill>
                  <a:schemeClr val="hlink"/>
                </a:solidFill>
                <a:hlinkClick r:id="rId3"/>
              </a:rPr>
              <a:t>Agile Manifesto</a:t>
            </a:r>
            <a:endParaRPr/>
          </a:p>
          <a:p>
            <a:pPr indent="-342900" lvl="1" marL="914400" marR="0" rtl="0" algn="l">
              <a:lnSpc>
                <a:spcPct val="115000"/>
              </a:lnSpc>
              <a:spcBef>
                <a:spcPts val="0"/>
              </a:spcBef>
              <a:spcAft>
                <a:spcPts val="0"/>
              </a:spcAft>
              <a:buClr>
                <a:schemeClr val="lt2"/>
              </a:buClr>
              <a:buSzPts val="1800"/>
              <a:buFont typeface="Arial"/>
              <a:buChar char="○"/>
            </a:pPr>
            <a:r>
              <a:rPr lang="en" u="sng">
                <a:solidFill>
                  <a:schemeClr val="hlink"/>
                </a:solidFill>
                <a:hlinkClick r:id="rId4"/>
              </a:rPr>
              <a:t>Scrum.org</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5"/>
              </a:rPr>
              <a:t>ScrumAlliance.org</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6"/>
              </a:rPr>
              <a:t>Mountain</a:t>
            </a:r>
            <a:r>
              <a:rPr lang="en" u="sng">
                <a:solidFill>
                  <a:schemeClr val="hlink"/>
                </a:solidFill>
                <a:hlinkClick r:id="rId7"/>
              </a:rPr>
              <a:t> Goat Software</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8"/>
              </a:rPr>
              <a:t>Trello</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9"/>
              </a:rPr>
              <a:t>Kanban</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10"/>
              </a:rPr>
              <a:t>Spotify Model</a:t>
            </a:r>
            <a:endParaRPr/>
          </a:p>
          <a:p>
            <a:pPr indent="-342900" lvl="0" marL="457200" marR="0" rtl="0" algn="l">
              <a:lnSpc>
                <a:spcPct val="115000"/>
              </a:lnSpc>
              <a:spcBef>
                <a:spcPts val="0"/>
              </a:spcBef>
              <a:spcAft>
                <a:spcPts val="0"/>
              </a:spcAft>
              <a:buSzPts val="1800"/>
              <a:buChar char="●"/>
            </a:pPr>
            <a:r>
              <a:rPr lang="en"/>
              <a:t>Certification</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11"/>
              </a:rPr>
              <a:t>PSM</a:t>
            </a:r>
            <a:r>
              <a:rPr lang="en"/>
              <a:t>, </a:t>
            </a:r>
            <a:r>
              <a:rPr lang="en" u="sng">
                <a:solidFill>
                  <a:schemeClr val="hlink"/>
                </a:solidFill>
                <a:hlinkClick r:id="rId12"/>
              </a:rPr>
              <a:t>PSD</a:t>
            </a:r>
            <a:r>
              <a:rPr lang="en"/>
              <a:t> </a:t>
            </a:r>
            <a:r>
              <a:rPr lang="en" u="sng">
                <a:solidFill>
                  <a:schemeClr val="hlink"/>
                </a:solidFill>
                <a:hlinkClick r:id="rId13"/>
              </a:rPr>
              <a:t>[Free Assessment]</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14"/>
              </a:rPr>
              <a:t>CSM</a:t>
            </a:r>
            <a:r>
              <a:rPr lang="en"/>
              <a:t> , </a:t>
            </a:r>
            <a:r>
              <a:rPr lang="en" u="sng">
                <a:solidFill>
                  <a:schemeClr val="hlink"/>
                </a:solidFill>
                <a:hlinkClick r:id="rId15"/>
              </a:rPr>
              <a:t>CSD</a:t>
            </a: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96470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THANK YOU</a:t>
            </a:r>
            <a:endParaRPr/>
          </a:p>
        </p:txBody>
      </p:sp>
      <p:sp>
        <p:nvSpPr>
          <p:cNvPr id="232" name="Shape 232"/>
          <p:cNvSpPr txBox="1"/>
          <p:nvPr>
            <p:ph type="title"/>
          </p:nvPr>
        </p:nvSpPr>
        <p:spPr>
          <a:xfrm>
            <a:off x="311700" y="1957600"/>
            <a:ext cx="8520600" cy="2466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Today’s Scrum word cloud</a:t>
            </a:r>
            <a:endParaRPr/>
          </a:p>
          <a:p>
            <a:pPr indent="0" lvl="0" marL="0" rtl="0">
              <a:spcBef>
                <a:spcPts val="0"/>
              </a:spcBef>
              <a:spcAft>
                <a:spcPts val="0"/>
              </a:spcAft>
              <a:buNone/>
            </a:pPr>
            <a:r>
              <a:rPr lang="en" u="sng">
                <a:solidFill>
                  <a:schemeClr val="hlink"/>
                </a:solidFill>
                <a:hlinkClick r:id="rId3"/>
              </a:rPr>
              <a:t>https://answergarden.ch/</a:t>
            </a:r>
            <a:r>
              <a:rPr b="1" lang="en" u="sng">
                <a:solidFill>
                  <a:schemeClr val="hlink"/>
                </a:solidFill>
                <a:hlinkClick r:id="rId4"/>
              </a:rPr>
              <a:t>662825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1951425"/>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DEFINE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1951425"/>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Scrum (n): A </a:t>
            </a:r>
            <a:r>
              <a:rPr b="1" lang="en" sz="2400"/>
              <a:t>FRAMEWORK</a:t>
            </a:r>
            <a:r>
              <a:rPr lang="en" sz="2400"/>
              <a:t> within which people can address complex adaptive problems, while productively and creatively delivering products of the highest possible value.</a:t>
            </a:r>
            <a:r>
              <a:rPr lang="en"/>
              <a:t> </a:t>
            </a:r>
            <a:endParaRPr/>
          </a:p>
          <a:p>
            <a:pPr indent="0" lvl="0" marL="0" rt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951425"/>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WHY?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Shape 81"/>
          <p:cNvPicPr preferRelativeResize="0"/>
          <p:nvPr/>
        </p:nvPicPr>
        <p:blipFill>
          <a:blip r:embed="rId3">
            <a:alphaModFix/>
          </a:blip>
          <a:stretch>
            <a:fillRect/>
          </a:stretch>
        </p:blipFill>
        <p:spPr>
          <a:xfrm>
            <a:off x="361950" y="1326375"/>
            <a:ext cx="8572500" cy="2533650"/>
          </a:xfrm>
          <a:prstGeom prst="rect">
            <a:avLst/>
          </a:prstGeom>
          <a:noFill/>
          <a:ln>
            <a:noFill/>
          </a:ln>
        </p:spPr>
      </p:pic>
      <p:sp>
        <p:nvSpPr>
          <p:cNvPr id="82" name="Shape 82"/>
          <p:cNvSpPr txBox="1"/>
          <p:nvPr/>
        </p:nvSpPr>
        <p:spPr>
          <a:xfrm>
            <a:off x="7349850" y="4693525"/>
            <a:ext cx="1584600" cy="34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a:solidFill>
                  <a:srgbClr val="FFFFFF"/>
                </a:solidFill>
              </a:rPr>
              <a:t>Source: www.</a:t>
            </a:r>
            <a:r>
              <a:rPr lang="en" sz="900">
                <a:solidFill>
                  <a:srgbClr val="FFFFFF"/>
                </a:solidFill>
              </a:rPr>
              <a:t> dilbert.com</a:t>
            </a:r>
            <a:endParaRPr sz="9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p:nvPr/>
        </p:nvSpPr>
        <p:spPr>
          <a:xfrm>
            <a:off x="1139061" y="1212358"/>
            <a:ext cx="2014415" cy="570610"/>
          </a:xfrm>
          <a:prstGeom prst="homePlat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REQUIREMENTS</a:t>
            </a:r>
            <a:endParaRPr>
              <a:solidFill>
                <a:srgbClr val="FFFFFF"/>
              </a:solidFill>
            </a:endParaRPr>
          </a:p>
        </p:txBody>
      </p:sp>
      <p:sp>
        <p:nvSpPr>
          <p:cNvPr id="88" name="Shape 88"/>
          <p:cNvSpPr/>
          <p:nvPr/>
        </p:nvSpPr>
        <p:spPr>
          <a:xfrm>
            <a:off x="2447622" y="1965696"/>
            <a:ext cx="2014415" cy="570610"/>
          </a:xfrm>
          <a:prstGeom prst="homePlate">
            <a:avLst>
              <a:gd fmla="val 50000"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DESIGN</a:t>
            </a:r>
            <a:endParaRPr>
              <a:solidFill>
                <a:srgbClr val="FFFFFF"/>
              </a:solidFill>
            </a:endParaRPr>
          </a:p>
        </p:txBody>
      </p:sp>
      <p:sp>
        <p:nvSpPr>
          <p:cNvPr id="89" name="Shape 89"/>
          <p:cNvSpPr/>
          <p:nvPr/>
        </p:nvSpPr>
        <p:spPr>
          <a:xfrm>
            <a:off x="3914173" y="2700338"/>
            <a:ext cx="2014415" cy="570610"/>
          </a:xfrm>
          <a:prstGeom prst="homePlate">
            <a:avLst>
              <a:gd fmla="val 50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DEVELOPMENT</a:t>
            </a:r>
            <a:endParaRPr>
              <a:solidFill>
                <a:srgbClr val="FFFFFF"/>
              </a:solidFill>
            </a:endParaRPr>
          </a:p>
        </p:txBody>
      </p:sp>
      <p:sp>
        <p:nvSpPr>
          <p:cNvPr id="90" name="Shape 90"/>
          <p:cNvSpPr/>
          <p:nvPr/>
        </p:nvSpPr>
        <p:spPr>
          <a:xfrm>
            <a:off x="5341215" y="3434926"/>
            <a:ext cx="2014415" cy="570610"/>
          </a:xfrm>
          <a:prstGeom prst="homePlat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VERIFICATION</a:t>
            </a:r>
            <a:endParaRPr>
              <a:solidFill>
                <a:srgbClr val="FFFFFF"/>
              </a:solidFill>
            </a:endParaRPr>
          </a:p>
        </p:txBody>
      </p:sp>
      <p:sp>
        <p:nvSpPr>
          <p:cNvPr id="91" name="Shape 91"/>
          <p:cNvSpPr/>
          <p:nvPr/>
        </p:nvSpPr>
        <p:spPr>
          <a:xfrm>
            <a:off x="6886785" y="4169557"/>
            <a:ext cx="2014415" cy="570610"/>
          </a:xfrm>
          <a:prstGeom prst="homePlat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DEPLOYMENT</a:t>
            </a:r>
            <a:endParaRPr>
              <a:solidFill>
                <a:srgbClr val="FFFFFF"/>
              </a:solidFill>
            </a:endParaRPr>
          </a:p>
        </p:txBody>
      </p:sp>
      <p:sp>
        <p:nvSpPr>
          <p:cNvPr id="92" name="Shape 92"/>
          <p:cNvSpPr/>
          <p:nvPr/>
        </p:nvSpPr>
        <p:spPr>
          <a:xfrm rot="5400000">
            <a:off x="1690138" y="1860791"/>
            <a:ext cx="645479" cy="602236"/>
          </a:xfrm>
          <a:prstGeom prst="bentUpArrow">
            <a:avLst>
              <a:gd fmla="val 25000" name="adj1"/>
              <a:gd fmla="val 25000" name="adj2"/>
              <a:gd fmla="val 25000" name="adj3"/>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28575">
              <a:srgbClr val="D9D9D9">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nvSpPr>
        <p:spPr>
          <a:xfrm rot="5400000">
            <a:off x="3196175" y="2646828"/>
            <a:ext cx="645479" cy="602236"/>
          </a:xfrm>
          <a:prstGeom prst="bentUpArrow">
            <a:avLst>
              <a:gd fmla="val 25000" name="adj1"/>
              <a:gd fmla="val 25000" name="adj2"/>
              <a:gd fmla="val 25000" name="adj3"/>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28575">
              <a:srgbClr val="D9D9D9">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4598641" y="3330032"/>
            <a:ext cx="645479" cy="602236"/>
          </a:xfrm>
          <a:prstGeom prst="bentUpArrow">
            <a:avLst>
              <a:gd fmla="val 25000" name="adj1"/>
              <a:gd fmla="val 25000" name="adj2"/>
              <a:gd fmla="val 25000" name="adj3"/>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28575">
              <a:srgbClr val="D9D9D9">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rot="5400000">
            <a:off x="6158886" y="4116314"/>
            <a:ext cx="645479" cy="602236"/>
          </a:xfrm>
          <a:prstGeom prst="bentUpArrow">
            <a:avLst>
              <a:gd fmla="val 25000" name="adj1"/>
              <a:gd fmla="val 25000" name="adj2"/>
              <a:gd fmla="val 25000" name="adj3"/>
            </a:avLst>
          </a:prstGeom>
          <a:solidFill>
            <a:srgbClr val="9FC5E8"/>
          </a:solidFill>
          <a:ln cap="flat" cmpd="sng" w="9525">
            <a:solidFill>
              <a:schemeClr val="dk2"/>
            </a:solidFill>
            <a:prstDash val="solid"/>
            <a:round/>
            <a:headEnd len="sm" w="sm" type="none"/>
            <a:tailEnd len="sm" w="sm" type="none"/>
          </a:ln>
          <a:effectLst>
            <a:outerShdw blurRad="57150" rotWithShape="0" algn="bl" dir="5400000" dist="28575">
              <a:srgbClr val="D9D9D9">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Waterfall</a:t>
            </a:r>
            <a:endParaRPr/>
          </a:p>
        </p:txBody>
      </p:sp>
      <p:sp>
        <p:nvSpPr>
          <p:cNvPr id="97" name="Shape 97"/>
          <p:cNvSpPr/>
          <p:nvPr/>
        </p:nvSpPr>
        <p:spPr>
          <a:xfrm>
            <a:off x="5899350" y="1170325"/>
            <a:ext cx="2109900" cy="776700"/>
          </a:xfrm>
          <a:prstGeom prst="wedgeRoundRectCallout">
            <a:avLst>
              <a:gd fmla="val -20833" name="adj1"/>
              <a:gd fmla="val 62500" name="adj2"/>
              <a:gd fmla="val 0" name="adj3"/>
            </a:avLst>
          </a:prstGeom>
          <a:solidFill>
            <a:schemeClr val="lt2"/>
          </a:solidFill>
          <a:ln cap="flat" cmpd="sng" w="9525">
            <a:solidFill>
              <a:srgbClr val="F3F3F3"/>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Customer interactions</a:t>
            </a:r>
            <a:endParaRPr/>
          </a:p>
        </p:txBody>
      </p:sp>
      <p:cxnSp>
        <p:nvCxnSpPr>
          <p:cNvPr id="98" name="Shape 98"/>
          <p:cNvCxnSpPr/>
          <p:nvPr/>
        </p:nvCxnSpPr>
        <p:spPr>
          <a:xfrm>
            <a:off x="3401075" y="1495750"/>
            <a:ext cx="2309400" cy="10500"/>
          </a:xfrm>
          <a:prstGeom prst="straightConnector1">
            <a:avLst/>
          </a:prstGeom>
          <a:noFill/>
          <a:ln cap="flat" cmpd="sng" w="9525">
            <a:solidFill>
              <a:srgbClr val="F3F3F3"/>
            </a:solidFill>
            <a:prstDash val="dot"/>
            <a:round/>
            <a:headEnd len="med" w="med" type="none"/>
            <a:tailEnd len="med" w="med" type="triangle"/>
          </a:ln>
        </p:spPr>
      </p:cxnSp>
      <p:cxnSp>
        <p:nvCxnSpPr>
          <p:cNvPr id="99" name="Shape 99"/>
          <p:cNvCxnSpPr/>
          <p:nvPr/>
        </p:nvCxnSpPr>
        <p:spPr>
          <a:xfrm flipH="1" rot="10800000">
            <a:off x="6476675" y="2115025"/>
            <a:ext cx="10500" cy="1154700"/>
          </a:xfrm>
          <a:prstGeom prst="straightConnector1">
            <a:avLst/>
          </a:prstGeom>
          <a:noFill/>
          <a:ln cap="flat" cmpd="sng" w="9525">
            <a:solidFill>
              <a:srgbClr val="F3F3F3"/>
            </a:solidFill>
            <a:prstDash val="dot"/>
            <a:round/>
            <a:headEnd len="med" w="med" type="none"/>
            <a:tailEnd len="med" w="med" type="triangle"/>
          </a:ln>
        </p:spPr>
      </p:cxnSp>
      <p:cxnSp>
        <p:nvCxnSpPr>
          <p:cNvPr id="100" name="Shape 100"/>
          <p:cNvCxnSpPr/>
          <p:nvPr/>
        </p:nvCxnSpPr>
        <p:spPr>
          <a:xfrm flipH="1" rot="10800000">
            <a:off x="7563300" y="2167650"/>
            <a:ext cx="5100" cy="1831800"/>
          </a:xfrm>
          <a:prstGeom prst="straightConnector1">
            <a:avLst/>
          </a:prstGeom>
          <a:noFill/>
          <a:ln cap="flat" cmpd="sng" w="9525">
            <a:solidFill>
              <a:srgbClr val="F3F3F3"/>
            </a:solidFill>
            <a:prstDash val="dot"/>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2000"/>
                                        <p:tgtEl>
                                          <p:spTgt spid="89"/>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2000"/>
                                        <p:tgtEl>
                                          <p:spTgt spid="94"/>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2000"/>
                                        <p:tgtEl>
                                          <p:spTgt spid="90"/>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2000"/>
                                        <p:tgtEl>
                                          <p:spTgt spid="95"/>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2000"/>
                                        <p:tgtEl>
                                          <p:spTgt spid="91"/>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2000"/>
                                        <p:tgtEl>
                                          <p:spTgt spid="95"/>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2000"/>
                                        <p:tgtEl>
                                          <p:spTgt spid="98"/>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2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2000"/>
                                        <p:tgtEl>
                                          <p:spTgt spid="100"/>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2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Need for agility?</a:t>
            </a:r>
            <a:endParaRPr/>
          </a:p>
        </p:txBody>
      </p:sp>
      <p:cxnSp>
        <p:nvCxnSpPr>
          <p:cNvPr id="106" name="Shape 106"/>
          <p:cNvCxnSpPr/>
          <p:nvPr/>
        </p:nvCxnSpPr>
        <p:spPr>
          <a:xfrm rot="10800000">
            <a:off x="2718800" y="1527275"/>
            <a:ext cx="0" cy="2918100"/>
          </a:xfrm>
          <a:prstGeom prst="straightConnector1">
            <a:avLst/>
          </a:prstGeom>
          <a:noFill/>
          <a:ln cap="flat" cmpd="sng" w="9525">
            <a:solidFill>
              <a:srgbClr val="FFFFFF"/>
            </a:solidFill>
            <a:prstDash val="solid"/>
            <a:round/>
            <a:headEnd len="med" w="med" type="none"/>
            <a:tailEnd len="med" w="med" type="triangle"/>
          </a:ln>
        </p:spPr>
      </p:cxnSp>
      <p:cxnSp>
        <p:nvCxnSpPr>
          <p:cNvPr id="107" name="Shape 107"/>
          <p:cNvCxnSpPr/>
          <p:nvPr/>
        </p:nvCxnSpPr>
        <p:spPr>
          <a:xfrm flipH="1" rot="10800000">
            <a:off x="2726975" y="4455875"/>
            <a:ext cx="4786500" cy="10500"/>
          </a:xfrm>
          <a:prstGeom prst="straightConnector1">
            <a:avLst/>
          </a:prstGeom>
          <a:noFill/>
          <a:ln cap="flat" cmpd="sng" w="9525">
            <a:solidFill>
              <a:srgbClr val="FFFFFF"/>
            </a:solidFill>
            <a:prstDash val="solid"/>
            <a:round/>
            <a:headEnd len="med" w="med" type="none"/>
            <a:tailEnd len="med" w="med" type="triangle"/>
          </a:ln>
        </p:spPr>
      </p:cxnSp>
      <p:sp>
        <p:nvSpPr>
          <p:cNvPr id="108" name="Shape 108"/>
          <p:cNvSpPr txBox="1"/>
          <p:nvPr/>
        </p:nvSpPr>
        <p:spPr>
          <a:xfrm rot="-5400000">
            <a:off x="1753100" y="2642650"/>
            <a:ext cx="1380300" cy="34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Market Needs</a:t>
            </a:r>
            <a:endParaRPr>
              <a:solidFill>
                <a:srgbClr val="FFFFFF"/>
              </a:solidFill>
            </a:endParaRPr>
          </a:p>
        </p:txBody>
      </p:sp>
      <p:sp>
        <p:nvSpPr>
          <p:cNvPr id="109" name="Shape 109"/>
          <p:cNvSpPr txBox="1"/>
          <p:nvPr/>
        </p:nvSpPr>
        <p:spPr>
          <a:xfrm>
            <a:off x="4125450" y="4506050"/>
            <a:ext cx="1380300" cy="34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Technology</a:t>
            </a:r>
            <a:endParaRPr>
              <a:solidFill>
                <a:srgbClr val="FFFFFF"/>
              </a:solidFill>
            </a:endParaRPr>
          </a:p>
        </p:txBody>
      </p:sp>
      <p:sp>
        <p:nvSpPr>
          <p:cNvPr id="110" name="Shape 110"/>
          <p:cNvSpPr/>
          <p:nvPr/>
        </p:nvSpPr>
        <p:spPr>
          <a:xfrm rot="10800000">
            <a:off x="-2479300" y="1133550"/>
            <a:ext cx="10396200" cy="6639600"/>
          </a:xfrm>
          <a:prstGeom prst="pie">
            <a:avLst>
              <a:gd fmla="val 5421461" name="adj1"/>
              <a:gd fmla="val 10781183" name="adj2"/>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1" name="Shape 111"/>
          <p:cNvSpPr/>
          <p:nvPr/>
        </p:nvSpPr>
        <p:spPr>
          <a:xfrm rot="10800000">
            <a:off x="915950" y="2755325"/>
            <a:ext cx="3605700" cy="3411600"/>
          </a:xfrm>
          <a:prstGeom prst="pie">
            <a:avLst>
              <a:gd fmla="val 5421461" name="adj1"/>
              <a:gd fmla="val 10781183"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txBox="1"/>
          <p:nvPr/>
        </p:nvSpPr>
        <p:spPr>
          <a:xfrm>
            <a:off x="2960250" y="3553150"/>
            <a:ext cx="1165200" cy="45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Predictable</a:t>
            </a:r>
            <a:endParaRPr>
              <a:solidFill>
                <a:srgbClr val="FFFFFF"/>
              </a:solidFill>
            </a:endParaRPr>
          </a:p>
        </p:txBody>
      </p:sp>
      <p:sp>
        <p:nvSpPr>
          <p:cNvPr id="113" name="Shape 113"/>
          <p:cNvSpPr txBox="1"/>
          <p:nvPr/>
        </p:nvSpPr>
        <p:spPr>
          <a:xfrm>
            <a:off x="4340550" y="2666350"/>
            <a:ext cx="13803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Rapidly Evolving</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WHAT?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