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9" r:id="rId3"/>
    <p:sldId id="260" r:id="rId4"/>
    <p:sldId id="261" r:id="rId5"/>
    <p:sldId id="257" r:id="rId6"/>
    <p:sldId id="258"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ng" initials="B" lastIdx="1" clrIdx="0">
    <p:extLst>
      <p:ext uri="{19B8F6BF-5375-455C-9EA6-DF929625EA0E}">
        <p15:presenceInfo xmlns:p15="http://schemas.microsoft.com/office/powerpoint/2012/main" userId="cbb2bb48b4da62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23" autoAdjust="0"/>
  </p:normalViewPr>
  <p:slideViewPr>
    <p:cSldViewPr snapToGrid="0">
      <p:cViewPr>
        <p:scale>
          <a:sx n="100" d="100"/>
          <a:sy n="100"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4EF9-D7E0-42A2-8CCB-30812A2F4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50928C3-BB00-422E-B2D4-384336229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CD684D5-9237-46D5-9B7F-B01A3EE047C1}"/>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5" name="Footer Placeholder 4">
            <a:extLst>
              <a:ext uri="{FF2B5EF4-FFF2-40B4-BE49-F238E27FC236}">
                <a16:creationId xmlns:a16="http://schemas.microsoft.com/office/drawing/2014/main" id="{16414FD2-4A79-4746-A1EB-294F9B227F9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2F23E77-E8C8-4874-91CC-5C021772FB1A}"/>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326783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503D-7137-4131-8EA5-0ABBE9A900A1}"/>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A8B5422-7C9C-4341-AED7-1F4921AC6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953B5B7-6F2F-4DEB-A67E-FD7AB181CD7C}"/>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5" name="Footer Placeholder 4">
            <a:extLst>
              <a:ext uri="{FF2B5EF4-FFF2-40B4-BE49-F238E27FC236}">
                <a16:creationId xmlns:a16="http://schemas.microsoft.com/office/drawing/2014/main" id="{8EBA43A0-C548-4A2E-AA85-F477E6E9E79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25EBED5-0B9D-44D9-AC3A-42F25484F75D}"/>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389082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0BDD9-5FCF-4756-A0CA-121A83F03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947404B-2CF3-43E3-A8B8-5A956F477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EC02E77-5A33-4DF7-A5FF-8F85B244BA00}"/>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5" name="Footer Placeholder 4">
            <a:extLst>
              <a:ext uri="{FF2B5EF4-FFF2-40B4-BE49-F238E27FC236}">
                <a16:creationId xmlns:a16="http://schemas.microsoft.com/office/drawing/2014/main" id="{8953B8E8-1F7A-417D-922B-D69C9E0EF2D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A5A1834-7A9B-4939-8FD5-C88B0E78773A}"/>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20326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B322-A315-4872-886D-F14435A8E48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5E1A504-05F4-410B-A9E6-2E7AE6E3D6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BBCFC72-D3FB-4165-AA3C-1C29F6300A8F}"/>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5" name="Footer Placeholder 4">
            <a:extLst>
              <a:ext uri="{FF2B5EF4-FFF2-40B4-BE49-F238E27FC236}">
                <a16:creationId xmlns:a16="http://schemas.microsoft.com/office/drawing/2014/main" id="{D67A924C-848B-4E21-806F-893DB77338D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4ED4EED-1812-430B-ADA0-09682484C2C3}"/>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376249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0497-B504-40BF-A859-DA304E31CF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D0654B6-A26C-410A-B8CF-A000440D00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BD322A-A32F-431D-A038-C7D4BA59397F}"/>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5" name="Footer Placeholder 4">
            <a:extLst>
              <a:ext uri="{FF2B5EF4-FFF2-40B4-BE49-F238E27FC236}">
                <a16:creationId xmlns:a16="http://schemas.microsoft.com/office/drawing/2014/main" id="{FE053080-4830-4CDC-804E-312D5454F20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1B38A8B-200B-4F53-8913-0D109B4BAC2F}"/>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37690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D625-F7B0-4CBF-8E91-563835FD54B3}"/>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4432C6B-BCDB-482B-8F71-2F531387F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760F2502-3841-497C-9648-ACF2BBC968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D0E1435F-A415-4C71-BAFF-323CABE34BCB}"/>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6" name="Footer Placeholder 5">
            <a:extLst>
              <a:ext uri="{FF2B5EF4-FFF2-40B4-BE49-F238E27FC236}">
                <a16:creationId xmlns:a16="http://schemas.microsoft.com/office/drawing/2014/main" id="{E3A6DC42-0781-43E9-9912-73DBA211F5A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3A17D8C-4ACA-43EC-94E9-07AC19BCF874}"/>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420756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74A2-6D0C-47C6-B7D6-2277FC43D23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B62C64D-861C-497A-B9D1-2496F5EC8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C3C1F-0E46-499B-B4F3-B524B082F4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85AFF80-9852-405F-97D8-EA593FB8B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35D503-9D74-4DD3-BBC9-E1EF68C6A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01834B4F-1B4B-430F-8BD1-8FC2A115DC17}"/>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8" name="Footer Placeholder 7">
            <a:extLst>
              <a:ext uri="{FF2B5EF4-FFF2-40B4-BE49-F238E27FC236}">
                <a16:creationId xmlns:a16="http://schemas.microsoft.com/office/drawing/2014/main" id="{A1A483B6-71DC-4F45-912C-773139FA4571}"/>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52CC1D4E-BA60-4F1D-9A50-52CE26EE1961}"/>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861922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89AC-4E57-4EA0-AAD1-9E3D48145F1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C05C35A1-0489-443C-8B33-F270E7CF0349}"/>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4" name="Footer Placeholder 3">
            <a:extLst>
              <a:ext uri="{FF2B5EF4-FFF2-40B4-BE49-F238E27FC236}">
                <a16:creationId xmlns:a16="http://schemas.microsoft.com/office/drawing/2014/main" id="{3C4251C6-9ED5-4AEE-9F8B-7AB2E6A770D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04B11B2-DE12-47DD-B423-22FCAE176C13}"/>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82702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0020B-8766-46D1-87CA-9E64DE3128AC}"/>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3" name="Footer Placeholder 2">
            <a:extLst>
              <a:ext uri="{FF2B5EF4-FFF2-40B4-BE49-F238E27FC236}">
                <a16:creationId xmlns:a16="http://schemas.microsoft.com/office/drawing/2014/main" id="{8765A731-5EFA-42D2-909B-DAE2F142D34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4A1117E2-53FB-4A72-812C-F35A80552EE0}"/>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4218980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3A05-7307-4427-A5E0-FBFC2EA26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774D63B-E369-482E-93F0-B7F69DF35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0B49B7FE-6729-44CE-B6CF-9BF54F520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D7FC7-A278-4EFE-961E-487250BA5D05}"/>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6" name="Footer Placeholder 5">
            <a:extLst>
              <a:ext uri="{FF2B5EF4-FFF2-40B4-BE49-F238E27FC236}">
                <a16:creationId xmlns:a16="http://schemas.microsoft.com/office/drawing/2014/main" id="{825DED1F-CAB0-441C-9C8F-4E1A1A21E7E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4FEA7CA-4186-40D5-B8C7-41251D04124D}"/>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353017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CE57-8688-418C-8394-CA7E74E67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1C4C5845-D9DC-4D35-B9B0-521F4B40E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92D5B1D7-3412-470E-B48B-F3A95BB4B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B6C08-F70D-49CC-9504-83B2C5ED9317}"/>
              </a:ext>
            </a:extLst>
          </p:cNvPr>
          <p:cNvSpPr>
            <a:spLocks noGrp="1"/>
          </p:cNvSpPr>
          <p:nvPr>
            <p:ph type="dt" sz="half" idx="10"/>
          </p:nvPr>
        </p:nvSpPr>
        <p:spPr/>
        <p:txBody>
          <a:bodyPr/>
          <a:lstStyle/>
          <a:p>
            <a:fld id="{98B838E2-5451-4AEB-9EE9-56B2C65ADC28}" type="datetimeFigureOut">
              <a:rPr lang="en-ID" smtClean="0"/>
              <a:t>15/09/2023</a:t>
            </a:fld>
            <a:endParaRPr lang="en-ID"/>
          </a:p>
        </p:txBody>
      </p:sp>
      <p:sp>
        <p:nvSpPr>
          <p:cNvPr id="6" name="Footer Placeholder 5">
            <a:extLst>
              <a:ext uri="{FF2B5EF4-FFF2-40B4-BE49-F238E27FC236}">
                <a16:creationId xmlns:a16="http://schemas.microsoft.com/office/drawing/2014/main" id="{D7039006-8070-4263-919B-220A07F0770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460B806-F9C8-4185-A515-2CE3934D02F3}"/>
              </a:ext>
            </a:extLst>
          </p:cNvPr>
          <p:cNvSpPr>
            <a:spLocks noGrp="1"/>
          </p:cNvSpPr>
          <p:nvPr>
            <p:ph type="sldNum" sz="quarter" idx="12"/>
          </p:nvPr>
        </p:nvSpPr>
        <p:spPr/>
        <p:txBody>
          <a:bodyPr/>
          <a:lstStyle/>
          <a:p>
            <a:fld id="{BAE094FD-E8D0-4A4C-B41A-5CF2A9EA5B5C}" type="slidenum">
              <a:rPr lang="en-ID" smtClean="0"/>
              <a:t>‹#›</a:t>
            </a:fld>
            <a:endParaRPr lang="en-ID"/>
          </a:p>
        </p:txBody>
      </p:sp>
    </p:spTree>
    <p:extLst>
      <p:ext uri="{BB962C8B-B14F-4D97-AF65-F5344CB8AC3E}">
        <p14:creationId xmlns:p14="http://schemas.microsoft.com/office/powerpoint/2010/main" val="243258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17E25-C4BF-4E63-8043-7893FC9A0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80D99AFF-9307-4D93-B96F-709A7355E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3CF4A02-7437-466C-AE31-FF60C02DAD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38E2-5451-4AEB-9EE9-56B2C65ADC28}" type="datetimeFigureOut">
              <a:rPr lang="en-ID" smtClean="0"/>
              <a:t>15/09/2023</a:t>
            </a:fld>
            <a:endParaRPr lang="en-ID"/>
          </a:p>
        </p:txBody>
      </p:sp>
      <p:sp>
        <p:nvSpPr>
          <p:cNvPr id="5" name="Footer Placeholder 4">
            <a:extLst>
              <a:ext uri="{FF2B5EF4-FFF2-40B4-BE49-F238E27FC236}">
                <a16:creationId xmlns:a16="http://schemas.microsoft.com/office/drawing/2014/main" id="{DE3A1E65-FF54-4938-AA52-A557F34A5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5D041B6-AAAA-4F6B-BB03-DF4AFE2B07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094FD-E8D0-4A4C-B41A-5CF2A9EA5B5C}" type="slidenum">
              <a:rPr lang="en-ID" smtClean="0"/>
              <a:t>‹#›</a:t>
            </a:fld>
            <a:endParaRPr lang="en-ID"/>
          </a:p>
        </p:txBody>
      </p:sp>
    </p:spTree>
    <p:extLst>
      <p:ext uri="{BB962C8B-B14F-4D97-AF65-F5344CB8AC3E}">
        <p14:creationId xmlns:p14="http://schemas.microsoft.com/office/powerpoint/2010/main" val="3310352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7C6D-41A3-4E05-9558-ACFFDBFE430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3E276F5-099A-4464-98E7-94436E523DF3}"/>
              </a:ext>
            </a:extLst>
          </p:cNvPr>
          <p:cNvSpPr>
            <a:spLocks noGrp="1"/>
          </p:cNvSpPr>
          <p:nvPr>
            <p:ph idx="1"/>
          </p:nvPr>
        </p:nvSpPr>
        <p:spPr/>
        <p:txBody>
          <a:bodyPr/>
          <a:lstStyle/>
          <a:p>
            <a:endParaRPr lang="en-ID"/>
          </a:p>
        </p:txBody>
      </p:sp>
      <p:sp>
        <p:nvSpPr>
          <p:cNvPr id="4" name="Text Placeholder 3">
            <a:extLst>
              <a:ext uri="{FF2B5EF4-FFF2-40B4-BE49-F238E27FC236}">
                <a16:creationId xmlns:a16="http://schemas.microsoft.com/office/drawing/2014/main" id="{AA6574B8-6279-4A0D-9B44-BFD2ED776A1E}"/>
              </a:ext>
            </a:extLst>
          </p:cNvPr>
          <p:cNvSpPr>
            <a:spLocks noGrp="1"/>
          </p:cNvSpPr>
          <p:nvPr>
            <p:ph type="body" sz="half" idx="2"/>
          </p:nvPr>
        </p:nvSpPr>
        <p:spPr/>
        <p:txBody>
          <a:bodyPr/>
          <a:lstStyle/>
          <a:p>
            <a:endParaRPr lang="en-ID"/>
          </a:p>
        </p:txBody>
      </p:sp>
    </p:spTree>
    <p:extLst>
      <p:ext uri="{BB962C8B-B14F-4D97-AF65-F5344CB8AC3E}">
        <p14:creationId xmlns:p14="http://schemas.microsoft.com/office/powerpoint/2010/main" val="147355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6C28-13AE-4FED-8C8A-C570DFB35AD0}"/>
              </a:ext>
            </a:extLst>
          </p:cNvPr>
          <p:cNvSpPr>
            <a:spLocks noGrp="1"/>
          </p:cNvSpPr>
          <p:nvPr>
            <p:ph type="title"/>
          </p:nvPr>
        </p:nvSpPr>
        <p:spPr>
          <a:xfrm>
            <a:off x="728663" y="182298"/>
            <a:ext cx="10370079" cy="638969"/>
          </a:xfrm>
          <a:ln>
            <a:noFill/>
          </a:ln>
        </p:spPr>
        <p:txBody>
          <a:bodyPr/>
          <a:lstStyle/>
          <a:p>
            <a:r>
              <a:rPr lang="id-ID" dirty="0"/>
              <a:t>Use Case penambahan Customer baru pada OKEBiling</a:t>
            </a:r>
            <a:endParaRPr lang="en-ID" dirty="0"/>
          </a:p>
        </p:txBody>
      </p:sp>
      <p:sp>
        <p:nvSpPr>
          <p:cNvPr id="5" name="Oval 4">
            <a:extLst>
              <a:ext uri="{FF2B5EF4-FFF2-40B4-BE49-F238E27FC236}">
                <a16:creationId xmlns:a16="http://schemas.microsoft.com/office/drawing/2014/main" id="{249FAB98-2E95-42CE-86EB-0615976F8820}"/>
              </a:ext>
            </a:extLst>
          </p:cNvPr>
          <p:cNvSpPr/>
          <p:nvPr/>
        </p:nvSpPr>
        <p:spPr>
          <a:xfrm>
            <a:off x="753533" y="1574800"/>
            <a:ext cx="431800" cy="4487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7" name="Straight Connector 6">
            <a:extLst>
              <a:ext uri="{FF2B5EF4-FFF2-40B4-BE49-F238E27FC236}">
                <a16:creationId xmlns:a16="http://schemas.microsoft.com/office/drawing/2014/main" id="{3C8D75A9-6DCF-4688-9131-27C5FA3BD5BA}"/>
              </a:ext>
            </a:extLst>
          </p:cNvPr>
          <p:cNvCxnSpPr>
            <a:cxnSpLocks/>
            <a:stCxn id="5" idx="4"/>
          </p:cNvCxnSpPr>
          <p:nvPr/>
        </p:nvCxnSpPr>
        <p:spPr>
          <a:xfrm>
            <a:off x="969433" y="2023533"/>
            <a:ext cx="0" cy="592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E884F8A-5616-4E80-A656-8FFBF599D5A4}"/>
              </a:ext>
            </a:extLst>
          </p:cNvPr>
          <p:cNvCxnSpPr/>
          <p:nvPr/>
        </p:nvCxnSpPr>
        <p:spPr>
          <a:xfrm flipH="1">
            <a:off x="728663" y="2624138"/>
            <a:ext cx="23812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4EF5E1-9855-4B7A-8C7C-0DF2D29C1BC6}"/>
              </a:ext>
            </a:extLst>
          </p:cNvPr>
          <p:cNvCxnSpPr/>
          <p:nvPr/>
        </p:nvCxnSpPr>
        <p:spPr>
          <a:xfrm flipH="1">
            <a:off x="728663" y="2031471"/>
            <a:ext cx="23812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CD7E567-0C79-416C-ACB4-A3B81F9E6B69}"/>
              </a:ext>
            </a:extLst>
          </p:cNvPr>
          <p:cNvCxnSpPr>
            <a:cxnSpLocks/>
          </p:cNvCxnSpPr>
          <p:nvPr/>
        </p:nvCxnSpPr>
        <p:spPr>
          <a:xfrm>
            <a:off x="966788" y="2624138"/>
            <a:ext cx="21854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5AC234D-E346-45C5-B88F-63EF2082E3EA}"/>
              </a:ext>
            </a:extLst>
          </p:cNvPr>
          <p:cNvCxnSpPr>
            <a:cxnSpLocks/>
          </p:cNvCxnSpPr>
          <p:nvPr/>
        </p:nvCxnSpPr>
        <p:spPr>
          <a:xfrm>
            <a:off x="964143" y="2039409"/>
            <a:ext cx="21854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7B34FE56-5992-4C69-926B-A2E870EDD7CC}"/>
              </a:ext>
            </a:extLst>
          </p:cNvPr>
          <p:cNvSpPr/>
          <p:nvPr/>
        </p:nvSpPr>
        <p:spPr>
          <a:xfrm>
            <a:off x="10066867" y="1574800"/>
            <a:ext cx="431800" cy="44873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8" name="Straight Connector 17">
            <a:extLst>
              <a:ext uri="{FF2B5EF4-FFF2-40B4-BE49-F238E27FC236}">
                <a16:creationId xmlns:a16="http://schemas.microsoft.com/office/drawing/2014/main" id="{3143AC6B-7754-4F08-BE31-8E26EFF04765}"/>
              </a:ext>
            </a:extLst>
          </p:cNvPr>
          <p:cNvCxnSpPr>
            <a:cxnSpLocks/>
            <a:stCxn id="17" idx="4"/>
          </p:cNvCxnSpPr>
          <p:nvPr/>
        </p:nvCxnSpPr>
        <p:spPr>
          <a:xfrm>
            <a:off x="10282767" y="2023533"/>
            <a:ext cx="0" cy="592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4965D7-1B1F-4565-A5E0-7D4BBAB504E9}"/>
              </a:ext>
            </a:extLst>
          </p:cNvPr>
          <p:cNvCxnSpPr/>
          <p:nvPr/>
        </p:nvCxnSpPr>
        <p:spPr>
          <a:xfrm flipH="1">
            <a:off x="10041997" y="2624138"/>
            <a:ext cx="23812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1A7484-36FB-4C3E-9554-F9F03F6F7F92}"/>
              </a:ext>
            </a:extLst>
          </p:cNvPr>
          <p:cNvCxnSpPr/>
          <p:nvPr/>
        </p:nvCxnSpPr>
        <p:spPr>
          <a:xfrm flipH="1">
            <a:off x="10041997" y="2031471"/>
            <a:ext cx="23812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1AC9AB-D1CB-492F-8DD8-7F330EC10838}"/>
              </a:ext>
            </a:extLst>
          </p:cNvPr>
          <p:cNvCxnSpPr>
            <a:cxnSpLocks/>
          </p:cNvCxnSpPr>
          <p:nvPr/>
        </p:nvCxnSpPr>
        <p:spPr>
          <a:xfrm>
            <a:off x="10280122" y="2624138"/>
            <a:ext cx="21854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3095C6-29EA-45B5-BF17-6941F5FD6E4F}"/>
              </a:ext>
            </a:extLst>
          </p:cNvPr>
          <p:cNvCxnSpPr>
            <a:cxnSpLocks/>
          </p:cNvCxnSpPr>
          <p:nvPr/>
        </p:nvCxnSpPr>
        <p:spPr>
          <a:xfrm>
            <a:off x="10277477" y="2039409"/>
            <a:ext cx="218545" cy="238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5C437FF-1344-4764-A7E1-F6C417634D83}"/>
              </a:ext>
            </a:extLst>
          </p:cNvPr>
          <p:cNvSpPr/>
          <p:nvPr/>
        </p:nvSpPr>
        <p:spPr>
          <a:xfrm>
            <a:off x="4993748" y="934557"/>
            <a:ext cx="1102252" cy="4487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600" dirty="0">
                <a:solidFill>
                  <a:schemeClr val="tx1"/>
                </a:solidFill>
              </a:rPr>
              <a:t>Order</a:t>
            </a:r>
            <a:endParaRPr lang="en-ID" sz="1600" dirty="0">
              <a:solidFill>
                <a:schemeClr val="tx1"/>
              </a:solidFill>
            </a:endParaRPr>
          </a:p>
        </p:txBody>
      </p:sp>
      <p:cxnSp>
        <p:nvCxnSpPr>
          <p:cNvPr id="25" name="Straight Arrow Connector 24">
            <a:extLst>
              <a:ext uri="{FF2B5EF4-FFF2-40B4-BE49-F238E27FC236}">
                <a16:creationId xmlns:a16="http://schemas.microsoft.com/office/drawing/2014/main" id="{075A2C92-02AE-4817-A012-605F5D4C6CEE}"/>
              </a:ext>
            </a:extLst>
          </p:cNvPr>
          <p:cNvCxnSpPr>
            <a:cxnSpLocks/>
            <a:stCxn id="5" idx="6"/>
            <a:endCxn id="23" idx="2"/>
          </p:cNvCxnSpPr>
          <p:nvPr/>
        </p:nvCxnSpPr>
        <p:spPr>
          <a:xfrm flipV="1">
            <a:off x="1185333" y="1158924"/>
            <a:ext cx="3808415" cy="640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D0CB4FB-F366-4180-820A-C45B5C45B5C3}"/>
              </a:ext>
            </a:extLst>
          </p:cNvPr>
          <p:cNvCxnSpPr>
            <a:cxnSpLocks/>
            <a:stCxn id="23" idx="6"/>
            <a:endCxn id="17" idx="2"/>
          </p:cNvCxnSpPr>
          <p:nvPr/>
        </p:nvCxnSpPr>
        <p:spPr>
          <a:xfrm>
            <a:off x="6096000" y="1158924"/>
            <a:ext cx="3970867" cy="640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6C41737-FF31-477C-9C4A-900D17C66B95}"/>
              </a:ext>
            </a:extLst>
          </p:cNvPr>
          <p:cNvSpPr/>
          <p:nvPr/>
        </p:nvSpPr>
        <p:spPr>
          <a:xfrm>
            <a:off x="4949409" y="2175404"/>
            <a:ext cx="1305871" cy="44873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solidFill>
              </a:rPr>
              <a:t>Scan ktp,</a:t>
            </a:r>
          </a:p>
          <a:p>
            <a:pPr algn="ctr"/>
            <a:r>
              <a:rPr lang="id-ID" sz="1400" dirty="0">
                <a:solidFill>
                  <a:schemeClr val="tx1"/>
                </a:solidFill>
              </a:rPr>
              <a:t>shareloc</a:t>
            </a:r>
            <a:endParaRPr lang="en-ID" sz="1400" dirty="0">
              <a:solidFill>
                <a:schemeClr val="tx1"/>
              </a:solidFill>
            </a:endParaRPr>
          </a:p>
        </p:txBody>
      </p:sp>
      <p:cxnSp>
        <p:nvCxnSpPr>
          <p:cNvPr id="48" name="Straight Arrow Connector 47">
            <a:extLst>
              <a:ext uri="{FF2B5EF4-FFF2-40B4-BE49-F238E27FC236}">
                <a16:creationId xmlns:a16="http://schemas.microsoft.com/office/drawing/2014/main" id="{BE1DDC53-E5B7-4B19-B0F3-AD8CBA4F42C2}"/>
              </a:ext>
            </a:extLst>
          </p:cNvPr>
          <p:cNvCxnSpPr>
            <a:cxnSpLocks/>
            <a:stCxn id="17" idx="2"/>
            <a:endCxn id="46" idx="6"/>
          </p:cNvCxnSpPr>
          <p:nvPr/>
        </p:nvCxnSpPr>
        <p:spPr>
          <a:xfrm flipH="1">
            <a:off x="6255280" y="1799167"/>
            <a:ext cx="3811587" cy="600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73B86E7-C0D5-4D2B-AEF6-FBC42DB02B1E}"/>
              </a:ext>
            </a:extLst>
          </p:cNvPr>
          <p:cNvCxnSpPr>
            <a:cxnSpLocks/>
            <a:stCxn id="46" idx="2"/>
            <a:endCxn id="5" idx="6"/>
          </p:cNvCxnSpPr>
          <p:nvPr/>
        </p:nvCxnSpPr>
        <p:spPr>
          <a:xfrm flipH="1" flipV="1">
            <a:off x="1185333" y="1799167"/>
            <a:ext cx="3764076" cy="600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FA23788-94F0-4C68-9028-167B53168F8C}"/>
              </a:ext>
            </a:extLst>
          </p:cNvPr>
          <p:cNvSpPr/>
          <p:nvPr/>
        </p:nvSpPr>
        <p:spPr>
          <a:xfrm>
            <a:off x="4917548" y="3861065"/>
            <a:ext cx="1337733" cy="119433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solidFill>
              </a:rPr>
              <a:t>Input Okebiling system</a:t>
            </a:r>
            <a:endParaRPr lang="en-ID" sz="1400" dirty="0">
              <a:solidFill>
                <a:schemeClr val="tx1"/>
              </a:solidFill>
            </a:endParaRPr>
          </a:p>
        </p:txBody>
      </p:sp>
      <p:cxnSp>
        <p:nvCxnSpPr>
          <p:cNvPr id="61" name="Straight Arrow Connector 60">
            <a:extLst>
              <a:ext uri="{FF2B5EF4-FFF2-40B4-BE49-F238E27FC236}">
                <a16:creationId xmlns:a16="http://schemas.microsoft.com/office/drawing/2014/main" id="{2CD753C3-E8A6-42E8-AC47-72F0DAB1B297}"/>
              </a:ext>
            </a:extLst>
          </p:cNvPr>
          <p:cNvCxnSpPr>
            <a:cxnSpLocks/>
            <a:stCxn id="17" idx="3"/>
            <a:endCxn id="59" idx="7"/>
          </p:cNvCxnSpPr>
          <p:nvPr/>
        </p:nvCxnSpPr>
        <p:spPr>
          <a:xfrm flipH="1">
            <a:off x="6059375" y="1957818"/>
            <a:ext cx="4070728" cy="20781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8923CAC-492E-46F6-B788-8B1F38CFBE2E}"/>
              </a:ext>
            </a:extLst>
          </p:cNvPr>
          <p:cNvSpPr txBox="1"/>
          <p:nvPr/>
        </p:nvSpPr>
        <p:spPr>
          <a:xfrm>
            <a:off x="176684" y="3039533"/>
            <a:ext cx="1574918" cy="369332"/>
          </a:xfrm>
          <a:prstGeom prst="rect">
            <a:avLst/>
          </a:prstGeom>
          <a:noFill/>
        </p:spPr>
        <p:txBody>
          <a:bodyPr wrap="none" rtlCol="0">
            <a:spAutoFit/>
          </a:bodyPr>
          <a:lstStyle/>
          <a:p>
            <a:r>
              <a:rPr lang="id-ID" dirty="0"/>
              <a:t>New Customer</a:t>
            </a:r>
            <a:endParaRPr lang="en-ID" dirty="0"/>
          </a:p>
        </p:txBody>
      </p:sp>
      <p:sp>
        <p:nvSpPr>
          <p:cNvPr id="65" name="TextBox 64">
            <a:extLst>
              <a:ext uri="{FF2B5EF4-FFF2-40B4-BE49-F238E27FC236}">
                <a16:creationId xmlns:a16="http://schemas.microsoft.com/office/drawing/2014/main" id="{60B60A34-FBF9-4B78-A96F-F287CE1B378E}"/>
              </a:ext>
            </a:extLst>
          </p:cNvPr>
          <p:cNvSpPr txBox="1"/>
          <p:nvPr/>
        </p:nvSpPr>
        <p:spPr>
          <a:xfrm>
            <a:off x="9705365" y="2999218"/>
            <a:ext cx="1144224" cy="369332"/>
          </a:xfrm>
          <a:prstGeom prst="rect">
            <a:avLst/>
          </a:prstGeom>
          <a:noFill/>
        </p:spPr>
        <p:txBody>
          <a:bodyPr wrap="none" rtlCol="0">
            <a:spAutoFit/>
          </a:bodyPr>
          <a:lstStyle/>
          <a:p>
            <a:r>
              <a:rPr lang="id-ID" dirty="0"/>
              <a:t>Marketing</a:t>
            </a:r>
            <a:endParaRPr lang="en-ID" dirty="0"/>
          </a:p>
        </p:txBody>
      </p:sp>
      <p:cxnSp>
        <p:nvCxnSpPr>
          <p:cNvPr id="69" name="Straight Arrow Connector 68">
            <a:extLst>
              <a:ext uri="{FF2B5EF4-FFF2-40B4-BE49-F238E27FC236}">
                <a16:creationId xmlns:a16="http://schemas.microsoft.com/office/drawing/2014/main" id="{22522F51-BCEB-4DDE-85DE-BD7EE0FC3A05}"/>
              </a:ext>
            </a:extLst>
          </p:cNvPr>
          <p:cNvCxnSpPr>
            <a:stCxn id="5" idx="6"/>
            <a:endCxn id="17" idx="2"/>
          </p:cNvCxnSpPr>
          <p:nvPr/>
        </p:nvCxnSpPr>
        <p:spPr>
          <a:xfrm>
            <a:off x="1185333" y="1799167"/>
            <a:ext cx="8881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50" name="Picture 2" descr="Disdukcapil: 99% warga Bandar Lampung telah memiliki e-KTP">
            <a:extLst>
              <a:ext uri="{FF2B5EF4-FFF2-40B4-BE49-F238E27FC236}">
                <a16:creationId xmlns:a16="http://schemas.microsoft.com/office/drawing/2014/main" id="{AE7320B8-8C06-449D-BC3D-9907B2DD36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00" t="15778" r="12414" b="12600"/>
          <a:stretch/>
        </p:blipFill>
        <p:spPr bwMode="auto">
          <a:xfrm>
            <a:off x="5165765" y="1600877"/>
            <a:ext cx="747937" cy="44873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Disdukcapil: 99% warga Bandar Lampung telah memiliki e-KTP">
            <a:extLst>
              <a:ext uri="{FF2B5EF4-FFF2-40B4-BE49-F238E27FC236}">
                <a16:creationId xmlns:a16="http://schemas.microsoft.com/office/drawing/2014/main" id="{E3379B66-62DF-408C-9399-22DAAE0607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00" t="15778" r="12414" b="12600"/>
          <a:stretch/>
        </p:blipFill>
        <p:spPr bwMode="auto">
          <a:xfrm>
            <a:off x="7326882" y="2993504"/>
            <a:ext cx="747937" cy="448734"/>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6F68106B-D2B7-4FEF-84F8-5643363C62CC}"/>
              </a:ext>
            </a:extLst>
          </p:cNvPr>
          <p:cNvSpPr txBox="1"/>
          <p:nvPr/>
        </p:nvSpPr>
        <p:spPr>
          <a:xfrm>
            <a:off x="6829312" y="3445752"/>
            <a:ext cx="1743075" cy="923330"/>
          </a:xfrm>
          <a:prstGeom prst="rect">
            <a:avLst/>
          </a:prstGeom>
          <a:noFill/>
        </p:spPr>
        <p:txBody>
          <a:bodyPr wrap="square">
            <a:spAutoFit/>
          </a:bodyPr>
          <a:lstStyle/>
          <a:p>
            <a:pPr algn="ctr"/>
            <a:r>
              <a:rPr lang="id-ID" sz="1800" dirty="0">
                <a:solidFill>
                  <a:schemeClr val="tx1"/>
                </a:solidFill>
              </a:rPr>
              <a:t>Scan ktp,</a:t>
            </a:r>
          </a:p>
          <a:p>
            <a:pPr algn="ctr"/>
            <a:r>
              <a:rPr lang="id-ID" sz="1800" dirty="0">
                <a:solidFill>
                  <a:schemeClr val="tx1"/>
                </a:solidFill>
              </a:rPr>
              <a:t>Shareloc</a:t>
            </a:r>
          </a:p>
          <a:p>
            <a:pPr algn="ctr"/>
            <a:r>
              <a:rPr lang="id-ID" dirty="0"/>
              <a:t>COF number </a:t>
            </a:r>
            <a:endParaRPr lang="en-ID" sz="1800" dirty="0">
              <a:solidFill>
                <a:schemeClr val="tx1"/>
              </a:solidFill>
            </a:endParaRPr>
          </a:p>
        </p:txBody>
      </p:sp>
      <p:sp>
        <p:nvSpPr>
          <p:cNvPr id="87" name="TextBox 86">
            <a:extLst>
              <a:ext uri="{FF2B5EF4-FFF2-40B4-BE49-F238E27FC236}">
                <a16:creationId xmlns:a16="http://schemas.microsoft.com/office/drawing/2014/main" id="{4E627441-B907-42B7-BE7B-CEAEF34F9B9C}"/>
              </a:ext>
            </a:extLst>
          </p:cNvPr>
          <p:cNvSpPr txBox="1"/>
          <p:nvPr/>
        </p:nvSpPr>
        <p:spPr>
          <a:xfrm>
            <a:off x="304800" y="6139934"/>
            <a:ext cx="1085850" cy="369332"/>
          </a:xfrm>
          <a:prstGeom prst="rect">
            <a:avLst/>
          </a:prstGeom>
          <a:noFill/>
        </p:spPr>
        <p:txBody>
          <a:bodyPr wrap="square">
            <a:spAutoFit/>
          </a:bodyPr>
          <a:lstStyle/>
          <a:p>
            <a:r>
              <a:rPr lang="id-ID" dirty="0">
                <a:solidFill>
                  <a:srgbClr val="FF0000"/>
                </a:solidFill>
              </a:rPr>
              <a:t>Offline</a:t>
            </a:r>
            <a:endParaRPr lang="en-ID" dirty="0">
              <a:solidFill>
                <a:srgbClr val="FF0000"/>
              </a:solidFill>
            </a:endParaRPr>
          </a:p>
        </p:txBody>
      </p:sp>
    </p:spTree>
    <p:extLst>
      <p:ext uri="{BB962C8B-B14F-4D97-AF65-F5344CB8AC3E}">
        <p14:creationId xmlns:p14="http://schemas.microsoft.com/office/powerpoint/2010/main" val="412578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9B3DBF-4D03-4422-9099-D963D89CAC2D}"/>
              </a:ext>
            </a:extLst>
          </p:cNvPr>
          <p:cNvSpPr/>
          <p:nvPr/>
        </p:nvSpPr>
        <p:spPr>
          <a:xfrm>
            <a:off x="4882092" y="1537758"/>
            <a:ext cx="1337733" cy="13205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solidFill>
              </a:rPr>
              <a:t>OKEBiling system</a:t>
            </a:r>
            <a:endParaRPr lang="en-ID" sz="1400" dirty="0">
              <a:solidFill>
                <a:schemeClr val="tx1"/>
              </a:solidFill>
            </a:endParaRPr>
          </a:p>
        </p:txBody>
      </p:sp>
      <p:sp>
        <p:nvSpPr>
          <p:cNvPr id="6" name="Title 1">
            <a:extLst>
              <a:ext uri="{FF2B5EF4-FFF2-40B4-BE49-F238E27FC236}">
                <a16:creationId xmlns:a16="http://schemas.microsoft.com/office/drawing/2014/main" id="{8EA6E422-9B74-46BA-953E-21EC448B37B7}"/>
              </a:ext>
            </a:extLst>
          </p:cNvPr>
          <p:cNvSpPr>
            <a:spLocks noGrp="1"/>
          </p:cNvSpPr>
          <p:nvPr>
            <p:ph type="title"/>
          </p:nvPr>
        </p:nvSpPr>
        <p:spPr>
          <a:xfrm>
            <a:off x="728663" y="182298"/>
            <a:ext cx="10370079" cy="638969"/>
          </a:xfrm>
          <a:ln>
            <a:solidFill>
              <a:schemeClr val="tx1"/>
            </a:solidFill>
          </a:ln>
        </p:spPr>
        <p:txBody>
          <a:bodyPr/>
          <a:lstStyle/>
          <a:p>
            <a:r>
              <a:rPr lang="id-ID" dirty="0"/>
              <a:t>Use Case penambahan Customer baru pada OKEBiling</a:t>
            </a:r>
            <a:endParaRPr lang="en-ID" dirty="0"/>
          </a:p>
        </p:txBody>
      </p:sp>
      <p:sp>
        <p:nvSpPr>
          <p:cNvPr id="7" name="Rectangle 6">
            <a:extLst>
              <a:ext uri="{FF2B5EF4-FFF2-40B4-BE49-F238E27FC236}">
                <a16:creationId xmlns:a16="http://schemas.microsoft.com/office/drawing/2014/main" id="{8DDBE304-BE61-44A6-85D4-9F0F6FFD7508}"/>
              </a:ext>
            </a:extLst>
          </p:cNvPr>
          <p:cNvSpPr/>
          <p:nvPr/>
        </p:nvSpPr>
        <p:spPr>
          <a:xfrm>
            <a:off x="9123891" y="1678383"/>
            <a:ext cx="2099733" cy="10583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Staff</a:t>
            </a:r>
            <a:endParaRPr lang="en-ID" dirty="0">
              <a:solidFill>
                <a:schemeClr val="tx1"/>
              </a:solidFill>
            </a:endParaRPr>
          </a:p>
        </p:txBody>
      </p:sp>
      <p:sp>
        <p:nvSpPr>
          <p:cNvPr id="8" name="Rectangle 7">
            <a:extLst>
              <a:ext uri="{FF2B5EF4-FFF2-40B4-BE49-F238E27FC236}">
                <a16:creationId xmlns:a16="http://schemas.microsoft.com/office/drawing/2014/main" id="{E5E9B8E4-93FE-4C42-8B25-D5011FC5816E}"/>
              </a:ext>
            </a:extLst>
          </p:cNvPr>
          <p:cNvSpPr/>
          <p:nvPr/>
        </p:nvSpPr>
        <p:spPr>
          <a:xfrm>
            <a:off x="470959" y="1687908"/>
            <a:ext cx="2099733" cy="10583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Marketing</a:t>
            </a:r>
            <a:endParaRPr lang="en-ID" dirty="0">
              <a:solidFill>
                <a:schemeClr val="tx1"/>
              </a:solidFill>
            </a:endParaRPr>
          </a:p>
        </p:txBody>
      </p:sp>
      <p:cxnSp>
        <p:nvCxnSpPr>
          <p:cNvPr id="11" name="Straight Arrow Connector 10">
            <a:extLst>
              <a:ext uri="{FF2B5EF4-FFF2-40B4-BE49-F238E27FC236}">
                <a16:creationId xmlns:a16="http://schemas.microsoft.com/office/drawing/2014/main" id="{53F6EC4A-5457-4CF3-9EE2-D094ED2D6863}"/>
              </a:ext>
            </a:extLst>
          </p:cNvPr>
          <p:cNvCxnSpPr>
            <a:cxnSpLocks/>
          </p:cNvCxnSpPr>
          <p:nvPr/>
        </p:nvCxnSpPr>
        <p:spPr>
          <a:xfrm flipV="1">
            <a:off x="2599267" y="2188501"/>
            <a:ext cx="2282825" cy="13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A34753-018C-4994-8260-3762B5159AE1}"/>
              </a:ext>
            </a:extLst>
          </p:cNvPr>
          <p:cNvCxnSpPr>
            <a:cxnSpLocks/>
          </p:cNvCxnSpPr>
          <p:nvPr/>
        </p:nvCxnSpPr>
        <p:spPr>
          <a:xfrm flipV="1">
            <a:off x="6219825" y="2051578"/>
            <a:ext cx="2903802" cy="16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95D537F-EC06-4A59-A3B3-187931F05837}"/>
              </a:ext>
            </a:extLst>
          </p:cNvPr>
          <p:cNvSpPr txBox="1"/>
          <p:nvPr/>
        </p:nvSpPr>
        <p:spPr>
          <a:xfrm>
            <a:off x="2782359" y="1827261"/>
            <a:ext cx="2004523" cy="369332"/>
          </a:xfrm>
          <a:prstGeom prst="rect">
            <a:avLst/>
          </a:prstGeom>
          <a:noFill/>
          <a:ln>
            <a:noFill/>
          </a:ln>
        </p:spPr>
        <p:txBody>
          <a:bodyPr wrap="none" rtlCol="0">
            <a:spAutoFit/>
          </a:bodyPr>
          <a:lstStyle/>
          <a:p>
            <a:r>
              <a:rPr lang="id-ID" dirty="0"/>
              <a:t>Add New Customer</a:t>
            </a:r>
            <a:endParaRPr lang="en-ID" dirty="0"/>
          </a:p>
        </p:txBody>
      </p:sp>
      <p:sp>
        <p:nvSpPr>
          <p:cNvPr id="16" name="TextBox 15">
            <a:extLst>
              <a:ext uri="{FF2B5EF4-FFF2-40B4-BE49-F238E27FC236}">
                <a16:creationId xmlns:a16="http://schemas.microsoft.com/office/drawing/2014/main" id="{2990D16E-D967-46DB-A8AA-36367EA1BF1E}"/>
              </a:ext>
            </a:extLst>
          </p:cNvPr>
          <p:cNvSpPr txBox="1"/>
          <p:nvPr/>
        </p:nvSpPr>
        <p:spPr>
          <a:xfrm>
            <a:off x="6509192" y="1640630"/>
            <a:ext cx="2324804" cy="369332"/>
          </a:xfrm>
          <a:prstGeom prst="rect">
            <a:avLst/>
          </a:prstGeom>
          <a:noFill/>
          <a:ln>
            <a:noFill/>
          </a:ln>
        </p:spPr>
        <p:txBody>
          <a:bodyPr wrap="none" rtlCol="0">
            <a:spAutoFit/>
          </a:bodyPr>
          <a:lstStyle/>
          <a:p>
            <a:r>
              <a:rPr lang="id-ID" dirty="0"/>
              <a:t>New Customer Income</a:t>
            </a:r>
            <a:endParaRPr lang="en-ID" dirty="0"/>
          </a:p>
        </p:txBody>
      </p:sp>
      <p:cxnSp>
        <p:nvCxnSpPr>
          <p:cNvPr id="20" name="Straight Arrow Connector 19">
            <a:extLst>
              <a:ext uri="{FF2B5EF4-FFF2-40B4-BE49-F238E27FC236}">
                <a16:creationId xmlns:a16="http://schemas.microsoft.com/office/drawing/2014/main" id="{E85B2990-8140-4B12-9DD4-67BD1B205545}"/>
              </a:ext>
            </a:extLst>
          </p:cNvPr>
          <p:cNvCxnSpPr>
            <a:cxnSpLocks/>
          </p:cNvCxnSpPr>
          <p:nvPr/>
        </p:nvCxnSpPr>
        <p:spPr>
          <a:xfrm flipH="1">
            <a:off x="6219825" y="2451100"/>
            <a:ext cx="29035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485FC6-6AC0-49DE-BC49-2E7F18D39007}"/>
              </a:ext>
            </a:extLst>
          </p:cNvPr>
          <p:cNvSpPr txBox="1"/>
          <p:nvPr/>
        </p:nvSpPr>
        <p:spPr>
          <a:xfrm>
            <a:off x="6489238" y="2098302"/>
            <a:ext cx="2561022" cy="369332"/>
          </a:xfrm>
          <a:prstGeom prst="rect">
            <a:avLst/>
          </a:prstGeom>
          <a:noFill/>
          <a:ln>
            <a:noFill/>
          </a:ln>
        </p:spPr>
        <p:txBody>
          <a:bodyPr wrap="none" rtlCol="0">
            <a:spAutoFit/>
          </a:bodyPr>
          <a:lstStyle/>
          <a:p>
            <a:r>
              <a:rPr lang="id-ID" dirty="0"/>
              <a:t>Aprove Customer Income</a:t>
            </a:r>
            <a:endParaRPr lang="en-ID" dirty="0"/>
          </a:p>
        </p:txBody>
      </p:sp>
      <p:cxnSp>
        <p:nvCxnSpPr>
          <p:cNvPr id="22" name="Straight Arrow Connector 21">
            <a:extLst>
              <a:ext uri="{FF2B5EF4-FFF2-40B4-BE49-F238E27FC236}">
                <a16:creationId xmlns:a16="http://schemas.microsoft.com/office/drawing/2014/main" id="{DFE9E0AD-6E43-4137-A63B-ED6B2D490E32}"/>
              </a:ext>
            </a:extLst>
          </p:cNvPr>
          <p:cNvCxnSpPr>
            <a:cxnSpLocks/>
          </p:cNvCxnSpPr>
          <p:nvPr/>
        </p:nvCxnSpPr>
        <p:spPr>
          <a:xfrm flipH="1">
            <a:off x="2573603" y="2558916"/>
            <a:ext cx="2407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C96FC44-3581-4CA6-B85A-3095CCEBEB8B}"/>
              </a:ext>
            </a:extLst>
          </p:cNvPr>
          <p:cNvSpPr txBox="1"/>
          <p:nvPr/>
        </p:nvSpPr>
        <p:spPr>
          <a:xfrm>
            <a:off x="2635972" y="2235035"/>
            <a:ext cx="2297296" cy="369332"/>
          </a:xfrm>
          <a:prstGeom prst="rect">
            <a:avLst/>
          </a:prstGeom>
          <a:noFill/>
          <a:ln>
            <a:noFill/>
          </a:ln>
        </p:spPr>
        <p:txBody>
          <a:bodyPr wrap="none" rtlCol="0">
            <a:spAutoFit/>
          </a:bodyPr>
          <a:lstStyle/>
          <a:p>
            <a:r>
              <a:rPr lang="id-ID" dirty="0"/>
              <a:t>New Customer Aprove</a:t>
            </a:r>
            <a:endParaRPr lang="en-ID" dirty="0"/>
          </a:p>
        </p:txBody>
      </p:sp>
      <p:sp>
        <p:nvSpPr>
          <p:cNvPr id="33" name="Rectangle 32">
            <a:extLst>
              <a:ext uri="{FF2B5EF4-FFF2-40B4-BE49-F238E27FC236}">
                <a16:creationId xmlns:a16="http://schemas.microsoft.com/office/drawing/2014/main" id="{A3C8F185-3D2A-459C-B802-FB7A168C8FD5}"/>
              </a:ext>
            </a:extLst>
          </p:cNvPr>
          <p:cNvSpPr/>
          <p:nvPr/>
        </p:nvSpPr>
        <p:spPr>
          <a:xfrm>
            <a:off x="9123891" y="4735483"/>
            <a:ext cx="2099733" cy="10583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Storage</a:t>
            </a:r>
            <a:endParaRPr lang="en-ID" dirty="0">
              <a:solidFill>
                <a:schemeClr val="tx1"/>
              </a:solidFill>
            </a:endParaRPr>
          </a:p>
        </p:txBody>
      </p:sp>
      <p:cxnSp>
        <p:nvCxnSpPr>
          <p:cNvPr id="35" name="Straight Arrow Connector 34">
            <a:extLst>
              <a:ext uri="{FF2B5EF4-FFF2-40B4-BE49-F238E27FC236}">
                <a16:creationId xmlns:a16="http://schemas.microsoft.com/office/drawing/2014/main" id="{5A278504-4E5A-4A82-85F6-F7B6C58DCBAF}"/>
              </a:ext>
            </a:extLst>
          </p:cNvPr>
          <p:cNvCxnSpPr>
            <a:cxnSpLocks/>
            <a:stCxn id="5" idx="4"/>
            <a:endCxn id="33" idx="1"/>
          </p:cNvCxnSpPr>
          <p:nvPr/>
        </p:nvCxnSpPr>
        <p:spPr>
          <a:xfrm rot="16200000" flipH="1">
            <a:off x="6134247" y="2275005"/>
            <a:ext cx="2406357" cy="35729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CB856C1-5941-40D0-985F-D0F4DD7C0E54}"/>
              </a:ext>
            </a:extLst>
          </p:cNvPr>
          <p:cNvSpPr txBox="1"/>
          <p:nvPr/>
        </p:nvSpPr>
        <p:spPr>
          <a:xfrm>
            <a:off x="6219825" y="4895318"/>
            <a:ext cx="2074029" cy="369332"/>
          </a:xfrm>
          <a:prstGeom prst="rect">
            <a:avLst/>
          </a:prstGeom>
          <a:noFill/>
          <a:ln>
            <a:noFill/>
          </a:ln>
        </p:spPr>
        <p:txBody>
          <a:bodyPr wrap="none" rtlCol="0">
            <a:spAutoFit/>
          </a:bodyPr>
          <a:lstStyle/>
          <a:p>
            <a:r>
              <a:rPr lang="id-ID" dirty="0"/>
              <a:t>DeAprove Customer</a:t>
            </a:r>
            <a:endParaRPr lang="en-ID" dirty="0"/>
          </a:p>
        </p:txBody>
      </p:sp>
      <p:sp>
        <p:nvSpPr>
          <p:cNvPr id="69" name="TextBox 68">
            <a:extLst>
              <a:ext uri="{FF2B5EF4-FFF2-40B4-BE49-F238E27FC236}">
                <a16:creationId xmlns:a16="http://schemas.microsoft.com/office/drawing/2014/main" id="{E6B83680-67D8-467A-96C8-50071F513D3A}"/>
              </a:ext>
            </a:extLst>
          </p:cNvPr>
          <p:cNvSpPr txBox="1"/>
          <p:nvPr/>
        </p:nvSpPr>
        <p:spPr>
          <a:xfrm>
            <a:off x="304800" y="6139934"/>
            <a:ext cx="1085850" cy="369332"/>
          </a:xfrm>
          <a:prstGeom prst="rect">
            <a:avLst/>
          </a:prstGeom>
          <a:noFill/>
        </p:spPr>
        <p:txBody>
          <a:bodyPr wrap="square">
            <a:spAutoFit/>
          </a:bodyPr>
          <a:lstStyle/>
          <a:p>
            <a:r>
              <a:rPr lang="id-ID" dirty="0">
                <a:solidFill>
                  <a:srgbClr val="FF0000"/>
                </a:solidFill>
              </a:rPr>
              <a:t>Offline</a:t>
            </a:r>
            <a:endParaRPr lang="en-ID" dirty="0">
              <a:solidFill>
                <a:srgbClr val="FF0000"/>
              </a:solidFill>
            </a:endParaRPr>
          </a:p>
        </p:txBody>
      </p:sp>
      <p:sp>
        <p:nvSpPr>
          <p:cNvPr id="70" name="TextBox 69">
            <a:extLst>
              <a:ext uri="{FF2B5EF4-FFF2-40B4-BE49-F238E27FC236}">
                <a16:creationId xmlns:a16="http://schemas.microsoft.com/office/drawing/2014/main" id="{869851A1-D03A-4B08-ACF7-47214F05BA54}"/>
              </a:ext>
            </a:extLst>
          </p:cNvPr>
          <p:cNvSpPr txBox="1"/>
          <p:nvPr/>
        </p:nvSpPr>
        <p:spPr>
          <a:xfrm>
            <a:off x="2622369" y="2537601"/>
            <a:ext cx="2504212" cy="646331"/>
          </a:xfrm>
          <a:prstGeom prst="rect">
            <a:avLst/>
          </a:prstGeom>
          <a:noFill/>
          <a:ln>
            <a:noFill/>
          </a:ln>
        </p:spPr>
        <p:txBody>
          <a:bodyPr wrap="none" rtlCol="0">
            <a:spAutoFit/>
          </a:bodyPr>
          <a:lstStyle/>
          <a:p>
            <a:r>
              <a:rPr lang="id-ID" dirty="0"/>
              <a:t>Username and password</a:t>
            </a:r>
          </a:p>
          <a:p>
            <a:r>
              <a:rPr lang="id-ID" dirty="0"/>
              <a:t>Generate</a:t>
            </a:r>
            <a:endParaRPr lang="en-ID" dirty="0"/>
          </a:p>
        </p:txBody>
      </p:sp>
    </p:spTree>
    <p:extLst>
      <p:ext uri="{BB962C8B-B14F-4D97-AF65-F5344CB8AC3E}">
        <p14:creationId xmlns:p14="http://schemas.microsoft.com/office/powerpoint/2010/main" val="2690034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67D089-34F9-4710-B91D-F1E3740C856F}"/>
              </a:ext>
            </a:extLst>
          </p:cNvPr>
          <p:cNvSpPr/>
          <p:nvPr/>
        </p:nvSpPr>
        <p:spPr>
          <a:xfrm>
            <a:off x="591411" y="1592939"/>
            <a:ext cx="2099733" cy="10583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Staff</a:t>
            </a:r>
            <a:endParaRPr lang="en-ID" dirty="0">
              <a:solidFill>
                <a:schemeClr val="tx1"/>
              </a:solidFill>
            </a:endParaRPr>
          </a:p>
        </p:txBody>
      </p:sp>
      <p:cxnSp>
        <p:nvCxnSpPr>
          <p:cNvPr id="6" name="Straight Arrow Connector 5">
            <a:extLst>
              <a:ext uri="{FF2B5EF4-FFF2-40B4-BE49-F238E27FC236}">
                <a16:creationId xmlns:a16="http://schemas.microsoft.com/office/drawing/2014/main" id="{3AFDC6B4-A60A-46E6-BD6A-FBCF88167B6A}"/>
              </a:ext>
            </a:extLst>
          </p:cNvPr>
          <p:cNvCxnSpPr>
            <a:cxnSpLocks/>
          </p:cNvCxnSpPr>
          <p:nvPr/>
        </p:nvCxnSpPr>
        <p:spPr>
          <a:xfrm flipV="1">
            <a:off x="2697118" y="1888891"/>
            <a:ext cx="2903802" cy="16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AA8C3D-E6B8-4F2E-92FC-EB678D5EEADE}"/>
              </a:ext>
            </a:extLst>
          </p:cNvPr>
          <p:cNvSpPr txBox="1"/>
          <p:nvPr/>
        </p:nvSpPr>
        <p:spPr>
          <a:xfrm>
            <a:off x="2819368" y="1510034"/>
            <a:ext cx="2297296" cy="369332"/>
          </a:xfrm>
          <a:prstGeom prst="rect">
            <a:avLst/>
          </a:prstGeom>
          <a:noFill/>
          <a:ln>
            <a:noFill/>
          </a:ln>
        </p:spPr>
        <p:txBody>
          <a:bodyPr wrap="none" rtlCol="0">
            <a:spAutoFit/>
          </a:bodyPr>
          <a:lstStyle/>
          <a:p>
            <a:r>
              <a:rPr lang="id-ID" dirty="0"/>
              <a:t>Aprove New Customer</a:t>
            </a:r>
            <a:endParaRPr lang="en-ID" dirty="0"/>
          </a:p>
        </p:txBody>
      </p:sp>
      <p:sp>
        <p:nvSpPr>
          <p:cNvPr id="10" name="Rectangle 9">
            <a:extLst>
              <a:ext uri="{FF2B5EF4-FFF2-40B4-BE49-F238E27FC236}">
                <a16:creationId xmlns:a16="http://schemas.microsoft.com/office/drawing/2014/main" id="{5AC02139-1796-4823-BAE0-FBA9AAED4C0F}"/>
              </a:ext>
            </a:extLst>
          </p:cNvPr>
          <p:cNvSpPr/>
          <p:nvPr/>
        </p:nvSpPr>
        <p:spPr>
          <a:xfrm>
            <a:off x="9677508" y="1621514"/>
            <a:ext cx="2227881" cy="10583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Staff OLT admin</a:t>
            </a:r>
            <a:endParaRPr lang="en-ID" dirty="0">
              <a:solidFill>
                <a:schemeClr val="tx1"/>
              </a:solidFill>
            </a:endParaRPr>
          </a:p>
        </p:txBody>
      </p:sp>
      <p:sp>
        <p:nvSpPr>
          <p:cNvPr id="15" name="Oval 14">
            <a:extLst>
              <a:ext uri="{FF2B5EF4-FFF2-40B4-BE49-F238E27FC236}">
                <a16:creationId xmlns:a16="http://schemas.microsoft.com/office/drawing/2014/main" id="{BA658D5A-66CE-4360-8C44-A753717B0C87}"/>
              </a:ext>
            </a:extLst>
          </p:cNvPr>
          <p:cNvSpPr/>
          <p:nvPr/>
        </p:nvSpPr>
        <p:spPr>
          <a:xfrm>
            <a:off x="5514073" y="1619339"/>
            <a:ext cx="1337733" cy="132053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a:solidFill>
                  <a:schemeClr val="tx1"/>
                </a:solidFill>
              </a:rPr>
              <a:t>OKEBiling system</a:t>
            </a:r>
            <a:endParaRPr lang="en-ID" sz="1400" dirty="0">
              <a:solidFill>
                <a:schemeClr val="tx1"/>
              </a:solidFill>
            </a:endParaRPr>
          </a:p>
        </p:txBody>
      </p:sp>
      <p:cxnSp>
        <p:nvCxnSpPr>
          <p:cNvPr id="16" name="Straight Arrow Connector 15">
            <a:extLst>
              <a:ext uri="{FF2B5EF4-FFF2-40B4-BE49-F238E27FC236}">
                <a16:creationId xmlns:a16="http://schemas.microsoft.com/office/drawing/2014/main" id="{2810FB97-A9B0-4D4C-81E4-C6EE29D6D36D}"/>
              </a:ext>
            </a:extLst>
          </p:cNvPr>
          <p:cNvCxnSpPr>
            <a:cxnSpLocks/>
          </p:cNvCxnSpPr>
          <p:nvPr/>
        </p:nvCxnSpPr>
        <p:spPr>
          <a:xfrm flipV="1">
            <a:off x="6774807" y="1963217"/>
            <a:ext cx="2893954"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E6D6B8D-D80E-4479-94E3-30BCB91269ED}"/>
              </a:ext>
            </a:extLst>
          </p:cNvPr>
          <p:cNvSpPr txBox="1"/>
          <p:nvPr/>
        </p:nvSpPr>
        <p:spPr>
          <a:xfrm>
            <a:off x="7047828" y="1605284"/>
            <a:ext cx="2285369" cy="369332"/>
          </a:xfrm>
          <a:prstGeom prst="rect">
            <a:avLst/>
          </a:prstGeom>
          <a:noFill/>
          <a:ln>
            <a:noFill/>
          </a:ln>
        </p:spPr>
        <p:txBody>
          <a:bodyPr wrap="none" rtlCol="0">
            <a:spAutoFit/>
          </a:bodyPr>
          <a:lstStyle/>
          <a:p>
            <a:r>
              <a:rPr lang="id-ID" dirty="0"/>
              <a:t>ONU Service Generate</a:t>
            </a:r>
            <a:endParaRPr lang="en-ID" dirty="0"/>
          </a:p>
        </p:txBody>
      </p:sp>
      <p:cxnSp>
        <p:nvCxnSpPr>
          <p:cNvPr id="19" name="Straight Arrow Connector 18">
            <a:extLst>
              <a:ext uri="{FF2B5EF4-FFF2-40B4-BE49-F238E27FC236}">
                <a16:creationId xmlns:a16="http://schemas.microsoft.com/office/drawing/2014/main" id="{EA6129ED-2849-48A6-BE14-F18DCE0BE20F}"/>
              </a:ext>
            </a:extLst>
          </p:cNvPr>
          <p:cNvCxnSpPr>
            <a:cxnSpLocks/>
            <a:endCxn id="15" idx="2"/>
          </p:cNvCxnSpPr>
          <p:nvPr/>
        </p:nvCxnSpPr>
        <p:spPr>
          <a:xfrm flipV="1">
            <a:off x="2691144" y="2279607"/>
            <a:ext cx="2822929" cy="54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5D97B81-FB0B-4960-B2F5-C6D133E22B20}"/>
              </a:ext>
            </a:extLst>
          </p:cNvPr>
          <p:cNvSpPr txBox="1"/>
          <p:nvPr/>
        </p:nvSpPr>
        <p:spPr>
          <a:xfrm>
            <a:off x="2819368" y="1910275"/>
            <a:ext cx="2297296" cy="369332"/>
          </a:xfrm>
          <a:prstGeom prst="rect">
            <a:avLst/>
          </a:prstGeom>
          <a:noFill/>
          <a:ln>
            <a:noFill/>
          </a:ln>
        </p:spPr>
        <p:txBody>
          <a:bodyPr wrap="square" rtlCol="0">
            <a:spAutoFit/>
          </a:bodyPr>
          <a:lstStyle/>
          <a:p>
            <a:r>
              <a:rPr lang="id-ID" dirty="0"/>
              <a:t>Setup PPOE Service</a:t>
            </a:r>
            <a:endParaRPr lang="en-ID" dirty="0"/>
          </a:p>
        </p:txBody>
      </p:sp>
      <p:cxnSp>
        <p:nvCxnSpPr>
          <p:cNvPr id="22" name="Straight Arrow Connector 21">
            <a:extLst>
              <a:ext uri="{FF2B5EF4-FFF2-40B4-BE49-F238E27FC236}">
                <a16:creationId xmlns:a16="http://schemas.microsoft.com/office/drawing/2014/main" id="{41BF55FB-39C1-4FCE-B647-FAF1097261CA}"/>
              </a:ext>
            </a:extLst>
          </p:cNvPr>
          <p:cNvCxnSpPr>
            <a:cxnSpLocks/>
            <a:endCxn id="15" idx="6"/>
          </p:cNvCxnSpPr>
          <p:nvPr/>
        </p:nvCxnSpPr>
        <p:spPr>
          <a:xfrm flipH="1">
            <a:off x="6851806" y="2279607"/>
            <a:ext cx="28257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FEEB8C8-6408-4559-8D4E-F2AF649CF63A}"/>
              </a:ext>
            </a:extLst>
          </p:cNvPr>
          <p:cNvSpPr txBox="1"/>
          <p:nvPr/>
        </p:nvSpPr>
        <p:spPr>
          <a:xfrm>
            <a:off x="6982802" y="1980394"/>
            <a:ext cx="2618397" cy="369332"/>
          </a:xfrm>
          <a:prstGeom prst="rect">
            <a:avLst/>
          </a:prstGeom>
          <a:noFill/>
          <a:ln>
            <a:noFill/>
          </a:ln>
        </p:spPr>
        <p:txBody>
          <a:bodyPr wrap="square" rtlCol="0">
            <a:spAutoFit/>
          </a:bodyPr>
          <a:lstStyle/>
          <a:p>
            <a:r>
              <a:rPr lang="id-ID" dirty="0"/>
              <a:t>Informasi ONU Service</a:t>
            </a:r>
            <a:endParaRPr lang="en-ID" dirty="0"/>
          </a:p>
        </p:txBody>
      </p:sp>
    </p:spTree>
    <p:extLst>
      <p:ext uri="{BB962C8B-B14F-4D97-AF65-F5344CB8AC3E}">
        <p14:creationId xmlns:p14="http://schemas.microsoft.com/office/powerpoint/2010/main" val="297194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E31C-AD19-483E-9634-4508CF9CA645}"/>
              </a:ext>
            </a:extLst>
          </p:cNvPr>
          <p:cNvSpPr>
            <a:spLocks noGrp="1"/>
          </p:cNvSpPr>
          <p:nvPr>
            <p:ph type="title"/>
          </p:nvPr>
        </p:nvSpPr>
        <p:spPr>
          <a:xfrm>
            <a:off x="364067" y="118533"/>
            <a:ext cx="11463866" cy="609599"/>
          </a:xfrm>
        </p:spPr>
        <p:txBody>
          <a:bodyPr>
            <a:noAutofit/>
          </a:bodyPr>
          <a:lstStyle/>
          <a:p>
            <a:pPr algn="ctr"/>
            <a:r>
              <a:rPr lang="id-ID" sz="2000" dirty="0"/>
              <a:t>Prosedur Membuat halaman baru</a:t>
            </a:r>
            <a:br>
              <a:rPr lang="id-ID" sz="2000" dirty="0"/>
            </a:br>
            <a:r>
              <a:rPr lang="id-ID" sz="2000" b="1" dirty="0">
                <a:solidFill>
                  <a:srgbClr val="FF0000"/>
                </a:solidFill>
                <a:latin typeface="Source Sans Pro" panose="020B0503030403020204" pitchFamily="34" charset="0"/>
                <a:ea typeface="Source Sans Pro" panose="020B0503030403020204" pitchFamily="34" charset="0"/>
              </a:rPr>
              <a:t>CONTOH url/logic</a:t>
            </a:r>
            <a:endParaRPr lang="en-ID" sz="2000" b="1" dirty="0">
              <a:solidFill>
                <a:srgbClr val="FF0000"/>
              </a:solidFill>
              <a:latin typeface="Source Sans Pro" panose="020B0503030403020204" pitchFamily="34" charset="0"/>
              <a:ea typeface="Source Sans Pro" panose="020B0503030403020204" pitchFamily="34" charset="0"/>
            </a:endParaRPr>
          </a:p>
        </p:txBody>
      </p:sp>
      <p:sp>
        <p:nvSpPr>
          <p:cNvPr id="4" name="Text Placeholder 3">
            <a:extLst>
              <a:ext uri="{FF2B5EF4-FFF2-40B4-BE49-F238E27FC236}">
                <a16:creationId xmlns:a16="http://schemas.microsoft.com/office/drawing/2014/main" id="{45FE695E-1535-4FD6-BC7C-016A27296902}"/>
              </a:ext>
            </a:extLst>
          </p:cNvPr>
          <p:cNvSpPr>
            <a:spLocks noGrp="1"/>
          </p:cNvSpPr>
          <p:nvPr>
            <p:ph type="body" sz="half" idx="2"/>
          </p:nvPr>
        </p:nvSpPr>
        <p:spPr>
          <a:xfrm>
            <a:off x="872068" y="728132"/>
            <a:ext cx="10955865" cy="5969000"/>
          </a:xfrm>
        </p:spPr>
        <p:txBody>
          <a:bodyPr>
            <a:noAutofit/>
          </a:bodyPr>
          <a:lstStyle/>
          <a:p>
            <a:pPr algn="just"/>
            <a:r>
              <a:rPr lang="id-ID" dirty="0">
                <a:latin typeface="Source Sans Pro" panose="020B0503030403020204" pitchFamily="34" charset="0"/>
                <a:ea typeface="Source Sans Pro" panose="020B0503030403020204" pitchFamily="34" charset="0"/>
              </a:rPr>
              <a:t>1, Buat file pada contoller folder dengan nama yang sesuai dengan page yang akan di buat misalkan logic</a:t>
            </a:r>
          </a:p>
          <a:p>
            <a:r>
              <a:rPr lang="id-ID" dirty="0">
                <a:latin typeface="Source Sans Pro" panose="020B0503030403020204" pitchFamily="34" charset="0"/>
                <a:ea typeface="Source Sans Pro" panose="020B0503030403020204" pitchFamily="34" charset="0"/>
              </a:rPr>
              <a:t>-controller</a:t>
            </a:r>
            <a:br>
              <a:rPr lang="id-ID" dirty="0">
                <a:latin typeface="Source Sans Pro" panose="020B0503030403020204" pitchFamily="34" charset="0"/>
                <a:ea typeface="Source Sans Pro" panose="020B0503030403020204" pitchFamily="34" charset="0"/>
              </a:rPr>
            </a:br>
            <a:r>
              <a:rPr lang="id-ID" dirty="0">
                <a:latin typeface="Source Sans Pro" panose="020B0503030403020204" pitchFamily="34" charset="0"/>
                <a:ea typeface="Source Sans Pro" panose="020B0503030403020204" pitchFamily="34" charset="0"/>
              </a:rPr>
              <a:t>     -logicController.php</a:t>
            </a:r>
          </a:p>
          <a:p>
            <a:pPr algn="just"/>
            <a:r>
              <a:rPr lang="id-ID" dirty="0">
                <a:latin typeface="Source Sans Pro" panose="020B0503030403020204" pitchFamily="34" charset="0"/>
                <a:ea typeface="Source Sans Pro" panose="020B0503030403020204" pitchFamily="34" charset="0"/>
              </a:rPr>
              <a:t>2, Buat class untuk menangani page logic, jika membutuhkan database bisa memakai model yang sudah ada jika berkaitan, jika belum ada kaitanya dengan page yang dibuat buat dulu class model untuk menangani edit,add,delete database yang terkait</a:t>
            </a:r>
          </a:p>
          <a:p>
            <a:pPr algn="just"/>
            <a:r>
              <a:rPr lang="id-ID" dirty="0">
                <a:latin typeface="Source Sans Pro" panose="020B0503030403020204" pitchFamily="34" charset="0"/>
                <a:ea typeface="Source Sans Pro" panose="020B0503030403020204" pitchFamily="34" charset="0"/>
              </a:rPr>
              <a:t>Misalnya : </a:t>
            </a:r>
          </a:p>
          <a:p>
            <a:r>
              <a:rPr lang="id-ID" dirty="0">
                <a:latin typeface="Source Sans Pro" panose="020B0503030403020204" pitchFamily="34" charset="0"/>
                <a:ea typeface="Source Sans Pro" panose="020B0503030403020204" pitchFamily="34" charset="0"/>
              </a:rPr>
              <a:t>-model</a:t>
            </a:r>
            <a:br>
              <a:rPr lang="id-ID" dirty="0">
                <a:latin typeface="Source Sans Pro" panose="020B0503030403020204" pitchFamily="34" charset="0"/>
                <a:ea typeface="Source Sans Pro" panose="020B0503030403020204" pitchFamily="34" charset="0"/>
              </a:rPr>
            </a:br>
            <a:r>
              <a:rPr lang="id-ID" dirty="0">
                <a:latin typeface="Source Sans Pro" panose="020B0503030403020204" pitchFamily="34" charset="0"/>
                <a:ea typeface="Source Sans Pro" panose="020B0503030403020204" pitchFamily="34" charset="0"/>
              </a:rPr>
              <a:t>     -LogicModel.php</a:t>
            </a:r>
          </a:p>
          <a:p>
            <a:br>
              <a:rPr lang="id-ID" dirty="0">
                <a:latin typeface="Source Sans Pro" panose="020B0503030403020204" pitchFamily="34" charset="0"/>
                <a:ea typeface="Source Sans Pro" panose="020B0503030403020204" pitchFamily="34" charset="0"/>
              </a:rPr>
            </a:br>
            <a:r>
              <a:rPr lang="id-ID" dirty="0">
                <a:latin typeface="Source Sans Pro" panose="020B0503030403020204" pitchFamily="34" charset="0"/>
                <a:ea typeface="Source Sans Pro" panose="020B0503030403020204" pitchFamily="34" charset="0"/>
              </a:rPr>
              <a:t>3, buat class model untuk menangani database boleh pakai PDO boleh pakai Medoo karena medoo hanya untuk mempermudah query</a:t>
            </a:r>
          </a:p>
          <a:p>
            <a:pPr algn="just"/>
            <a:r>
              <a:rPr lang="id-ID" dirty="0">
                <a:latin typeface="Source Sans Pro" panose="020B0503030403020204" pitchFamily="34" charset="0"/>
                <a:ea typeface="Source Sans Pro" panose="020B0503030403020204" pitchFamily="34" charset="0"/>
              </a:rPr>
              <a:t>4,  lalu kita perlu membuat sebuah file yang berisi layout/ template html untuk menampilkan data yang sudah di prosses.</a:t>
            </a:r>
          </a:p>
          <a:p>
            <a:pPr algn="just"/>
            <a:r>
              <a:rPr lang="id-ID" dirty="0">
                <a:latin typeface="Source Sans Pro" panose="020B0503030403020204" pitchFamily="34" charset="0"/>
                <a:ea typeface="Source Sans Pro" panose="020B0503030403020204" pitchFamily="34" charset="0"/>
              </a:rPr>
              <a:t>Misalnya : </a:t>
            </a:r>
          </a:p>
          <a:p>
            <a:r>
              <a:rPr lang="id-ID" dirty="0">
                <a:latin typeface="Source Sans Pro" panose="020B0503030403020204" pitchFamily="34" charset="0"/>
                <a:ea typeface="Source Sans Pro" panose="020B0503030403020204" pitchFamily="34" charset="0"/>
              </a:rPr>
              <a:t>-views</a:t>
            </a:r>
            <a:br>
              <a:rPr lang="id-ID" dirty="0">
                <a:latin typeface="Source Sans Pro" panose="020B0503030403020204" pitchFamily="34" charset="0"/>
                <a:ea typeface="Source Sans Pro" panose="020B0503030403020204" pitchFamily="34" charset="0"/>
              </a:rPr>
            </a:br>
            <a:r>
              <a:rPr lang="id-ID" dirty="0">
                <a:latin typeface="Source Sans Pro" panose="020B0503030403020204" pitchFamily="34" charset="0"/>
                <a:ea typeface="Source Sans Pro" panose="020B0503030403020204" pitchFamily="34" charset="0"/>
              </a:rPr>
              <a:t>     -Logic.php</a:t>
            </a:r>
          </a:p>
          <a:p>
            <a:r>
              <a:rPr lang="id-ID" dirty="0">
                <a:latin typeface="Source Sans Pro" panose="020B0503030403020204" pitchFamily="34" charset="0"/>
                <a:ea typeface="Source Sans Pro" panose="020B0503030403020204" pitchFamily="34" charset="0"/>
              </a:rPr>
              <a:t>5,  kunci prosses dari suatu halaman berada di controller class lalu perlu melakukan prosses data, collect data pada controller class dan melakukan pengiriman ke render views sehingga page html akan terbentuk,</a:t>
            </a:r>
          </a:p>
          <a:p>
            <a:r>
              <a:rPr lang="id-ID" dirty="0">
                <a:latin typeface="Source Sans Pro" panose="020B0503030403020204" pitchFamily="34" charset="0"/>
                <a:ea typeface="Source Sans Pro" panose="020B0503030403020204" pitchFamily="34" charset="0"/>
              </a:rPr>
              <a:t>6, dalam system ini  satu controller satu page controller tidak bisa di gunakan untuk page lain kecuali model anda bisa memanggil beberapa model dalam satu controller dalam bersamaan misalnya dalam page logic kita butuh usermodel dan customermodel</a:t>
            </a:r>
          </a:p>
        </p:txBody>
      </p:sp>
    </p:spTree>
    <p:extLst>
      <p:ext uri="{BB962C8B-B14F-4D97-AF65-F5344CB8AC3E}">
        <p14:creationId xmlns:p14="http://schemas.microsoft.com/office/powerpoint/2010/main" val="427575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E8305-85E7-47AF-A0EB-739A54630D8C}"/>
              </a:ext>
            </a:extLst>
          </p:cNvPr>
          <p:cNvSpPr>
            <a:spLocks noGrp="1"/>
          </p:cNvSpPr>
          <p:nvPr>
            <p:ph type="title"/>
          </p:nvPr>
        </p:nvSpPr>
        <p:spPr>
          <a:xfrm>
            <a:off x="653521" y="36899"/>
            <a:ext cx="8346545" cy="445701"/>
          </a:xfrm>
        </p:spPr>
        <p:txBody>
          <a:bodyPr>
            <a:normAutofit/>
          </a:bodyPr>
          <a:lstStyle/>
          <a:p>
            <a:r>
              <a:rPr lang="id-ID" sz="2000" dirty="0"/>
              <a:t>Melakukan render layout pada controller</a:t>
            </a:r>
            <a:endParaRPr lang="en-ID" sz="2000" dirty="0"/>
          </a:p>
        </p:txBody>
      </p:sp>
      <p:sp>
        <p:nvSpPr>
          <p:cNvPr id="4" name="Text Placeholder 3">
            <a:extLst>
              <a:ext uri="{FF2B5EF4-FFF2-40B4-BE49-F238E27FC236}">
                <a16:creationId xmlns:a16="http://schemas.microsoft.com/office/drawing/2014/main" id="{281442BF-859B-41FC-A1CC-57C55EC5665F}"/>
              </a:ext>
            </a:extLst>
          </p:cNvPr>
          <p:cNvSpPr>
            <a:spLocks noGrp="1"/>
          </p:cNvSpPr>
          <p:nvPr>
            <p:ph type="body" sz="half" idx="2"/>
          </p:nvPr>
        </p:nvSpPr>
        <p:spPr>
          <a:xfrm>
            <a:off x="653521" y="842433"/>
            <a:ext cx="11470746" cy="5173133"/>
          </a:xfrm>
        </p:spPr>
        <p:txBody>
          <a:bodyPr/>
          <a:lstStyle/>
          <a:p>
            <a:r>
              <a:rPr lang="id-ID" dirty="0"/>
              <a:t>Ada 2 metode dalam menghakses halaman yakni POST dan GET </a:t>
            </a:r>
            <a:br>
              <a:rPr lang="id-ID" dirty="0"/>
            </a:br>
            <a:br>
              <a:rPr lang="id-ID" dirty="0"/>
            </a:br>
            <a:r>
              <a:rPr lang="id-ID" dirty="0"/>
              <a:t>Biasanya kita mengakses menggunakan GET https. Handle permintaan pada head class __construct()</a:t>
            </a:r>
          </a:p>
          <a:p>
            <a:r>
              <a:rPr kumimoji="0" lang="id-ID" altLang="en-US" sz="1600" i="0" u="none" strike="noStrike" cap="none" normalizeH="0" baseline="0" dirty="0">
                <a:ln>
                  <a:noFill/>
                </a:ln>
                <a:effectLst/>
                <a:cs typeface="Courier New" panose="02070309020205020404" pitchFamily="49" charset="0"/>
              </a:rPr>
              <a:t>Contoh : </a:t>
            </a:r>
            <a:br>
              <a:rPr kumimoji="0" lang="id-ID" altLang="en-US" sz="1600" i="0" u="none" strike="noStrike" cap="none" normalizeH="0" baseline="0" dirty="0">
                <a:ln>
                  <a:noFill/>
                </a:ln>
                <a:effectLst/>
                <a:cs typeface="Courier New" panose="02070309020205020404" pitchFamily="49" charset="0"/>
              </a:rPr>
            </a:br>
            <a:br>
              <a:rPr kumimoji="0" lang="id-ID"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public</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function</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__construct</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parent</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::__construct();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CustomerModel</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new</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CustomerModel</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requestMethod</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'GET’</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init</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else</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requestMethod</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a:ln>
                  <a:noFill/>
                </a:ln>
                <a:solidFill>
                  <a:srgbClr val="880000"/>
                </a:solidFill>
                <a:effectLst/>
                <a:latin typeface="Courier New" panose="02070309020205020404" pitchFamily="49" charset="0"/>
                <a:cs typeface="Courier New" panose="02070309020205020404" pitchFamily="49" charset="0"/>
              </a:rPr>
              <a:t>'POST’</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$this</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-&gt;</a:t>
            </a:r>
            <a:r>
              <a:rPr kumimoji="0" lang="en-US" altLang="en-US" sz="16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processPost</a:t>
            </a: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id-ID" altLang="en-US" sz="1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id-ID" altLang="en-US" dirty="0">
              <a:solidFill>
                <a:srgbClr val="444444"/>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36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DEA7183-829A-4A59-A1B8-B8E30C3D8ABE}"/>
              </a:ext>
            </a:extLst>
          </p:cNvPr>
          <p:cNvSpPr>
            <a:spLocks noChangeArrowheads="1"/>
          </p:cNvSpPr>
          <p:nvPr/>
        </p:nvSpPr>
        <p:spPr bwMode="auto">
          <a:xfrm>
            <a:off x="0" y="90100"/>
            <a:ext cx="65" cy="276999"/>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530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29211A-7882-4A5C-A271-772E38F822D1}"/>
              </a:ext>
            </a:extLst>
          </p:cNvPr>
          <p:cNvSpPr>
            <a:spLocks noGrp="1"/>
          </p:cNvSpPr>
          <p:nvPr>
            <p:ph type="title"/>
          </p:nvPr>
        </p:nvSpPr>
        <p:spPr>
          <a:xfrm>
            <a:off x="1093787" y="194999"/>
            <a:ext cx="3932237" cy="787400"/>
          </a:xfrm>
        </p:spPr>
        <p:txBody>
          <a:bodyPr>
            <a:noAutofit/>
          </a:bodyPr>
          <a:lstStyle/>
          <a:p>
            <a:r>
              <a:rPr lang="id-ID" sz="2400" dirty="0"/>
              <a:t>Batasan akses level</a:t>
            </a:r>
            <a:br>
              <a:rPr lang="id-ID" sz="2400" dirty="0"/>
            </a:br>
            <a:r>
              <a:rPr lang="en-ID" sz="2400" b="1" i="0" dirty="0">
                <a:solidFill>
                  <a:srgbClr val="FF0000"/>
                </a:solidFill>
                <a:effectLst/>
                <a:latin typeface="Source Sans Pro" panose="020B0503030403020204" pitchFamily="34" charset="0"/>
              </a:rPr>
              <a:t>PERMISSION</a:t>
            </a:r>
            <a:r>
              <a:rPr lang="id-ID" sz="2400" b="1" dirty="0">
                <a:solidFill>
                  <a:srgbClr val="666666"/>
                </a:solidFill>
                <a:latin typeface="Source Sans Pro" panose="020B0503030403020204" pitchFamily="34" charset="0"/>
              </a:rPr>
              <a:t> </a:t>
            </a:r>
            <a:r>
              <a:rPr lang="id-ID" sz="2400" b="1" dirty="0">
                <a:solidFill>
                  <a:srgbClr val="FF0000"/>
                </a:solidFill>
                <a:latin typeface="Source Sans Pro" panose="020B0503030403020204" pitchFamily="34" charset="0"/>
              </a:rPr>
              <a:t>LEVEL</a:t>
            </a:r>
            <a:endParaRPr lang="en-ID" sz="2400" dirty="0">
              <a:solidFill>
                <a:srgbClr val="FF0000"/>
              </a:solidFill>
            </a:endParaRPr>
          </a:p>
        </p:txBody>
      </p:sp>
      <p:graphicFrame>
        <p:nvGraphicFramePr>
          <p:cNvPr id="8" name="Table 8">
            <a:extLst>
              <a:ext uri="{FF2B5EF4-FFF2-40B4-BE49-F238E27FC236}">
                <a16:creationId xmlns:a16="http://schemas.microsoft.com/office/drawing/2014/main" id="{D0C3D136-CDEE-44DC-B685-85E47E462D95}"/>
              </a:ext>
            </a:extLst>
          </p:cNvPr>
          <p:cNvGraphicFramePr>
            <a:graphicFrameLocks noGrp="1"/>
          </p:cNvGraphicFramePr>
          <p:nvPr>
            <p:ph idx="1"/>
            <p:extLst>
              <p:ext uri="{D42A27DB-BD31-4B8C-83A1-F6EECF244321}">
                <p14:modId xmlns:p14="http://schemas.microsoft.com/office/powerpoint/2010/main" val="1388442295"/>
              </p:ext>
            </p:extLst>
          </p:nvPr>
        </p:nvGraphicFramePr>
        <p:xfrm>
          <a:off x="5183188" y="1101195"/>
          <a:ext cx="6169023" cy="1912410"/>
        </p:xfrm>
        <a:graphic>
          <a:graphicData uri="http://schemas.openxmlformats.org/drawingml/2006/table">
            <a:tbl>
              <a:tblPr firstRow="1" bandRow="1">
                <a:tableStyleId>{0505E3EF-67EA-436B-97B2-0124C06EBD24}</a:tableStyleId>
              </a:tblPr>
              <a:tblGrid>
                <a:gridCol w="978318">
                  <a:extLst>
                    <a:ext uri="{9D8B030D-6E8A-4147-A177-3AD203B41FA5}">
                      <a16:colId xmlns:a16="http://schemas.microsoft.com/office/drawing/2014/main" val="754128272"/>
                    </a:ext>
                  </a:extLst>
                </a:gridCol>
                <a:gridCol w="1700543">
                  <a:extLst>
                    <a:ext uri="{9D8B030D-6E8A-4147-A177-3AD203B41FA5}">
                      <a16:colId xmlns:a16="http://schemas.microsoft.com/office/drawing/2014/main" val="1595583558"/>
                    </a:ext>
                  </a:extLst>
                </a:gridCol>
                <a:gridCol w="3490162">
                  <a:extLst>
                    <a:ext uri="{9D8B030D-6E8A-4147-A177-3AD203B41FA5}">
                      <a16:colId xmlns:a16="http://schemas.microsoft.com/office/drawing/2014/main" val="3000461632"/>
                    </a:ext>
                  </a:extLst>
                </a:gridCol>
              </a:tblGrid>
              <a:tr h="382482">
                <a:tc>
                  <a:txBody>
                    <a:bodyPr/>
                    <a:lstStyle/>
                    <a:p>
                      <a:r>
                        <a:rPr lang="id-ID" dirty="0"/>
                        <a:t>level</a:t>
                      </a:r>
                      <a:endParaRPr lang="en-ID" dirty="0"/>
                    </a:p>
                  </a:txBody>
                  <a:tcPr/>
                </a:tc>
                <a:tc>
                  <a:txBody>
                    <a:bodyPr/>
                    <a:lstStyle/>
                    <a:p>
                      <a:r>
                        <a:rPr lang="id-ID" dirty="0"/>
                        <a:t>name</a:t>
                      </a:r>
                      <a:endParaRPr lang="en-ID" dirty="0"/>
                    </a:p>
                  </a:txBody>
                  <a:tcPr/>
                </a:tc>
                <a:tc>
                  <a:txBody>
                    <a:bodyPr/>
                    <a:lstStyle/>
                    <a:p>
                      <a:r>
                        <a:rPr lang="id-ID" dirty="0"/>
                        <a:t>deskripsi</a:t>
                      </a:r>
                      <a:endParaRPr lang="en-ID" dirty="0"/>
                    </a:p>
                  </a:txBody>
                  <a:tcPr/>
                </a:tc>
                <a:extLst>
                  <a:ext uri="{0D108BD9-81ED-4DB2-BD59-A6C34878D82A}">
                    <a16:rowId xmlns:a16="http://schemas.microsoft.com/office/drawing/2014/main" val="231160431"/>
                  </a:ext>
                </a:extLst>
              </a:tr>
              <a:tr h="382482">
                <a:tc>
                  <a:txBody>
                    <a:bodyPr/>
                    <a:lstStyle/>
                    <a:p>
                      <a:r>
                        <a:rPr lang="id-ID" dirty="0"/>
                        <a:t>1</a:t>
                      </a:r>
                      <a:endParaRPr lang="en-ID" dirty="0"/>
                    </a:p>
                  </a:txBody>
                  <a:tcPr/>
                </a:tc>
                <a:tc>
                  <a:txBody>
                    <a:bodyPr/>
                    <a:lstStyle/>
                    <a:p>
                      <a:r>
                        <a:rPr lang="id-ID" dirty="0"/>
                        <a:t>Full Acess</a:t>
                      </a:r>
                      <a:endParaRPr lang="en-ID" dirty="0"/>
                    </a:p>
                  </a:txBody>
                  <a:tcPr/>
                </a:tc>
                <a:tc>
                  <a:txBody>
                    <a:bodyPr/>
                    <a:lstStyle/>
                    <a:p>
                      <a:r>
                        <a:rPr lang="en-ID" sz="1800" b="0" kern="1200" dirty="0" err="1">
                          <a:solidFill>
                            <a:schemeClr val="dk1"/>
                          </a:solidFill>
                          <a:effectLst/>
                        </a:rPr>
                        <a:t>Akses</a:t>
                      </a:r>
                      <a:r>
                        <a:rPr lang="en-ID" sz="1800" b="0" kern="1200" dirty="0">
                          <a:solidFill>
                            <a:schemeClr val="dk1"/>
                          </a:solidFill>
                          <a:effectLst/>
                        </a:rPr>
                        <a:t> </a:t>
                      </a:r>
                      <a:r>
                        <a:rPr lang="en-ID" sz="1800" b="0" kern="1200" dirty="0" err="1">
                          <a:solidFill>
                            <a:schemeClr val="dk1"/>
                          </a:solidFill>
                          <a:effectLst/>
                        </a:rPr>
                        <a:t>penuh</a:t>
                      </a:r>
                      <a:endParaRPr lang="en-ID" dirty="0"/>
                    </a:p>
                  </a:txBody>
                  <a:tcPr/>
                </a:tc>
                <a:extLst>
                  <a:ext uri="{0D108BD9-81ED-4DB2-BD59-A6C34878D82A}">
                    <a16:rowId xmlns:a16="http://schemas.microsoft.com/office/drawing/2014/main" val="3926584371"/>
                  </a:ext>
                </a:extLst>
              </a:tr>
              <a:tr h="382482">
                <a:tc>
                  <a:txBody>
                    <a:bodyPr/>
                    <a:lstStyle/>
                    <a:p>
                      <a:r>
                        <a:rPr lang="id-ID" dirty="0"/>
                        <a:t>2    </a:t>
                      </a:r>
                      <a:endParaRPr lang="en-ID" dirty="0"/>
                    </a:p>
                  </a:txBody>
                  <a:tcPr/>
                </a:tc>
                <a:tc>
                  <a:txBody>
                    <a:bodyPr/>
                    <a:lstStyle/>
                    <a:p>
                      <a:r>
                        <a:rPr lang="en-ID" dirty="0"/>
                        <a:t>Read-Write</a:t>
                      </a:r>
                    </a:p>
                  </a:txBody>
                  <a:tcPr/>
                </a:tc>
                <a:tc>
                  <a:txBody>
                    <a:bodyPr/>
                    <a:lstStyle/>
                    <a:p>
                      <a:r>
                        <a:rPr lang="en-ID" dirty="0" err="1"/>
                        <a:t>Hanya</a:t>
                      </a:r>
                      <a:r>
                        <a:rPr lang="en-ID" dirty="0"/>
                        <a:t> </a:t>
                      </a:r>
                      <a:r>
                        <a:rPr lang="en-ID" dirty="0" err="1"/>
                        <a:t>baca</a:t>
                      </a:r>
                      <a:r>
                        <a:rPr lang="en-ID" dirty="0"/>
                        <a:t> dan </a:t>
                      </a:r>
                      <a:r>
                        <a:rPr lang="en-ID" dirty="0" err="1"/>
                        <a:t>tulis</a:t>
                      </a:r>
                      <a:endParaRPr lang="en-ID" dirty="0"/>
                    </a:p>
                  </a:txBody>
                  <a:tcPr/>
                </a:tc>
                <a:extLst>
                  <a:ext uri="{0D108BD9-81ED-4DB2-BD59-A6C34878D82A}">
                    <a16:rowId xmlns:a16="http://schemas.microsoft.com/office/drawing/2014/main" val="2236147693"/>
                  </a:ext>
                </a:extLst>
              </a:tr>
              <a:tr h="382482">
                <a:tc>
                  <a:txBody>
                    <a:bodyPr/>
                    <a:lstStyle/>
                    <a:p>
                      <a:r>
                        <a:rPr lang="id-ID" dirty="0"/>
                        <a:t>3   </a:t>
                      </a:r>
                      <a:endParaRPr lang="en-ID" dirty="0"/>
                    </a:p>
                  </a:txBody>
                  <a:tcPr/>
                </a:tc>
                <a:tc>
                  <a:txBody>
                    <a:bodyPr/>
                    <a:lstStyle/>
                    <a:p>
                      <a:r>
                        <a:rPr lang="id-ID" dirty="0"/>
                        <a:t>Read-Only</a:t>
                      </a:r>
                      <a:endParaRPr lang="en-ID" dirty="0"/>
                    </a:p>
                  </a:txBody>
                  <a:tcPr/>
                </a:tc>
                <a:tc>
                  <a:txBody>
                    <a:bodyPr/>
                    <a:lstStyle/>
                    <a:p>
                      <a:r>
                        <a:rPr lang="en-ID" dirty="0" err="1"/>
                        <a:t>Hanya</a:t>
                      </a:r>
                      <a:r>
                        <a:rPr lang="en-ID" dirty="0"/>
                        <a:t> </a:t>
                      </a:r>
                      <a:r>
                        <a:rPr lang="en-ID" dirty="0" err="1"/>
                        <a:t>baca</a:t>
                      </a:r>
                      <a:endParaRPr lang="en-ID" dirty="0"/>
                    </a:p>
                  </a:txBody>
                  <a:tcPr/>
                </a:tc>
                <a:extLst>
                  <a:ext uri="{0D108BD9-81ED-4DB2-BD59-A6C34878D82A}">
                    <a16:rowId xmlns:a16="http://schemas.microsoft.com/office/drawing/2014/main" val="4150644498"/>
                  </a:ext>
                </a:extLst>
              </a:tr>
              <a:tr h="382482">
                <a:tc>
                  <a:txBody>
                    <a:bodyPr/>
                    <a:lstStyle/>
                    <a:p>
                      <a:r>
                        <a:rPr lang="id-ID" dirty="0"/>
                        <a:t>4 </a:t>
                      </a:r>
                      <a:endParaRPr lang="en-ID" dirty="0"/>
                    </a:p>
                  </a:txBody>
                  <a:tcPr/>
                </a:tc>
                <a:tc>
                  <a:txBody>
                    <a:bodyPr/>
                    <a:lstStyle/>
                    <a:p>
                      <a:r>
                        <a:rPr lang="id-ID" dirty="0"/>
                        <a:t>any</a:t>
                      </a:r>
                      <a:endParaRPr lang="en-ID" dirty="0"/>
                    </a:p>
                  </a:txBody>
                  <a:tcPr/>
                </a:tc>
                <a:tc>
                  <a:txBody>
                    <a:bodyPr/>
                    <a:lstStyle/>
                    <a:p>
                      <a:r>
                        <a:rPr lang="id-ID" dirty="0"/>
                        <a:t>Dev Only</a:t>
                      </a:r>
                      <a:endParaRPr lang="en-ID" dirty="0"/>
                    </a:p>
                  </a:txBody>
                  <a:tcPr/>
                </a:tc>
                <a:extLst>
                  <a:ext uri="{0D108BD9-81ED-4DB2-BD59-A6C34878D82A}">
                    <a16:rowId xmlns:a16="http://schemas.microsoft.com/office/drawing/2014/main" val="1770441247"/>
                  </a:ext>
                </a:extLst>
              </a:tr>
            </a:tbl>
          </a:graphicData>
        </a:graphic>
      </p:graphicFrame>
      <p:sp>
        <p:nvSpPr>
          <p:cNvPr id="6" name="Text Placeholder 5">
            <a:extLst>
              <a:ext uri="{FF2B5EF4-FFF2-40B4-BE49-F238E27FC236}">
                <a16:creationId xmlns:a16="http://schemas.microsoft.com/office/drawing/2014/main" id="{EEF0574E-C3FE-402D-9006-880BBCAC7F59}"/>
              </a:ext>
            </a:extLst>
          </p:cNvPr>
          <p:cNvSpPr>
            <a:spLocks noGrp="1"/>
          </p:cNvSpPr>
          <p:nvPr>
            <p:ph type="body" sz="half" idx="2"/>
          </p:nvPr>
        </p:nvSpPr>
        <p:spPr>
          <a:xfrm>
            <a:off x="899054" y="1101195"/>
            <a:ext cx="3932237" cy="2142067"/>
          </a:xfrm>
        </p:spPr>
        <p:txBody>
          <a:bodyPr>
            <a:normAutofit/>
          </a:bodyPr>
          <a:lstStyle/>
          <a:p>
            <a:pPr marL="285750" indent="-285750">
              <a:lnSpc>
                <a:spcPct val="100000"/>
              </a:lnSpc>
              <a:buFont typeface="Arial" panose="020B0604020202020204" pitchFamily="34" charset="0"/>
              <a:buChar char="•"/>
            </a:pPr>
            <a:r>
              <a:rPr lang="id-ID" dirty="0"/>
              <a:t>Level di tentukan berdasarkan oleh request Level hanya tersedia per group tidak bisa per User</a:t>
            </a:r>
          </a:p>
          <a:p>
            <a:pPr marL="285750" indent="-285750">
              <a:lnSpc>
                <a:spcPct val="100000"/>
              </a:lnSpc>
              <a:buFont typeface="Arial" panose="020B0604020202020204" pitchFamily="34" charset="0"/>
              <a:buChar char="•"/>
            </a:pPr>
            <a:r>
              <a:rPr lang="id-ID" dirty="0"/>
              <a:t>Access level merupakan group dari menu yang akan di tampilkan pada aplikasi setiap role memiliki konten yang sesuai dengan role</a:t>
            </a:r>
          </a:p>
          <a:p>
            <a:endParaRPr lang="id-ID" dirty="0"/>
          </a:p>
        </p:txBody>
      </p:sp>
      <p:graphicFrame>
        <p:nvGraphicFramePr>
          <p:cNvPr id="9" name="Table 8">
            <a:extLst>
              <a:ext uri="{FF2B5EF4-FFF2-40B4-BE49-F238E27FC236}">
                <a16:creationId xmlns:a16="http://schemas.microsoft.com/office/drawing/2014/main" id="{9032D67E-0908-455F-AD39-A3B573B2EA3B}"/>
              </a:ext>
            </a:extLst>
          </p:cNvPr>
          <p:cNvGraphicFramePr>
            <a:graphicFrameLocks/>
          </p:cNvGraphicFramePr>
          <p:nvPr>
            <p:extLst>
              <p:ext uri="{D42A27DB-BD31-4B8C-83A1-F6EECF244321}">
                <p14:modId xmlns:p14="http://schemas.microsoft.com/office/powerpoint/2010/main" val="764886519"/>
              </p:ext>
            </p:extLst>
          </p:nvPr>
        </p:nvGraphicFramePr>
        <p:xfrm>
          <a:off x="5183188" y="3429000"/>
          <a:ext cx="6172200" cy="2595880"/>
        </p:xfrm>
        <a:graphic>
          <a:graphicData uri="http://schemas.openxmlformats.org/drawingml/2006/table">
            <a:tbl>
              <a:tblPr firstRow="1" bandRow="1">
                <a:tableStyleId>{0505E3EF-67EA-436B-97B2-0124C06EBD24}</a:tableStyleId>
              </a:tblPr>
              <a:tblGrid>
                <a:gridCol w="2057400">
                  <a:extLst>
                    <a:ext uri="{9D8B030D-6E8A-4147-A177-3AD203B41FA5}">
                      <a16:colId xmlns:a16="http://schemas.microsoft.com/office/drawing/2014/main" val="754128272"/>
                    </a:ext>
                  </a:extLst>
                </a:gridCol>
                <a:gridCol w="2057400">
                  <a:extLst>
                    <a:ext uri="{9D8B030D-6E8A-4147-A177-3AD203B41FA5}">
                      <a16:colId xmlns:a16="http://schemas.microsoft.com/office/drawing/2014/main" val="1595583558"/>
                    </a:ext>
                  </a:extLst>
                </a:gridCol>
                <a:gridCol w="2057400">
                  <a:extLst>
                    <a:ext uri="{9D8B030D-6E8A-4147-A177-3AD203B41FA5}">
                      <a16:colId xmlns:a16="http://schemas.microsoft.com/office/drawing/2014/main" val="3000461632"/>
                    </a:ext>
                  </a:extLst>
                </a:gridCol>
              </a:tblGrid>
              <a:tr h="370840">
                <a:tc>
                  <a:txBody>
                    <a:bodyPr/>
                    <a:lstStyle/>
                    <a:p>
                      <a:r>
                        <a:rPr lang="id-ID" dirty="0"/>
                        <a:t>Role Group</a:t>
                      </a:r>
                      <a:endParaRPr lang="en-ID" dirty="0"/>
                    </a:p>
                  </a:txBody>
                  <a:tcPr/>
                </a:tc>
                <a:tc>
                  <a:txBody>
                    <a:bodyPr/>
                    <a:lstStyle/>
                    <a:p>
                      <a:r>
                        <a:rPr lang="id-ID" dirty="0"/>
                        <a:t>Level</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Menu Access</a:t>
                      </a:r>
                      <a:endParaRPr lang="en-ID" dirty="0"/>
                    </a:p>
                  </a:txBody>
                  <a:tcPr/>
                </a:tc>
                <a:extLst>
                  <a:ext uri="{0D108BD9-81ED-4DB2-BD59-A6C34878D82A}">
                    <a16:rowId xmlns:a16="http://schemas.microsoft.com/office/drawing/2014/main" val="231160431"/>
                  </a:ext>
                </a:extLst>
              </a:tr>
              <a:tr h="370840">
                <a:tc>
                  <a:txBody>
                    <a:bodyPr/>
                    <a:lstStyle/>
                    <a:p>
                      <a:r>
                        <a:rPr lang="id-ID" dirty="0"/>
                        <a:t>Administator </a:t>
                      </a:r>
                      <a:endParaRPr lang="en-ID" dirty="0"/>
                    </a:p>
                  </a:txBody>
                  <a:tcPr/>
                </a:tc>
                <a:tc>
                  <a:txBody>
                    <a:bodyPr/>
                    <a:lstStyle/>
                    <a:p>
                      <a:r>
                        <a:rPr lang="id-ID" dirty="0"/>
                        <a:t>1</a:t>
                      </a:r>
                      <a:endParaRPr lang="en-ID" dirty="0"/>
                    </a:p>
                  </a:txBody>
                  <a:tcPr/>
                </a:tc>
                <a:tc>
                  <a:txBody>
                    <a:bodyPr/>
                    <a:lstStyle/>
                    <a:p>
                      <a:r>
                        <a:rPr lang="id-ID" dirty="0"/>
                        <a:t>1</a:t>
                      </a:r>
                      <a:endParaRPr lang="en-ID" dirty="0"/>
                    </a:p>
                  </a:txBody>
                  <a:tcPr/>
                </a:tc>
                <a:extLst>
                  <a:ext uri="{0D108BD9-81ED-4DB2-BD59-A6C34878D82A}">
                    <a16:rowId xmlns:a16="http://schemas.microsoft.com/office/drawing/2014/main" val="3926584371"/>
                  </a:ext>
                </a:extLst>
              </a:tr>
              <a:tr h="370840">
                <a:tc>
                  <a:txBody>
                    <a:bodyPr/>
                    <a:lstStyle/>
                    <a:p>
                      <a:r>
                        <a:rPr lang="id-ID" dirty="0"/>
                        <a:t>Staff    </a:t>
                      </a:r>
                      <a:endParaRPr lang="en-ID" dirty="0"/>
                    </a:p>
                  </a:txBody>
                  <a:tcPr/>
                </a:tc>
                <a:tc>
                  <a:txBody>
                    <a:bodyPr/>
                    <a:lstStyle/>
                    <a:p>
                      <a:r>
                        <a:rPr lang="id-ID" dirty="0"/>
                        <a:t>2</a:t>
                      </a:r>
                      <a:endParaRPr lang="en-ID" dirty="0"/>
                    </a:p>
                  </a:txBody>
                  <a:tcPr/>
                </a:tc>
                <a:tc>
                  <a:txBody>
                    <a:bodyPr/>
                    <a:lstStyle/>
                    <a:p>
                      <a:r>
                        <a:rPr lang="id-ID" dirty="0"/>
                        <a:t>2</a:t>
                      </a:r>
                      <a:endParaRPr lang="en-ID" dirty="0"/>
                    </a:p>
                  </a:txBody>
                  <a:tcPr/>
                </a:tc>
                <a:extLst>
                  <a:ext uri="{0D108BD9-81ED-4DB2-BD59-A6C34878D82A}">
                    <a16:rowId xmlns:a16="http://schemas.microsoft.com/office/drawing/2014/main" val="2236147693"/>
                  </a:ext>
                </a:extLst>
              </a:tr>
              <a:tr h="370840">
                <a:tc>
                  <a:txBody>
                    <a:bodyPr/>
                    <a:lstStyle/>
                    <a:p>
                      <a:r>
                        <a:rPr lang="id-ID" dirty="0"/>
                        <a:t>Sales   </a:t>
                      </a:r>
                      <a:endParaRPr lang="en-ID" dirty="0"/>
                    </a:p>
                  </a:txBody>
                  <a:tcPr/>
                </a:tc>
                <a:tc>
                  <a:txBody>
                    <a:bodyPr/>
                    <a:lstStyle/>
                    <a:p>
                      <a:r>
                        <a:rPr lang="id-ID" dirty="0"/>
                        <a:t>2</a:t>
                      </a:r>
                      <a:endParaRPr lang="en-ID" dirty="0"/>
                    </a:p>
                  </a:txBody>
                  <a:tcPr/>
                </a:tc>
                <a:tc>
                  <a:txBody>
                    <a:bodyPr/>
                    <a:lstStyle/>
                    <a:p>
                      <a:r>
                        <a:rPr lang="id-ID" dirty="0"/>
                        <a:t>2</a:t>
                      </a:r>
                      <a:endParaRPr lang="en-ID" dirty="0"/>
                    </a:p>
                  </a:txBody>
                  <a:tcPr/>
                </a:tc>
                <a:extLst>
                  <a:ext uri="{0D108BD9-81ED-4DB2-BD59-A6C34878D82A}">
                    <a16:rowId xmlns:a16="http://schemas.microsoft.com/office/drawing/2014/main" val="4150644498"/>
                  </a:ext>
                </a:extLst>
              </a:tr>
              <a:tr h="370840">
                <a:tc>
                  <a:txBody>
                    <a:bodyPr/>
                    <a:lstStyle/>
                    <a:p>
                      <a:r>
                        <a:rPr lang="id-ID" dirty="0"/>
                        <a:t>Guest </a:t>
                      </a:r>
                      <a:endParaRPr lang="en-ID" dirty="0"/>
                    </a:p>
                  </a:txBody>
                  <a:tcPr/>
                </a:tc>
                <a:tc>
                  <a:txBody>
                    <a:bodyPr/>
                    <a:lstStyle/>
                    <a:p>
                      <a:r>
                        <a:rPr lang="id-ID" dirty="0"/>
                        <a:t>3</a:t>
                      </a:r>
                      <a:endParaRPr lang="en-ID" dirty="0"/>
                    </a:p>
                  </a:txBody>
                  <a:tcPr/>
                </a:tc>
                <a:tc>
                  <a:txBody>
                    <a:bodyPr/>
                    <a:lstStyle/>
                    <a:p>
                      <a:r>
                        <a:rPr lang="id-ID" dirty="0"/>
                        <a:t>3</a:t>
                      </a:r>
                      <a:endParaRPr lang="en-ID" dirty="0"/>
                    </a:p>
                  </a:txBody>
                  <a:tcPr/>
                </a:tc>
                <a:extLst>
                  <a:ext uri="{0D108BD9-81ED-4DB2-BD59-A6C34878D82A}">
                    <a16:rowId xmlns:a16="http://schemas.microsoft.com/office/drawing/2014/main" val="1770441247"/>
                  </a:ext>
                </a:extLst>
              </a:tr>
              <a:tr h="370840">
                <a:tc>
                  <a:txBody>
                    <a:bodyPr/>
                    <a:lstStyle/>
                    <a:p>
                      <a:r>
                        <a:rPr lang="id-ID" dirty="0"/>
                        <a:t>GA      </a:t>
                      </a:r>
                      <a:endParaRPr lang="en-ID" dirty="0"/>
                    </a:p>
                  </a:txBody>
                  <a:tcPr/>
                </a:tc>
                <a:tc>
                  <a:txBody>
                    <a:bodyPr/>
                    <a:lstStyle/>
                    <a:p>
                      <a:r>
                        <a:rPr lang="id-ID" dirty="0"/>
                        <a:t>2</a:t>
                      </a:r>
                      <a:endParaRPr lang="en-ID" dirty="0"/>
                    </a:p>
                  </a:txBody>
                  <a:tcPr/>
                </a:tc>
                <a:tc>
                  <a:txBody>
                    <a:bodyPr/>
                    <a:lstStyle/>
                    <a:p>
                      <a:r>
                        <a:rPr lang="id-ID" dirty="0"/>
                        <a:t>2</a:t>
                      </a:r>
                      <a:endParaRPr lang="en-ID" dirty="0"/>
                    </a:p>
                  </a:txBody>
                  <a:tcPr/>
                </a:tc>
                <a:extLst>
                  <a:ext uri="{0D108BD9-81ED-4DB2-BD59-A6C34878D82A}">
                    <a16:rowId xmlns:a16="http://schemas.microsoft.com/office/drawing/2014/main" val="1425101279"/>
                  </a:ext>
                </a:extLst>
              </a:tr>
              <a:tr h="370840">
                <a:tc>
                  <a:txBody>
                    <a:bodyPr/>
                    <a:lstStyle/>
                    <a:p>
                      <a:r>
                        <a:rPr lang="id-ID" dirty="0"/>
                        <a:t>FA       </a:t>
                      </a:r>
                      <a:endParaRPr lang="en-ID" dirty="0"/>
                    </a:p>
                  </a:txBody>
                  <a:tcPr/>
                </a:tc>
                <a:tc>
                  <a:txBody>
                    <a:bodyPr/>
                    <a:lstStyle/>
                    <a:p>
                      <a:r>
                        <a:rPr lang="id-ID" dirty="0"/>
                        <a:t>2</a:t>
                      </a:r>
                      <a:endParaRPr lang="en-ID" dirty="0"/>
                    </a:p>
                  </a:txBody>
                  <a:tcPr/>
                </a:tc>
                <a:tc>
                  <a:txBody>
                    <a:bodyPr/>
                    <a:lstStyle/>
                    <a:p>
                      <a:r>
                        <a:rPr lang="id-ID" dirty="0"/>
                        <a:t>2</a:t>
                      </a:r>
                      <a:endParaRPr lang="en-ID" dirty="0"/>
                    </a:p>
                  </a:txBody>
                  <a:tcPr/>
                </a:tc>
                <a:extLst>
                  <a:ext uri="{0D108BD9-81ED-4DB2-BD59-A6C34878D82A}">
                    <a16:rowId xmlns:a16="http://schemas.microsoft.com/office/drawing/2014/main" val="1488049080"/>
                  </a:ext>
                </a:extLst>
              </a:tr>
            </a:tbl>
          </a:graphicData>
        </a:graphic>
      </p:graphicFrame>
      <p:graphicFrame>
        <p:nvGraphicFramePr>
          <p:cNvPr id="10" name="Table 9">
            <a:extLst>
              <a:ext uri="{FF2B5EF4-FFF2-40B4-BE49-F238E27FC236}">
                <a16:creationId xmlns:a16="http://schemas.microsoft.com/office/drawing/2014/main" id="{EC4C604F-8D66-422B-83B3-D4C4AE66CDAE}"/>
              </a:ext>
            </a:extLst>
          </p:cNvPr>
          <p:cNvGraphicFramePr>
            <a:graphicFrameLocks/>
          </p:cNvGraphicFramePr>
          <p:nvPr>
            <p:extLst>
              <p:ext uri="{D42A27DB-BD31-4B8C-83A1-F6EECF244321}">
                <p14:modId xmlns:p14="http://schemas.microsoft.com/office/powerpoint/2010/main" val="99651174"/>
              </p:ext>
            </p:extLst>
          </p:nvPr>
        </p:nvGraphicFramePr>
        <p:xfrm>
          <a:off x="836612" y="3480854"/>
          <a:ext cx="4114800" cy="2595880"/>
        </p:xfrm>
        <a:graphic>
          <a:graphicData uri="http://schemas.openxmlformats.org/drawingml/2006/table">
            <a:tbl>
              <a:tblPr firstRow="1" bandRow="1">
                <a:tableStyleId>{0505E3EF-67EA-436B-97B2-0124C06EBD24}</a:tableStyleId>
              </a:tblPr>
              <a:tblGrid>
                <a:gridCol w="2270655">
                  <a:extLst>
                    <a:ext uri="{9D8B030D-6E8A-4147-A177-3AD203B41FA5}">
                      <a16:colId xmlns:a16="http://schemas.microsoft.com/office/drawing/2014/main" val="754128272"/>
                    </a:ext>
                  </a:extLst>
                </a:gridCol>
                <a:gridCol w="1844145">
                  <a:extLst>
                    <a:ext uri="{9D8B030D-6E8A-4147-A177-3AD203B41FA5}">
                      <a16:colId xmlns:a16="http://schemas.microsoft.com/office/drawing/2014/main" val="1595583558"/>
                    </a:ext>
                  </a:extLst>
                </a:gridCol>
              </a:tblGrid>
              <a:tr h="370840">
                <a:tc>
                  <a:txBody>
                    <a:bodyPr/>
                    <a:lstStyle/>
                    <a:p>
                      <a:r>
                        <a:rPr lang="id-ID" dirty="0"/>
                        <a:t>Menu Access</a:t>
                      </a:r>
                      <a:endParaRPr lang="en-ID" dirty="0"/>
                    </a:p>
                  </a:txBody>
                  <a:tcPr/>
                </a:tc>
                <a:tc>
                  <a:txBody>
                    <a:bodyPr/>
                    <a:lstStyle/>
                    <a:p>
                      <a:r>
                        <a:rPr lang="id-ID" dirty="0"/>
                        <a:t>Level</a:t>
                      </a:r>
                      <a:endParaRPr lang="en-ID" dirty="0"/>
                    </a:p>
                  </a:txBody>
                  <a:tcPr/>
                </a:tc>
                <a:extLst>
                  <a:ext uri="{0D108BD9-81ED-4DB2-BD59-A6C34878D82A}">
                    <a16:rowId xmlns:a16="http://schemas.microsoft.com/office/drawing/2014/main" val="231160431"/>
                  </a:ext>
                </a:extLst>
              </a:tr>
              <a:tr h="370840">
                <a:tc>
                  <a:txBody>
                    <a:bodyPr/>
                    <a:lstStyle/>
                    <a:p>
                      <a:r>
                        <a:rPr lang="id-ID" dirty="0"/>
                        <a:t>dashboard </a:t>
                      </a:r>
                      <a:endParaRPr lang="en-ID" dirty="0"/>
                    </a:p>
                  </a:txBody>
                  <a:tcPr/>
                </a:tc>
                <a:tc>
                  <a:txBody>
                    <a:bodyPr/>
                    <a:lstStyle/>
                    <a:p>
                      <a:r>
                        <a:rPr lang="id-ID" dirty="0"/>
                        <a:t>2</a:t>
                      </a:r>
                      <a:endParaRPr lang="en-ID" dirty="0"/>
                    </a:p>
                  </a:txBody>
                  <a:tcPr/>
                </a:tc>
                <a:extLst>
                  <a:ext uri="{0D108BD9-81ED-4DB2-BD59-A6C34878D82A}">
                    <a16:rowId xmlns:a16="http://schemas.microsoft.com/office/drawing/2014/main" val="3926584371"/>
                  </a:ext>
                </a:extLst>
              </a:tr>
              <a:tr h="370840">
                <a:tc>
                  <a:txBody>
                    <a:bodyPr/>
                    <a:lstStyle/>
                    <a:p>
                      <a:r>
                        <a:rPr lang="id-ID" dirty="0"/>
                        <a:t>customer    </a:t>
                      </a:r>
                      <a:endParaRPr lang="en-ID" dirty="0"/>
                    </a:p>
                  </a:txBody>
                  <a:tcPr/>
                </a:tc>
                <a:tc>
                  <a:txBody>
                    <a:bodyPr/>
                    <a:lstStyle/>
                    <a:p>
                      <a:r>
                        <a:rPr lang="id-ID" dirty="0"/>
                        <a:t>2</a:t>
                      </a:r>
                      <a:endParaRPr lang="en-ID" dirty="0"/>
                    </a:p>
                  </a:txBody>
                  <a:tcPr/>
                </a:tc>
                <a:extLst>
                  <a:ext uri="{0D108BD9-81ED-4DB2-BD59-A6C34878D82A}">
                    <a16:rowId xmlns:a16="http://schemas.microsoft.com/office/drawing/2014/main" val="2236147693"/>
                  </a:ext>
                </a:extLst>
              </a:tr>
              <a:tr h="370840">
                <a:tc>
                  <a:txBody>
                    <a:bodyPr/>
                    <a:lstStyle/>
                    <a:p>
                      <a:r>
                        <a:rPr lang="id-ID" dirty="0"/>
                        <a:t>router   </a:t>
                      </a:r>
                      <a:endParaRPr lang="en-ID" dirty="0"/>
                    </a:p>
                  </a:txBody>
                  <a:tcPr/>
                </a:tc>
                <a:tc>
                  <a:txBody>
                    <a:bodyPr/>
                    <a:lstStyle/>
                    <a:p>
                      <a:r>
                        <a:rPr lang="id-ID" dirty="0"/>
                        <a:t>1</a:t>
                      </a:r>
                      <a:endParaRPr lang="en-ID" dirty="0"/>
                    </a:p>
                  </a:txBody>
                  <a:tcPr/>
                </a:tc>
                <a:extLst>
                  <a:ext uri="{0D108BD9-81ED-4DB2-BD59-A6C34878D82A}">
                    <a16:rowId xmlns:a16="http://schemas.microsoft.com/office/drawing/2014/main" val="4150644498"/>
                  </a:ext>
                </a:extLst>
              </a:tr>
              <a:tr h="370840">
                <a:tc>
                  <a:txBody>
                    <a:bodyPr/>
                    <a:lstStyle/>
                    <a:p>
                      <a:r>
                        <a:rPr lang="id-ID" dirty="0"/>
                        <a:t>gateway </a:t>
                      </a:r>
                      <a:endParaRPr lang="en-ID" dirty="0"/>
                    </a:p>
                  </a:txBody>
                  <a:tcPr/>
                </a:tc>
                <a:tc>
                  <a:txBody>
                    <a:bodyPr/>
                    <a:lstStyle/>
                    <a:p>
                      <a:r>
                        <a:rPr lang="id-ID" dirty="0"/>
                        <a:t>1</a:t>
                      </a:r>
                      <a:endParaRPr lang="en-ID" dirty="0"/>
                    </a:p>
                  </a:txBody>
                  <a:tcPr/>
                </a:tc>
                <a:extLst>
                  <a:ext uri="{0D108BD9-81ED-4DB2-BD59-A6C34878D82A}">
                    <a16:rowId xmlns:a16="http://schemas.microsoft.com/office/drawing/2014/main" val="17704412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dirty="0"/>
                        <a:t>user          </a:t>
                      </a:r>
                      <a:endParaRPr lang="en-ID" dirty="0"/>
                    </a:p>
                  </a:txBody>
                  <a:tcPr/>
                </a:tc>
                <a:tc>
                  <a:txBody>
                    <a:bodyPr/>
                    <a:lstStyle/>
                    <a:p>
                      <a:r>
                        <a:rPr lang="id-ID" dirty="0"/>
                        <a:t>1</a:t>
                      </a:r>
                      <a:endParaRPr lang="en-ID" dirty="0"/>
                    </a:p>
                  </a:txBody>
                  <a:tcPr/>
                </a:tc>
                <a:extLst>
                  <a:ext uri="{0D108BD9-81ED-4DB2-BD59-A6C34878D82A}">
                    <a16:rowId xmlns:a16="http://schemas.microsoft.com/office/drawing/2014/main" val="1425101279"/>
                  </a:ext>
                </a:extLst>
              </a:tr>
              <a:tr h="370840">
                <a:tc>
                  <a:txBody>
                    <a:bodyPr/>
                    <a:lstStyle/>
                    <a:p>
                      <a:r>
                        <a:rPr lang="id-ID" dirty="0"/>
                        <a:t>any       </a:t>
                      </a:r>
                      <a:endParaRPr lang="en-ID" dirty="0"/>
                    </a:p>
                  </a:txBody>
                  <a:tcPr/>
                </a:tc>
                <a:tc>
                  <a:txBody>
                    <a:bodyPr/>
                    <a:lstStyle/>
                    <a:p>
                      <a:r>
                        <a:rPr lang="id-ID" dirty="0"/>
                        <a:t>1</a:t>
                      </a:r>
                      <a:endParaRPr lang="en-ID" dirty="0"/>
                    </a:p>
                  </a:txBody>
                  <a:tcPr/>
                </a:tc>
                <a:extLst>
                  <a:ext uri="{0D108BD9-81ED-4DB2-BD59-A6C34878D82A}">
                    <a16:rowId xmlns:a16="http://schemas.microsoft.com/office/drawing/2014/main" val="1488049080"/>
                  </a:ext>
                </a:extLst>
              </a:tr>
            </a:tbl>
          </a:graphicData>
        </a:graphic>
      </p:graphicFrame>
    </p:spTree>
    <p:extLst>
      <p:ext uri="{BB962C8B-B14F-4D97-AF65-F5344CB8AC3E}">
        <p14:creationId xmlns:p14="http://schemas.microsoft.com/office/powerpoint/2010/main" val="96373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5865</TotalTime>
  <Words>476</Words>
  <Application>Microsoft Office PowerPoint</Application>
  <PresentationFormat>Widescreen</PresentationFormat>
  <Paragraphs>108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Courier New</vt:lpstr>
      <vt:lpstr>Source Sans Pro</vt:lpstr>
      <vt:lpstr>Office Theme</vt:lpstr>
      <vt:lpstr>PowerPoint Presentation</vt:lpstr>
      <vt:lpstr>Use Case penambahan Customer baru pada OKEBiling</vt:lpstr>
      <vt:lpstr>Use Case penambahan Customer baru pada OKEBiling</vt:lpstr>
      <vt:lpstr>PowerPoint Presentation</vt:lpstr>
      <vt:lpstr>Prosedur Membuat halaman baru CONTOH url/logic</vt:lpstr>
      <vt:lpstr>Melakukan render layout pada controller</vt:lpstr>
      <vt:lpstr>Batasan akses level PERMISSION LEVEL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Batasan akses level PERMISSION LEVEL</dc:title>
  <dc:creator>Bang</dc:creator>
  <cp:lastModifiedBy>Bang</cp:lastModifiedBy>
  <cp:revision>17</cp:revision>
  <dcterms:created xsi:type="dcterms:W3CDTF">2023-09-15T07:24:29Z</dcterms:created>
  <dcterms:modified xsi:type="dcterms:W3CDTF">2023-09-19T09:09:49Z</dcterms:modified>
</cp:coreProperties>
</file>