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US" sz="3300" b="1" dirty="0" smtClean="0">
                <a:solidFill>
                  <a:schemeClr val="tx1"/>
                </a:solidFill>
              </a:rPr>
              <a:t>A[</a:t>
            </a:r>
            <a:r>
              <a:rPr lang="en-US" sz="3300" b="1" dirty="0" err="1" smtClean="0">
                <a:solidFill>
                  <a:schemeClr val="tx1"/>
                </a:solidFill>
              </a:rPr>
              <a:t>i,j,v</a:t>
            </a:r>
            <a:r>
              <a:rPr lang="en-US" sz="3300" b="1" dirty="0" smtClean="0">
                <a:solidFill>
                  <a:schemeClr val="tx1"/>
                </a:solidFill>
              </a:rPr>
              <a:t>] ≠ -1</a:t>
            </a:r>
          </a:p>
          <a:p>
            <a:pPr algn="l" fontAlgn="base"/>
            <a:r>
              <a:rPr lang="en-US" sz="3300" b="1" dirty="0" smtClean="0">
                <a:solidFill>
                  <a:schemeClr val="tx1"/>
                </a:solidFill>
              </a:rPr>
              <a:t>         if (</a:t>
            </a:r>
            <a:r>
              <a:rPr lang="en-US" sz="3300" b="1" dirty="0" err="1" smtClean="0">
                <a:solidFill>
                  <a:schemeClr val="tx1"/>
                </a:solidFill>
              </a:rPr>
              <a:t>a</a:t>
            </a:r>
            <a:r>
              <a:rPr lang="en-US" sz="33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3300" b="1" dirty="0" smtClean="0">
                <a:solidFill>
                  <a:schemeClr val="tx1"/>
                </a:solidFill>
              </a:rPr>
              <a:t>, a</a:t>
            </a:r>
            <a:r>
              <a:rPr lang="en-US" sz="3300" b="1" baseline="-25000" dirty="0" smtClean="0">
                <a:solidFill>
                  <a:schemeClr val="tx1"/>
                </a:solidFill>
              </a:rPr>
              <a:t>i+1</a:t>
            </a:r>
            <a:r>
              <a:rPr lang="en-US" sz="3300" b="1" dirty="0" smtClean="0">
                <a:solidFill>
                  <a:schemeClr val="tx1"/>
                </a:solidFill>
              </a:rPr>
              <a:t>, ..., </a:t>
            </a:r>
            <a:r>
              <a:rPr lang="en-US" sz="3300" b="1" dirty="0" err="1" smtClean="0">
                <a:solidFill>
                  <a:schemeClr val="tx1"/>
                </a:solidFill>
              </a:rPr>
              <a:t>a</a:t>
            </a:r>
            <a:r>
              <a:rPr lang="en-US" sz="1900" b="1" dirty="0" err="1" smtClean="0">
                <a:solidFill>
                  <a:schemeClr val="tx1"/>
                </a:solidFill>
              </a:rPr>
              <a:t>j</a:t>
            </a:r>
            <a:r>
              <a:rPr lang="en-US" sz="3300" b="1" dirty="0" smtClean="0">
                <a:solidFill>
                  <a:schemeClr val="tx1"/>
                </a:solidFill>
              </a:rPr>
              <a:t>)</a:t>
            </a:r>
            <a:r>
              <a:rPr lang="ko-KR" altLang="en-US" sz="3300" b="1" dirty="0" smtClean="0">
                <a:solidFill>
                  <a:schemeClr val="tx1"/>
                </a:solidFill>
              </a:rPr>
              <a:t>로부터 </a:t>
            </a:r>
            <a:r>
              <a:rPr lang="ko-KR" altLang="en-US" sz="3300" b="1" dirty="0" err="1" smtClean="0">
                <a:solidFill>
                  <a:schemeClr val="tx1"/>
                </a:solidFill>
              </a:rPr>
              <a:t>최종값</a:t>
            </a:r>
            <a:r>
              <a:rPr lang="ko-KR" alt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smtClean="0">
                <a:solidFill>
                  <a:schemeClr val="tx1"/>
                </a:solidFill>
              </a:rPr>
              <a:t>v </a:t>
            </a:r>
            <a:r>
              <a:rPr lang="ko-KR" altLang="en-US" sz="3300" b="1" dirty="0" smtClean="0">
                <a:solidFill>
                  <a:schemeClr val="tx1"/>
                </a:solidFill>
              </a:rPr>
              <a:t>얻을 수 있음</a:t>
            </a:r>
            <a:r>
              <a:rPr lang="en-US" altLang="ko-KR" sz="3300" b="1" dirty="0" smtClean="0">
                <a:solidFill>
                  <a:schemeClr val="tx1"/>
                </a:solidFill>
              </a:rPr>
              <a:t>.</a:t>
            </a:r>
            <a:endParaRPr lang="ko-KR" altLang="en-US" sz="3300" b="1" dirty="0" smtClean="0">
              <a:solidFill>
                <a:schemeClr val="tx1"/>
              </a:solidFill>
            </a:endParaRPr>
          </a:p>
          <a:p>
            <a:pPr algn="l" fontAlgn="base"/>
            <a:r>
              <a:rPr lang="en-US" sz="3300" b="1" dirty="0" smtClean="0">
                <a:solidFill>
                  <a:schemeClr val="tx1"/>
                </a:solidFill>
              </a:rPr>
              <a:t>A[</a:t>
            </a:r>
            <a:r>
              <a:rPr lang="en-US" sz="3300" b="1" dirty="0" err="1" smtClean="0">
                <a:solidFill>
                  <a:schemeClr val="tx1"/>
                </a:solidFill>
              </a:rPr>
              <a:t>i,j,v</a:t>
            </a:r>
            <a:r>
              <a:rPr lang="en-US" sz="3300" b="1" dirty="0" smtClean="0">
                <a:solidFill>
                  <a:schemeClr val="tx1"/>
                </a:solidFill>
              </a:rPr>
              <a:t>] = -1   otherwise.</a:t>
            </a:r>
          </a:p>
          <a:p>
            <a:pPr algn="l" fontAlgn="base"/>
            <a:endParaRPr lang="en-US" sz="3300" b="1" dirty="0" smtClean="0">
              <a:solidFill>
                <a:schemeClr val="tx1"/>
              </a:solidFill>
            </a:endParaRPr>
          </a:p>
          <a:p>
            <a:pPr algn="l" fontAlgn="base"/>
            <a:r>
              <a:rPr lang="en-US" sz="3300" b="1" dirty="0" smtClean="0">
                <a:solidFill>
                  <a:schemeClr val="tx1"/>
                </a:solidFill>
              </a:rPr>
              <a:t>Initially,</a:t>
            </a:r>
          </a:p>
          <a:p>
            <a:pPr algn="l" fontAlgn="base"/>
            <a:r>
              <a:rPr lang="en-US" sz="3300" b="1" smtClean="0">
                <a:solidFill>
                  <a:schemeClr val="tx1"/>
                </a:solidFill>
              </a:rPr>
              <a:t>  </a:t>
            </a:r>
            <a:r>
              <a:rPr lang="en-US" sz="3300" b="1" smtClean="0">
                <a:solidFill>
                  <a:schemeClr val="tx1"/>
                </a:solidFill>
              </a:rPr>
              <a:t>A[1</a:t>
            </a:r>
            <a:r>
              <a:rPr lang="en-US" sz="3300" b="1" dirty="0" smtClean="0">
                <a:solidFill>
                  <a:schemeClr val="tx1"/>
                </a:solidFill>
              </a:rPr>
              <a:t>..n, 1..n, 0..30] = -1; A[</a:t>
            </a:r>
            <a:r>
              <a:rPr lang="en-US" sz="3300" b="1" dirty="0" err="1" smtClean="0">
                <a:solidFill>
                  <a:schemeClr val="tx1"/>
                </a:solidFill>
              </a:rPr>
              <a:t>i</a:t>
            </a:r>
            <a:r>
              <a:rPr lang="en-US" sz="3300" b="1" dirty="0" smtClean="0">
                <a:solidFill>
                  <a:schemeClr val="tx1"/>
                </a:solidFill>
              </a:rPr>
              <a:t>, </a:t>
            </a:r>
            <a:r>
              <a:rPr lang="en-US" sz="3300" b="1" dirty="0" err="1" smtClean="0">
                <a:solidFill>
                  <a:schemeClr val="tx1"/>
                </a:solidFill>
              </a:rPr>
              <a:t>i</a:t>
            </a:r>
            <a:r>
              <a:rPr lang="en-US" sz="3300" b="1" dirty="0" smtClean="0">
                <a:solidFill>
                  <a:schemeClr val="tx1"/>
                </a:solidFill>
              </a:rPr>
              <a:t>, </a:t>
            </a:r>
            <a:r>
              <a:rPr lang="en-US" sz="3300" b="1" dirty="0" err="1" smtClean="0">
                <a:solidFill>
                  <a:schemeClr val="tx1"/>
                </a:solidFill>
              </a:rPr>
              <a:t>a</a:t>
            </a:r>
            <a:r>
              <a:rPr lang="en-US" sz="33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3300" b="1" dirty="0" smtClean="0">
                <a:solidFill>
                  <a:schemeClr val="tx1"/>
                </a:solidFill>
              </a:rPr>
              <a:t>] </a:t>
            </a:r>
            <a:r>
              <a:rPr lang="en-US" sz="3300" b="1" dirty="0" smtClean="0">
                <a:solidFill>
                  <a:schemeClr val="tx1"/>
                </a:solidFill>
              </a:rPr>
              <a:t>=</a:t>
            </a:r>
            <a:r>
              <a:rPr lang="en-US" altLang="ko-KR" sz="3300" b="1" dirty="0" err="1" smtClean="0">
                <a:solidFill>
                  <a:schemeClr val="tx1"/>
                </a:solidFill>
              </a:rPr>
              <a:t>a</a:t>
            </a:r>
            <a:r>
              <a:rPr lang="en-US" altLang="ko-KR" sz="33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3300" b="1" dirty="0" smtClean="0">
                <a:solidFill>
                  <a:schemeClr val="tx1"/>
                </a:solidFill>
              </a:rPr>
              <a:t>; </a:t>
            </a:r>
            <a:r>
              <a:rPr lang="en-US" sz="3300" b="1" dirty="0" smtClean="0">
                <a:solidFill>
                  <a:schemeClr val="tx1"/>
                </a:solidFill>
              </a:rPr>
              <a:t>P[</a:t>
            </a:r>
            <a:r>
              <a:rPr lang="en-US" sz="3300" b="1" dirty="0" err="1" smtClean="0">
                <a:solidFill>
                  <a:schemeClr val="tx1"/>
                </a:solidFill>
              </a:rPr>
              <a:t>i</a:t>
            </a:r>
            <a:r>
              <a:rPr lang="en-US" sz="3300" b="1" dirty="0" smtClean="0">
                <a:solidFill>
                  <a:schemeClr val="tx1"/>
                </a:solidFill>
              </a:rPr>
              <a:t>, </a:t>
            </a:r>
            <a:r>
              <a:rPr lang="en-US" sz="3300" b="1" dirty="0" err="1" smtClean="0">
                <a:solidFill>
                  <a:schemeClr val="tx1"/>
                </a:solidFill>
              </a:rPr>
              <a:t>i</a:t>
            </a:r>
            <a:r>
              <a:rPr lang="en-US" sz="3300" b="1" dirty="0" smtClean="0">
                <a:solidFill>
                  <a:schemeClr val="tx1"/>
                </a:solidFill>
              </a:rPr>
              <a:t>, </a:t>
            </a:r>
            <a:r>
              <a:rPr lang="en-US" sz="3300" b="1" dirty="0" err="1" smtClean="0">
                <a:solidFill>
                  <a:schemeClr val="tx1"/>
                </a:solidFill>
              </a:rPr>
              <a:t>a</a:t>
            </a:r>
            <a:r>
              <a:rPr lang="en-US" sz="33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3300" b="1" dirty="0" smtClean="0">
                <a:solidFill>
                  <a:schemeClr val="tx1"/>
                </a:solidFill>
              </a:rPr>
              <a:t>] = </a:t>
            </a:r>
            <a:r>
              <a:rPr lang="en-US" sz="3300" b="1" dirty="0" err="1" smtClean="0">
                <a:solidFill>
                  <a:schemeClr val="tx1"/>
                </a:solidFill>
              </a:rPr>
              <a:t>i</a:t>
            </a:r>
            <a:r>
              <a:rPr lang="en-US" sz="3300" b="1" dirty="0" smtClean="0">
                <a:solidFill>
                  <a:schemeClr val="tx1"/>
                </a:solidFill>
              </a:rPr>
              <a:t>; </a:t>
            </a:r>
          </a:p>
          <a:p>
            <a:pPr algn="l" fontAlgn="base"/>
            <a:r>
              <a:rPr lang="en-US" sz="3300" b="1" dirty="0" smtClean="0">
                <a:solidFill>
                  <a:schemeClr val="tx1"/>
                </a:solidFill>
              </a:rPr>
              <a:t>Goal : A[1, n, V]. (V : </a:t>
            </a:r>
            <a:r>
              <a:rPr lang="ko-KR" altLang="en-US" sz="3300" b="1" dirty="0" err="1" smtClean="0">
                <a:solidFill>
                  <a:schemeClr val="tx1"/>
                </a:solidFill>
              </a:rPr>
              <a:t>최종값</a:t>
            </a:r>
            <a:r>
              <a:rPr lang="en-US" altLang="ko-KR" sz="3300" b="1" dirty="0" smtClean="0">
                <a:solidFill>
                  <a:schemeClr val="tx1"/>
                </a:solidFill>
              </a:rPr>
              <a:t>).</a:t>
            </a:r>
          </a:p>
          <a:p>
            <a:pPr algn="l" fontAlgn="base"/>
            <a:endParaRPr lang="ko-KR" altLang="en-US" sz="3300" b="1" dirty="0" smtClean="0">
              <a:solidFill>
                <a:schemeClr val="tx1"/>
              </a:solidFill>
            </a:endParaRPr>
          </a:p>
          <a:p>
            <a:pPr algn="l" fontAlgn="base"/>
            <a:r>
              <a:rPr lang="en-US" sz="3300" b="1" dirty="0" smtClean="0">
                <a:solidFill>
                  <a:schemeClr val="tx1"/>
                </a:solidFill>
              </a:rPr>
              <a:t>A[</a:t>
            </a:r>
            <a:r>
              <a:rPr lang="en-US" sz="3300" b="1" dirty="0" err="1" smtClean="0">
                <a:solidFill>
                  <a:schemeClr val="tx1"/>
                </a:solidFill>
              </a:rPr>
              <a:t>i,j,v</a:t>
            </a:r>
            <a:r>
              <a:rPr lang="en-US" sz="3300" b="1" dirty="0" smtClean="0">
                <a:solidFill>
                  <a:schemeClr val="tx1"/>
                </a:solidFill>
              </a:rPr>
              <a:t>] = u if </a:t>
            </a:r>
            <a:r>
              <a:rPr lang="en-US" sz="3300" b="1" dirty="0" err="1" smtClean="0">
                <a:solidFill>
                  <a:schemeClr val="tx1"/>
                </a:solidFill>
              </a:rPr>
              <a:t>OR</a:t>
            </a:r>
            <a:r>
              <a:rPr lang="en-US" sz="3300" b="1" baseline="-250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3300" b="1" baseline="-25000" dirty="0" smtClean="0">
                <a:solidFill>
                  <a:schemeClr val="tx1"/>
                </a:solidFill>
              </a:rPr>
              <a:t>≤</a:t>
            </a:r>
            <a:r>
              <a:rPr lang="en-US" altLang="ko-KR" sz="3300" b="1" baseline="-25000" dirty="0" smtClean="0">
                <a:solidFill>
                  <a:schemeClr val="tx1"/>
                </a:solidFill>
              </a:rPr>
              <a:t>k&lt;</a:t>
            </a:r>
            <a:r>
              <a:rPr lang="en-US" altLang="ko-KR" sz="3300" b="1" baseline="-25000" dirty="0">
                <a:solidFill>
                  <a:schemeClr val="tx1"/>
                </a:solidFill>
              </a:rPr>
              <a:t>j</a:t>
            </a:r>
            <a:r>
              <a:rPr lang="en-US" sz="3300" b="1" dirty="0" smtClean="0">
                <a:solidFill>
                  <a:schemeClr val="tx1"/>
                </a:solidFill>
              </a:rPr>
              <a:t> OR</a:t>
            </a:r>
            <a:r>
              <a:rPr lang="en-US" sz="3300" b="1" baseline="-25000" dirty="0" smtClean="0">
                <a:solidFill>
                  <a:schemeClr val="tx1"/>
                </a:solidFill>
              </a:rPr>
              <a:t>0</a:t>
            </a:r>
            <a:r>
              <a:rPr lang="ko-KR" altLang="en-US" sz="3300" b="1" baseline="-25000" dirty="0" smtClean="0">
                <a:solidFill>
                  <a:schemeClr val="tx1"/>
                </a:solidFill>
              </a:rPr>
              <a:t>≤</a:t>
            </a:r>
            <a:r>
              <a:rPr lang="en-US" altLang="ko-KR" sz="3300" b="1" baseline="-25000" dirty="0" smtClean="0">
                <a:solidFill>
                  <a:schemeClr val="tx1"/>
                </a:solidFill>
              </a:rPr>
              <a:t>u</a:t>
            </a:r>
            <a:r>
              <a:rPr lang="ko-KR" altLang="en-US" sz="3300" b="1" baseline="-25000" dirty="0" smtClean="0">
                <a:solidFill>
                  <a:schemeClr val="tx1"/>
                </a:solidFill>
              </a:rPr>
              <a:t>≤</a:t>
            </a:r>
            <a:r>
              <a:rPr lang="en-US" altLang="ko-KR" sz="3300" b="1" baseline="-25000" dirty="0" smtClean="0">
                <a:solidFill>
                  <a:schemeClr val="tx1"/>
                </a:solidFill>
              </a:rPr>
              <a:t>30-v</a:t>
            </a:r>
            <a:endParaRPr lang="en-US" sz="3300" b="1" baseline="-25000" dirty="0" smtClean="0">
              <a:solidFill>
                <a:schemeClr val="tx1"/>
              </a:solidFill>
            </a:endParaRPr>
          </a:p>
          <a:p>
            <a:pPr algn="l" fontAlgn="base"/>
            <a:r>
              <a:rPr lang="en-US" sz="3300" b="1" dirty="0" smtClean="0">
                <a:solidFill>
                  <a:schemeClr val="tx1"/>
                </a:solidFill>
              </a:rPr>
              <a:t>         ((A[</a:t>
            </a:r>
            <a:r>
              <a:rPr lang="en-US" sz="3300" b="1" dirty="0" err="1" smtClean="0">
                <a:solidFill>
                  <a:schemeClr val="tx1"/>
                </a:solidFill>
              </a:rPr>
              <a:t>i,k,u</a:t>
            </a:r>
            <a:r>
              <a:rPr lang="en-US" sz="3300" b="1" dirty="0" smtClean="0">
                <a:solidFill>
                  <a:schemeClr val="tx1"/>
                </a:solidFill>
              </a:rPr>
              <a:t>] &amp;&amp; A[k+1, j, </a:t>
            </a:r>
            <a:r>
              <a:rPr lang="en-US" sz="3300" b="1" dirty="0" err="1" smtClean="0">
                <a:solidFill>
                  <a:schemeClr val="tx1"/>
                </a:solidFill>
              </a:rPr>
              <a:t>u+v</a:t>
            </a:r>
            <a:r>
              <a:rPr lang="en-US" sz="3300" b="1" dirty="0" smtClean="0">
                <a:solidFill>
                  <a:schemeClr val="tx1"/>
                </a:solidFill>
              </a:rPr>
              <a:t>]) || </a:t>
            </a:r>
          </a:p>
          <a:p>
            <a:pPr algn="l" fontAlgn="base"/>
            <a:r>
              <a:rPr lang="en-US" sz="3300" b="1" dirty="0" smtClean="0">
                <a:solidFill>
                  <a:schemeClr val="tx1"/>
                </a:solidFill>
              </a:rPr>
              <a:t>          (A[</a:t>
            </a:r>
            <a:r>
              <a:rPr lang="en-US" sz="3300" b="1" dirty="0" err="1" smtClean="0">
                <a:solidFill>
                  <a:schemeClr val="tx1"/>
                </a:solidFill>
              </a:rPr>
              <a:t>i</a:t>
            </a:r>
            <a:r>
              <a:rPr lang="en-US" sz="3300" b="1" dirty="0" smtClean="0">
                <a:solidFill>
                  <a:schemeClr val="tx1"/>
                </a:solidFill>
              </a:rPr>
              <a:t>, k, </a:t>
            </a:r>
            <a:r>
              <a:rPr lang="en-US" sz="3300" b="1" dirty="0" err="1" smtClean="0">
                <a:solidFill>
                  <a:schemeClr val="tx1"/>
                </a:solidFill>
              </a:rPr>
              <a:t>u+v</a:t>
            </a:r>
            <a:r>
              <a:rPr lang="en-US" sz="3300" b="1" dirty="0" smtClean="0">
                <a:solidFill>
                  <a:schemeClr val="tx1"/>
                </a:solidFill>
              </a:rPr>
              <a:t>] &amp;&amp; A[k+1, j, u]));</a:t>
            </a:r>
          </a:p>
          <a:p>
            <a:pPr algn="l" fontAlgn="base"/>
            <a:r>
              <a:rPr lang="en-US" sz="3300" b="1" dirty="0" smtClean="0">
                <a:solidFill>
                  <a:schemeClr val="tx1"/>
                </a:solidFill>
              </a:rPr>
              <a:t>P[</a:t>
            </a:r>
            <a:r>
              <a:rPr lang="en-US" sz="3300" b="1" dirty="0" err="1" smtClean="0">
                <a:solidFill>
                  <a:schemeClr val="tx1"/>
                </a:solidFill>
              </a:rPr>
              <a:t>i,j,v</a:t>
            </a:r>
            <a:r>
              <a:rPr lang="en-US" sz="3300" b="1" dirty="0" smtClean="0">
                <a:solidFill>
                  <a:schemeClr val="tx1"/>
                </a:solidFill>
              </a:rPr>
              <a:t>] = such k;</a:t>
            </a:r>
          </a:p>
          <a:p>
            <a:pPr algn="l" fontAlgn="base"/>
            <a:endParaRPr lang="en-US" sz="3300" b="1" dirty="0" smtClean="0">
              <a:solidFill>
                <a:schemeClr val="tx1"/>
              </a:solidFill>
            </a:endParaRPr>
          </a:p>
          <a:p>
            <a:pPr algn="l" fontAlgn="base"/>
            <a:r>
              <a:rPr lang="ko-KR" altLang="en-US" sz="3300" b="1" dirty="0" smtClean="0">
                <a:solidFill>
                  <a:schemeClr val="tx1"/>
                </a:solidFill>
              </a:rPr>
              <a:t>주의 </a:t>
            </a:r>
            <a:r>
              <a:rPr lang="en-US" altLang="ko-KR" sz="3300" b="1" dirty="0" smtClean="0">
                <a:solidFill>
                  <a:schemeClr val="tx1"/>
                </a:solidFill>
              </a:rPr>
              <a:t>: </a:t>
            </a:r>
            <a:r>
              <a:rPr lang="en-US" sz="3300" b="1" dirty="0" smtClean="0">
                <a:solidFill>
                  <a:schemeClr val="tx1"/>
                </a:solidFill>
              </a:rPr>
              <a:t>non-negative -&gt; true, -1 -&gt; false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l" fontAlgn="base"/>
            <a:endParaRPr lang="en-US" dirty="0" smtClean="0"/>
          </a:p>
          <a:p>
            <a:pPr algn="l" fontAlgn="base"/>
            <a:r>
              <a:rPr lang="en-US" sz="4000" b="1" dirty="0" smtClean="0">
                <a:solidFill>
                  <a:schemeClr val="tx1"/>
                </a:solidFill>
              </a:rPr>
              <a:t>main program :</a:t>
            </a:r>
          </a:p>
          <a:p>
            <a:pPr algn="l" fontAlgn="base"/>
            <a:endParaRPr lang="en-US" sz="4000" b="1" dirty="0" smtClean="0">
              <a:solidFill>
                <a:schemeClr val="tx1"/>
              </a:solidFill>
            </a:endParaRPr>
          </a:p>
          <a:p>
            <a:pPr algn="l" fontAlgn="base"/>
            <a:r>
              <a:rPr lang="en-US" sz="4000" b="1" dirty="0" smtClean="0">
                <a:solidFill>
                  <a:schemeClr val="tx1"/>
                </a:solidFill>
              </a:rPr>
              <a:t>        if (A[1,n,V] == -1) print (0);</a:t>
            </a:r>
          </a:p>
          <a:p>
            <a:pPr algn="l" fontAlgn="base"/>
            <a:r>
              <a:rPr lang="en-US" sz="4000" b="1" dirty="0" smtClean="0">
                <a:solidFill>
                  <a:schemeClr val="tx1"/>
                </a:solidFill>
              </a:rPr>
              <a:t>        else </a:t>
            </a:r>
            <a:r>
              <a:rPr lang="en-US" sz="4000" b="1" dirty="0" err="1" smtClean="0">
                <a:solidFill>
                  <a:schemeClr val="tx1"/>
                </a:solidFill>
              </a:rPr>
              <a:t>print_value</a:t>
            </a:r>
            <a:r>
              <a:rPr lang="en-US" sz="4000" b="1" dirty="0" smtClean="0">
                <a:solidFill>
                  <a:schemeClr val="tx1"/>
                </a:solidFill>
              </a:rPr>
              <a:t> (1, n, V, 1);</a:t>
            </a:r>
          </a:p>
          <a:p>
            <a:pPr algn="l" fontAlgn="base"/>
            <a:endParaRPr 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715148"/>
          </a:xfrm>
        </p:spPr>
        <p:txBody>
          <a:bodyPr>
            <a:normAutofit fontScale="92500"/>
          </a:bodyPr>
          <a:lstStyle/>
          <a:p>
            <a:pPr algn="l" fontAlgn="base"/>
            <a:r>
              <a:rPr lang="en-US" sz="3600" b="1" dirty="0" smtClean="0">
                <a:solidFill>
                  <a:schemeClr val="tx1"/>
                </a:solidFill>
              </a:rPr>
              <a:t>procedure </a:t>
            </a:r>
            <a:r>
              <a:rPr lang="en-US" sz="3600" b="1" dirty="0" err="1" smtClean="0">
                <a:solidFill>
                  <a:schemeClr val="tx1"/>
                </a:solidFill>
              </a:rPr>
              <a:t>print_value</a:t>
            </a:r>
            <a:r>
              <a:rPr lang="en-US" sz="3600" b="1" dirty="0" smtClean="0">
                <a:solidFill>
                  <a:schemeClr val="tx1"/>
                </a:solidFill>
              </a:rPr>
              <a:t> (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r>
              <a:rPr lang="en-US" sz="3600" b="1" dirty="0" smtClean="0">
                <a:solidFill>
                  <a:schemeClr val="tx1"/>
                </a:solidFill>
              </a:rPr>
              <a:t>, j, v, x) {</a:t>
            </a:r>
          </a:p>
          <a:p>
            <a:pPr algn="l" fontAlgn="base"/>
            <a:r>
              <a:rPr lang="en-US" sz="3600" b="1" dirty="0" smtClean="0">
                <a:solidFill>
                  <a:schemeClr val="tx1"/>
                </a:solidFill>
              </a:rPr>
              <a:t>  if (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r>
              <a:rPr lang="en-US" sz="3600" b="1" dirty="0" smtClean="0">
                <a:solidFill>
                  <a:schemeClr val="tx1"/>
                </a:solidFill>
              </a:rPr>
              <a:t>&lt;j) { u = A[</a:t>
            </a:r>
            <a:r>
              <a:rPr lang="en-US" sz="3600" b="1" dirty="0" err="1" smtClean="0">
                <a:solidFill>
                  <a:schemeClr val="tx1"/>
                </a:solidFill>
              </a:rPr>
              <a:t>i,j,v</a:t>
            </a:r>
            <a:r>
              <a:rPr lang="en-US" sz="3600" b="1" dirty="0" smtClean="0">
                <a:solidFill>
                  <a:schemeClr val="tx1"/>
                </a:solidFill>
              </a:rPr>
              <a:t>]; k = P[</a:t>
            </a:r>
            <a:r>
              <a:rPr lang="en-US" sz="3600" b="1" dirty="0" err="1" smtClean="0">
                <a:solidFill>
                  <a:schemeClr val="tx1"/>
                </a:solidFill>
              </a:rPr>
              <a:t>i,j,v</a:t>
            </a:r>
            <a:r>
              <a:rPr lang="en-US" sz="3600" b="1" dirty="0" smtClean="0">
                <a:solidFill>
                  <a:schemeClr val="tx1"/>
                </a:solidFill>
              </a:rPr>
              <a:t>];</a:t>
            </a:r>
          </a:p>
          <a:p>
            <a:pPr algn="l" fontAlgn="base"/>
            <a:r>
              <a:rPr lang="en-US" sz="3600" b="1" dirty="0" smtClean="0">
                <a:solidFill>
                  <a:schemeClr val="tx1"/>
                </a:solidFill>
              </a:rPr>
              <a:t>             if ( A[</a:t>
            </a:r>
            <a:r>
              <a:rPr lang="en-US" sz="3600" b="1" dirty="0" err="1" smtClean="0">
                <a:solidFill>
                  <a:schemeClr val="tx1"/>
                </a:solidFill>
              </a:rPr>
              <a:t>i,k,u</a:t>
            </a:r>
            <a:r>
              <a:rPr lang="en-US" sz="3600" b="1" dirty="0" smtClean="0">
                <a:solidFill>
                  <a:schemeClr val="tx1"/>
                </a:solidFill>
              </a:rPr>
              <a:t>] &amp;&amp; A[k+1, j, </a:t>
            </a:r>
            <a:r>
              <a:rPr lang="en-US" sz="3600" b="1" dirty="0" err="1" smtClean="0">
                <a:solidFill>
                  <a:schemeClr val="tx1"/>
                </a:solidFill>
              </a:rPr>
              <a:t>u+v</a:t>
            </a:r>
            <a:r>
              <a:rPr lang="en-US" sz="3600" b="1" dirty="0" smtClean="0">
                <a:solidFill>
                  <a:schemeClr val="tx1"/>
                </a:solidFill>
              </a:rPr>
              <a:t>]){</a:t>
            </a:r>
          </a:p>
          <a:p>
            <a:pPr algn="l" fontAlgn="base"/>
            <a:r>
              <a:rPr lang="en-US" sz="3600" b="1" dirty="0" smtClean="0">
                <a:solidFill>
                  <a:schemeClr val="tx1"/>
                </a:solidFill>
              </a:rPr>
              <a:t>                </a:t>
            </a:r>
            <a:r>
              <a:rPr lang="en-US" sz="3600" b="1" dirty="0" err="1" smtClean="0">
                <a:solidFill>
                  <a:schemeClr val="tx1"/>
                </a:solidFill>
              </a:rPr>
              <a:t>print_value</a:t>
            </a:r>
            <a:r>
              <a:rPr lang="en-US" sz="3600" b="1" dirty="0" smtClean="0">
                <a:solidFill>
                  <a:schemeClr val="tx1"/>
                </a:solidFill>
              </a:rPr>
              <a:t> (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r>
              <a:rPr lang="en-US" sz="3600" b="1" dirty="0" smtClean="0">
                <a:solidFill>
                  <a:schemeClr val="tx1"/>
                </a:solidFill>
              </a:rPr>
              <a:t>, k, u, x);</a:t>
            </a:r>
          </a:p>
          <a:p>
            <a:pPr algn="l" fontAlgn="base"/>
            <a:r>
              <a:rPr lang="en-US" sz="3600" b="1" dirty="0" smtClean="0">
                <a:solidFill>
                  <a:schemeClr val="tx1"/>
                </a:solidFill>
              </a:rPr>
              <a:t>                </a:t>
            </a:r>
            <a:r>
              <a:rPr lang="en-US" sz="3600" b="1" dirty="0" err="1" smtClean="0">
                <a:solidFill>
                  <a:schemeClr val="tx1"/>
                </a:solidFill>
              </a:rPr>
              <a:t>print_value</a:t>
            </a:r>
            <a:r>
              <a:rPr lang="en-US" sz="3600" b="1" dirty="0" smtClean="0">
                <a:solidFill>
                  <a:schemeClr val="tx1"/>
                </a:solidFill>
              </a:rPr>
              <a:t> (k+1, j, </a:t>
            </a:r>
            <a:r>
              <a:rPr lang="en-US" sz="3600" b="1" dirty="0" err="1" smtClean="0">
                <a:solidFill>
                  <a:schemeClr val="tx1"/>
                </a:solidFill>
              </a:rPr>
              <a:t>u+v</a:t>
            </a:r>
            <a:r>
              <a:rPr lang="en-US" sz="3600" b="1" dirty="0" smtClean="0">
                <a:solidFill>
                  <a:schemeClr val="tx1"/>
                </a:solidFill>
              </a:rPr>
              <a:t>, x+1);</a:t>
            </a:r>
          </a:p>
          <a:p>
            <a:pPr algn="l" fontAlgn="base"/>
            <a:r>
              <a:rPr lang="en-US" sz="3600" b="1" dirty="0" smtClean="0">
                <a:solidFill>
                  <a:schemeClr val="tx1"/>
                </a:solidFill>
              </a:rPr>
              <a:t>                print (x); }</a:t>
            </a:r>
          </a:p>
          <a:p>
            <a:pPr algn="l" fontAlgn="base"/>
            <a:r>
              <a:rPr lang="en-US" sz="3600" b="1" dirty="0" smtClean="0">
                <a:solidFill>
                  <a:schemeClr val="tx1"/>
                </a:solidFill>
              </a:rPr>
              <a:t>             else {</a:t>
            </a:r>
          </a:p>
          <a:p>
            <a:pPr algn="l" fontAlgn="base"/>
            <a:r>
              <a:rPr lang="en-US" sz="3600" b="1" dirty="0" smtClean="0">
                <a:solidFill>
                  <a:schemeClr val="tx1"/>
                </a:solidFill>
              </a:rPr>
              <a:t>                </a:t>
            </a:r>
            <a:r>
              <a:rPr lang="en-US" sz="3600" b="1" dirty="0" err="1" smtClean="0">
                <a:solidFill>
                  <a:schemeClr val="tx1"/>
                </a:solidFill>
              </a:rPr>
              <a:t>print_value</a:t>
            </a:r>
            <a:r>
              <a:rPr lang="en-US" sz="3600" b="1" dirty="0" smtClean="0">
                <a:solidFill>
                  <a:schemeClr val="tx1"/>
                </a:solidFill>
              </a:rPr>
              <a:t> (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r>
              <a:rPr lang="en-US" sz="3600" b="1" dirty="0" smtClean="0">
                <a:solidFill>
                  <a:schemeClr val="tx1"/>
                </a:solidFill>
              </a:rPr>
              <a:t>, k, </a:t>
            </a:r>
            <a:r>
              <a:rPr lang="en-US" sz="3600" b="1" dirty="0" err="1" smtClean="0">
                <a:solidFill>
                  <a:schemeClr val="tx1"/>
                </a:solidFill>
              </a:rPr>
              <a:t>u+v</a:t>
            </a:r>
            <a:r>
              <a:rPr lang="en-US" sz="3600" b="1" dirty="0" smtClean="0">
                <a:solidFill>
                  <a:schemeClr val="tx1"/>
                </a:solidFill>
              </a:rPr>
              <a:t>, x);</a:t>
            </a:r>
          </a:p>
          <a:p>
            <a:pPr algn="l" fontAlgn="base"/>
            <a:r>
              <a:rPr lang="en-US" sz="3600" b="1" dirty="0" smtClean="0">
                <a:solidFill>
                  <a:schemeClr val="tx1"/>
                </a:solidFill>
              </a:rPr>
              <a:t>                </a:t>
            </a:r>
            <a:r>
              <a:rPr lang="en-US" sz="3600" b="1" dirty="0" err="1" smtClean="0">
                <a:solidFill>
                  <a:schemeClr val="tx1"/>
                </a:solidFill>
              </a:rPr>
              <a:t>print_value</a:t>
            </a:r>
            <a:r>
              <a:rPr lang="en-US" sz="3600" b="1" dirty="0" smtClean="0">
                <a:solidFill>
                  <a:schemeClr val="tx1"/>
                </a:solidFill>
              </a:rPr>
              <a:t> (k+1, j, u, x+1);</a:t>
            </a:r>
          </a:p>
          <a:p>
            <a:pPr algn="l" fontAlgn="base"/>
            <a:r>
              <a:rPr lang="en-US" sz="3600" b="1" dirty="0" smtClean="0">
                <a:solidFill>
                  <a:schemeClr val="tx1"/>
                </a:solidFill>
              </a:rPr>
              <a:t>                print (x); }}}</a:t>
            </a:r>
          </a:p>
          <a:p>
            <a:pPr algn="l" fontAlgn="base"/>
            <a:endParaRPr 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261</Words>
  <Application>Microsoft Office PowerPoint</Application>
  <PresentationFormat>화면 슬라이드 쇼(4:3)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basic</cp:lastModifiedBy>
  <cp:revision>12</cp:revision>
  <dcterms:created xsi:type="dcterms:W3CDTF">2006-10-05T04:04:58Z</dcterms:created>
  <dcterms:modified xsi:type="dcterms:W3CDTF">2012-10-17T03:30:36Z</dcterms:modified>
</cp:coreProperties>
</file>