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4"/>
  </p:notesMasterIdLst>
  <p:sldIdLst>
    <p:sldId id="256" r:id="rId4"/>
    <p:sldId id="283" r:id="rId5"/>
    <p:sldId id="268" r:id="rId6"/>
    <p:sldId id="270" r:id="rId7"/>
    <p:sldId id="271" r:id="rId8"/>
    <p:sldId id="272" r:id="rId9"/>
    <p:sldId id="273" r:id="rId10"/>
    <p:sldId id="280" r:id="rId11"/>
    <p:sldId id="281" r:id="rId12"/>
    <p:sldId id="282" r:id="rId13"/>
    <p:sldId id="266" r:id="rId14"/>
    <p:sldId id="257" r:id="rId15"/>
    <p:sldId id="258" r:id="rId16"/>
    <p:sldId id="267" r:id="rId17"/>
    <p:sldId id="274" r:id="rId18"/>
    <p:sldId id="275" r:id="rId19"/>
    <p:sldId id="276" r:id="rId20"/>
    <p:sldId id="277" r:id="rId21"/>
    <p:sldId id="278" r:id="rId22"/>
    <p:sldId id="2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2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2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7"/>
            </p:custDataLst>
          </p:nvPr>
        </p:nvSpPr>
        <p:spPr>
          <a:xfrm>
            <a:off x="1130334" y="5498053"/>
            <a:ext cx="1368028" cy="238423"/>
          </a:xfrm>
          <a:custGeom>
            <a:avLst/>
            <a:gdLst/>
            <a:ahLst/>
            <a:cxnLst/>
            <a:rect l="l" t="t" r="r" b="b"/>
            <a:pathLst>
              <a:path w="1368028" h="238423">
                <a:moveTo>
                  <a:pt x="297954" y="102691"/>
                </a:moveTo>
                <a:cubicBezTo>
                  <a:pt x="285353" y="102691"/>
                  <a:pt x="275555" y="107007"/>
                  <a:pt x="268560" y="115639"/>
                </a:cubicBezTo>
                <a:cubicBezTo>
                  <a:pt x="261565" y="124271"/>
                  <a:pt x="258068" y="136475"/>
                  <a:pt x="258068" y="152251"/>
                </a:cubicBezTo>
                <a:cubicBezTo>
                  <a:pt x="258068" y="185093"/>
                  <a:pt x="271463" y="201513"/>
                  <a:pt x="298252" y="201513"/>
                </a:cubicBezTo>
                <a:cubicBezTo>
                  <a:pt x="323949" y="201513"/>
                  <a:pt x="336798" y="184646"/>
                  <a:pt x="336798" y="150912"/>
                </a:cubicBezTo>
                <a:cubicBezTo>
                  <a:pt x="336798" y="118765"/>
                  <a:pt x="323850" y="102691"/>
                  <a:pt x="297954" y="102691"/>
                </a:cubicBezTo>
                <a:close/>
                <a:moveTo>
                  <a:pt x="814536" y="98673"/>
                </a:moveTo>
                <a:cubicBezTo>
                  <a:pt x="806301" y="98673"/>
                  <a:pt x="799009" y="102046"/>
                  <a:pt x="792659" y="108793"/>
                </a:cubicBezTo>
                <a:cubicBezTo>
                  <a:pt x="786309" y="115540"/>
                  <a:pt x="782340" y="124470"/>
                  <a:pt x="780752" y="135582"/>
                </a:cubicBezTo>
                <a:lnTo>
                  <a:pt x="844451" y="135582"/>
                </a:lnTo>
                <a:cubicBezTo>
                  <a:pt x="844451" y="110976"/>
                  <a:pt x="834479" y="98673"/>
                  <a:pt x="814536" y="98673"/>
                </a:cubicBezTo>
                <a:close/>
                <a:moveTo>
                  <a:pt x="1314748" y="65782"/>
                </a:moveTo>
                <a:cubicBezTo>
                  <a:pt x="1329829" y="65782"/>
                  <a:pt x="1344365" y="68014"/>
                  <a:pt x="1358354" y="72479"/>
                </a:cubicBezTo>
                <a:lnTo>
                  <a:pt x="1358354" y="110282"/>
                </a:lnTo>
                <a:cubicBezTo>
                  <a:pt x="1345555" y="102741"/>
                  <a:pt x="1331466" y="98971"/>
                  <a:pt x="1316087" y="98971"/>
                </a:cubicBezTo>
                <a:cubicBezTo>
                  <a:pt x="1308447" y="98971"/>
                  <a:pt x="1302296" y="100335"/>
                  <a:pt x="1297633" y="103063"/>
                </a:cubicBezTo>
                <a:cubicBezTo>
                  <a:pt x="1292969" y="105792"/>
                  <a:pt x="1290638" y="109389"/>
                  <a:pt x="1290638" y="113853"/>
                </a:cubicBezTo>
                <a:cubicBezTo>
                  <a:pt x="1290638" y="121394"/>
                  <a:pt x="1297583" y="127496"/>
                  <a:pt x="1311474" y="132159"/>
                </a:cubicBezTo>
                <a:cubicBezTo>
                  <a:pt x="1326356" y="137120"/>
                  <a:pt x="1337543" y="141635"/>
                  <a:pt x="1345034" y="145703"/>
                </a:cubicBezTo>
                <a:cubicBezTo>
                  <a:pt x="1352525" y="149771"/>
                  <a:pt x="1358230" y="155128"/>
                  <a:pt x="1362150" y="161776"/>
                </a:cubicBezTo>
                <a:cubicBezTo>
                  <a:pt x="1366069" y="168424"/>
                  <a:pt x="1368028" y="176113"/>
                  <a:pt x="1368028" y="184844"/>
                </a:cubicBezTo>
                <a:cubicBezTo>
                  <a:pt x="1368028" y="201811"/>
                  <a:pt x="1361232" y="214982"/>
                  <a:pt x="1347639" y="224358"/>
                </a:cubicBezTo>
                <a:cubicBezTo>
                  <a:pt x="1334046" y="233735"/>
                  <a:pt x="1315889" y="238423"/>
                  <a:pt x="1293168" y="238423"/>
                </a:cubicBezTo>
                <a:cubicBezTo>
                  <a:pt x="1275308" y="238423"/>
                  <a:pt x="1258788" y="235595"/>
                  <a:pt x="1243608" y="229939"/>
                </a:cubicBezTo>
                <a:lnTo>
                  <a:pt x="1243608" y="190202"/>
                </a:lnTo>
                <a:cubicBezTo>
                  <a:pt x="1260078" y="200223"/>
                  <a:pt x="1276201" y="205234"/>
                  <a:pt x="1291977" y="205234"/>
                </a:cubicBezTo>
                <a:cubicBezTo>
                  <a:pt x="1311821" y="205234"/>
                  <a:pt x="1321743" y="199926"/>
                  <a:pt x="1321743" y="189309"/>
                </a:cubicBezTo>
                <a:cubicBezTo>
                  <a:pt x="1321743" y="181769"/>
                  <a:pt x="1313557" y="175468"/>
                  <a:pt x="1297186" y="170408"/>
                </a:cubicBezTo>
                <a:cubicBezTo>
                  <a:pt x="1276747" y="164058"/>
                  <a:pt x="1262707" y="156989"/>
                  <a:pt x="1255068" y="149200"/>
                </a:cubicBezTo>
                <a:cubicBezTo>
                  <a:pt x="1247428" y="141411"/>
                  <a:pt x="1243608" y="130869"/>
                  <a:pt x="1243608" y="117574"/>
                </a:cubicBezTo>
                <a:cubicBezTo>
                  <a:pt x="1243608" y="101401"/>
                  <a:pt x="1250156" y="88726"/>
                  <a:pt x="1263253" y="79549"/>
                </a:cubicBezTo>
                <a:cubicBezTo>
                  <a:pt x="1276350" y="70371"/>
                  <a:pt x="1293515" y="65782"/>
                  <a:pt x="1314748" y="65782"/>
                </a:cubicBezTo>
                <a:close/>
                <a:moveTo>
                  <a:pt x="1025724" y="65782"/>
                </a:moveTo>
                <a:cubicBezTo>
                  <a:pt x="1062236" y="65782"/>
                  <a:pt x="1080492" y="88404"/>
                  <a:pt x="1080492" y="133648"/>
                </a:cubicBezTo>
                <a:lnTo>
                  <a:pt x="1080492" y="234404"/>
                </a:lnTo>
                <a:lnTo>
                  <a:pt x="1032718" y="234404"/>
                </a:lnTo>
                <a:lnTo>
                  <a:pt x="1032718" y="142577"/>
                </a:lnTo>
                <a:cubicBezTo>
                  <a:pt x="1032718" y="115987"/>
                  <a:pt x="1023144" y="102691"/>
                  <a:pt x="1003995" y="102691"/>
                </a:cubicBezTo>
                <a:cubicBezTo>
                  <a:pt x="994866" y="102691"/>
                  <a:pt x="987276" y="106238"/>
                  <a:pt x="981224" y="113333"/>
                </a:cubicBezTo>
                <a:cubicBezTo>
                  <a:pt x="975172" y="120427"/>
                  <a:pt x="972145" y="129480"/>
                  <a:pt x="972145" y="140494"/>
                </a:cubicBezTo>
                <a:lnTo>
                  <a:pt x="972145" y="234404"/>
                </a:lnTo>
                <a:lnTo>
                  <a:pt x="924074" y="234404"/>
                </a:lnTo>
                <a:lnTo>
                  <a:pt x="924074" y="69800"/>
                </a:lnTo>
                <a:lnTo>
                  <a:pt x="972145" y="69800"/>
                </a:lnTo>
                <a:lnTo>
                  <a:pt x="972145" y="95994"/>
                </a:lnTo>
                <a:lnTo>
                  <a:pt x="972741" y="95994"/>
                </a:lnTo>
                <a:cubicBezTo>
                  <a:pt x="984746" y="75853"/>
                  <a:pt x="1002407" y="65782"/>
                  <a:pt x="1025724" y="65782"/>
                </a:cubicBezTo>
                <a:close/>
                <a:moveTo>
                  <a:pt x="814834" y="65782"/>
                </a:moveTo>
                <a:cubicBezTo>
                  <a:pt x="838150" y="65782"/>
                  <a:pt x="856382" y="72851"/>
                  <a:pt x="869528" y="86990"/>
                </a:cubicBezTo>
                <a:cubicBezTo>
                  <a:pt x="882675" y="101129"/>
                  <a:pt x="889248" y="120551"/>
                  <a:pt x="889248" y="145256"/>
                </a:cubicBezTo>
                <a:lnTo>
                  <a:pt x="889248" y="165646"/>
                </a:lnTo>
                <a:lnTo>
                  <a:pt x="780901" y="165646"/>
                </a:lnTo>
                <a:cubicBezTo>
                  <a:pt x="782588" y="191145"/>
                  <a:pt x="797967" y="203894"/>
                  <a:pt x="827038" y="203894"/>
                </a:cubicBezTo>
                <a:cubicBezTo>
                  <a:pt x="845195" y="203894"/>
                  <a:pt x="861219" y="199430"/>
                  <a:pt x="875109" y="190500"/>
                </a:cubicBezTo>
                <a:lnTo>
                  <a:pt x="875109" y="225772"/>
                </a:lnTo>
                <a:cubicBezTo>
                  <a:pt x="860127" y="234206"/>
                  <a:pt x="840482" y="238423"/>
                  <a:pt x="816173" y="238423"/>
                </a:cubicBezTo>
                <a:cubicBezTo>
                  <a:pt x="789980" y="238423"/>
                  <a:pt x="769615" y="231031"/>
                  <a:pt x="755079" y="216247"/>
                </a:cubicBezTo>
                <a:cubicBezTo>
                  <a:pt x="740544" y="201464"/>
                  <a:pt x="733276" y="180876"/>
                  <a:pt x="733276" y="154484"/>
                </a:cubicBezTo>
                <a:cubicBezTo>
                  <a:pt x="733276" y="128191"/>
                  <a:pt x="741015" y="106834"/>
                  <a:pt x="756493" y="90413"/>
                </a:cubicBezTo>
                <a:cubicBezTo>
                  <a:pt x="771971" y="73992"/>
                  <a:pt x="791418" y="65782"/>
                  <a:pt x="814834" y="65782"/>
                </a:cubicBezTo>
                <a:close/>
                <a:moveTo>
                  <a:pt x="520898" y="65782"/>
                </a:moveTo>
                <a:cubicBezTo>
                  <a:pt x="557411" y="65782"/>
                  <a:pt x="575667" y="88404"/>
                  <a:pt x="575667" y="133648"/>
                </a:cubicBezTo>
                <a:lnTo>
                  <a:pt x="575667" y="234404"/>
                </a:lnTo>
                <a:lnTo>
                  <a:pt x="527893" y="234404"/>
                </a:lnTo>
                <a:lnTo>
                  <a:pt x="527893" y="142577"/>
                </a:lnTo>
                <a:cubicBezTo>
                  <a:pt x="527893" y="115987"/>
                  <a:pt x="518319" y="102691"/>
                  <a:pt x="499170" y="102691"/>
                </a:cubicBezTo>
                <a:cubicBezTo>
                  <a:pt x="490041" y="102691"/>
                  <a:pt x="482451" y="106238"/>
                  <a:pt x="476399" y="113333"/>
                </a:cubicBezTo>
                <a:cubicBezTo>
                  <a:pt x="470346" y="120427"/>
                  <a:pt x="467320" y="129480"/>
                  <a:pt x="467320" y="140494"/>
                </a:cubicBezTo>
                <a:lnTo>
                  <a:pt x="467320" y="234404"/>
                </a:lnTo>
                <a:lnTo>
                  <a:pt x="419249" y="234404"/>
                </a:lnTo>
                <a:lnTo>
                  <a:pt x="419249" y="69800"/>
                </a:lnTo>
                <a:lnTo>
                  <a:pt x="467320" y="69800"/>
                </a:lnTo>
                <a:lnTo>
                  <a:pt x="467320" y="95994"/>
                </a:lnTo>
                <a:lnTo>
                  <a:pt x="467916" y="95994"/>
                </a:lnTo>
                <a:cubicBezTo>
                  <a:pt x="479921" y="75853"/>
                  <a:pt x="497582" y="65782"/>
                  <a:pt x="520898" y="65782"/>
                </a:cubicBezTo>
                <a:close/>
                <a:moveTo>
                  <a:pt x="299145" y="65782"/>
                </a:moveTo>
                <a:cubicBezTo>
                  <a:pt x="325636" y="65782"/>
                  <a:pt x="346670" y="73397"/>
                  <a:pt x="362248" y="88627"/>
                </a:cubicBezTo>
                <a:cubicBezTo>
                  <a:pt x="377825" y="103857"/>
                  <a:pt x="385614" y="124321"/>
                  <a:pt x="385614" y="150019"/>
                </a:cubicBezTo>
                <a:cubicBezTo>
                  <a:pt x="385614" y="177006"/>
                  <a:pt x="377627" y="198487"/>
                  <a:pt x="361652" y="214461"/>
                </a:cubicBezTo>
                <a:cubicBezTo>
                  <a:pt x="345678" y="230435"/>
                  <a:pt x="324048" y="238423"/>
                  <a:pt x="296763" y="238423"/>
                </a:cubicBezTo>
                <a:cubicBezTo>
                  <a:pt x="269974" y="238423"/>
                  <a:pt x="248717" y="230758"/>
                  <a:pt x="232990" y="215429"/>
                </a:cubicBezTo>
                <a:cubicBezTo>
                  <a:pt x="217264" y="200099"/>
                  <a:pt x="209401" y="179239"/>
                  <a:pt x="209401" y="152846"/>
                </a:cubicBezTo>
                <a:cubicBezTo>
                  <a:pt x="209401" y="125760"/>
                  <a:pt x="217512" y="104477"/>
                  <a:pt x="233735" y="88999"/>
                </a:cubicBezTo>
                <a:cubicBezTo>
                  <a:pt x="249957" y="73521"/>
                  <a:pt x="271760" y="65782"/>
                  <a:pt x="299145" y="65782"/>
                </a:cubicBezTo>
                <a:close/>
                <a:moveTo>
                  <a:pt x="1183481" y="19943"/>
                </a:moveTo>
                <a:lnTo>
                  <a:pt x="1183481" y="69800"/>
                </a:lnTo>
                <a:lnTo>
                  <a:pt x="1220986" y="69800"/>
                </a:lnTo>
                <a:lnTo>
                  <a:pt x="1220986" y="105668"/>
                </a:lnTo>
                <a:lnTo>
                  <a:pt x="1183481" y="105668"/>
                </a:lnTo>
                <a:lnTo>
                  <a:pt x="1183481" y="175022"/>
                </a:lnTo>
                <a:cubicBezTo>
                  <a:pt x="1183481" y="192584"/>
                  <a:pt x="1190427" y="201364"/>
                  <a:pt x="1204317" y="201364"/>
                </a:cubicBezTo>
                <a:cubicBezTo>
                  <a:pt x="1209675" y="201364"/>
                  <a:pt x="1215231" y="199777"/>
                  <a:pt x="1220986" y="196602"/>
                </a:cubicBezTo>
                <a:lnTo>
                  <a:pt x="1220986" y="232469"/>
                </a:lnTo>
                <a:cubicBezTo>
                  <a:pt x="1213743" y="236438"/>
                  <a:pt x="1202779" y="238423"/>
                  <a:pt x="1188095" y="238423"/>
                </a:cubicBezTo>
                <a:cubicBezTo>
                  <a:pt x="1153170" y="238423"/>
                  <a:pt x="1135708" y="220067"/>
                  <a:pt x="1135708" y="183356"/>
                </a:cubicBezTo>
                <a:lnTo>
                  <a:pt x="1135708" y="105668"/>
                </a:lnTo>
                <a:lnTo>
                  <a:pt x="1108621" y="105668"/>
                </a:lnTo>
                <a:lnTo>
                  <a:pt x="1108621" y="69800"/>
                </a:lnTo>
                <a:lnTo>
                  <a:pt x="1135708" y="69800"/>
                </a:lnTo>
                <a:lnTo>
                  <a:pt x="1135708" y="33635"/>
                </a:lnTo>
                <a:close/>
                <a:moveTo>
                  <a:pt x="678656" y="19943"/>
                </a:moveTo>
                <a:lnTo>
                  <a:pt x="678656" y="69800"/>
                </a:lnTo>
                <a:lnTo>
                  <a:pt x="716161" y="69800"/>
                </a:lnTo>
                <a:lnTo>
                  <a:pt x="716161" y="105668"/>
                </a:lnTo>
                <a:lnTo>
                  <a:pt x="678656" y="105668"/>
                </a:lnTo>
                <a:lnTo>
                  <a:pt x="678656" y="175022"/>
                </a:lnTo>
                <a:cubicBezTo>
                  <a:pt x="678656" y="192584"/>
                  <a:pt x="685602" y="201364"/>
                  <a:pt x="699492" y="201364"/>
                </a:cubicBezTo>
                <a:cubicBezTo>
                  <a:pt x="704850" y="201364"/>
                  <a:pt x="710406" y="199777"/>
                  <a:pt x="716161" y="196602"/>
                </a:cubicBezTo>
                <a:lnTo>
                  <a:pt x="716161" y="232469"/>
                </a:lnTo>
                <a:cubicBezTo>
                  <a:pt x="708918" y="236438"/>
                  <a:pt x="697954" y="238423"/>
                  <a:pt x="683270" y="238423"/>
                </a:cubicBezTo>
                <a:cubicBezTo>
                  <a:pt x="648345" y="238423"/>
                  <a:pt x="630882" y="220067"/>
                  <a:pt x="630882" y="183356"/>
                </a:cubicBezTo>
                <a:lnTo>
                  <a:pt x="630882" y="105668"/>
                </a:lnTo>
                <a:lnTo>
                  <a:pt x="603796" y="105668"/>
                </a:lnTo>
                <a:lnTo>
                  <a:pt x="603796" y="69800"/>
                </a:lnTo>
                <a:lnTo>
                  <a:pt x="630882" y="69800"/>
                </a:lnTo>
                <a:lnTo>
                  <a:pt x="630882" y="33635"/>
                </a:lnTo>
                <a:close/>
                <a:moveTo>
                  <a:pt x="122337" y="0"/>
                </a:moveTo>
                <a:cubicBezTo>
                  <a:pt x="144859" y="0"/>
                  <a:pt x="163711" y="2927"/>
                  <a:pt x="178891" y="8781"/>
                </a:cubicBezTo>
                <a:lnTo>
                  <a:pt x="178891" y="56257"/>
                </a:lnTo>
                <a:cubicBezTo>
                  <a:pt x="163314" y="47129"/>
                  <a:pt x="145653" y="42565"/>
                  <a:pt x="125909" y="42565"/>
                </a:cubicBezTo>
                <a:cubicBezTo>
                  <a:pt x="103386" y="42565"/>
                  <a:pt x="85378" y="49758"/>
                  <a:pt x="71884" y="64145"/>
                </a:cubicBezTo>
                <a:cubicBezTo>
                  <a:pt x="58390" y="78532"/>
                  <a:pt x="51643" y="97334"/>
                  <a:pt x="51643" y="120551"/>
                </a:cubicBezTo>
                <a:cubicBezTo>
                  <a:pt x="51643" y="143173"/>
                  <a:pt x="58043" y="161379"/>
                  <a:pt x="70842" y="175171"/>
                </a:cubicBezTo>
                <a:cubicBezTo>
                  <a:pt x="83641" y="188962"/>
                  <a:pt x="100955" y="195858"/>
                  <a:pt x="122783" y="195858"/>
                </a:cubicBezTo>
                <a:cubicBezTo>
                  <a:pt x="143321" y="195858"/>
                  <a:pt x="162024" y="190897"/>
                  <a:pt x="178891" y="180975"/>
                </a:cubicBezTo>
                <a:lnTo>
                  <a:pt x="178891" y="226070"/>
                </a:lnTo>
                <a:cubicBezTo>
                  <a:pt x="162123" y="234305"/>
                  <a:pt x="140246" y="238423"/>
                  <a:pt x="113258" y="238423"/>
                </a:cubicBezTo>
                <a:cubicBezTo>
                  <a:pt x="78532" y="238423"/>
                  <a:pt x="50974" y="228029"/>
                  <a:pt x="30584" y="207243"/>
                </a:cubicBezTo>
                <a:cubicBezTo>
                  <a:pt x="10195" y="186457"/>
                  <a:pt x="0" y="158750"/>
                  <a:pt x="0" y="124123"/>
                </a:cubicBezTo>
                <a:cubicBezTo>
                  <a:pt x="0" y="87709"/>
                  <a:pt x="11385" y="57919"/>
                  <a:pt x="34156" y="34751"/>
                </a:cubicBezTo>
                <a:cubicBezTo>
                  <a:pt x="56927" y="11584"/>
                  <a:pt x="86320" y="0"/>
                  <a:pt x="122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  <a:latin typeface="+mn-ea"/>
                <a:cs typeface="+mn-ea"/>
                <a:sym typeface="+mn-ea"/>
              </a:defRPr>
            </a:lvl1pPr>
            <a:lvl2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2pPr>
            <a:lvl3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3pPr>
            <a:lvl4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4pPr>
            <a:lvl5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2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2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3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image" Target="../media/image10.png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9.png"/><Relationship Id="rId2" Type="http://schemas.openxmlformats.org/officeDocument/2006/relationships/tags" Target="../tags/tag144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14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2015" y="4004945"/>
            <a:ext cx="8281035" cy="749300"/>
          </a:xfrm>
        </p:spPr>
        <p:txBody>
          <a:bodyPr wrap="square">
            <a:normAutofit fontScale="90000"/>
          </a:bodyPr>
          <a:p>
            <a:r>
              <a:rPr lang="zh-CN" altLang="en-US" dirty="0"/>
              <a:t>基于机器学习的</a:t>
            </a:r>
            <a:r>
              <a:rPr lang="en-US" altLang="zh-CN" dirty="0"/>
              <a:t>NBA</a:t>
            </a:r>
            <a:r>
              <a:rPr lang="zh-CN" altLang="en-US" dirty="0"/>
              <a:t>赔率</a:t>
            </a:r>
            <a:r>
              <a:rPr lang="zh-CN" altLang="en-US" dirty="0"/>
              <a:t>预测</a:t>
            </a:r>
            <a:endParaRPr lang="zh-CN" altLang="en-US" dirty="0"/>
          </a:p>
        </p:txBody>
      </p:sp>
      <p:sp>
        <p:nvSpPr>
          <p:cNvPr id="13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074165" y="5350634"/>
            <a:ext cx="10043122" cy="579632"/>
          </a:xfrm>
        </p:spPr>
        <p:txBody>
          <a:bodyPr wrap="square">
            <a:normAutofit/>
          </a:bodyPr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400"/>
              <a:t>汇报人：</a:t>
            </a:r>
            <a:r>
              <a:rPr lang="zh-CN" altLang="en-US" sz="2400"/>
              <a:t>柳絮源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XGBoost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2687320"/>
            <a:ext cx="10800080" cy="2545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790" y="1213485"/>
            <a:ext cx="4406900" cy="688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3.</a:t>
            </a:r>
            <a:r>
              <a:rPr lang="zh-CN" altLang="en-US"/>
              <a:t>利用期望和凯利准则进行投注</a:t>
            </a:r>
            <a:r>
              <a:rPr lang="zh-CN" altLang="en-US"/>
              <a:t>建议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960" y="5575935"/>
            <a:ext cx="9843770" cy="825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计算每场比赛的预期值（</a:t>
            </a:r>
            <a:r>
              <a:rPr lang="en-US" altLang="zh-CN"/>
              <a:t>EV</a:t>
            </a:r>
            <a:r>
              <a:rPr lang="zh-CN" altLang="en-US"/>
              <a:t>），评估投注的价值，每投入</a:t>
            </a:r>
            <a:r>
              <a:rPr lang="en-US" altLang="zh-CN"/>
              <a:t>100</a:t>
            </a:r>
            <a:r>
              <a:rPr lang="zh-CN" altLang="en-US"/>
              <a:t>元可以平均赚取和</a:t>
            </a:r>
            <a:r>
              <a:rPr lang="zh-CN" altLang="en-US"/>
              <a:t>亏损多少钱。根据凯利准则计算投注比例，帮助用户优化资金分配。输出预期值和投注建议，帮助用户做出科学的投注决策。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90" y="423545"/>
            <a:ext cx="6082665" cy="2014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模型一 胜负预测模型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1301750"/>
            <a:ext cx="10720070" cy="458787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该胜负预测模型是一个基于机器学习的系统，旨在通过历史比赛数据预测</a:t>
            </a:r>
            <a:r>
              <a:rPr lang="en-US" altLang="zh-CN"/>
              <a:t>NBA</a:t>
            </a:r>
            <a:r>
              <a:rPr lang="zh-CN" altLang="en-US"/>
              <a:t>比赛中主队是否获胜。该模型的核心思路是利用从</a:t>
            </a:r>
            <a:r>
              <a:rPr lang="en-US" altLang="zh-CN"/>
              <a:t>2007-08</a:t>
            </a:r>
            <a:r>
              <a:rPr lang="zh-CN" altLang="en-US"/>
              <a:t>赛季到当前</a:t>
            </a:r>
            <a:r>
              <a:rPr lang="en-US" altLang="zh-CN"/>
              <a:t>2024-2025</a:t>
            </a:r>
            <a:r>
              <a:rPr lang="zh-CN" altLang="en-US"/>
              <a:t>赛季的比赛数据，包括球队统计、比赛结果、赔率等信息，通过</a:t>
            </a:r>
            <a:r>
              <a:rPr lang="zh-CN" altLang="en-US" b="1"/>
              <a:t>数据清洗和特征工程</a:t>
            </a:r>
            <a:r>
              <a:rPr lang="zh-CN" altLang="en-US"/>
              <a:t>构建高质量的训练数据集。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数据清洗和特征工程中会提取</a:t>
            </a:r>
            <a:r>
              <a:rPr lang="zh-CN" altLang="en-US" b="1"/>
              <a:t>关键指标</a:t>
            </a:r>
            <a:r>
              <a:rPr lang="zh-CN" altLang="en-US"/>
              <a:t>，如球队胜率、主客场优势、近期表现等，并将数据划分为训练集、验证集和测试集。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模型采用</a:t>
            </a:r>
            <a:r>
              <a:rPr lang="en-US" altLang="zh-CN"/>
              <a:t>XGBoost</a:t>
            </a:r>
            <a:r>
              <a:rPr lang="zh-CN" altLang="en-US"/>
              <a:t>算法，因其在处理结构化数据和分类任务中表现优异。训练过程中，通过调整超参数（如树的最大深度和学习率）来优化模型性能，并使用验证集防止过拟合。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模型训练完成后，会在测试集上评估准确率、精确率等指标，确保其预测能力。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在实际应用中，用户输入今日比赛的球队数据和赔率信息，模型会输出主队赢或输的概率，并结合凯利准则提供投注建议。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数据加载和预处理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7070" y="2117090"/>
            <a:ext cx="9677400" cy="120713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96925" y="3552825"/>
            <a:ext cx="6019165" cy="91630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p>
            <a:r>
              <a:rPr lang="zh-CN" altLang="en-US">
                <a:solidFill>
                  <a:schemeClr val="tx1"/>
                </a:solidFill>
              </a:rPr>
              <a:t>从</a:t>
            </a:r>
            <a:r>
              <a:rPr lang="en-US" altLang="zh-CN">
                <a:solidFill>
                  <a:schemeClr val="tx1"/>
                </a:solidFill>
              </a:rPr>
              <a:t>SQLite</a:t>
            </a:r>
            <a:r>
              <a:rPr lang="zh-CN" altLang="en-US">
                <a:solidFill>
                  <a:schemeClr val="tx1"/>
                </a:solidFill>
              </a:rPr>
              <a:t>数据库中加载数据集</a:t>
            </a:r>
            <a:r>
              <a:rPr lang="en-US" altLang="zh-CN">
                <a:solidFill>
                  <a:schemeClr val="tx1"/>
                </a:solidFill>
              </a:rPr>
              <a:t> dataset_2012-24_new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数据集包含从</a:t>
            </a:r>
            <a:r>
              <a:rPr lang="en-US" altLang="zh-CN">
                <a:solidFill>
                  <a:schemeClr val="tx1"/>
                </a:solidFill>
              </a:rPr>
              <a:t>2012</a:t>
            </a:r>
            <a:r>
              <a:rPr lang="zh-CN" altLang="en-US">
                <a:solidFill>
                  <a:schemeClr val="tx1"/>
                </a:solidFill>
              </a:rPr>
              <a:t>年到</a:t>
            </a:r>
            <a:r>
              <a:rPr lang="en-US" altLang="zh-CN">
                <a:solidFill>
                  <a:schemeClr val="tx1"/>
                </a:solidFill>
              </a:rPr>
              <a:t>2024</a:t>
            </a:r>
            <a:r>
              <a:rPr lang="zh-CN" altLang="en-US">
                <a:solidFill>
                  <a:schemeClr val="tx1"/>
                </a:solidFill>
              </a:rPr>
              <a:t>年的</a:t>
            </a:r>
            <a:r>
              <a:rPr lang="en-US" altLang="zh-CN">
                <a:solidFill>
                  <a:schemeClr val="tx1"/>
                </a:solidFill>
              </a:rPr>
              <a:t>NBA</a:t>
            </a:r>
            <a:r>
              <a:rPr lang="zh-CN" altLang="en-US">
                <a:solidFill>
                  <a:schemeClr val="tx1"/>
                </a:solidFill>
              </a:rPr>
              <a:t>比赛数据。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7070" y="4549140"/>
            <a:ext cx="10768330" cy="83566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62330" y="5645150"/>
            <a:ext cx="7985760" cy="9436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>
                <a:solidFill>
                  <a:schemeClr val="tx1"/>
                </a:solidFill>
              </a:rPr>
              <a:t>提取目标变量</a:t>
            </a:r>
            <a:r>
              <a:rPr lang="en-US" altLang="zh-CN">
                <a:solidFill>
                  <a:schemeClr val="tx1"/>
                </a:solidFill>
              </a:rPr>
              <a:t> margin</a:t>
            </a:r>
            <a:r>
              <a:rPr lang="zh-CN" altLang="en-US">
                <a:solidFill>
                  <a:schemeClr val="tx1"/>
                </a:solidFill>
              </a:rPr>
              <a:t>，即主队是否获胜（</a:t>
            </a:r>
            <a:r>
              <a:rPr lang="en-US" altLang="zh-CN">
                <a:solidFill>
                  <a:schemeClr val="tx1"/>
                </a:solidFill>
              </a:rPr>
              <a:t>Home-Team-Win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删除无关特征，如比分、球队名称、日期等。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模型一 胜负预测模型</a:t>
            </a:r>
            <a:endParaRPr lang="zh-CN" altLang="en-US"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模型一 胜负预测模型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465" y="1242060"/>
            <a:ext cx="351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模型训练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1772285"/>
            <a:ext cx="4345305" cy="30568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24830" y="1772285"/>
            <a:ext cx="5996305" cy="3056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设置</a:t>
            </a:r>
            <a:r>
              <a:rPr lang="zh-CN" altLang="en-US"/>
              <a:t>超参数</a:t>
            </a:r>
            <a:endParaRPr lang="zh-CN" altLang="en-US"/>
          </a:p>
          <a:p>
            <a:r>
              <a:rPr lang="en-US" altLang="zh-CN"/>
              <a:t>max_depth</a:t>
            </a:r>
            <a:r>
              <a:rPr lang="zh-CN" altLang="en-US"/>
              <a:t>：树的最大深度为</a:t>
            </a:r>
            <a:r>
              <a:rPr lang="en-US" altLang="zh-CN"/>
              <a:t>3</a:t>
            </a:r>
            <a:r>
              <a:rPr lang="zh-CN" altLang="en-US"/>
              <a:t>，防止过拟合。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eta</a:t>
            </a:r>
            <a:r>
              <a:rPr lang="zh-CN" altLang="en-US"/>
              <a:t>：学习率为</a:t>
            </a:r>
            <a:r>
              <a:rPr lang="en-US" altLang="zh-CN"/>
              <a:t>0.01</a:t>
            </a:r>
            <a:r>
              <a:rPr lang="zh-CN" altLang="en-US"/>
              <a:t>，控制每一步的权重更新幅度。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objective</a:t>
            </a:r>
            <a:r>
              <a:rPr lang="zh-CN" altLang="en-US"/>
              <a:t>：目标函数为</a:t>
            </a:r>
            <a:r>
              <a:rPr lang="en-US" altLang="zh-CN"/>
              <a:t> multi:softprob</a:t>
            </a:r>
            <a:r>
              <a:rPr lang="zh-CN" altLang="en-US"/>
              <a:t>，用于多分类问题（这里是二分类）。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num_class</a:t>
            </a:r>
            <a:r>
              <a:rPr lang="zh-CN" altLang="en-US"/>
              <a:t>：类别数为</a:t>
            </a:r>
            <a:r>
              <a:rPr lang="en-US" altLang="zh-CN"/>
              <a:t>2</a:t>
            </a:r>
            <a:r>
              <a:rPr lang="zh-CN" altLang="en-US"/>
              <a:t>（主队赢或输）。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" y="5046345"/>
            <a:ext cx="4345305" cy="8845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777230" y="4964430"/>
            <a:ext cx="422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返回最大概率的</a:t>
            </a:r>
            <a:r>
              <a:rPr lang="zh-CN" altLang="en-US"/>
              <a:t>序号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模型一 胜负预测模型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765935"/>
            <a:ext cx="6898005" cy="148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3090" y="1275715"/>
            <a:ext cx="307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模型的评估</a:t>
            </a:r>
            <a:r>
              <a:rPr lang="zh-CN" altLang="en-US"/>
              <a:t>与保存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960" y="3575050"/>
            <a:ext cx="6099810" cy="1089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accuracy_score </a:t>
            </a:r>
            <a:r>
              <a:rPr lang="zh-CN" altLang="en-US"/>
              <a:t>是</a:t>
            </a:r>
            <a:r>
              <a:rPr lang="en-US" altLang="zh-CN"/>
              <a:t> sklearn.metrics </a:t>
            </a:r>
            <a:r>
              <a:rPr lang="zh-CN" altLang="en-US"/>
              <a:t>模块中的一个函数，用于计算分类模型的准确率。</a:t>
            </a:r>
            <a:endParaRPr lang="zh-CN" altLang="en-US"/>
          </a:p>
          <a:p>
            <a:r>
              <a:rPr lang="zh-CN" altLang="en-US"/>
              <a:t>如果当前模型的准确率是历史最高，则保存模型。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模型二</a:t>
            </a:r>
            <a:r>
              <a:rPr lang="en-US" altLang="zh-CN"/>
              <a:t> </a:t>
            </a:r>
            <a:r>
              <a:rPr lang="zh-CN" altLang="en-US"/>
              <a:t>总分预测模型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1870075"/>
            <a:ext cx="7015480" cy="1064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1985" y="1243330"/>
            <a:ext cx="3815080" cy="361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数据加载和预处理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1985" y="3199130"/>
            <a:ext cx="8844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提取目标变量</a:t>
            </a:r>
            <a:r>
              <a:rPr lang="en-US" altLang="zh-CN"/>
              <a:t> OU</a:t>
            </a:r>
            <a:r>
              <a:rPr lang="zh-CN" altLang="en-US"/>
              <a:t>，即总分是否超过博彩公司设定的总分线（</a:t>
            </a:r>
            <a:r>
              <a:rPr lang="en-US" altLang="zh-CN"/>
              <a:t>OU-Cover</a:t>
            </a:r>
            <a:r>
              <a:rPr lang="zh-CN" altLang="en-US"/>
              <a:t>）。提取总分线</a:t>
            </a:r>
            <a:r>
              <a:rPr lang="en-US" altLang="zh-CN"/>
              <a:t> total</a:t>
            </a:r>
            <a:r>
              <a:rPr lang="zh-CN" altLang="en-US"/>
              <a:t>，并将其作为特征加入数据集，同时将无关特征</a:t>
            </a:r>
            <a:r>
              <a:rPr lang="zh-CN" altLang="en-US"/>
              <a:t>删除。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总分预测模型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1967865"/>
            <a:ext cx="4264025" cy="23831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0255" y="1391285"/>
            <a:ext cx="280670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模型训练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3915" y="4717415"/>
            <a:ext cx="7369810" cy="161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设置超参数：</a:t>
            </a:r>
            <a:endParaRPr lang="zh-CN" altLang="en-US"/>
          </a:p>
          <a:p>
            <a:r>
              <a:rPr lang="en-US" altLang="zh-CN"/>
              <a:t>max_depth</a:t>
            </a:r>
            <a:r>
              <a:rPr lang="zh-CN" altLang="en-US"/>
              <a:t>：树的最大深度为</a:t>
            </a:r>
            <a:r>
              <a:rPr lang="en-US" altLang="zh-CN"/>
              <a:t>20</a:t>
            </a:r>
            <a:r>
              <a:rPr lang="zh-CN" altLang="en-US"/>
              <a:t>，允许更复杂的模型。（总分的预测受到的</a:t>
            </a:r>
            <a:r>
              <a:rPr lang="zh-CN" altLang="en-US"/>
              <a:t>复杂因素（如得分能力、防守效率、比赛节奏）比起胜负预测</a:t>
            </a:r>
            <a:r>
              <a:rPr lang="zh-CN" altLang="en-US"/>
              <a:t>模型复杂一些）</a:t>
            </a:r>
            <a:endParaRPr lang="zh-CN" altLang="en-US"/>
          </a:p>
          <a:p>
            <a:r>
              <a:rPr lang="en-US" altLang="zh-CN"/>
              <a:t>eta</a:t>
            </a:r>
            <a:r>
              <a:rPr lang="zh-CN" altLang="en-US"/>
              <a:t>：学习率为</a:t>
            </a:r>
            <a:r>
              <a:rPr lang="en-US" altLang="zh-CN"/>
              <a:t>0.05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objective</a:t>
            </a:r>
            <a:r>
              <a:rPr lang="zh-CN" altLang="en-US"/>
              <a:t>：目标函数为</a:t>
            </a:r>
            <a:r>
              <a:rPr lang="en-US" altLang="zh-CN"/>
              <a:t> multi:softprob</a:t>
            </a:r>
            <a:r>
              <a:rPr lang="zh-CN" altLang="en-US"/>
              <a:t>，用于多分类问题。</a:t>
            </a:r>
            <a:endParaRPr lang="zh-CN" altLang="en-US"/>
          </a:p>
          <a:p>
            <a:r>
              <a:rPr lang="en-US" altLang="zh-CN"/>
              <a:t>num_class</a:t>
            </a:r>
            <a:r>
              <a:rPr lang="zh-CN" altLang="en-US"/>
              <a:t>：类别数为</a:t>
            </a:r>
            <a:r>
              <a:rPr lang="en-US" altLang="zh-CN"/>
              <a:t>3</a:t>
            </a:r>
            <a:r>
              <a:rPr lang="zh-CN" altLang="en-US"/>
              <a:t>（</a:t>
            </a:r>
            <a:r>
              <a:rPr lang="en-US" altLang="zh-CN"/>
              <a:t>Under</a:t>
            </a:r>
            <a:r>
              <a:rPr lang="zh-CN" altLang="en-US"/>
              <a:t>、</a:t>
            </a:r>
            <a:r>
              <a:rPr lang="en-US" altLang="zh-CN"/>
              <a:t>Push</a:t>
            </a:r>
            <a:r>
              <a:rPr lang="zh-CN" altLang="en-US"/>
              <a:t>、</a:t>
            </a:r>
            <a:r>
              <a:rPr lang="en-US" altLang="zh-CN"/>
              <a:t>Over</a:t>
            </a:r>
            <a:r>
              <a:rPr lang="zh-CN" altLang="en-US"/>
              <a:t>）</a:t>
            </a:r>
            <a:r>
              <a:rPr lang="en-US" altLang="zh-CN"/>
              <a:t>(</a:t>
            </a:r>
            <a:r>
              <a:rPr lang="zh-CN" altLang="en-US"/>
              <a:t>即低、平、高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10" y="1967865"/>
            <a:ext cx="4810125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2510" y="3226435"/>
            <a:ext cx="4311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返回最大概率的序号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总分预测模型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1821815"/>
            <a:ext cx="9251315" cy="2065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235" y="1310005"/>
            <a:ext cx="388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模型的评估与保存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7240" y="4161790"/>
            <a:ext cx="5829935" cy="1141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accuracy_score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sklearn.metrics </a:t>
            </a:r>
            <a:r>
              <a:rPr lang="zh-CN" altLang="en-US">
                <a:sym typeface="+mn-ea"/>
              </a:rPr>
              <a:t>模块中的一个函数，用于计算分类模型的准确率。</a:t>
            </a:r>
            <a:endParaRPr lang="zh-CN" altLang="en-US"/>
          </a:p>
          <a:p>
            <a:r>
              <a:rPr lang="zh-CN" altLang="en-US">
                <a:sym typeface="+mn-ea"/>
              </a:rPr>
              <a:t>如果当前模型的准确率是历史最高，则保存模型。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进行当日</a:t>
            </a:r>
            <a:r>
              <a:rPr lang="zh-CN" altLang="en-US"/>
              <a:t>比赛的预测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413510"/>
            <a:ext cx="393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第一步：获取今日比赛数据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2042795"/>
            <a:ext cx="7429500" cy="923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410" y="3227705"/>
            <a:ext cx="5829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 NBA </a:t>
            </a:r>
            <a:r>
              <a:rPr lang="zh-CN" altLang="en-US"/>
              <a:t>官方数据源获取今日比赛的</a:t>
            </a:r>
            <a:r>
              <a:rPr lang="en-US" altLang="zh-CN"/>
              <a:t> JSON </a:t>
            </a:r>
            <a:r>
              <a:rPr lang="zh-CN" altLang="en-US"/>
              <a:t>数据，解析</a:t>
            </a:r>
            <a:r>
              <a:rPr lang="en-US" altLang="zh-CN"/>
              <a:t> JSON </a:t>
            </a:r>
            <a:r>
              <a:rPr lang="zh-CN" altLang="en-US"/>
              <a:t>数据，提取主队和客队信息。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5960" y="4028440"/>
            <a:ext cx="461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第二步：获取球队统计数据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4552315"/>
            <a:ext cx="4962525" cy="809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5960" y="5635625"/>
            <a:ext cx="6443345" cy="809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从</a:t>
            </a:r>
            <a:r>
              <a:rPr lang="en-US" altLang="zh-CN"/>
              <a:t> NBA </a:t>
            </a:r>
            <a:r>
              <a:rPr lang="zh-CN" altLang="en-US"/>
              <a:t>官方数据源获取球队统计数据的</a:t>
            </a:r>
            <a:r>
              <a:rPr lang="en-US" altLang="zh-CN"/>
              <a:t> JSON </a:t>
            </a:r>
            <a:r>
              <a:rPr lang="zh-CN" altLang="en-US"/>
              <a:t>数据。将</a:t>
            </a:r>
            <a:r>
              <a:rPr lang="en-US" altLang="zh-CN"/>
              <a:t> JSON </a:t>
            </a:r>
            <a:r>
              <a:rPr lang="zh-CN" altLang="en-US"/>
              <a:t>数据转换为</a:t>
            </a:r>
            <a:r>
              <a:rPr lang="en-US" altLang="zh-CN"/>
              <a:t> Pandas DataFrame</a:t>
            </a:r>
            <a:r>
              <a:rPr lang="zh-CN" altLang="en-US"/>
              <a:t>，方便后续处理。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进行当日比赛的预测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960" y="1198880"/>
            <a:ext cx="3517900" cy="778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第三步：计算球队休息天数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1771015"/>
            <a:ext cx="9937115" cy="1054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3580" y="3013075"/>
            <a:ext cx="5857240" cy="728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从</a:t>
            </a:r>
            <a:r>
              <a:rPr lang="en-US" altLang="zh-CN"/>
              <a:t> CSV </a:t>
            </a:r>
            <a:r>
              <a:rPr lang="zh-CN" altLang="en-US"/>
              <a:t>文件中读取赛程数据，</a:t>
            </a:r>
            <a:r>
              <a:rPr lang="zh-CN" altLang="en-US"/>
              <a:t>我们计算每支球队在比赛前的休息天数，这是影响比赛结果的重要因素。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070" y="3846830"/>
            <a:ext cx="683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第四步：利用机器学习模型进行预测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8365" y="5236210"/>
            <a:ext cx="5755005" cy="292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XGBoost </a:t>
            </a:r>
            <a:r>
              <a:rPr lang="zh-CN" altLang="en-US"/>
              <a:t>模型对比赛结果进行预测，并输出预测结果和投注建议。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4319905"/>
            <a:ext cx="11311890" cy="597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该项目</a:t>
            </a:r>
            <a:r>
              <a:rPr lang="zh-CN" altLang="en-US"/>
              <a:t>是一个基于机器学习的</a:t>
            </a:r>
            <a:r>
              <a:rPr lang="en-US" altLang="zh-CN"/>
              <a:t>NBA</a:t>
            </a:r>
            <a:r>
              <a:rPr lang="zh-CN" altLang="en-US"/>
              <a:t>赔率预测项目。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该项目旨在通过历史比赛数据和赔率信息，</a:t>
            </a:r>
            <a:r>
              <a:rPr lang="zh-CN" altLang="en-US">
                <a:sym typeface="+mn-ea"/>
              </a:rPr>
              <a:t>同时获取今日的比赛数据、最近的球队统计数据，</a:t>
            </a:r>
            <a:r>
              <a:rPr lang="zh-CN" altLang="en-US"/>
              <a:t>构建一个能够</a:t>
            </a:r>
            <a:r>
              <a:rPr lang="zh-CN" altLang="en-US" b="1"/>
              <a:t>预测比赛结果和总分盘的智能系统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XGBoost</a:t>
            </a:r>
            <a:r>
              <a:rPr lang="zh-CN" altLang="en-US"/>
              <a:t>算法构建了两个核心模型：</a:t>
            </a:r>
            <a:r>
              <a:rPr lang="zh-CN" altLang="en-US" b="1"/>
              <a:t>胜负预测模型和总分预测模型</a:t>
            </a:r>
            <a:r>
              <a:rPr lang="zh-CN" altLang="en-US"/>
              <a:t>。胜负预测模型通过分析球队统计、比赛结果等数据，预测主队是否获胜；总分预测模型则预测比赛的总分是否超过博彩公司设定的总分线。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模型训练完成后，我们结合</a:t>
            </a:r>
            <a:r>
              <a:rPr lang="zh-CN" altLang="en-US" b="1"/>
              <a:t>预期值和凯利准则</a:t>
            </a:r>
            <a:r>
              <a:rPr lang="zh-CN" altLang="en-US"/>
              <a:t>，为用户提供科学的投注建议。通过这一项目，我们希望能够帮助用户做出更明智的投注决策，提升预测的准确性和实用性。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接下来，将逐一详细介绍具体内容。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zh-CN" altLang="en-US" b="1" dirty="0"/>
              <a:t>柳絮源</a:t>
            </a:r>
            <a:endParaRPr lang="zh-CN" altLang="en-US" b="1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数据的</a:t>
            </a:r>
            <a:r>
              <a:rPr lang="zh-CN" altLang="en-US"/>
              <a:t>获取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1301750"/>
            <a:ext cx="10496550" cy="40360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700"/>
              <a:t>从多个数据源中捕获比赛数据、赔率信息以及球队表现，最终将这些数据整理成一个完整的、可用于机器学习模型训练的数据集。整个过程分为四个主要步骤。</a:t>
            </a:r>
            <a:endParaRPr lang="zh-CN" altLang="en-US" sz="1700"/>
          </a:p>
          <a:p>
            <a:pPr marL="0" indent="0">
              <a:buNone/>
            </a:pPr>
            <a:r>
              <a:rPr lang="en-US" altLang="zh-CN" sz="1700"/>
              <a:t>1. </a:t>
            </a:r>
            <a:r>
              <a:rPr lang="zh-CN" altLang="en-US" sz="1700" b="1"/>
              <a:t>获取比赛数据</a:t>
            </a:r>
            <a:r>
              <a:rPr lang="zh-CN" altLang="en-US" sz="1700"/>
              <a:t>：从</a:t>
            </a:r>
            <a:r>
              <a:rPr lang="en-US" altLang="zh-CN" sz="1700"/>
              <a:t> NBA </a:t>
            </a:r>
            <a:r>
              <a:rPr lang="zh-CN" altLang="en-US" sz="1700"/>
              <a:t>数据源捕获比赛信息。</a:t>
            </a:r>
            <a:endParaRPr lang="zh-CN" altLang="en-US" sz="1700"/>
          </a:p>
          <a:p>
            <a:pPr marL="0" indent="0">
              <a:buNone/>
            </a:pPr>
            <a:r>
              <a:rPr lang="en-US" altLang="zh-CN" sz="1700"/>
              <a:t>2. </a:t>
            </a:r>
            <a:r>
              <a:rPr lang="zh-CN" altLang="en-US" sz="1700" b="1"/>
              <a:t>获取赔率数据</a:t>
            </a:r>
            <a:r>
              <a:rPr lang="zh-CN" altLang="en-US" sz="1700"/>
              <a:t>：从</a:t>
            </a:r>
            <a:r>
              <a:rPr lang="en-US" altLang="zh-CN" sz="1700"/>
              <a:t> Sportsbook Review </a:t>
            </a:r>
            <a:r>
              <a:rPr lang="zh-CN" altLang="en-US" sz="1700"/>
              <a:t>捕获赔率信息。</a:t>
            </a:r>
            <a:endParaRPr lang="zh-CN" altLang="en-US" sz="1700"/>
          </a:p>
          <a:p>
            <a:pPr marL="0" indent="0">
              <a:buNone/>
            </a:pPr>
            <a:r>
              <a:rPr lang="en-US" altLang="zh-CN" sz="1700"/>
              <a:t>3. </a:t>
            </a:r>
            <a:r>
              <a:rPr lang="zh-CN" altLang="en-US" sz="1700" b="1"/>
              <a:t>计算休息天数</a:t>
            </a:r>
            <a:r>
              <a:rPr lang="zh-CN" altLang="en-US" sz="1700"/>
              <a:t>：跟踪球队的休息情况。</a:t>
            </a:r>
            <a:endParaRPr lang="zh-CN" altLang="en-US" sz="1700"/>
          </a:p>
          <a:p>
            <a:pPr marL="0" indent="0">
              <a:buNone/>
            </a:pPr>
            <a:r>
              <a:rPr lang="en-US" altLang="zh-CN" sz="1700"/>
              <a:t>4. </a:t>
            </a:r>
            <a:r>
              <a:rPr lang="zh-CN" altLang="en-US" sz="1700" b="1"/>
              <a:t>合并并存储数据</a:t>
            </a:r>
            <a:r>
              <a:rPr lang="zh-CN" altLang="en-US" sz="1700"/>
              <a:t>：将数据整理为完整的数据集，存储到数据库中。</a:t>
            </a:r>
            <a:endParaRPr lang="zh-CN" altLang="en-US" sz="1700"/>
          </a:p>
          <a:p>
            <a:pPr marL="0" indent="0">
              <a:buNone/>
            </a:pPr>
            <a:endParaRPr lang="zh-CN" altLang="en-US" sz="1700"/>
          </a:p>
          <a:p>
            <a:pPr marL="0" indent="0">
              <a:buNone/>
            </a:pPr>
            <a:endParaRPr lang="zh-CN" altLang="en-US" sz="11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数据的获取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第一步：获取比赛数据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990090"/>
            <a:ext cx="10685145" cy="1029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960" y="3250565"/>
            <a:ext cx="6873240" cy="1162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从指定</a:t>
            </a:r>
            <a:r>
              <a:rPr lang="en-US" altLang="zh-CN"/>
              <a:t> URL </a:t>
            </a:r>
            <a:r>
              <a:rPr lang="zh-CN" altLang="en-US"/>
              <a:t>获取</a:t>
            </a:r>
            <a:r>
              <a:rPr lang="en-US" altLang="zh-CN"/>
              <a:t> JSON </a:t>
            </a:r>
            <a:r>
              <a:rPr lang="zh-CN" altLang="en-US"/>
              <a:t>格式的比赛数据。将</a:t>
            </a:r>
            <a:r>
              <a:rPr lang="en-US" altLang="zh-CN"/>
              <a:t> JSON </a:t>
            </a:r>
            <a:r>
              <a:rPr lang="zh-CN" altLang="en-US"/>
              <a:t>数据转换为</a:t>
            </a:r>
            <a:r>
              <a:rPr lang="en-US" altLang="zh-CN"/>
              <a:t> Pandas DataFrame</a:t>
            </a:r>
            <a:r>
              <a:rPr lang="zh-CN" altLang="en-US"/>
              <a:t>，方便后续处理。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数据的获取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第二步：获取赔率数据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2017395"/>
            <a:ext cx="5244465" cy="2727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960" y="4925060"/>
            <a:ext cx="791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我们从</a:t>
            </a:r>
            <a:r>
              <a:rPr lang="en-US" altLang="zh-CN"/>
              <a:t> Sportsbook Review </a:t>
            </a:r>
            <a:r>
              <a:rPr lang="zh-CN" altLang="en-US"/>
              <a:t>获取每场比赛的赔率数据，包括总分盘（</a:t>
            </a:r>
            <a:r>
              <a:rPr lang="en-US" altLang="zh-CN"/>
              <a:t>OU</a:t>
            </a:r>
            <a:r>
              <a:rPr lang="zh-CN" altLang="en-US"/>
              <a:t>）、让分盘（</a:t>
            </a:r>
            <a:r>
              <a:rPr lang="en-US" altLang="zh-CN"/>
              <a:t>Spread</a:t>
            </a:r>
            <a:r>
              <a:rPr lang="zh-CN" altLang="en-US"/>
              <a:t>）和</a:t>
            </a:r>
            <a:r>
              <a:rPr lang="en-US" altLang="zh-CN"/>
              <a:t> Moneyline</a:t>
            </a:r>
            <a:r>
              <a:rPr lang="zh-CN" altLang="en-US"/>
              <a:t>（</a:t>
            </a:r>
            <a:r>
              <a:rPr lang="en-US" altLang="zh-CN"/>
              <a:t>ML</a:t>
            </a:r>
            <a:r>
              <a:rPr lang="zh-CN" altLang="en-US"/>
              <a:t>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数据的获取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第三步：计算球队休息天数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992630"/>
            <a:ext cx="9353550" cy="1854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745" y="4227830"/>
            <a:ext cx="6051550" cy="696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我们计算每支球队在比赛前的休息天数，这是影响比赛结果的重要因素，赛季初的第一个比赛设置</a:t>
            </a:r>
            <a:r>
              <a:rPr lang="en-US" altLang="zh-CN"/>
              <a:t>7</a:t>
            </a:r>
            <a:r>
              <a:rPr lang="zh-CN" altLang="en-US"/>
              <a:t>天的休息，相当于放了一个</a:t>
            </a:r>
            <a:r>
              <a:rPr lang="zh-CN" altLang="en-US"/>
              <a:t>长假。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数据的获取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第四步：合并数据并存储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025650"/>
            <a:ext cx="6207125" cy="1566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960" y="3968750"/>
            <a:ext cx="7777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将比赛数据、赔率信息和球队休息天数合并为一个完整的数据集，并存储到</a:t>
            </a:r>
            <a:r>
              <a:rPr lang="en-US" altLang="zh-CN"/>
              <a:t> SQLite </a:t>
            </a:r>
            <a:r>
              <a:rPr lang="zh-CN" altLang="en-US"/>
              <a:t>数据库中。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XGBoost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1553845"/>
            <a:ext cx="10800080" cy="1791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960" y="1109980"/>
            <a:ext cx="278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加载模型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860" y="3539490"/>
            <a:ext cx="9421495" cy="495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加载用于预测比赛胜负的</a:t>
            </a:r>
            <a:r>
              <a:rPr lang="en-US" altLang="zh-CN"/>
              <a:t> XGBoost </a:t>
            </a:r>
            <a:r>
              <a:rPr lang="zh-CN" altLang="en-US"/>
              <a:t>模型，加载用于预测总分盘（</a:t>
            </a:r>
            <a:r>
              <a:rPr lang="en-US" altLang="zh-CN"/>
              <a:t>Over/Under</a:t>
            </a:r>
            <a:r>
              <a:rPr lang="zh-CN" altLang="en-US"/>
              <a:t>）的</a:t>
            </a:r>
            <a:r>
              <a:rPr lang="en-US" altLang="zh-CN"/>
              <a:t> XGBoost </a:t>
            </a:r>
            <a:r>
              <a:rPr lang="zh-CN" altLang="en-US"/>
              <a:t>模型。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XGBoost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1769110"/>
            <a:ext cx="10800080" cy="2059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960" y="1221105"/>
            <a:ext cx="4799330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</a:t>
            </a:r>
            <a:r>
              <a:rPr lang="zh-CN" altLang="en-US"/>
              <a:t>进行预测与输出预测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960" y="4050665"/>
            <a:ext cx="1024382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将输入数据转换为</a:t>
            </a:r>
            <a:r>
              <a:rPr lang="en-US" altLang="zh-CN"/>
              <a:t> XGBoost </a:t>
            </a:r>
            <a:r>
              <a:rPr lang="zh-CN" altLang="en-US"/>
              <a:t>模型所需的</a:t>
            </a:r>
            <a:r>
              <a:rPr lang="en-US" altLang="zh-CN"/>
              <a:t> DMatrix </a:t>
            </a:r>
            <a:r>
              <a:rPr lang="zh-CN" altLang="en-US"/>
              <a:t>格式。使用加载的</a:t>
            </a:r>
            <a:r>
              <a:rPr lang="en-US" altLang="zh-CN"/>
              <a:t> XGBoost </a:t>
            </a:r>
            <a:r>
              <a:rPr lang="zh-CN" altLang="en-US"/>
              <a:t>模型（</a:t>
            </a:r>
            <a:r>
              <a:rPr lang="en-US" altLang="zh-CN"/>
              <a:t>xgb_ml</a:t>
            </a:r>
            <a:r>
              <a:rPr lang="zh-CN" altLang="en-US"/>
              <a:t>）对比赛胜负进行预测。将预测结果存储在</a:t>
            </a:r>
            <a:r>
              <a:rPr lang="en-US" altLang="zh-CN"/>
              <a:t> ml_predictions_array </a:t>
            </a:r>
            <a:r>
              <a:rPr lang="zh-CN" altLang="en-US"/>
              <a:t>列表中。将输入数据转换为</a:t>
            </a:r>
            <a:r>
              <a:rPr lang="en-US" altLang="zh-CN"/>
              <a:t> XGBoost </a:t>
            </a:r>
            <a:r>
              <a:rPr lang="zh-CN" altLang="en-US"/>
              <a:t>模型所需的</a:t>
            </a:r>
            <a:r>
              <a:rPr lang="en-US" altLang="zh-CN"/>
              <a:t> DMatrix </a:t>
            </a:r>
            <a:r>
              <a:rPr lang="zh-CN" altLang="en-US"/>
              <a:t>格式。使用加载的</a:t>
            </a:r>
            <a:r>
              <a:rPr lang="en-US" altLang="zh-CN"/>
              <a:t> XGBoost </a:t>
            </a:r>
            <a:r>
              <a:rPr lang="zh-CN" altLang="en-US"/>
              <a:t>模型（</a:t>
            </a:r>
            <a:r>
              <a:rPr lang="en-US" altLang="zh-CN"/>
              <a:t>xgb_ml</a:t>
            </a:r>
            <a:r>
              <a:rPr lang="zh-CN" altLang="en-US"/>
              <a:t>）对比赛胜负进行预测。将预测结果存储在</a:t>
            </a:r>
            <a:r>
              <a:rPr lang="en-US" altLang="zh-CN"/>
              <a:t> ml_predictions_array </a:t>
            </a:r>
            <a:r>
              <a:rPr lang="zh-CN" altLang="en-US"/>
              <a:t>列表中。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9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299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1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单击添加文档标题"/>
  <p:tag name="KSO_WM_UNIT_TEXT_TYPE" val="1"/>
</p:tagLst>
</file>

<file path=ppt/tags/tag131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SLIDE_ID" val="custom2023329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  <p:tag name="KSO_WM_SLIDE_TYPE" val="title"/>
  <p:tag name="KSO_WM_SLIDE_SUBTYPE" val="pureTxt"/>
  <p:tag name="KSO_WM_TEMPLATE_THUMBS_INDEX" val="1、9"/>
  <p:tag name="KSO_WM_SLIDE_THEME_ID" val="3321262"/>
  <p:tag name="KSO_WM_SLIDE_THEME_NAME" val="白绿色职场办公简约主题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4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44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145.xml><?xml version="1.0" encoding="utf-8"?>
<p:tagLst xmlns:p="http://schemas.openxmlformats.org/presentationml/2006/main">
  <p:tag name="KSO_WM_UNIT_INDEX" val="4"/>
  <p:tag name="KSO_WM_UNIT_TEXT_SUBTYPE" val="a"/>
  <p:tag name="KSO_WM_UNIT_SUBTYPE" val="a"/>
  <p:tag name="KSO_WM_UNIT_TYPE" val="f"/>
  <p:tag name="KSO_WM_BEAUTIFY_FLAG" val="#wm#"/>
</p:tagLst>
</file>

<file path=ppt/tags/tag146.xml><?xml version="1.0" encoding="utf-8"?>
<p:tagLst xmlns:p="http://schemas.openxmlformats.org/presentationml/2006/main">
  <p:tag name="KSO_WM_UNIT_INDEX" val="5"/>
  <p:tag name="KSO_WM_UNIT_TYPE" val="d"/>
  <p:tag name="KSO_WM_BEAUTIFY_FLAG" val="#wm#"/>
</p:tagLst>
</file>

<file path=ppt/tags/tag147.xml><?xml version="1.0" encoding="utf-8"?>
<p:tagLst xmlns:p="http://schemas.openxmlformats.org/presentationml/2006/main">
  <p:tag name="KSO_WM_UNIT_INDEX" val="6"/>
  <p:tag name="KSO_WM_UNIT_TEXT_SUBTYPE" val="a"/>
  <p:tag name="KSO_WM_UNIT_SUBTYPE" val="a"/>
  <p:tag name="KSO_WM_UNIT_TYPE" val="f"/>
  <p:tag name="KSO_WM_BEAUTIFY_FLAG" val="#wm#"/>
</p:tagLst>
</file>

<file path=ppt/tags/tag14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3299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PECIAL_SOURCE" val="bdnull"/>
  <p:tag name="KSO_WM_SLIDE_LAYOUT_NAME" val="标题和内容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3299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PECIAL_SOURCE" val="bdnull"/>
  <p:tag name="KSO_WM_SLIDE_LAYOUT_NAME" val="标题和内容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9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</p:tagLst>
</file>

<file path=ppt/tags/tag158.xml><?xml version="1.0" encoding="utf-8"?>
<p:tagLst xmlns:p="http://schemas.openxmlformats.org/presentationml/2006/main">
  <p:tag name="KSO_WM_UNIT_SUBTYPE" val="a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299_9*f*1"/>
  <p:tag name="KSO_WM_TEMPLATE_CATEGORY" val="custom"/>
  <p:tag name="KSO_WM_TEMPLATE_INDEX" val="20233299"/>
  <p:tag name="KSO_WM_UNIT_LAYERLEVEL" val="1"/>
  <p:tag name="KSO_WM_TAG_VERSION" val="3.0"/>
  <p:tag name="KSO_WM_BEAUTIFY_FLAG" val="#wm#"/>
</p:tagLst>
</file>

<file path=ppt/tags/tag159.xml><?xml version="1.0" encoding="utf-8"?>
<p:tagLst xmlns:p="http://schemas.openxmlformats.org/presentationml/2006/main">
  <p:tag name="KSO_WM_SLIDE_ID" val="custom2023329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299"/>
  <p:tag name="KSO_WM_SLIDE_TYPE" val="endPage"/>
  <p:tag name="KSO_WM_SLIDE_SUBTYPE" val="pureTxt"/>
  <p:tag name="KSO_WM_SLIDE_LAYOUT" val="a_f"/>
  <p:tag name="KSO_WM_SLIDE_LAYOUT_CNT" val="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8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自定义 45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2615</Words>
  <Application>WPS 演示</Application>
  <PresentationFormat>宽屏</PresentationFormat>
  <Paragraphs>162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MiSans Demibold</vt:lpstr>
      <vt:lpstr>Segoe Print</vt:lpstr>
      <vt:lpstr>微软雅黑</vt:lpstr>
      <vt:lpstr>Arial Unicode MS</vt:lpstr>
      <vt:lpstr>Calibri</vt:lpstr>
      <vt:lpstr>WPS</vt:lpstr>
      <vt:lpstr>Office 主题​​</vt:lpstr>
      <vt:lpstr>基于机器学习的NBA赔率预测</vt:lpstr>
      <vt:lpstr>介绍</vt:lpstr>
      <vt:lpstr>数据的获取</vt:lpstr>
      <vt:lpstr>数据的获取</vt:lpstr>
      <vt:lpstr>数据的获取</vt:lpstr>
      <vt:lpstr>数据的获取</vt:lpstr>
      <vt:lpstr>数据的获取</vt:lpstr>
      <vt:lpstr>XGBoost模型</vt:lpstr>
      <vt:lpstr>XGBoost模型</vt:lpstr>
      <vt:lpstr>XGBoost模型</vt:lpstr>
      <vt:lpstr>模型一 胜负预测模型</vt:lpstr>
      <vt:lpstr>模型一 胜负预测模型</vt:lpstr>
      <vt:lpstr>模型一 胜负预测模型</vt:lpstr>
      <vt:lpstr>模型一 胜负预测模型</vt:lpstr>
      <vt:lpstr>模型二 总分预测模型</vt:lpstr>
      <vt:lpstr>模型二 总分预测模型</vt:lpstr>
      <vt:lpstr>模型二 总分预测模型</vt:lpstr>
      <vt:lpstr>进行当日比赛的预测</vt:lpstr>
      <vt:lpstr>进行当日比赛的预测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柳。真英俊</cp:lastModifiedBy>
  <cp:revision>163</cp:revision>
  <dcterms:created xsi:type="dcterms:W3CDTF">2019-06-19T02:08:00Z</dcterms:created>
  <dcterms:modified xsi:type="dcterms:W3CDTF">2025-01-02T11:02:04Z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A75D3369DB2142B686FE838CE6475466_11</vt:lpwstr>
  </property>
</Properties>
</file>