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72" r:id="rId9"/>
    <p:sldId id="273" r:id="rId10"/>
    <p:sldId id="274" r:id="rId11"/>
    <p:sldId id="275" r:id="rId12"/>
    <p:sldId id="276" r:id="rId13"/>
    <p:sldId id="277" r:id="rId14"/>
    <p:sldId id="289" r:id="rId15"/>
    <p:sldId id="290" r:id="rId16"/>
    <p:sldId id="264" r:id="rId17"/>
    <p:sldId id="287" r:id="rId18"/>
    <p:sldId id="265" r:id="rId19"/>
    <p:sldId id="266" r:id="rId20"/>
    <p:sldId id="267" r:id="rId21"/>
    <p:sldId id="278" r:id="rId22"/>
    <p:sldId id="283" r:id="rId23"/>
    <p:sldId id="285" r:id="rId24"/>
    <p:sldId id="288" r:id="rId25"/>
    <p:sldId id="280" r:id="rId26"/>
    <p:sldId id="268" r:id="rId27"/>
    <p:sldId id="279" r:id="rId28"/>
    <p:sldId id="281" r:id="rId29"/>
    <p:sldId id="269" r:id="rId30"/>
    <p:sldId id="284" r:id="rId31"/>
    <p:sldId id="286" r:id="rId32"/>
    <p:sldId id="270" r:id="rId33"/>
    <p:sldId id="271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16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1" name="Google Shape;141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932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608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91" name="Google Shape;191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91" name="Google Shape;191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97" name="Google Shape;197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3" name="Google Shape;203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9" name="Google Shape;209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9" name="Google Shape;209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5" name="Google Shape;215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3" name="Google Shape;173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3" name="Google Shape;173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03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5" name="Google Shape;215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5" name="Google Shape;215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5" name="Google Shape;215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5" name="Google Shape;215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1" name="Google Shape;221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7" name="Google Shape;167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1" name="Google Shape;221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1" name="Google Shape;221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7" name="Google Shape;227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32" name="Google Shape;232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4" name="Google Shape;15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0" name="Google Shape;16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3" name="Google Shape;173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5" name="Google Shape;185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문 있는 명함">
  <p:cSld name="인용문 있는 명함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참 또는 거짓">
  <p:cSld name="참 또는 거짓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691624" y="2001863"/>
            <a:ext cx="794732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ko-KR"/>
              <a:t>객체지향소프트웨어 공학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876182" y="364816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ko-KR"/>
              <a:t>(Object Oriented Software Enginerring)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ko-KR"/>
              <a:t>프로젝트 계획/착수 보고 - 1조 부컴오피스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8041881" y="4340270"/>
            <a:ext cx="3193774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1933004 윤수오</a:t>
            </a:r>
            <a:endParaRPr sz="16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1933017 최승용</a:t>
            </a:r>
            <a:endParaRPr sz="16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1933016 정원동</a:t>
            </a:r>
            <a:endParaRPr sz="16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1933022 한해찬</a:t>
            </a:r>
            <a:endParaRPr sz="16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 err="1"/>
              <a:t>문제기술서</a:t>
            </a:r>
            <a:r>
              <a:rPr lang="ko-KR" dirty="0"/>
              <a:t> – </a:t>
            </a:r>
            <a:r>
              <a:rPr lang="ko-KR" altLang="en-US" dirty="0"/>
              <a:t>로그인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아이디와 비밀번호 입력을 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아이디와 비밀번호의 </a:t>
            </a:r>
            <a:r>
              <a:rPr lang="ko-KR" altLang="en-US" dirty="0" err="1"/>
              <a:t>일치여부</a:t>
            </a:r>
            <a:r>
              <a:rPr lang="en-US" altLang="ko-KR" dirty="0"/>
              <a:t>, </a:t>
            </a:r>
            <a:r>
              <a:rPr lang="ko-KR" altLang="en-US" dirty="0"/>
              <a:t>존재여부등을 확인하는 유효성 검사 수행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정상적으로 </a:t>
            </a:r>
            <a:r>
              <a:rPr lang="ko-KR" altLang="en-US" dirty="0" err="1"/>
              <a:t>입력받을</a:t>
            </a:r>
            <a:r>
              <a:rPr lang="ko-KR" altLang="en-US" dirty="0"/>
              <a:t> 시 본인인증 절차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본인 </a:t>
            </a:r>
            <a:r>
              <a:rPr lang="ko-KR" altLang="en-US" dirty="0" err="1"/>
              <a:t>인증시</a:t>
            </a:r>
            <a:r>
              <a:rPr lang="ko-KR" altLang="en-US" dirty="0"/>
              <a:t> 휴대폰</a:t>
            </a:r>
            <a:r>
              <a:rPr lang="en-US" altLang="ko-KR" dirty="0"/>
              <a:t>, </a:t>
            </a:r>
            <a:r>
              <a:rPr lang="ko-KR" altLang="en-US" dirty="0" err="1"/>
              <a:t>이메일중</a:t>
            </a:r>
            <a:r>
              <a:rPr lang="ko-KR" altLang="en-US" dirty="0"/>
              <a:t> 하나를 선택할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43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 err="1"/>
              <a:t>문제기술서</a:t>
            </a:r>
            <a:r>
              <a:rPr lang="ko-KR" dirty="0"/>
              <a:t> – </a:t>
            </a:r>
            <a:r>
              <a:rPr lang="ko-KR" altLang="en-US" dirty="0"/>
              <a:t>로그인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휴대폰 본인 확인 선택 시 문자</a:t>
            </a:r>
            <a:r>
              <a:rPr lang="en-US" altLang="ko-KR" dirty="0"/>
              <a:t>(SMS), </a:t>
            </a:r>
            <a:r>
              <a:rPr lang="ko-KR" altLang="en-US" dirty="0"/>
              <a:t>간편 본인확인 서비스</a:t>
            </a:r>
            <a:r>
              <a:rPr lang="en-US" altLang="ko-KR" dirty="0"/>
              <a:t>(PASS)</a:t>
            </a:r>
            <a:r>
              <a:rPr lang="ko-KR" altLang="en-US" dirty="0"/>
              <a:t>중 하나를 선택함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문자를 이용한 인증 방식 </a:t>
            </a:r>
            <a:r>
              <a:rPr lang="ko-KR" altLang="en-US" dirty="0" err="1"/>
              <a:t>선택시</a:t>
            </a:r>
            <a:r>
              <a:rPr lang="ko-KR" altLang="en-US" dirty="0"/>
              <a:t> 고객에게 이름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휴대폰 번호를 </a:t>
            </a:r>
            <a:r>
              <a:rPr lang="ko-KR" altLang="en-US" dirty="0" err="1"/>
              <a:t>입력받도록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정보가 제대로 입력되었는지를 확인하는 유효성 검사를 수행함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정상적으로 입력되었을 경우 입력된 휴대전화 번호로 인증 문자를 보냄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 번호의 유효 기간은 전송 시점으로부터 </a:t>
            </a:r>
            <a:r>
              <a:rPr lang="en-US" altLang="ko-KR" dirty="0"/>
              <a:t>3</a:t>
            </a:r>
            <a:r>
              <a:rPr lang="ko-KR" altLang="en-US" dirty="0"/>
              <a:t>분으로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79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 err="1"/>
              <a:t>문제기술서</a:t>
            </a:r>
            <a:r>
              <a:rPr lang="ko-KR" dirty="0"/>
              <a:t> – </a:t>
            </a:r>
            <a:r>
              <a:rPr lang="ko-KR" altLang="en-US" dirty="0"/>
              <a:t>로그인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/>
              <a:t>PASS</a:t>
            </a:r>
            <a:r>
              <a:rPr lang="ko-KR" altLang="en-US" dirty="0"/>
              <a:t>를 이용한 인증 방식 </a:t>
            </a:r>
            <a:r>
              <a:rPr lang="ko-KR" altLang="en-US" dirty="0" err="1"/>
              <a:t>선택시</a:t>
            </a:r>
            <a:r>
              <a:rPr lang="ko-KR" altLang="en-US" dirty="0"/>
              <a:t> 고객에게 이름</a:t>
            </a:r>
            <a:r>
              <a:rPr lang="en-US" altLang="ko-KR" dirty="0"/>
              <a:t>, </a:t>
            </a:r>
            <a:r>
              <a:rPr lang="ko-KR" altLang="en-US" dirty="0"/>
              <a:t>휴대폰 번호를 </a:t>
            </a:r>
            <a:r>
              <a:rPr lang="ko-KR" altLang="en-US" dirty="0" err="1"/>
              <a:t>입력받고</a:t>
            </a:r>
            <a:r>
              <a:rPr lang="ko-KR" altLang="en-US" dirty="0"/>
              <a:t> 사용하는 통신사를 선택하도록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정보가 제대로 입력되었는지를 확인하는 유효성 검사를 수행함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정상적으로 입력되었을 경우 체크한 통신사의 </a:t>
            </a:r>
            <a:r>
              <a:rPr lang="en-US" altLang="ko-KR" dirty="0"/>
              <a:t>PASS </a:t>
            </a:r>
            <a:r>
              <a:rPr lang="ko-KR" altLang="en-US" dirty="0"/>
              <a:t>서비스와 연동시켜 본인 인증을 진행시킴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인증이 성공적으로 </a:t>
            </a:r>
            <a:r>
              <a:rPr lang="ko-KR" altLang="en-US" dirty="0" err="1"/>
              <a:t>완료됬을</a:t>
            </a:r>
            <a:r>
              <a:rPr lang="ko-KR" altLang="en-US" dirty="0"/>
              <a:t> 경우 암호화 모듈을 통해 인증 정보를 확인하고 </a:t>
            </a:r>
            <a:r>
              <a:rPr lang="ko-KR" altLang="en-US" dirty="0" err="1"/>
              <a:t>로그인을</a:t>
            </a:r>
            <a:r>
              <a:rPr lang="ko-KR" altLang="en-US" dirty="0"/>
              <a:t> 성공적으로 수행함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03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 err="1"/>
              <a:t>문제기술서</a:t>
            </a:r>
            <a:r>
              <a:rPr lang="ko-KR" dirty="0"/>
              <a:t> – </a:t>
            </a:r>
            <a:r>
              <a:rPr lang="ko-KR" altLang="en-US" dirty="0"/>
              <a:t>로그인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이메일을 이용한 인증 방식 </a:t>
            </a:r>
            <a:r>
              <a:rPr lang="ko-KR" altLang="en-US" dirty="0" err="1"/>
              <a:t>선택시</a:t>
            </a:r>
            <a:r>
              <a:rPr lang="ko-KR" altLang="en-US" dirty="0"/>
              <a:t> 고객에게 이름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이메일 주소를 </a:t>
            </a:r>
            <a:r>
              <a:rPr lang="ko-KR" altLang="en-US" dirty="0" err="1"/>
              <a:t>입력받도록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정보가 제대로 입력되었는지를 확인하는 유효성 검사를 수행함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정상적으로 입력되었을 경우 입력된 이메일 주소로 인증 문자를 보냄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 번호의 유효 기간은 전송 시점으로부터 </a:t>
            </a:r>
            <a:r>
              <a:rPr lang="en-US" altLang="ko-KR" dirty="0"/>
              <a:t>3</a:t>
            </a:r>
            <a:r>
              <a:rPr lang="ko-KR" altLang="en-US" dirty="0"/>
              <a:t>분으로 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인증번호가 일치할 경우 암호화 모듈을 통해 인증 정보를 확인하고 로그인을 성공적으로 수행함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90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문제기술서 – 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비밀번호 찾기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</a:rPr>
              <a:t> 로그인 창에서 ‘ 아이디</a:t>
            </a:r>
            <a:r>
              <a:rPr lang="en-US" altLang="ko-KR" dirty="0">
                <a:solidFill>
                  <a:srgbClr val="3F3F3F"/>
                </a:solidFill>
              </a:rPr>
              <a:t>/</a:t>
            </a:r>
            <a:r>
              <a:rPr lang="ko-KR" altLang="en-US" dirty="0">
                <a:solidFill>
                  <a:srgbClr val="3F3F3F"/>
                </a:solidFill>
              </a:rPr>
              <a:t>비밀번호’ 찾기 창을 </a:t>
            </a:r>
            <a:r>
              <a:rPr lang="ko-KR" altLang="en-US" dirty="0" err="1">
                <a:solidFill>
                  <a:srgbClr val="3F3F3F"/>
                </a:solidFill>
              </a:rPr>
              <a:t>클릭시</a:t>
            </a:r>
            <a:r>
              <a:rPr lang="ko-KR" altLang="en-US" dirty="0">
                <a:solidFill>
                  <a:srgbClr val="3F3F3F"/>
                </a:solidFill>
              </a:rPr>
              <a:t> 해당 화면이 나옴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rgbClr val="3F3F3F"/>
                </a:solidFill>
              </a:rPr>
              <a:t> </a:t>
            </a:r>
            <a:endParaRPr lang="en-US" altLang="ko-KR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</a:rPr>
              <a:t> ‘아이디 </a:t>
            </a:r>
            <a:r>
              <a:rPr lang="ko-KR" altLang="en-US" dirty="0" err="1">
                <a:solidFill>
                  <a:srgbClr val="3F3F3F"/>
                </a:solidFill>
              </a:rPr>
              <a:t>찾기’를</a:t>
            </a:r>
            <a:r>
              <a:rPr lang="ko-KR" altLang="en-US" dirty="0">
                <a:solidFill>
                  <a:srgbClr val="3F3F3F"/>
                </a:solidFill>
              </a:rPr>
              <a:t> 클릭하면 사용자로부터 가입시 입력한 이름과 이메일 또는 생년월일을 입력하고 ‘아이디 찾기’ 버튼을 클릭한다</a:t>
            </a:r>
            <a:r>
              <a:rPr lang="en-US" altLang="ko-KR" dirty="0">
                <a:solidFill>
                  <a:srgbClr val="3F3F3F"/>
                </a:solidFill>
              </a:rPr>
              <a:t>. 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</a:rPr>
              <a:t>이때 입력한 정보가 일치할 경우에는 해당하는 </a:t>
            </a:r>
            <a:r>
              <a:rPr lang="en-US" altLang="ko-KR" dirty="0">
                <a:solidFill>
                  <a:srgbClr val="3F3F3F"/>
                </a:solidFill>
              </a:rPr>
              <a:t>ID</a:t>
            </a:r>
            <a:r>
              <a:rPr lang="ko-KR" altLang="en-US" dirty="0">
                <a:solidFill>
                  <a:srgbClr val="3F3F3F"/>
                </a:solidFill>
              </a:rPr>
              <a:t>를 고객에게 표시하고</a:t>
            </a:r>
            <a:r>
              <a:rPr lang="en-US" altLang="ko-KR" dirty="0">
                <a:solidFill>
                  <a:srgbClr val="3F3F3F"/>
                </a:solidFill>
              </a:rPr>
              <a:t>, </a:t>
            </a:r>
            <a:r>
              <a:rPr lang="ko-KR" altLang="en-US" dirty="0">
                <a:solidFill>
                  <a:srgbClr val="3F3F3F"/>
                </a:solidFill>
              </a:rPr>
              <a:t>입력한 정보가 다르거나 없는 정보라면 고객에게 ‘유효하지 않은 회원정보입니다’ 메시지를 띄운다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77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문제기술서 – 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비밀번호 찾기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</a:rPr>
              <a:t>‘비밀번호 </a:t>
            </a:r>
            <a:r>
              <a:rPr lang="ko-KR" altLang="en-US" dirty="0" err="1">
                <a:solidFill>
                  <a:srgbClr val="3F3F3F"/>
                </a:solidFill>
              </a:rPr>
              <a:t>찾기’를</a:t>
            </a:r>
            <a:r>
              <a:rPr lang="ko-KR" altLang="en-US" dirty="0">
                <a:solidFill>
                  <a:srgbClr val="3F3F3F"/>
                </a:solidFill>
              </a:rPr>
              <a:t> 클릭하면 사용자로부터 가입 시 입력한 </a:t>
            </a:r>
            <a:r>
              <a:rPr lang="en-US" altLang="ko-KR" dirty="0">
                <a:solidFill>
                  <a:srgbClr val="3F3F3F"/>
                </a:solidFill>
              </a:rPr>
              <a:t>ID</a:t>
            </a:r>
            <a:r>
              <a:rPr lang="ko-KR" altLang="en-US" dirty="0">
                <a:solidFill>
                  <a:srgbClr val="3F3F3F"/>
                </a:solidFill>
              </a:rPr>
              <a:t>를 </a:t>
            </a:r>
            <a:r>
              <a:rPr lang="ko-KR" altLang="en-US" dirty="0" err="1">
                <a:solidFill>
                  <a:srgbClr val="3F3F3F"/>
                </a:solidFill>
              </a:rPr>
              <a:t>입력받고</a:t>
            </a:r>
            <a:r>
              <a:rPr lang="ko-KR" altLang="en-US" dirty="0">
                <a:solidFill>
                  <a:srgbClr val="3F3F3F"/>
                </a:solidFill>
              </a:rPr>
              <a:t> ‘다음’ 버튼을 클릭함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</a:rPr>
              <a:t> 이때 입력한 </a:t>
            </a:r>
            <a:r>
              <a:rPr lang="en-US" altLang="ko-KR" dirty="0">
                <a:solidFill>
                  <a:srgbClr val="3F3F3F"/>
                </a:solidFill>
              </a:rPr>
              <a:t>ID</a:t>
            </a:r>
            <a:r>
              <a:rPr lang="ko-KR" altLang="en-US" dirty="0">
                <a:solidFill>
                  <a:srgbClr val="3F3F3F"/>
                </a:solidFill>
              </a:rPr>
              <a:t>가 </a:t>
            </a:r>
            <a:r>
              <a:rPr lang="ko-KR" altLang="en-US" dirty="0" err="1">
                <a:solidFill>
                  <a:srgbClr val="3F3F3F"/>
                </a:solidFill>
              </a:rPr>
              <a:t>일치할때는</a:t>
            </a:r>
            <a:r>
              <a:rPr lang="ko-KR" altLang="en-US" dirty="0">
                <a:solidFill>
                  <a:srgbClr val="3F3F3F"/>
                </a:solidFill>
              </a:rPr>
              <a:t> ‘</a:t>
            </a:r>
            <a:r>
              <a:rPr lang="ko-KR" altLang="en-US" dirty="0" err="1">
                <a:solidFill>
                  <a:srgbClr val="3F3F3F"/>
                </a:solidFill>
              </a:rPr>
              <a:t>로그인’과</a:t>
            </a:r>
            <a:r>
              <a:rPr lang="ko-KR" altLang="en-US" dirty="0">
                <a:solidFill>
                  <a:srgbClr val="3F3F3F"/>
                </a:solidFill>
              </a:rPr>
              <a:t> 동일한 본인 인증 절차를 수행 후 새로운 비밀번호를 고객으로부터 </a:t>
            </a:r>
            <a:r>
              <a:rPr lang="ko-KR" altLang="en-US" dirty="0" err="1">
                <a:solidFill>
                  <a:srgbClr val="3F3F3F"/>
                </a:solidFill>
              </a:rPr>
              <a:t>입력받게</a:t>
            </a:r>
            <a:r>
              <a:rPr lang="ko-KR" altLang="en-US" dirty="0">
                <a:solidFill>
                  <a:srgbClr val="3F3F3F"/>
                </a:solidFill>
              </a:rPr>
              <a:t> 한다</a:t>
            </a:r>
            <a:r>
              <a:rPr lang="en-US" altLang="ko-KR" dirty="0">
                <a:solidFill>
                  <a:srgbClr val="3F3F3F"/>
                </a:solidFill>
              </a:rPr>
              <a:t>. </a:t>
            </a:r>
            <a:endParaRPr lang="en-US" altLang="ko-KR" dirty="0"/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</a:rPr>
              <a:t>고객은 새로운 비밀번호를 입력하고 ‘비밀번호 변경’ 버튼을 누르면 기존에 있는 비밀번호를 새로 </a:t>
            </a:r>
            <a:r>
              <a:rPr lang="ko-KR" altLang="en-US" dirty="0" err="1">
                <a:solidFill>
                  <a:srgbClr val="3F3F3F"/>
                </a:solidFill>
              </a:rPr>
              <a:t>입력받은</a:t>
            </a:r>
            <a:r>
              <a:rPr lang="ko-KR" altLang="en-US" dirty="0">
                <a:solidFill>
                  <a:srgbClr val="3F3F3F"/>
                </a:solidFill>
              </a:rPr>
              <a:t> 비밀번호로 업데이트한다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입력한 정보가 다르거나 없는 정보라면 고객에게 ‘유효하지 않는 회원정보입니다’ 메시지를 띄우고 재입력을 받도록 함</a:t>
            </a:r>
            <a:r>
              <a:rPr lang="en-US" altLang="ko-KR" dirty="0"/>
              <a:t>.</a:t>
            </a:r>
            <a:endParaRPr lang="en-US" altLang="ko-KR" dirty="0">
              <a:solidFill>
                <a:srgbClr val="3F3F3F"/>
              </a:solidFill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22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defRPr/>
            </a:pPr>
            <a:r>
              <a:rPr lang="ko-KR"/>
              <a:t>문제기술서 – 구매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677334" y="2160588"/>
            <a:ext cx="8596668" cy="43444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45700" rIns="91424" bIns="45700" anchor="t" anchorCtr="0">
            <a:noAutofit/>
          </a:bodyPr>
          <a:lstStyle/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 dirty="0">
                <a:solidFill>
                  <a:srgbClr val="3F3F3F"/>
                </a:solidFill>
              </a:rPr>
              <a:t>물품 페이지에서 </a:t>
            </a:r>
            <a:r>
              <a:rPr lang="en-US" altLang="ko-KR" dirty="0">
                <a:solidFill>
                  <a:srgbClr val="3F3F3F"/>
                </a:solidFill>
              </a:rPr>
              <a:t>‘</a:t>
            </a:r>
            <a:r>
              <a:rPr lang="ko-KR" altLang="en-US" dirty="0">
                <a:solidFill>
                  <a:srgbClr val="3F3F3F"/>
                </a:solidFill>
              </a:rPr>
              <a:t>구매</a:t>
            </a:r>
            <a:r>
              <a:rPr lang="en-US" altLang="ko-KR" dirty="0">
                <a:solidFill>
                  <a:srgbClr val="3F3F3F"/>
                </a:solidFill>
              </a:rPr>
              <a:t>’</a:t>
            </a:r>
            <a:r>
              <a:rPr lang="ko-KR" altLang="en-US" dirty="0">
                <a:solidFill>
                  <a:srgbClr val="3F3F3F"/>
                </a:solidFill>
              </a:rPr>
              <a:t> 버튼을 클릭해야 해당 물품을 구매할 수 있음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 dirty="0">
                <a:solidFill>
                  <a:srgbClr val="3F3F3F"/>
                </a:solidFill>
              </a:rPr>
              <a:t>물품을 구매하기 위해서는 </a:t>
            </a:r>
            <a:r>
              <a:rPr lang="en-US" altLang="ko-KR" dirty="0">
                <a:solidFill>
                  <a:srgbClr val="3F3F3F"/>
                </a:solidFill>
              </a:rPr>
              <a:t>‘</a:t>
            </a:r>
            <a:r>
              <a:rPr lang="ko-KR" altLang="en-US" dirty="0">
                <a:solidFill>
                  <a:srgbClr val="3F3F3F"/>
                </a:solidFill>
              </a:rPr>
              <a:t>회원 상태</a:t>
            </a:r>
            <a:r>
              <a:rPr lang="en-US" altLang="ko-KR" dirty="0">
                <a:solidFill>
                  <a:srgbClr val="3F3F3F"/>
                </a:solidFill>
              </a:rPr>
              <a:t>’</a:t>
            </a:r>
            <a:r>
              <a:rPr lang="ko-KR" altLang="en-US" dirty="0">
                <a:solidFill>
                  <a:srgbClr val="3F3F3F"/>
                </a:solidFill>
              </a:rPr>
              <a:t> 즉</a:t>
            </a:r>
            <a:r>
              <a:rPr lang="en-US" altLang="ko-KR" dirty="0">
                <a:solidFill>
                  <a:srgbClr val="3F3F3F"/>
                </a:solidFill>
              </a:rPr>
              <a:t>,</a:t>
            </a:r>
            <a:r>
              <a:rPr lang="ko-KR" altLang="en-US" dirty="0">
                <a:solidFill>
                  <a:srgbClr val="3F3F3F"/>
                </a:solidFill>
              </a:rPr>
              <a:t> 로그인을 한 상태여야만 함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 dirty="0">
                <a:solidFill>
                  <a:srgbClr val="FF0000"/>
                </a:solidFill>
              </a:rPr>
              <a:t>로그인을 하지 않은 상태에서 </a:t>
            </a:r>
            <a:r>
              <a:rPr lang="en-US" altLang="ko-KR" dirty="0"/>
              <a:t>‘</a:t>
            </a:r>
            <a:r>
              <a:rPr lang="ko-KR" altLang="en-US" dirty="0"/>
              <a:t>구매</a:t>
            </a:r>
            <a:r>
              <a:rPr lang="en-US" altLang="ko-KR" dirty="0"/>
              <a:t>’</a:t>
            </a:r>
            <a:r>
              <a:rPr lang="ko-KR" altLang="en-US" dirty="0"/>
              <a:t> 버튼을 클릭한 경우에는 로그인 페이지로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 dirty="0">
                <a:solidFill>
                  <a:srgbClr val="3F3F3F"/>
                </a:solidFill>
              </a:rPr>
              <a:t>로그인 한 상태에서 </a:t>
            </a:r>
            <a:r>
              <a:rPr lang="en-US" altLang="ko-KR" dirty="0">
                <a:solidFill>
                  <a:srgbClr val="3F3F3F"/>
                </a:solidFill>
              </a:rPr>
              <a:t>‘</a:t>
            </a:r>
            <a:r>
              <a:rPr lang="ko-KR" altLang="en-US" dirty="0">
                <a:solidFill>
                  <a:srgbClr val="3F3F3F"/>
                </a:solidFill>
              </a:rPr>
              <a:t>구매</a:t>
            </a:r>
            <a:r>
              <a:rPr lang="en-US" altLang="ko-KR" dirty="0">
                <a:solidFill>
                  <a:srgbClr val="3F3F3F"/>
                </a:solidFill>
              </a:rPr>
              <a:t>’</a:t>
            </a:r>
            <a:r>
              <a:rPr lang="ko-KR" altLang="en-US" dirty="0">
                <a:solidFill>
                  <a:srgbClr val="3F3F3F"/>
                </a:solidFill>
              </a:rPr>
              <a:t>버튼을 클릭하면 </a:t>
            </a:r>
            <a:r>
              <a:rPr lang="en-US" altLang="ko-KR" dirty="0">
                <a:solidFill>
                  <a:srgbClr val="3F3F3F"/>
                </a:solidFill>
              </a:rPr>
              <a:t>‘</a:t>
            </a:r>
            <a:r>
              <a:rPr lang="ko-KR" altLang="en-US" dirty="0" err="1">
                <a:solidFill>
                  <a:srgbClr val="3F3F3F"/>
                </a:solidFill>
              </a:rPr>
              <a:t>바로결제</a:t>
            </a:r>
            <a:r>
              <a:rPr lang="en-US" altLang="ko-KR" dirty="0">
                <a:solidFill>
                  <a:srgbClr val="3F3F3F"/>
                </a:solidFill>
              </a:rPr>
              <a:t>’</a:t>
            </a:r>
            <a:r>
              <a:rPr lang="ko-KR" altLang="en-US" dirty="0">
                <a:solidFill>
                  <a:srgbClr val="3F3F3F"/>
                </a:solidFill>
              </a:rPr>
              <a:t>와 </a:t>
            </a:r>
            <a:r>
              <a:rPr lang="en-US" altLang="ko-KR" dirty="0">
                <a:solidFill>
                  <a:srgbClr val="3F3F3F"/>
                </a:solidFill>
              </a:rPr>
              <a:t>‘</a:t>
            </a:r>
            <a:r>
              <a:rPr lang="ko-KR" altLang="en-US" dirty="0">
                <a:solidFill>
                  <a:srgbClr val="3F3F3F"/>
                </a:solidFill>
              </a:rPr>
              <a:t>장바구니에 추가</a:t>
            </a:r>
            <a:r>
              <a:rPr lang="en-US" altLang="ko-KR" dirty="0">
                <a:solidFill>
                  <a:srgbClr val="3F3F3F"/>
                </a:solidFill>
              </a:rPr>
              <a:t>’</a:t>
            </a:r>
            <a:r>
              <a:rPr lang="ko-KR" altLang="en-US" dirty="0">
                <a:solidFill>
                  <a:srgbClr val="3F3F3F"/>
                </a:solidFill>
              </a:rPr>
              <a:t> 버튼이 화면에 나타나고 구매자는 둘 중 하나를 선택함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en-US" altLang="ko-KR" dirty="0">
                <a:solidFill>
                  <a:srgbClr val="3F3F3F"/>
                </a:solidFill>
              </a:rPr>
              <a:t>‘</a:t>
            </a:r>
            <a:r>
              <a:rPr lang="ko-KR" altLang="en-US" dirty="0">
                <a:solidFill>
                  <a:srgbClr val="3F3F3F"/>
                </a:solidFill>
              </a:rPr>
              <a:t>바로 결제</a:t>
            </a:r>
            <a:r>
              <a:rPr lang="en-US" altLang="ko-KR" dirty="0">
                <a:solidFill>
                  <a:srgbClr val="3F3F3F"/>
                </a:solidFill>
              </a:rPr>
              <a:t>’</a:t>
            </a:r>
            <a:r>
              <a:rPr lang="ko-KR" altLang="en-US" dirty="0">
                <a:solidFill>
                  <a:srgbClr val="3F3F3F"/>
                </a:solidFill>
              </a:rPr>
              <a:t> 버튼을 클릭하면 즉시 개인 정보 입력 페이지로 넘어가고 </a:t>
            </a:r>
            <a:r>
              <a:rPr lang="en-US" altLang="ko-KR" dirty="0">
                <a:solidFill>
                  <a:srgbClr val="3F3F3F"/>
                </a:solidFill>
              </a:rPr>
              <a:t>‘</a:t>
            </a:r>
            <a:r>
              <a:rPr lang="ko-KR" altLang="en-US" dirty="0">
                <a:solidFill>
                  <a:srgbClr val="3F3F3F"/>
                </a:solidFill>
              </a:rPr>
              <a:t>장바구니에 추가</a:t>
            </a:r>
            <a:r>
              <a:rPr lang="en-US" altLang="ko-KR" dirty="0">
                <a:solidFill>
                  <a:srgbClr val="3F3F3F"/>
                </a:solidFill>
              </a:rPr>
              <a:t>’</a:t>
            </a:r>
            <a:r>
              <a:rPr lang="ko-KR" altLang="en-US" dirty="0">
                <a:solidFill>
                  <a:srgbClr val="3F3F3F"/>
                </a:solidFill>
              </a:rPr>
              <a:t> 버튼을 클릭하면 해당 물품이 장바구니 페이지로 </a:t>
            </a:r>
            <a:r>
              <a:rPr lang="ko-KR" altLang="en-US" dirty="0" err="1">
                <a:solidFill>
                  <a:srgbClr val="3F3F3F"/>
                </a:solidFill>
              </a:rPr>
              <a:t>넘어감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 dirty="0">
                <a:solidFill>
                  <a:srgbClr val="3F3F3F"/>
                </a:solidFill>
              </a:rPr>
              <a:t>장바구니 페이지에서는 구매자가 </a:t>
            </a:r>
            <a:r>
              <a:rPr lang="en-US" altLang="ko-KR" dirty="0">
                <a:solidFill>
                  <a:srgbClr val="3F3F3F"/>
                </a:solidFill>
              </a:rPr>
              <a:t>‘</a:t>
            </a:r>
            <a:r>
              <a:rPr lang="ko-KR" altLang="en-US" dirty="0">
                <a:solidFill>
                  <a:srgbClr val="3F3F3F"/>
                </a:solidFill>
              </a:rPr>
              <a:t>구매</a:t>
            </a:r>
            <a:r>
              <a:rPr lang="en-US" altLang="ko-KR" dirty="0">
                <a:solidFill>
                  <a:srgbClr val="3F3F3F"/>
                </a:solidFill>
              </a:rPr>
              <a:t>’</a:t>
            </a:r>
            <a:r>
              <a:rPr lang="ko-KR" altLang="en-US" dirty="0">
                <a:solidFill>
                  <a:srgbClr val="3F3F3F"/>
                </a:solidFill>
              </a:rPr>
              <a:t> 버튼을 클릭한 물품들의 사진과 간단한 정보가 화면에 나타남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 dirty="0">
                <a:solidFill>
                  <a:srgbClr val="3F3F3F"/>
                </a:solidFill>
              </a:rPr>
              <a:t>장바구니에서 물품을 삭제할 수 있고</a:t>
            </a:r>
            <a:r>
              <a:rPr lang="en-US" altLang="ko-KR" dirty="0">
                <a:solidFill>
                  <a:srgbClr val="3F3F3F"/>
                </a:solidFill>
              </a:rPr>
              <a:t>,</a:t>
            </a:r>
            <a:r>
              <a:rPr lang="ko-KR" altLang="en-US" dirty="0">
                <a:solidFill>
                  <a:srgbClr val="3F3F3F"/>
                </a:solidFill>
              </a:rPr>
              <a:t> 구입할 수량을 조절할 수 있음</a:t>
            </a:r>
            <a:r>
              <a:rPr lang="en-US" altLang="ko-KR" dirty="0">
                <a:solidFill>
                  <a:srgbClr val="3F3F3F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defRPr/>
            </a:pPr>
            <a:r>
              <a:rPr lang="ko-KR"/>
              <a:t>문제기술서 – 구매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677334" y="2160588"/>
            <a:ext cx="8596668" cy="43444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45700" rIns="91424" bIns="45700" anchor="t" anchorCtr="0">
            <a:normAutofit/>
          </a:bodyPr>
          <a:lstStyle/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>
                <a:solidFill>
                  <a:srgbClr val="3F3F3F"/>
                </a:solidFill>
              </a:rPr>
              <a:t>물품들의 사진 옆에는 체크하는 박스가 존재하는데 이는 결제할 물품들을 선택하기 위한 것</a:t>
            </a:r>
            <a:r>
              <a:rPr lang="en-US" altLang="ko-KR">
                <a:solidFill>
                  <a:srgbClr val="3F3F3F"/>
                </a:solidFill>
              </a:rPr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>
                <a:solidFill>
                  <a:srgbClr val="3F3F3F"/>
                </a:solidFill>
              </a:rPr>
              <a:t>결제한 물품들을 체크한 상태에서 </a:t>
            </a:r>
            <a:r>
              <a:rPr lang="en-US" altLang="ko-KR">
                <a:solidFill>
                  <a:srgbClr val="3F3F3F"/>
                </a:solidFill>
              </a:rPr>
              <a:t>‘</a:t>
            </a:r>
            <a:r>
              <a:rPr lang="ko-KR" altLang="en-US">
                <a:solidFill>
                  <a:srgbClr val="3F3F3F"/>
                </a:solidFill>
              </a:rPr>
              <a:t>결제</a:t>
            </a:r>
            <a:r>
              <a:rPr lang="en-US" altLang="ko-KR">
                <a:solidFill>
                  <a:srgbClr val="3F3F3F"/>
                </a:solidFill>
              </a:rPr>
              <a:t>’</a:t>
            </a:r>
            <a:r>
              <a:rPr lang="ko-KR" altLang="en-US">
                <a:solidFill>
                  <a:srgbClr val="3F3F3F"/>
                </a:solidFill>
              </a:rPr>
              <a:t> 버튼을 클릭하면 고객의 개인 정보를 입력하는 페이지로 넘어감</a:t>
            </a:r>
            <a:r>
              <a:rPr lang="en-US" altLang="ko-KR">
                <a:solidFill>
                  <a:srgbClr val="3F3F3F"/>
                </a:solidFill>
              </a:rPr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>
                <a:solidFill>
                  <a:srgbClr val="3F3F3F"/>
                </a:solidFill>
              </a:rPr>
              <a:t>구매자의 이름은 기본적으로 화면에 표시가 되며 따로 입력해야 하는 개인 정보에는 </a:t>
            </a:r>
            <a:r>
              <a:rPr lang="en-US" altLang="ko-KR">
                <a:solidFill>
                  <a:srgbClr val="3F3F3F"/>
                </a:solidFill>
              </a:rPr>
              <a:t>‘</a:t>
            </a:r>
            <a:r>
              <a:rPr lang="ko-KR" altLang="en-US">
                <a:solidFill>
                  <a:srgbClr val="3F3F3F"/>
                </a:solidFill>
              </a:rPr>
              <a:t>주소</a:t>
            </a:r>
            <a:r>
              <a:rPr lang="en-US" altLang="ko-KR">
                <a:solidFill>
                  <a:srgbClr val="3F3F3F"/>
                </a:solidFill>
              </a:rPr>
              <a:t>’</a:t>
            </a:r>
            <a:r>
              <a:rPr lang="ko-KR" altLang="en-US">
                <a:solidFill>
                  <a:srgbClr val="3F3F3F"/>
                </a:solidFill>
              </a:rPr>
              <a:t>와 </a:t>
            </a:r>
            <a:r>
              <a:rPr lang="en-US" altLang="ko-KR">
                <a:solidFill>
                  <a:srgbClr val="3F3F3F"/>
                </a:solidFill>
              </a:rPr>
              <a:t>‘</a:t>
            </a:r>
            <a:r>
              <a:rPr lang="ko-KR" altLang="en-US">
                <a:solidFill>
                  <a:srgbClr val="3F3F3F"/>
                </a:solidFill>
              </a:rPr>
              <a:t>전화번호</a:t>
            </a:r>
            <a:r>
              <a:rPr lang="en-US" altLang="ko-KR">
                <a:solidFill>
                  <a:srgbClr val="3F3F3F"/>
                </a:solidFill>
              </a:rPr>
              <a:t>’</a:t>
            </a:r>
            <a:r>
              <a:rPr lang="ko-KR" altLang="en-US">
                <a:solidFill>
                  <a:srgbClr val="3F3F3F"/>
                </a:solidFill>
              </a:rPr>
              <a:t> 등이 있음</a:t>
            </a:r>
            <a:r>
              <a:rPr lang="en-US" altLang="ko-KR">
                <a:solidFill>
                  <a:srgbClr val="3F3F3F"/>
                </a:solidFill>
              </a:rPr>
              <a:t>.</a:t>
            </a:r>
          </a:p>
          <a:p>
            <a:pPr marL="342900" lvl="0" indent="-342900">
              <a:spcBef>
                <a:spcPts val="1500"/>
              </a:spcBef>
              <a:buSzPct val="25000"/>
              <a:buChar char="►"/>
              <a:defRPr/>
            </a:pPr>
            <a:r>
              <a:rPr lang="ko-KR" altLang="en-US">
                <a:solidFill>
                  <a:srgbClr val="3F3F3F"/>
                </a:solidFill>
              </a:rPr>
              <a:t>개인 정보 입력 페이지에서 입력을 마친 후 </a:t>
            </a:r>
            <a:r>
              <a:rPr lang="en-US" altLang="ko-KR">
                <a:solidFill>
                  <a:srgbClr val="3F3F3F"/>
                </a:solidFill>
              </a:rPr>
              <a:t>‘</a:t>
            </a:r>
            <a:r>
              <a:rPr lang="ko-KR" altLang="en-US">
                <a:solidFill>
                  <a:srgbClr val="3F3F3F"/>
                </a:solidFill>
              </a:rPr>
              <a:t>결제</a:t>
            </a:r>
            <a:r>
              <a:rPr lang="en-US" altLang="ko-KR">
                <a:solidFill>
                  <a:srgbClr val="3F3F3F"/>
                </a:solidFill>
              </a:rPr>
              <a:t>’</a:t>
            </a:r>
            <a:r>
              <a:rPr lang="ko-KR" altLang="en-US">
                <a:solidFill>
                  <a:srgbClr val="3F3F3F"/>
                </a:solidFill>
              </a:rPr>
              <a:t> 버튼을 누르면 결제 페이지로 넘어감</a:t>
            </a:r>
            <a:r>
              <a:rPr lang="en-US" altLang="ko-KR">
                <a:solidFill>
                  <a:srgbClr val="3F3F3F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/>
              <a:t>문제기술서 – 주문/결제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결제는 </a:t>
            </a:r>
            <a:r>
              <a:rPr lang="en-US" altLang="ko-KR" dirty="0"/>
              <a:t>‘</a:t>
            </a:r>
            <a:r>
              <a:rPr lang="ko-KR" altLang="en-US" dirty="0"/>
              <a:t>일반 포인트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신용카드</a:t>
            </a:r>
            <a:r>
              <a:rPr lang="en-US" altLang="ko-KR" dirty="0"/>
              <a:t>’</a:t>
            </a:r>
            <a:r>
              <a:rPr lang="ko-KR" altLang="en-US" dirty="0"/>
              <a:t>로 나누어짐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신용카드 정보</a:t>
            </a:r>
            <a:r>
              <a:rPr lang="en-US" altLang="ko-KR" dirty="0"/>
              <a:t>, </a:t>
            </a:r>
            <a:r>
              <a:rPr lang="ko-KR" altLang="en-US" dirty="0"/>
              <a:t>계좌 정보 입력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 성공하면 결제 정보를 카드사에 전송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카드사의 정보를 반환 받아 처리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처리과정에서 오류가 있을 시 오류 메시지 출력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 결과로 영수증 출력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영수증에는 고객 정보</a:t>
            </a:r>
            <a:r>
              <a:rPr lang="en-US" altLang="ko-KR" dirty="0"/>
              <a:t>, </a:t>
            </a:r>
            <a:r>
              <a:rPr lang="ko-KR" altLang="en-US" dirty="0"/>
              <a:t>결제 정보</a:t>
            </a:r>
            <a:r>
              <a:rPr lang="en-US" altLang="ko-KR" dirty="0"/>
              <a:t>, </a:t>
            </a:r>
            <a:r>
              <a:rPr lang="ko-KR" altLang="en-US" dirty="0"/>
              <a:t>구매 물품</a:t>
            </a:r>
            <a:r>
              <a:rPr lang="en-US" altLang="ko-KR" dirty="0"/>
              <a:t>, </a:t>
            </a:r>
            <a:r>
              <a:rPr lang="ko-KR" altLang="en-US" dirty="0"/>
              <a:t>날짜 등 포함</a:t>
            </a:r>
            <a:r>
              <a:rPr lang="en-US" altLang="ko-KR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/>
              <a:t>문제기술서 – 배송조회</a:t>
            </a: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ko-KR" altLang="en-US" sz="1800" dirty="0"/>
              <a:t>배송하는 택배에 관한 송장번호를 물품의 사진과 함께 게시함</a:t>
            </a:r>
            <a:r>
              <a:rPr lang="en-US" altLang="ko-KR" sz="1800" dirty="0"/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ko-KR" altLang="en-US" dirty="0"/>
              <a:t>해당 사진 오른편에 택배 거쳐간 마지막 장소의 정보를 제공함</a:t>
            </a:r>
            <a:r>
              <a:rPr lang="en-US" altLang="ko-KR" dirty="0"/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altLang="ko-KR" dirty="0"/>
              <a:t>‘</a:t>
            </a:r>
            <a:r>
              <a:rPr lang="ko-KR" altLang="en-US" dirty="0" err="1"/>
              <a:t>더보기</a:t>
            </a:r>
            <a:r>
              <a:rPr lang="en-US" altLang="ko-KR" dirty="0"/>
              <a:t>’ </a:t>
            </a:r>
            <a:r>
              <a:rPr lang="ko-KR" altLang="en-US" dirty="0"/>
              <a:t>버튼을 클릭하여 택배가 거쳐갔던 모든 장소와 해당 장소의 도착시간 정보를 상세히 제공함</a:t>
            </a:r>
            <a:r>
              <a:rPr lang="en-US" altLang="ko-KR" dirty="0"/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ko-KR" altLang="en-US" dirty="0"/>
              <a:t>배송이 완료되면 회원가입시에 본인인증을 한 전화번호를 바탕으로 고객에게 문자를 전송함</a:t>
            </a:r>
            <a:r>
              <a:rPr lang="en-US" altLang="ko-KR" dirty="0"/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ko-KR" altLang="en-US" dirty="0"/>
              <a:t>고객이 택배의 수령을 완료한 후 </a:t>
            </a:r>
            <a:r>
              <a:rPr lang="en-US" altLang="ko-KR" dirty="0"/>
              <a:t>‘</a:t>
            </a:r>
            <a:r>
              <a:rPr lang="ko-KR" altLang="en-US" dirty="0"/>
              <a:t>구입확정</a:t>
            </a:r>
            <a:r>
              <a:rPr lang="en-US" altLang="ko-KR" dirty="0"/>
              <a:t>’ </a:t>
            </a:r>
            <a:r>
              <a:rPr lang="ko-KR" altLang="en-US" dirty="0"/>
              <a:t>버튼을 눌러 직원에게 택배가 잘 도착했음을 알려줄 수 있다</a:t>
            </a:r>
            <a:r>
              <a:rPr lang="en-US" altLang="ko-KR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ko-KR" sz="1800" dirty="0"/>
              <a:t>프로젝트 개요</a:t>
            </a:r>
            <a:endParaRPr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ko-KR" sz="1800" dirty="0"/>
              <a:t>프로젝트 </a:t>
            </a:r>
            <a:r>
              <a:rPr lang="ko-KR" dirty="0"/>
              <a:t>헌장</a:t>
            </a:r>
            <a:endParaRPr lang="en-US" altLang="ko-KR"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ko-KR" altLang="en-US" dirty="0"/>
              <a:t>프로젝트 범위</a:t>
            </a:r>
            <a:endParaRPr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ko-KR" dirty="0"/>
              <a:t>프로젝트 개발 환경</a:t>
            </a:r>
            <a:endParaRPr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ko-KR" sz="1800" dirty="0"/>
              <a:t>상세 문제기술서</a:t>
            </a:r>
            <a:endParaRPr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ko-KR" sz="1800" dirty="0"/>
              <a:t>관리 프로세스</a:t>
            </a:r>
            <a:endParaRPr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ko-KR" sz="1800" dirty="0"/>
              <a:t>기술 프로세스</a:t>
            </a:r>
            <a:endParaRPr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ko-KR" sz="1800" dirty="0"/>
              <a:t>지원 프로세스</a:t>
            </a:r>
            <a:endParaRPr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ko-KR" sz="1800" dirty="0"/>
              <a:t>Q&amp;A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관리 프로세스 계획</a:t>
            </a:r>
            <a:r>
              <a:rPr lang="en-US" altLang="ko-KR" dirty="0"/>
              <a:t> – </a:t>
            </a:r>
            <a:r>
              <a:rPr lang="ko-KR" altLang="en-US" dirty="0"/>
              <a:t>프로젝트 조직 구성</a:t>
            </a:r>
            <a:endParaRPr dirty="0"/>
          </a:p>
        </p:txBody>
      </p:sp>
      <p:pic>
        <p:nvPicPr>
          <p:cNvPr id="4" name="_x369829744" descr="EMB00001fc012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86" y="1353128"/>
            <a:ext cx="7667716" cy="54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관리 프로세스 계획</a:t>
            </a:r>
            <a:r>
              <a:rPr lang="en-US" altLang="ko-KR" dirty="0"/>
              <a:t> – WBS</a:t>
            </a:r>
            <a:endParaRPr dirty="0"/>
          </a:p>
        </p:txBody>
      </p:sp>
      <p:pic>
        <p:nvPicPr>
          <p:cNvPr id="5" name="_x369829824" descr="EMB00001fc012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73" y="1500187"/>
            <a:ext cx="8312727" cy="521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0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altLang="en-US" dirty="0"/>
              <a:t>관리</a:t>
            </a:r>
            <a:r>
              <a:rPr lang="ko-KR" dirty="0"/>
              <a:t> 프로세스 계획</a:t>
            </a:r>
            <a:r>
              <a:rPr lang="en-US" altLang="ko-KR" dirty="0"/>
              <a:t> – CPM(</a:t>
            </a:r>
            <a:r>
              <a:rPr lang="ko-KR" altLang="en-US" dirty="0"/>
              <a:t>작업 리스트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52659"/>
              </p:ext>
            </p:extLst>
          </p:nvPr>
        </p:nvGraphicFramePr>
        <p:xfrm>
          <a:off x="2472015" y="1371600"/>
          <a:ext cx="5007306" cy="4983170"/>
        </p:xfrm>
        <a:graphic>
          <a:graphicData uri="http://schemas.openxmlformats.org/drawingml/2006/table">
            <a:tbl>
              <a:tblPr/>
              <a:tblGrid>
                <a:gridCol w="2952678">
                  <a:extLst>
                    <a:ext uri="{9D8B030D-6E8A-4147-A177-3AD203B41FA5}">
                      <a16:colId xmlns:a16="http://schemas.microsoft.com/office/drawing/2014/main" val="3294993359"/>
                    </a:ext>
                  </a:extLst>
                </a:gridCol>
                <a:gridCol w="1027314">
                  <a:extLst>
                    <a:ext uri="{9D8B030D-6E8A-4147-A177-3AD203B41FA5}">
                      <a16:colId xmlns:a16="http://schemas.microsoft.com/office/drawing/2014/main" val="3263913554"/>
                    </a:ext>
                  </a:extLst>
                </a:gridCol>
                <a:gridCol w="1027314">
                  <a:extLst>
                    <a:ext uri="{9D8B030D-6E8A-4147-A177-3AD203B41FA5}">
                      <a16:colId xmlns:a16="http://schemas.microsoft.com/office/drawing/2014/main" val="1666649233"/>
                    </a:ext>
                  </a:extLst>
                </a:gridCol>
              </a:tblGrid>
              <a:tr h="227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선행 작업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소요 기간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28385"/>
                  </a:ext>
                </a:extLst>
              </a:tr>
              <a:tr h="227834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계획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33013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관리 지원 계획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728832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A.1.2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 계획서 작성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A.1.1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30118"/>
                  </a:ext>
                </a:extLst>
              </a:tr>
              <a:tr h="227834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69871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유스케이스 모델링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46101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B.1.2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객체지향 분석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08639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090926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인터페이스 설계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B.1.1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62260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C.1.2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구조 설계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B.1.2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97921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C.1.3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설계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B.1.2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92103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C.2.1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프로시저 설계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C.1.2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41568"/>
                  </a:ext>
                </a:extLst>
              </a:tr>
              <a:tr h="4264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C.2.2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 명세서 작성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C.1.1, C.1.3, C.2,1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00385"/>
                  </a:ext>
                </a:extLst>
              </a:tr>
              <a:tr h="227834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39785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프로그램 구현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C.2.2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658727"/>
                  </a:ext>
                </a:extLst>
              </a:tr>
              <a:tr h="227834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2678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 계획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C.2.2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75337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E.2.1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 수행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D.1.1, E.1.1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6060"/>
                  </a:ext>
                </a:extLst>
              </a:tr>
              <a:tr h="227834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설치 및 점검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1870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구축 및 소프트웨어 설치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E.2.1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9950"/>
                  </a:ext>
                </a:extLst>
              </a:tr>
              <a:tr h="22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F.2.1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설치 확인 및 형상 감사</a:t>
                      </a: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F.1.1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077" marR="46077" marT="12739" marB="127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4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50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altLang="en-US" dirty="0"/>
              <a:t>관리 프로세스 </a:t>
            </a:r>
            <a:r>
              <a:rPr lang="en-US" altLang="ko-KR" dirty="0"/>
              <a:t>– </a:t>
            </a:r>
            <a:r>
              <a:rPr lang="ko-KR" altLang="en-US" dirty="0"/>
              <a:t>자원 할당 계획</a:t>
            </a:r>
            <a:endParaRPr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402026"/>
              </p:ext>
            </p:extLst>
          </p:nvPr>
        </p:nvGraphicFramePr>
        <p:xfrm>
          <a:off x="788478" y="1677988"/>
          <a:ext cx="8374380" cy="3935412"/>
        </p:xfrm>
        <a:graphic>
          <a:graphicData uri="http://schemas.openxmlformats.org/drawingml/2006/table">
            <a:tbl>
              <a:tblPr/>
              <a:tblGrid>
                <a:gridCol w="2791460">
                  <a:extLst>
                    <a:ext uri="{9D8B030D-6E8A-4147-A177-3AD203B41FA5}">
                      <a16:colId xmlns:a16="http://schemas.microsoft.com/office/drawing/2014/main" val="1858071047"/>
                    </a:ext>
                  </a:extLst>
                </a:gridCol>
                <a:gridCol w="2791460">
                  <a:extLst>
                    <a:ext uri="{9D8B030D-6E8A-4147-A177-3AD203B41FA5}">
                      <a16:colId xmlns:a16="http://schemas.microsoft.com/office/drawing/2014/main" val="2767956425"/>
                    </a:ext>
                  </a:extLst>
                </a:gridCol>
                <a:gridCol w="2791460">
                  <a:extLst>
                    <a:ext uri="{9D8B030D-6E8A-4147-A177-3AD203B41FA5}">
                      <a16:colId xmlns:a16="http://schemas.microsoft.com/office/drawing/2014/main" val="4017725912"/>
                    </a:ext>
                  </a:extLst>
                </a:gridCol>
              </a:tblGrid>
              <a:tr h="787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개발자 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쇼핑몰 서비스 운영 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359761"/>
                  </a:ext>
                </a:extLst>
              </a:tr>
              <a:tr h="787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운영체제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Windows 10/11,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MacOS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Windows 10/11, MacOS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860490"/>
                  </a:ext>
                </a:extLst>
              </a:tr>
              <a:tr h="787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MySQL 8.0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MySQL 8.0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97884"/>
                  </a:ext>
                </a:extLst>
              </a:tr>
              <a:tr h="787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웹 개발 언어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Java, Spring Boot, HTML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Java, Spring Boot, HTML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426550"/>
                  </a:ext>
                </a:extLst>
              </a:tr>
              <a:tr h="787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하드웨어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Apache Tomcat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AWS EC2 Cloud Server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30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25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altLang="en-US" dirty="0"/>
              <a:t>관리 프로세스 </a:t>
            </a:r>
            <a:r>
              <a:rPr lang="en-US" altLang="ko-KR" dirty="0"/>
              <a:t>– </a:t>
            </a:r>
            <a:r>
              <a:rPr lang="ko-KR" altLang="en-US" dirty="0"/>
              <a:t>자원 할당 계획</a:t>
            </a:r>
            <a:endParaRPr dirty="0"/>
          </a:p>
        </p:txBody>
      </p:sp>
      <p:sp>
        <p:nvSpPr>
          <p:cNvPr id="4" name="Google Shape;206;p11">
            <a:extLst>
              <a:ext uri="{FF2B5EF4-FFF2-40B4-BE49-F238E27FC236}">
                <a16:creationId xmlns:a16="http://schemas.microsoft.com/office/drawing/2014/main" id="{42B820BE-E426-B726-93B4-693BF0E3D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774" y="218434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총 예산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: 38,717,470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인건비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: 32,000,000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프로젝트 관리자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(PM)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+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개발자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: 2,500,000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 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달 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= 32,000,000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제비용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: 6,717,470</a:t>
            </a:r>
            <a:r>
              <a:rPr lang="ko-KR" altLang="en-US" b="1" dirty="0">
                <a:solidFill>
                  <a:srgbClr val="000000"/>
                </a:solidFill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A4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장 당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200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 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100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= 20,000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교통비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: 800,000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2023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그램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16 1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: 1,404,550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갤럭시북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프로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: 1,548,220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맥북 에어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: 2,944,700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함초롬바탕" panose="02030604000101010101" pitchFamily="18" charset="-127"/>
              </a:rPr>
              <a:t>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887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/>
            <a:r>
              <a:rPr lang="ko-KR" altLang="en-US" dirty="0"/>
              <a:t>관리</a:t>
            </a:r>
            <a:r>
              <a:rPr lang="ko-KR" dirty="0"/>
              <a:t> 프로세스 계획</a:t>
            </a:r>
            <a:r>
              <a:rPr lang="en-US" altLang="ko-KR" dirty="0"/>
              <a:t> - </a:t>
            </a:r>
            <a:r>
              <a:rPr lang="ko-KR" altLang="en-US" dirty="0"/>
              <a:t>프로젝트 일정</a:t>
            </a:r>
            <a:endParaRPr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/>
        </p:nvGraphicFramePr>
        <p:xfrm>
          <a:off x="1465579" y="2247898"/>
          <a:ext cx="7020178" cy="2700551"/>
        </p:xfrm>
        <a:graphic>
          <a:graphicData uri="http://schemas.openxmlformats.org/drawingml/2006/table">
            <a:tbl>
              <a:tblPr/>
              <a:tblGrid>
                <a:gridCol w="3510089">
                  <a:extLst>
                    <a:ext uri="{9D8B030D-6E8A-4147-A177-3AD203B41FA5}">
                      <a16:colId xmlns:a16="http://schemas.microsoft.com/office/drawing/2014/main" val="1014508835"/>
                    </a:ext>
                  </a:extLst>
                </a:gridCol>
                <a:gridCol w="3510089">
                  <a:extLst>
                    <a:ext uri="{9D8B030D-6E8A-4147-A177-3AD203B41FA5}">
                      <a16:colId xmlns:a16="http://schemas.microsoft.com/office/drawing/2014/main" val="2584992524"/>
                    </a:ext>
                  </a:extLst>
                </a:gridCol>
              </a:tblGrid>
              <a:tr h="38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수행 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110848"/>
                  </a:ext>
                </a:extLst>
              </a:tr>
              <a:tr h="38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2023-08-30 ~ 2023-09-22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844676"/>
                  </a:ext>
                </a:extLst>
              </a:tr>
              <a:tr h="38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2023-08-30 ~ 2023-11-02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225713"/>
                  </a:ext>
                </a:extLst>
              </a:tr>
              <a:tr h="38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2023-11-03 ~ 2023-11-23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857953"/>
                  </a:ext>
                </a:extLst>
              </a:tr>
              <a:tr h="38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2023-11-24 ~ 2023-11-30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185096"/>
                  </a:ext>
                </a:extLst>
              </a:tr>
              <a:tr h="38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2023-12-01 ~ 2023-12-06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52778"/>
                  </a:ext>
                </a:extLst>
              </a:tr>
              <a:tr h="38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설치 및 점검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2023-12-07 ~ 2023-12-15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4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08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/>
            <a:r>
              <a:rPr lang="ko-KR" altLang="en-US" dirty="0"/>
              <a:t>관리</a:t>
            </a:r>
            <a:r>
              <a:rPr lang="ko-KR" dirty="0"/>
              <a:t> 프로세스 계획</a:t>
            </a:r>
            <a:r>
              <a:rPr lang="en-US" altLang="ko-KR" dirty="0"/>
              <a:t> - </a:t>
            </a:r>
            <a:r>
              <a:rPr lang="ko-KR" altLang="en-US" dirty="0"/>
              <a:t>위험 관리</a:t>
            </a:r>
            <a:endParaRPr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27706"/>
              </p:ext>
            </p:extLst>
          </p:nvPr>
        </p:nvGraphicFramePr>
        <p:xfrm>
          <a:off x="1147103" y="1782647"/>
          <a:ext cx="7657130" cy="3621981"/>
        </p:xfrm>
        <a:graphic>
          <a:graphicData uri="http://schemas.openxmlformats.org/drawingml/2006/table">
            <a:tbl>
              <a:tblPr/>
              <a:tblGrid>
                <a:gridCol w="571291">
                  <a:extLst>
                    <a:ext uri="{9D8B030D-6E8A-4147-A177-3AD203B41FA5}">
                      <a16:colId xmlns:a16="http://schemas.microsoft.com/office/drawing/2014/main" val="4213734462"/>
                    </a:ext>
                  </a:extLst>
                </a:gridCol>
                <a:gridCol w="3257274">
                  <a:extLst>
                    <a:ext uri="{9D8B030D-6E8A-4147-A177-3AD203B41FA5}">
                      <a16:colId xmlns:a16="http://schemas.microsoft.com/office/drawing/2014/main" val="2101397783"/>
                    </a:ext>
                  </a:extLst>
                </a:gridCol>
                <a:gridCol w="726252">
                  <a:extLst>
                    <a:ext uri="{9D8B030D-6E8A-4147-A177-3AD203B41FA5}">
                      <a16:colId xmlns:a16="http://schemas.microsoft.com/office/drawing/2014/main" val="440353472"/>
                    </a:ext>
                  </a:extLst>
                </a:gridCol>
                <a:gridCol w="3102313">
                  <a:extLst>
                    <a:ext uri="{9D8B030D-6E8A-4147-A177-3AD203B41FA5}">
                      <a16:colId xmlns:a16="http://schemas.microsoft.com/office/drawing/2014/main" val="2917735119"/>
                    </a:ext>
                  </a:extLst>
                </a:gridCol>
              </a:tblGrid>
              <a:tr h="842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위험 목록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위험도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993916"/>
                  </a:ext>
                </a:extLst>
              </a:tr>
              <a:tr h="10591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숙련된 설계 인력 부족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유스케이스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/PC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피드백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많은 회의를 통한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441087"/>
                  </a:ext>
                </a:extLst>
              </a:tr>
              <a:tr h="7166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숙련된 개발 인력 부족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온라인 강의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10538"/>
                  </a:ext>
                </a:extLst>
              </a:tr>
              <a:tr h="1003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 시스템의 품질 확보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고객과의 피드백을 통해 개선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8945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기술 프로세스 계획</a:t>
            </a:r>
            <a:r>
              <a:rPr lang="en-US" altLang="ko-KR" dirty="0"/>
              <a:t> – </a:t>
            </a:r>
            <a:r>
              <a:rPr lang="ko-KR" altLang="en-US" dirty="0"/>
              <a:t>프로세스 모형</a:t>
            </a:r>
            <a:endParaRPr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234565"/>
              </p:ext>
            </p:extLst>
          </p:nvPr>
        </p:nvGraphicFramePr>
        <p:xfrm>
          <a:off x="2472015" y="1371600"/>
          <a:ext cx="5007306" cy="4983170"/>
        </p:xfrm>
        <a:graphic>
          <a:graphicData uri="http://schemas.openxmlformats.org/drawingml/2006/table">
            <a:tbl>
              <a:tblPr/>
              <a:tblGrid>
                <a:gridCol w="2952678">
                  <a:extLst>
                    <a:ext uri="{9D8B030D-6E8A-4147-A177-3AD203B41FA5}">
                      <a16:colId xmlns:a16="http://schemas.microsoft.com/office/drawing/2014/main" val="736748876"/>
                    </a:ext>
                  </a:extLst>
                </a:gridCol>
                <a:gridCol w="1027314">
                  <a:extLst>
                    <a:ext uri="{9D8B030D-6E8A-4147-A177-3AD203B41FA5}">
                      <a16:colId xmlns:a16="http://schemas.microsoft.com/office/drawing/2014/main" val="1739651469"/>
                    </a:ext>
                  </a:extLst>
                </a:gridCol>
                <a:gridCol w="1027314">
                  <a:extLst>
                    <a:ext uri="{9D8B030D-6E8A-4147-A177-3AD203B41FA5}">
                      <a16:colId xmlns:a16="http://schemas.microsoft.com/office/drawing/2014/main" val="2963416036"/>
                    </a:ext>
                  </a:extLst>
                </a:gridCol>
              </a:tblGrid>
              <a:tr h="404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소요 기간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완료해야 할 프로젝트 인도물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98317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계획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관리 계획서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820879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관리 지원 계획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04837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A.1.2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 계획서 작성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검증 및 확인 계획서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982085"/>
                  </a:ext>
                </a:extLst>
              </a:tr>
              <a:tr h="21535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88810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유스케이스 모델링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198365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B.1.2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객체지향 분석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명세서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915125"/>
                  </a:ext>
                </a:extLst>
              </a:tr>
              <a:tr h="21535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07523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인터페이스 설계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491925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C.1.2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구조 설계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75936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C.1.3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설계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 명세서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256313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C.2.1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프로시저 설계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929212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C.2.2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 명세서 작성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079429"/>
                  </a:ext>
                </a:extLst>
              </a:tr>
              <a:tr h="21535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40178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프로그램 구현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소스 코드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1703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30598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 계획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 계획서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801486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E.2.1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 수행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시험 결과서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266134"/>
                  </a:ext>
                </a:extLst>
              </a:tr>
              <a:tr h="21535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설치 및 점검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06404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F.1.1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구축 및 소프트웨어 설치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메뉴얼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15939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F.2.1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설치 확인 및 형상 감사</a:t>
                      </a:r>
                    </a:p>
                  </a:txBody>
                  <a:tcPr marL="43315" marR="43315" marT="11975" marB="119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3315" marR="43315" marT="11975" marB="119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0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80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기술 프로세스 계획</a:t>
            </a:r>
            <a:r>
              <a:rPr lang="en-US" altLang="ko-KR" dirty="0"/>
              <a:t> – </a:t>
            </a:r>
            <a:r>
              <a:rPr lang="ko-KR" altLang="en-US" dirty="0"/>
              <a:t>제품 수락</a:t>
            </a:r>
            <a:endParaRPr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728982"/>
              </p:ext>
            </p:extLst>
          </p:nvPr>
        </p:nvGraphicFramePr>
        <p:xfrm>
          <a:off x="1255105" y="1930400"/>
          <a:ext cx="7441126" cy="3236667"/>
        </p:xfrm>
        <a:graphic>
          <a:graphicData uri="http://schemas.openxmlformats.org/drawingml/2006/table">
            <a:tbl>
              <a:tblPr/>
              <a:tblGrid>
                <a:gridCol w="1361445">
                  <a:extLst>
                    <a:ext uri="{9D8B030D-6E8A-4147-A177-3AD203B41FA5}">
                      <a16:colId xmlns:a16="http://schemas.microsoft.com/office/drawing/2014/main" val="1473357946"/>
                    </a:ext>
                  </a:extLst>
                </a:gridCol>
                <a:gridCol w="6079681">
                  <a:extLst>
                    <a:ext uri="{9D8B030D-6E8A-4147-A177-3AD203B41FA5}">
                      <a16:colId xmlns:a16="http://schemas.microsoft.com/office/drawing/2014/main" val="3906279625"/>
                    </a:ext>
                  </a:extLst>
                </a:gridCol>
              </a:tblGrid>
              <a:tr h="1397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 완료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⋅소프트웨어가 완성된 후 인수 시험을 통과하였을 경우에만 제품을 인도하도록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⋅인수 시험의 통과 여부는 고객과 프로젝트 관리자가 사전에 협의한 시험 계획서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인수 시험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나타나 있는 기준에 따라 결정한다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37868"/>
                  </a:ext>
                </a:extLst>
              </a:tr>
              <a:tr h="18392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납품 및 설치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⋅계약 시 납품하기로 한 산출물들을 고객에게 전달한다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⋅개발팀은 고객에게 소프트웨어를 전달하고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소프트웨어 설치를 수행한다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⋅설치된 소프트웨어에 이상이 없을 경우에 확인서를 작성하고 인도 절차를 마무 리한다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44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2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지원 프로세스 계획</a:t>
            </a:r>
            <a:r>
              <a:rPr lang="en-US" altLang="ko-KR" dirty="0"/>
              <a:t> – </a:t>
            </a:r>
            <a:r>
              <a:rPr lang="ko-KR" altLang="en-US" dirty="0"/>
              <a:t>형상 관리</a:t>
            </a:r>
            <a:endParaRPr dirty="0"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시스템 개발 및 운영 유지보수 과정에서 변화하는 </a:t>
            </a:r>
            <a:r>
              <a:rPr lang="en-US" altLang="ko-KR" dirty="0"/>
              <a:t>SW</a:t>
            </a:r>
            <a:r>
              <a:rPr lang="ko-KR" altLang="en-US" dirty="0"/>
              <a:t>의 모습을 가시화하고 변경 내용을 일관성 있게 수용</a:t>
            </a:r>
            <a:r>
              <a:rPr lang="en-US" altLang="ko-KR" dirty="0"/>
              <a:t>, </a:t>
            </a:r>
            <a:r>
              <a:rPr lang="ko-KR" altLang="en-US" dirty="0"/>
              <a:t>시스템의 품질을 보증해야 함</a:t>
            </a:r>
            <a:endParaRPr lang="en-US" altLang="ko-KR" dirty="0"/>
          </a:p>
          <a:p>
            <a:r>
              <a:rPr lang="ko-KR" altLang="en-US" dirty="0"/>
              <a:t>이를 위해 형상 관리 계획을 수립</a:t>
            </a:r>
            <a:r>
              <a:rPr lang="en-US" altLang="ko-KR" dirty="0"/>
              <a:t>, </a:t>
            </a:r>
            <a:r>
              <a:rPr lang="ko-KR" altLang="en-US" dirty="0"/>
              <a:t>개발 기간 동안 적용함</a:t>
            </a:r>
            <a:endParaRPr lang="en-US" altLang="ko-KR" dirty="0"/>
          </a:p>
          <a:p>
            <a:r>
              <a:rPr lang="ko-KR" altLang="en-US" dirty="0"/>
              <a:t>형상 관리 시 </a:t>
            </a:r>
            <a:r>
              <a:rPr lang="en-US" altLang="ko-KR" dirty="0" err="1"/>
              <a:t>Git</a:t>
            </a:r>
            <a:r>
              <a:rPr lang="en-US" altLang="ko-KR" dirty="0"/>
              <a:t>, GitHub, </a:t>
            </a:r>
            <a:r>
              <a:rPr lang="en-US" altLang="ko-KR" dirty="0" err="1"/>
              <a:t>SourceTree</a:t>
            </a:r>
            <a:r>
              <a:rPr lang="ko-KR" altLang="en-US" dirty="0"/>
              <a:t>등과 같은 형상 관리 툴을 이용함</a:t>
            </a:r>
            <a:endParaRPr lang="en-US" altLang="ko-KR" dirty="0"/>
          </a:p>
          <a:p>
            <a:r>
              <a:rPr lang="ko-KR" altLang="en-US" dirty="0"/>
              <a:t>형상 관리 시 형상 식별</a:t>
            </a:r>
            <a:r>
              <a:rPr lang="en-US" altLang="ko-KR" dirty="0"/>
              <a:t>, </a:t>
            </a:r>
            <a:r>
              <a:rPr lang="ko-KR" altLang="en-US" dirty="0"/>
              <a:t>보고</a:t>
            </a:r>
            <a:r>
              <a:rPr lang="en-US" altLang="ko-KR" dirty="0"/>
              <a:t>, </a:t>
            </a:r>
            <a:r>
              <a:rPr lang="ko-KR" altLang="en-US" dirty="0"/>
              <a:t>감사 등을 포함하여 관리함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프로젝트 </a:t>
            </a:r>
            <a:r>
              <a:rPr lang="ko-KR" altLang="en-US" dirty="0"/>
              <a:t>개요 </a:t>
            </a:r>
            <a:r>
              <a:rPr lang="en-US" altLang="ko-KR" dirty="0"/>
              <a:t>- </a:t>
            </a:r>
            <a:r>
              <a:rPr lang="ko-KR" altLang="en-US" dirty="0"/>
              <a:t>필요성</a:t>
            </a:r>
            <a:endParaRPr dirty="0"/>
          </a:p>
        </p:txBody>
      </p:sp>
      <p:sp>
        <p:nvSpPr>
          <p:cNvPr id="4" name="Google Shape;176;p6"/>
          <p:cNvSpPr txBox="1">
            <a:spLocks noGrp="1"/>
          </p:cNvSpPr>
          <p:nvPr>
            <p:ph type="body"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dirty="0"/>
              <a:t>당사 제품을 찾는 고객들이 많아지고</a:t>
            </a:r>
            <a:r>
              <a:rPr lang="en-US" altLang="ko-KR" dirty="0"/>
              <a:t>, </a:t>
            </a:r>
            <a:r>
              <a:rPr lang="ko-KR" altLang="en-US" dirty="0"/>
              <a:t>이로 인해 오프라인 </a:t>
            </a:r>
            <a:r>
              <a:rPr lang="ko-KR" altLang="en-US" dirty="0" err="1"/>
              <a:t>구매량이</a:t>
            </a:r>
            <a:r>
              <a:rPr lang="ko-KR" altLang="en-US" dirty="0"/>
              <a:t> 폭주하여 오프라인 점포가 혼잡한 상황</a:t>
            </a:r>
            <a:endParaRPr lang="en-US" altLang="ko-KR" dirty="0"/>
          </a:p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dirty="0"/>
              <a:t>또한 제품을 구매하기 위해서는 고객이 직접 오프라인 점포에 방문해야 하는 불편함 야기</a:t>
            </a:r>
            <a:endParaRPr lang="en-US" altLang="ko-KR" dirty="0"/>
          </a:p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dirty="0"/>
              <a:t>따라서 온라인에서도 고객이 원하는 제품을 쉽고 빠르게 구매하도록 </a:t>
            </a:r>
            <a:r>
              <a:rPr lang="ko-KR" altLang="en-US" dirty="0" err="1"/>
              <a:t>하는것이</a:t>
            </a:r>
            <a:r>
              <a:rPr lang="ko-KR" altLang="en-US" dirty="0"/>
              <a:t> </a:t>
            </a:r>
            <a:r>
              <a:rPr lang="ko-KR" altLang="en-US" dirty="0" err="1"/>
              <a:t>필요해짐</a:t>
            </a:r>
            <a:endParaRPr lang="en-US" altLang="ko-KR" dirty="0"/>
          </a:p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dirty="0"/>
              <a:t>본 프로젝트의 최종 목적은 온라인에서 고객이 쉽게 물품을 구매할 수 있도록 하는 것임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지원 프로세스 계획</a:t>
            </a:r>
            <a:r>
              <a:rPr lang="en-US" altLang="ko-KR" dirty="0"/>
              <a:t> – </a:t>
            </a:r>
            <a:r>
              <a:rPr lang="ko-KR" altLang="en-US" dirty="0"/>
              <a:t>검증과 확인</a:t>
            </a:r>
            <a:endParaRPr dirty="0"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시스템이 고객에게 인도되기 전 고객의 요구사항을 충족했는지 확인할 필요가 있음</a:t>
            </a:r>
            <a:endParaRPr lang="en-US" altLang="ko-KR" dirty="0"/>
          </a:p>
          <a:p>
            <a:r>
              <a:rPr lang="ko-KR" altLang="en-US" dirty="0"/>
              <a:t>이를 위해 검증 절차를 수행함</a:t>
            </a:r>
            <a:endParaRPr lang="en-US" altLang="ko-KR" dirty="0"/>
          </a:p>
          <a:p>
            <a:r>
              <a:rPr lang="ko-KR" altLang="en-US" dirty="0"/>
              <a:t>단위 테스트</a:t>
            </a:r>
            <a:r>
              <a:rPr lang="en-US" altLang="ko-KR" dirty="0"/>
              <a:t>, </a:t>
            </a:r>
            <a:r>
              <a:rPr lang="ko-KR" altLang="en-US" dirty="0"/>
              <a:t>통합 테스트 등을 시행함으로써 검증 절차를 진행함</a:t>
            </a:r>
            <a:endParaRPr lang="en-US" altLang="ko-KR" dirty="0"/>
          </a:p>
          <a:p>
            <a:r>
              <a:rPr lang="ko-KR" altLang="en-US" dirty="0"/>
              <a:t>이때 검증 기준으로 </a:t>
            </a:r>
            <a:r>
              <a:rPr lang="en-US" altLang="ko-KR" dirty="0"/>
              <a:t>PMP</a:t>
            </a:r>
            <a:r>
              <a:rPr lang="ko-KR" altLang="en-US" dirty="0"/>
              <a:t>와 요구사항 명세서를 이용해 검사</a:t>
            </a:r>
            <a:r>
              <a:rPr lang="en-US" altLang="ko-KR" dirty="0"/>
              <a:t>(inspection)</a:t>
            </a:r>
            <a:r>
              <a:rPr lang="ko-KR" altLang="en-US" dirty="0"/>
              <a:t>을 통해 확인</a:t>
            </a:r>
            <a:r>
              <a:rPr lang="en-US" altLang="ko-KR" dirty="0"/>
              <a:t>, </a:t>
            </a:r>
            <a:r>
              <a:rPr lang="ko-KR" altLang="en-US" dirty="0"/>
              <a:t>검증한다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638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/>
              <a:t>지원 프로세스 계획</a:t>
            </a:r>
            <a:r>
              <a:rPr lang="en-US" altLang="ko-KR" dirty="0"/>
              <a:t> – </a:t>
            </a:r>
            <a:r>
              <a:rPr lang="ko-KR" altLang="en-US" dirty="0"/>
              <a:t>검토</a:t>
            </a:r>
            <a:endParaRPr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120946"/>
              </p:ext>
            </p:extLst>
          </p:nvPr>
        </p:nvGraphicFramePr>
        <p:xfrm>
          <a:off x="585953" y="2205037"/>
          <a:ext cx="8944908" cy="2850540"/>
        </p:xfrm>
        <a:graphic>
          <a:graphicData uri="http://schemas.openxmlformats.org/drawingml/2006/table">
            <a:tbl>
              <a:tblPr/>
              <a:tblGrid>
                <a:gridCol w="2981636">
                  <a:extLst>
                    <a:ext uri="{9D8B030D-6E8A-4147-A177-3AD203B41FA5}">
                      <a16:colId xmlns:a16="http://schemas.microsoft.com/office/drawing/2014/main" val="1075064562"/>
                    </a:ext>
                  </a:extLst>
                </a:gridCol>
                <a:gridCol w="2981636">
                  <a:extLst>
                    <a:ext uri="{9D8B030D-6E8A-4147-A177-3AD203B41FA5}">
                      <a16:colId xmlns:a16="http://schemas.microsoft.com/office/drawing/2014/main" val="51412390"/>
                    </a:ext>
                  </a:extLst>
                </a:gridCol>
                <a:gridCol w="2981636">
                  <a:extLst>
                    <a:ext uri="{9D8B030D-6E8A-4147-A177-3AD203B41FA5}">
                      <a16:colId xmlns:a16="http://schemas.microsoft.com/office/drawing/2014/main" val="2670808504"/>
                    </a:ext>
                  </a:extLst>
                </a:gridCol>
              </a:tblGrid>
              <a:tr h="570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검토 회의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참석 예정자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25590"/>
                  </a:ext>
                </a:extLst>
              </a:tr>
              <a:tr h="570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검토 회의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2023.11.01(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PM,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(3)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545976"/>
                  </a:ext>
                </a:extLst>
              </a:tr>
              <a:tr h="570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 설계 검토 회의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2023.11.15.(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PM,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(3)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159473"/>
                  </a:ext>
                </a:extLst>
              </a:tr>
              <a:tr h="570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 검토 회의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2023.11.29.(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PM,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(3)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285326"/>
                  </a:ext>
                </a:extLst>
              </a:tr>
              <a:tr h="570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2023.12.15.(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PM,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(3)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97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1524000" y="1499867"/>
            <a:ext cx="786328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ko-KR"/>
              <a:t>Q&amp;A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ctrTitle"/>
          </p:nvPr>
        </p:nvSpPr>
        <p:spPr>
          <a:xfrm>
            <a:off x="1524000" y="1516645"/>
            <a:ext cx="796394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ko-KR"/>
              <a:t>감사합니다!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/>
              <a:t>프로젝트 개요 - 요약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고객 관리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ko-KR" dirty="0"/>
              <a:t>회원 관리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ko-KR" dirty="0"/>
              <a:t>등록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ko-KR" dirty="0"/>
              <a:t>로그인 기능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구매/판매 관리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ko-KR" dirty="0"/>
              <a:t>물품 관리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ko-KR" dirty="0"/>
              <a:t>구매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ko-KR" dirty="0"/>
              <a:t>결제 기능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구매/판매 물품 배송 여부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ko-KR" dirty="0"/>
              <a:t>배송 관리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ko-KR" dirty="0"/>
              <a:t>배송 추적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8546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/>
              <a:t>프로젝트 개요(1) – 프로젝트 헌장(PC)</a:t>
            </a:r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l="9759" t="10716" r="9699" b="8535"/>
          <a:stretch/>
        </p:blipFill>
        <p:spPr>
          <a:xfrm>
            <a:off x="796566" y="1200150"/>
            <a:ext cx="3738055" cy="53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, 스크린샷, 폰트, 번호이(가) 표시된 사진">
            <a:extLst>
              <a:ext uri="{FF2B5EF4-FFF2-40B4-BE49-F238E27FC236}">
                <a16:creationId xmlns:a16="http://schemas.microsoft.com/office/drawing/2014/main" id="{9C7AAB10-46C8-6290-FE6C-6A8D92DB0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20" b="9154"/>
          <a:stretch/>
        </p:blipFill>
        <p:spPr>
          <a:xfrm>
            <a:off x="4766554" y="1423336"/>
            <a:ext cx="4387174" cy="5077163"/>
          </a:xfrm>
          <a:prstGeom prst="rect">
            <a:avLst/>
          </a:prstGeom>
        </p:spPr>
      </p:pic>
      <p:pic>
        <p:nvPicPr>
          <p:cNvPr id="4" name="그림 3" descr="텍스트, 스크린샷, 번호, 문서이(가) 표시된 사진">
            <a:extLst>
              <a:ext uri="{FF2B5EF4-FFF2-40B4-BE49-F238E27FC236}">
                <a16:creationId xmlns:a16="http://schemas.microsoft.com/office/drawing/2014/main" id="{20A9D5F0-0D77-5C37-0985-201B208EA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789" y="1423336"/>
            <a:ext cx="3477954" cy="50771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/>
              <a:t>프로젝트 범위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677334" y="170663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첫 화면에서 사용자에게 회원가입 여부를 물어본다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3429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로그인을 하면 쇼핑몰을 정상적으로 이용할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3429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고객이 아이디와 비밀번호를 잃어버리면 가입한 회원 정보로 찾을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3429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물품을 구매하려는 소비자는 인터넷 쇼핑몰에 접속하여 물품의 상세 정보를 확인할 수 있으며 물품 구매를 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3429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상품을 구매하기 위해서는 먼저 원하는 상품을 장바구니에 담고</a:t>
            </a:r>
            <a:r>
              <a:rPr lang="en-US" altLang="ko-KR" sz="1200" dirty="0"/>
              <a:t>, </a:t>
            </a:r>
            <a:r>
              <a:rPr lang="ko-KR" altLang="en-US" sz="1200" dirty="0"/>
              <a:t>장바구니에 담긴 상품 중에서 선택적으로 주문할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3429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상품 구매 시 결제 수단은 일반 포인트와 신용카드 결제로 구분한다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3429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물품을 결제 후 영수증을 발급한다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3429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사용자는 자신이 주문한 제품의 위치를 확인 할 수 있는 배송조회 서비스를 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3429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ko-KR" altLang="en-US" sz="1200" dirty="0"/>
              <a:t>쇼핑몰은 </a:t>
            </a:r>
            <a:r>
              <a:rPr lang="en-US" altLang="ko-KR" sz="1200" dirty="0"/>
              <a:t>Chrome</a:t>
            </a:r>
            <a:r>
              <a:rPr lang="ko-KR" altLang="en-US" sz="1200" dirty="0"/>
              <a:t>을 중심으로 사용할 수 있도록 하되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웹 브라우저에서도 사용할 수 있도록 시스템 구축한다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 err="1"/>
              <a:t>문제기술서</a:t>
            </a:r>
            <a:r>
              <a:rPr lang="ko-KR" dirty="0"/>
              <a:t> – 회원가입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회원가입 시 필수 정보로 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휴대폰 번호</a:t>
            </a:r>
            <a:r>
              <a:rPr lang="en-US" altLang="ko-KR" dirty="0"/>
              <a:t>, </a:t>
            </a:r>
            <a:r>
              <a:rPr lang="ko-KR" altLang="en-US" dirty="0"/>
              <a:t>이메일 입력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직원 </a:t>
            </a:r>
            <a:r>
              <a:rPr lang="ko-KR" altLang="en-US" dirty="0" err="1"/>
              <a:t>회원가입시</a:t>
            </a:r>
            <a:r>
              <a:rPr lang="ko-KR" altLang="en-US" dirty="0"/>
              <a:t> 본사에서 사전에 지급받은 직원 </a:t>
            </a:r>
            <a:r>
              <a:rPr lang="en-US" altLang="ko-KR" dirty="0"/>
              <a:t>SID</a:t>
            </a:r>
            <a:r>
              <a:rPr lang="ko-KR" altLang="en-US" dirty="0"/>
              <a:t>를 추가로 </a:t>
            </a:r>
            <a:r>
              <a:rPr lang="ko-KR" altLang="en-US" dirty="0" err="1"/>
              <a:t>입력받음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 </a:t>
            </a:r>
            <a:r>
              <a:rPr lang="ko-KR" altLang="en-US" dirty="0" err="1"/>
              <a:t>입력시</a:t>
            </a:r>
            <a:r>
              <a:rPr lang="ko-KR" altLang="en-US" dirty="0"/>
              <a:t> 중복 여부를 확인함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길이를 </a:t>
            </a:r>
            <a:r>
              <a:rPr lang="en-US" altLang="ko-KR" dirty="0">
                <a:solidFill>
                  <a:srgbClr val="FF0000"/>
                </a:solidFill>
              </a:rPr>
              <a:t>8~20</a:t>
            </a:r>
            <a:r>
              <a:rPr lang="ko-KR" altLang="en-US" dirty="0">
                <a:solidFill>
                  <a:srgbClr val="FF0000"/>
                </a:solidFill>
              </a:rPr>
              <a:t>자로 제한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영대문자</a:t>
            </a:r>
            <a:r>
              <a:rPr lang="ko-KR" altLang="en-US" dirty="0">
                <a:solidFill>
                  <a:srgbClr val="FF0000"/>
                </a:solidFill>
              </a:rPr>
              <a:t> 및 </a:t>
            </a:r>
            <a:r>
              <a:rPr lang="ko-KR" altLang="en-US" dirty="0" err="1">
                <a:solidFill>
                  <a:srgbClr val="FF0000"/>
                </a:solidFill>
              </a:rPr>
              <a:t>특수기호가</a:t>
            </a:r>
            <a:r>
              <a:rPr lang="ko-KR" altLang="en-US" dirty="0">
                <a:solidFill>
                  <a:srgbClr val="FF0000"/>
                </a:solidFill>
              </a:rPr>
              <a:t> 적어도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개이상</a:t>
            </a:r>
            <a:r>
              <a:rPr lang="ko-KR" altLang="en-US" dirty="0" err="1"/>
              <a:t>씩</a:t>
            </a:r>
            <a:r>
              <a:rPr lang="ko-KR" altLang="en-US" dirty="0"/>
              <a:t> 포함되어야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항목이 다 입력되었는지 확인하기 위한 유효성 검사가 수행되어야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 err="1"/>
              <a:t>문제기술서</a:t>
            </a:r>
            <a:r>
              <a:rPr lang="ko-KR" dirty="0"/>
              <a:t> – 회원가입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정보를 다 입력하면 고객은 사이트 이용약관에 동의해야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시스템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이용약관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전자금용거래 이용약관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개인정보 수집 및 이용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만 </a:t>
            </a:r>
            <a:r>
              <a:rPr lang="en-US" altLang="ko-KR" dirty="0">
                <a:solidFill>
                  <a:srgbClr val="FF0000"/>
                </a:solidFill>
              </a:rPr>
              <a:t>14</a:t>
            </a:r>
            <a:r>
              <a:rPr lang="ko-KR" altLang="en-US" dirty="0">
                <a:solidFill>
                  <a:srgbClr val="FF0000"/>
                </a:solidFill>
              </a:rPr>
              <a:t>세 이용약관</a:t>
            </a:r>
            <a:r>
              <a:rPr lang="ko-KR" altLang="en-US" dirty="0"/>
              <a:t>에는 필수로 동의해야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외 나머지 약관은 선택약관으로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약관은 </a:t>
            </a:r>
            <a:r>
              <a:rPr lang="en-US" altLang="ko-KR" dirty="0"/>
              <a:t>‘</a:t>
            </a:r>
            <a:r>
              <a:rPr lang="ko-KR" altLang="en-US" dirty="0"/>
              <a:t>전체보기</a:t>
            </a:r>
            <a:r>
              <a:rPr lang="en-US" altLang="ko-KR" dirty="0"/>
              <a:t>’ </a:t>
            </a:r>
            <a:r>
              <a:rPr lang="ko-KR" altLang="en-US" dirty="0"/>
              <a:t>버튼을 눌러 고객이 상세하게 확인할 수 있도록 해야 함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전체 동의</a:t>
            </a:r>
            <a:r>
              <a:rPr lang="en-US" altLang="ko-KR" dirty="0"/>
              <a:t>’ </a:t>
            </a:r>
            <a:r>
              <a:rPr lang="ko-KR" altLang="en-US" dirty="0"/>
              <a:t>버튼을 눌러 고객이 모든 약관에 동의할 수 있도록 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필수 약관에 </a:t>
            </a:r>
            <a:r>
              <a:rPr lang="ko-KR" altLang="en-US" dirty="0" err="1"/>
              <a:t>동의했는지를</a:t>
            </a:r>
            <a:r>
              <a:rPr lang="ko-KR" altLang="en-US" dirty="0"/>
              <a:t> 확인하는 유효성 검사를 수행해야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dirty="0" err="1"/>
              <a:t>문제기술서</a:t>
            </a:r>
            <a:r>
              <a:rPr lang="ko-KR" dirty="0"/>
              <a:t> – 회원가입</a:t>
            </a:r>
            <a:endParaRPr dirty="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본 쇼핑몰 시스템은 만 </a:t>
            </a:r>
            <a:r>
              <a:rPr lang="en-US" altLang="ko-KR" dirty="0"/>
              <a:t>14</a:t>
            </a:r>
            <a:r>
              <a:rPr lang="ko-KR" altLang="en-US" dirty="0"/>
              <a:t>세 이상 고객이 사용할 수 있음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만 </a:t>
            </a:r>
            <a:r>
              <a:rPr lang="en-US" altLang="ko-KR" dirty="0">
                <a:solidFill>
                  <a:srgbClr val="FF0000"/>
                </a:solidFill>
              </a:rPr>
              <a:t>14</a:t>
            </a:r>
            <a:r>
              <a:rPr lang="ko-KR" altLang="en-US" dirty="0">
                <a:solidFill>
                  <a:srgbClr val="FF0000"/>
                </a:solidFill>
              </a:rPr>
              <a:t>세 이상인지 아닌지를 확인하는 인증 절차 필요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/>
              <a:t>인증 절차는 후술할 로그인 시 본인 확인 절차와 동일함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인증에 성공했을 경우</a:t>
            </a:r>
            <a:r>
              <a:rPr lang="en-US" altLang="ko-KR" dirty="0"/>
              <a:t>, </a:t>
            </a:r>
            <a:r>
              <a:rPr lang="ko-KR" altLang="en-US" dirty="0" err="1"/>
              <a:t>입력받은</a:t>
            </a:r>
            <a:r>
              <a:rPr lang="ko-KR" altLang="en-US" dirty="0"/>
              <a:t> 정보를 회원 데이터베이스에 저장함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저장된 회원 정보 항목은 개인정보보호법에 따른 수집</a:t>
            </a:r>
            <a:r>
              <a:rPr lang="en-US" altLang="ko-KR" dirty="0"/>
              <a:t>.</a:t>
            </a:r>
            <a:r>
              <a:rPr lang="ko-KR" altLang="en-US" dirty="0"/>
              <a:t>이용</a:t>
            </a:r>
            <a:r>
              <a:rPr lang="en-US" altLang="ko-KR" dirty="0"/>
              <a:t>.</a:t>
            </a:r>
            <a:r>
              <a:rPr lang="ko-KR" altLang="en-US" dirty="0"/>
              <a:t>제공 등의 목적이 달성되면 파기해야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99590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1987</Words>
  <Application>Microsoft Office PowerPoint</Application>
  <PresentationFormat>와이드스크린</PresentationFormat>
  <Paragraphs>304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Noto Sans Symbols</vt:lpstr>
      <vt:lpstr>함초롬바탕</vt:lpstr>
      <vt:lpstr>Arial</vt:lpstr>
      <vt:lpstr>Trebuchet MS</vt:lpstr>
      <vt:lpstr>Wingdings</vt:lpstr>
      <vt:lpstr>패싯</vt:lpstr>
      <vt:lpstr>객체지향소프트웨어 공학</vt:lpstr>
      <vt:lpstr>목차</vt:lpstr>
      <vt:lpstr>프로젝트 개요 - 필요성</vt:lpstr>
      <vt:lpstr>프로젝트 개요 - 요약</vt:lpstr>
      <vt:lpstr>프로젝트 개요(1) – 프로젝트 헌장(PC)</vt:lpstr>
      <vt:lpstr>프로젝트 범위</vt:lpstr>
      <vt:lpstr>문제기술서 – 회원가입</vt:lpstr>
      <vt:lpstr>문제기술서 – 회원가입</vt:lpstr>
      <vt:lpstr>문제기술서 – 회원가입</vt:lpstr>
      <vt:lpstr>문제기술서 – 로그인</vt:lpstr>
      <vt:lpstr>문제기술서 – 로그인</vt:lpstr>
      <vt:lpstr>문제기술서 – 로그인</vt:lpstr>
      <vt:lpstr>문제기술서 – 로그인</vt:lpstr>
      <vt:lpstr>문제기술서 – 아이디 / 비밀번호 찾기</vt:lpstr>
      <vt:lpstr>문제기술서 – 아이디 / 비밀번호 찾기</vt:lpstr>
      <vt:lpstr>문제기술서 – 구매</vt:lpstr>
      <vt:lpstr>문제기술서 – 구매</vt:lpstr>
      <vt:lpstr>문제기술서 – 주문/결제</vt:lpstr>
      <vt:lpstr>문제기술서 – 배송조회</vt:lpstr>
      <vt:lpstr>관리 프로세스 계획 – 프로젝트 조직 구성</vt:lpstr>
      <vt:lpstr>관리 프로세스 계획 – WBS</vt:lpstr>
      <vt:lpstr>관리 프로세스 계획 – CPM(작업 리스트)</vt:lpstr>
      <vt:lpstr>관리 프로세스 – 자원 할당 계획</vt:lpstr>
      <vt:lpstr>관리 프로세스 – 자원 할당 계획</vt:lpstr>
      <vt:lpstr>관리 프로세스 계획 - 프로젝트 일정</vt:lpstr>
      <vt:lpstr>관리 프로세스 계획 - 위험 관리</vt:lpstr>
      <vt:lpstr>기술 프로세스 계획 – 프로세스 모형</vt:lpstr>
      <vt:lpstr>기술 프로세스 계획 – 제품 수락</vt:lpstr>
      <vt:lpstr>지원 프로세스 계획 – 형상 관리</vt:lpstr>
      <vt:lpstr>지원 프로세스 계획 – 검증과 확인</vt:lpstr>
      <vt:lpstr>지원 프로세스 계획 – 검토</vt:lpstr>
      <vt:lpstr>Q&amp;A</vt:lpstr>
      <vt:lpstr>감사합니다!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객체지향소프트웨어 공학</dc:title>
  <dc:creator>User</dc:creator>
  <cp:lastModifiedBy>윤수오</cp:lastModifiedBy>
  <cp:revision>13</cp:revision>
  <dcterms:created xsi:type="dcterms:W3CDTF">2023-10-23T10:21:38Z</dcterms:created>
  <dcterms:modified xsi:type="dcterms:W3CDTF">2023-10-26T08:20:02Z</dcterms:modified>
  <cp:version/>
</cp:coreProperties>
</file>