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59" r:id="rId8"/>
    <p:sldId id="265" r:id="rId9"/>
    <p:sldId id="262"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5" name="Rectangle 5"/>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6" name="Rectangle 6"/>
          <p:cNvSpPr>
            <a:spLocks noChangeArrowheads="1"/>
          </p:cNvSpPr>
          <p:nvPr/>
        </p:nvSpPr>
        <p:spPr bwMode="auto">
          <a:xfrm>
            <a:off x="2555875" y="6494463"/>
            <a:ext cx="2895600"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7" name="Rectangle 7"/>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B7A46C-D414-49B2-AAC9-30BE16461BFA}"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8"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9" name="Line 11"/>
          <p:cNvSpPr>
            <a:spLocks noChangeShapeType="1"/>
          </p:cNvSpPr>
          <p:nvPr/>
        </p:nvSpPr>
        <p:spPr bwMode="auto">
          <a:xfrm>
            <a:off x="971550" y="3284538"/>
            <a:ext cx="7197725"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pic>
        <p:nvPicPr>
          <p:cNvPr id="10" name="Picture 13" descr="C:\Documents and Settings\USER1\デスクトップ\128×72.jpg"/>
          <p:cNvPicPr>
            <a:picLocks noChangeAspect="1" noChangeArrowheads="1"/>
          </p:cNvPicPr>
          <p:nvPr/>
        </p:nvPicPr>
        <p:blipFill>
          <a:blip r:embed="rId2" cstate="print"/>
          <a:srcRect/>
          <a:stretch>
            <a:fillRect/>
          </a:stretch>
        </p:blipFill>
        <p:spPr bwMode="auto">
          <a:xfrm>
            <a:off x="152400" y="152400"/>
            <a:ext cx="1463675" cy="822325"/>
          </a:xfrm>
          <a:prstGeom prst="rect">
            <a:avLst/>
          </a:prstGeom>
          <a:noFill/>
          <a:ln w="9525">
            <a:noFill/>
            <a:miter lim="800000"/>
            <a:headEnd/>
            <a:tailEnd/>
          </a:ln>
        </p:spPr>
      </p:pic>
      <p:sp>
        <p:nvSpPr>
          <p:cNvPr id="11" name="Rectangle 15"/>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12" name="Rectangle 16"/>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5122" name="Rectangle 2"/>
          <p:cNvSpPr>
            <a:spLocks noGrp="1" noChangeArrowheads="1"/>
          </p:cNvSpPr>
          <p:nvPr>
            <p:ph type="ctrTitle"/>
          </p:nvPr>
        </p:nvSpPr>
        <p:spPr>
          <a:xfrm>
            <a:off x="990600" y="1676400"/>
            <a:ext cx="7772400" cy="1462088"/>
          </a:xfrm>
        </p:spPr>
        <p:txBody>
          <a:bodyPr/>
          <a:lstStyle>
            <a:lvl1pPr>
              <a:defRPr/>
            </a:lvl1pPr>
          </a:lstStyle>
          <a:p>
            <a:r>
              <a:rPr lang="ja-JP" altLang="en-US" smtClean="0"/>
              <a:t>マスタ タイトルの書式設定</a:t>
            </a:r>
            <a:endParaRPr lang="ja-JP"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smtClean="0"/>
              <a:t>マスタ サブタイトルの書式設定</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6075" y="404813"/>
            <a:ext cx="2124075" cy="56165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23850" y="404813"/>
            <a:ext cx="6219825" cy="56165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1027" name="Rectangle 4"/>
          <p:cNvSpPr>
            <a:spLocks noGrp="1" noChangeArrowheads="1"/>
          </p:cNvSpPr>
          <p:nvPr>
            <p:ph type="title"/>
          </p:nvPr>
        </p:nvSpPr>
        <p:spPr bwMode="auto">
          <a:xfrm>
            <a:off x="1752600" y="404813"/>
            <a:ext cx="7067550" cy="936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8" name="Rectangle 5"/>
          <p:cNvSpPr>
            <a:spLocks noGrp="1" noChangeArrowheads="1"/>
          </p:cNvSpPr>
          <p:nvPr>
            <p:ph type="body" idx="1"/>
          </p:nvPr>
        </p:nvSpPr>
        <p:spPr bwMode="auto">
          <a:xfrm>
            <a:off x="323850" y="1557338"/>
            <a:ext cx="8496300"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3" name="Line 7"/>
          <p:cNvSpPr>
            <a:spLocks noChangeShapeType="1"/>
          </p:cNvSpPr>
          <p:nvPr/>
        </p:nvSpPr>
        <p:spPr bwMode="auto">
          <a:xfrm>
            <a:off x="323850" y="1412875"/>
            <a:ext cx="8496300"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sp>
        <p:nvSpPr>
          <p:cNvPr id="4104"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4105" name="Rectangle 9"/>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1EC523-F883-47A8-A928-73C91CC499EE}"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4106" name="Rectangle 10"/>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pic>
        <p:nvPicPr>
          <p:cNvPr id="1033" name="Picture 13" descr="C:\Documents and Settings\USER1\デスクトップ\128×72.jpg"/>
          <p:cNvPicPr>
            <a:picLocks noChangeAspect="1" noChangeArrowheads="1"/>
          </p:cNvPicPr>
          <p:nvPr/>
        </p:nvPicPr>
        <p:blipFill>
          <a:blip r:embed="rId13" cstate="print"/>
          <a:srcRect/>
          <a:stretch>
            <a:fillRect/>
          </a:stretch>
        </p:blipFill>
        <p:spPr bwMode="auto">
          <a:xfrm>
            <a:off x="152400" y="152400"/>
            <a:ext cx="1463675" cy="822325"/>
          </a:xfrm>
          <a:prstGeom prst="rect">
            <a:avLst/>
          </a:prstGeom>
          <a:noFill/>
          <a:ln w="9525">
            <a:noFill/>
            <a:miter lim="800000"/>
            <a:headEnd/>
            <a:tailEnd/>
          </a:ln>
        </p:spPr>
      </p:pic>
      <p:sp>
        <p:nvSpPr>
          <p:cNvPr id="4110" name="Rectangle 14"/>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4111" name="Rectangle 15"/>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Tahoma" pitchFamily="34" charset="0"/>
          <a:ea typeface="ＭＳ Ｐゴシック" charset="-128"/>
        </a:defRPr>
      </a:lvl2pPr>
      <a:lvl3pPr algn="l" rtl="0" eaLnBrk="1" fontAlgn="base" hangingPunct="1">
        <a:spcBef>
          <a:spcPct val="0"/>
        </a:spcBef>
        <a:spcAft>
          <a:spcPct val="0"/>
        </a:spcAft>
        <a:defRPr kumimoji="1" sz="3600">
          <a:solidFill>
            <a:schemeClr val="tx2"/>
          </a:solidFill>
          <a:latin typeface="Tahoma" pitchFamily="34" charset="0"/>
          <a:ea typeface="ＭＳ Ｐゴシック" charset="-128"/>
        </a:defRPr>
      </a:lvl3pPr>
      <a:lvl4pPr algn="l" rtl="0" eaLnBrk="1" fontAlgn="base" hangingPunct="1">
        <a:spcBef>
          <a:spcPct val="0"/>
        </a:spcBef>
        <a:spcAft>
          <a:spcPct val="0"/>
        </a:spcAft>
        <a:defRPr kumimoji="1" sz="3600">
          <a:solidFill>
            <a:schemeClr val="tx2"/>
          </a:solidFill>
          <a:latin typeface="Tahoma" pitchFamily="34" charset="0"/>
          <a:ea typeface="ＭＳ Ｐゴシック" charset="-128"/>
        </a:defRPr>
      </a:lvl4pPr>
      <a:lvl5pPr algn="l" rtl="0" eaLnBrk="1" fontAlgn="base" hangingPunct="1">
        <a:spcBef>
          <a:spcPct val="0"/>
        </a:spcBef>
        <a:spcAft>
          <a:spcPct val="0"/>
        </a:spcAft>
        <a:defRPr kumimoji="1" sz="3600">
          <a:solidFill>
            <a:schemeClr val="tx2"/>
          </a:solidFill>
          <a:latin typeface="Tahoma" pitchFamily="34" charset="0"/>
          <a:ea typeface="ＭＳ Ｐゴシック" charset="-128"/>
        </a:defRPr>
      </a:lvl5pPr>
      <a:lvl6pPr marL="457200" algn="l" rtl="0" eaLnBrk="1" fontAlgn="base" hangingPunct="1">
        <a:spcBef>
          <a:spcPct val="0"/>
        </a:spcBef>
        <a:spcAft>
          <a:spcPct val="0"/>
        </a:spcAft>
        <a:defRPr kumimoji="1" sz="3600">
          <a:solidFill>
            <a:schemeClr val="tx2"/>
          </a:solidFill>
          <a:latin typeface="Tahoma" pitchFamily="34" charset="0"/>
          <a:ea typeface="ＭＳ Ｐゴシック" charset="-128"/>
        </a:defRPr>
      </a:lvl6pPr>
      <a:lvl7pPr marL="914400" algn="l" rtl="0" eaLnBrk="1" fontAlgn="base" hangingPunct="1">
        <a:spcBef>
          <a:spcPct val="0"/>
        </a:spcBef>
        <a:spcAft>
          <a:spcPct val="0"/>
        </a:spcAft>
        <a:defRPr kumimoji="1" sz="3600">
          <a:solidFill>
            <a:schemeClr val="tx2"/>
          </a:solidFill>
          <a:latin typeface="Tahoma" pitchFamily="34" charset="0"/>
          <a:ea typeface="ＭＳ Ｐゴシック" charset="-128"/>
        </a:defRPr>
      </a:lvl7pPr>
      <a:lvl8pPr marL="1371600" algn="l" rtl="0" eaLnBrk="1" fontAlgn="base" hangingPunct="1">
        <a:spcBef>
          <a:spcPct val="0"/>
        </a:spcBef>
        <a:spcAft>
          <a:spcPct val="0"/>
        </a:spcAft>
        <a:defRPr kumimoji="1" sz="3600">
          <a:solidFill>
            <a:schemeClr val="tx2"/>
          </a:solidFill>
          <a:latin typeface="Tahoma" pitchFamily="34" charset="0"/>
          <a:ea typeface="ＭＳ Ｐゴシック" charset="-128"/>
        </a:defRPr>
      </a:lvl8pPr>
      <a:lvl9pPr marL="1828800" algn="l" rtl="0" eaLnBrk="1" fontAlgn="base" hangingPunct="1">
        <a:spcBef>
          <a:spcPct val="0"/>
        </a:spcBef>
        <a:spcAft>
          <a:spcPct val="0"/>
        </a:spcAft>
        <a:defRPr kumimoji="1" sz="3600">
          <a:solidFill>
            <a:schemeClr val="tx2"/>
          </a:solidFill>
          <a:latin typeface="Tahoma" pitchFamily="34" charset="0"/>
          <a:ea typeface="ＭＳ Ｐゴシック" charset="-128"/>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Tahoma" pitchFamily="34"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l"/>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粒度の問題の解決</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Component</a:t>
            </a:r>
            <a:r>
              <a:rPr kumimoji="1" lang="ja-JP" altLang="en-US" dirty="0" smtClean="0"/>
              <a:t>タグを使ってマッピングする</a:t>
            </a: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1.1.2</a:t>
            </a:r>
          </a:p>
          <a:p>
            <a:pPr lvl="1"/>
            <a:r>
              <a:rPr kumimoji="1" lang="en-US" altLang="ja-JP" dirty="0" smtClean="0"/>
              <a:t>Hibernate</a:t>
            </a:r>
            <a:r>
              <a:rPr kumimoji="1" lang="ja-JP" altLang="en-US" dirty="0" smtClean="0"/>
              <a:t>の</a:t>
            </a:r>
            <a:r>
              <a:rPr lang="ja-JP" altLang="en-US" dirty="0" smtClean="0"/>
              <a:t>ゴールは頑健かつ効率的な永続化データの管理にある</a:t>
            </a:r>
            <a:endParaRPr lang="en-US" altLang="ja-JP" dirty="0" smtClean="0"/>
          </a:p>
          <a:p>
            <a:pPr lvl="1"/>
            <a:r>
              <a:rPr kumimoji="1" lang="en-US" altLang="ja-JP" dirty="0" smtClean="0"/>
              <a:t>RDB</a:t>
            </a:r>
            <a:r>
              <a:rPr kumimoji="1" lang="ja-JP" altLang="en-US" dirty="0" smtClean="0"/>
              <a:t>と</a:t>
            </a:r>
            <a:r>
              <a:rPr kumimoji="1" lang="en-US" altLang="ja-JP" dirty="0" smtClean="0"/>
              <a:t>SQL</a:t>
            </a:r>
            <a:r>
              <a:rPr kumimoji="1" lang="ja-JP" altLang="en-US" dirty="0" err="1" smtClean="0"/>
              <a:t>こそが</a:t>
            </a:r>
            <a:r>
              <a:rPr kumimoji="1" lang="ja-JP" altLang="en-US" dirty="0" smtClean="0"/>
              <a:t>オブジェクト指向アプリケーションに最適な選択肢である。</a:t>
            </a:r>
            <a:r>
              <a:rPr kumimoji="1" lang="en-US" altLang="ja-JP" dirty="0" smtClean="0"/>
              <a:t>RDBMS</a:t>
            </a:r>
            <a:r>
              <a:rPr kumimoji="1" lang="ja-JP" altLang="en-US" dirty="0" err="1" smtClean="0"/>
              <a:t>こそが</a:t>
            </a:r>
            <a:r>
              <a:rPr kumimoji="1" lang="ja-JP" altLang="en-US" dirty="0" smtClean="0"/>
              <a:t>唯一実績</a:t>
            </a:r>
            <a:r>
              <a:rPr lang="ja-JP" altLang="en-US" dirty="0" smtClean="0"/>
              <a:t>の</a:t>
            </a:r>
            <a:r>
              <a:rPr lang="ja-JP" altLang="en-US" dirty="0" smtClean="0"/>
              <a:t>あるデータ管理技術である</a:t>
            </a:r>
            <a:endParaRPr lang="en-US" altLang="ja-JP" dirty="0" smtClean="0"/>
          </a:p>
          <a:p>
            <a:r>
              <a:rPr kumimoji="1" lang="en-US" altLang="ja-JP" dirty="0" smtClean="0"/>
              <a:t>1.1.4</a:t>
            </a:r>
            <a:endParaRPr lang="en-US" altLang="ja-JP" dirty="0" smtClean="0"/>
          </a:p>
          <a:p>
            <a:pPr lvl="1"/>
            <a:r>
              <a:rPr kumimoji="1" lang="en-US" altLang="ja-JP" dirty="0" smtClean="0"/>
              <a:t>RDB</a:t>
            </a:r>
            <a:r>
              <a:rPr kumimoji="1" lang="ja-JP" altLang="en-US" dirty="0" smtClean="0"/>
              <a:t>のテーブルと</a:t>
            </a:r>
            <a:r>
              <a:rPr kumimoji="1" lang="en-US" altLang="ja-JP" dirty="0" smtClean="0"/>
              <a:t>OO</a:t>
            </a:r>
            <a:r>
              <a:rPr kumimoji="1" lang="ja-JP" altLang="en-US" dirty="0" smtClean="0"/>
              <a:t>のオブジェクトのグラフ構造は本質的にまったく異なる。</a:t>
            </a:r>
            <a:r>
              <a:rPr kumimoji="1" lang="ja-JP" altLang="en-US" u="sng" dirty="0" smtClean="0"/>
              <a:t>同じモデルを異なる表現で表してい</a:t>
            </a:r>
            <a:r>
              <a:rPr lang="ja-JP" altLang="en-US" u="sng" dirty="0" smtClean="0"/>
              <a:t>るわけではない</a:t>
            </a:r>
            <a:endParaRPr kumimoji="1" lang="ja-JP" altLang="en-US"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1.2.1</a:t>
            </a:r>
          </a:p>
          <a:p>
            <a:pPr lvl="1"/>
            <a:r>
              <a:rPr lang="ja-JP" altLang="en-US" dirty="0" smtClean="0"/>
              <a:t>粒度：</a:t>
            </a:r>
            <a:r>
              <a:rPr lang="en-US" altLang="ja-JP" dirty="0" smtClean="0"/>
              <a:t>OO</a:t>
            </a:r>
            <a:r>
              <a:rPr lang="ja-JP" altLang="en-US" dirty="0" smtClean="0"/>
              <a:t>の世界で粒度といった場合、オブジェクトの相対的なサイズを示す。オブジェクトは様々な粒度で表現可能だが、</a:t>
            </a:r>
            <a:r>
              <a:rPr lang="en-US" altLang="ja-JP" dirty="0" smtClean="0"/>
              <a:t>RDB</a:t>
            </a:r>
            <a:r>
              <a:rPr lang="ja-JP" altLang="en-US" dirty="0" smtClean="0"/>
              <a:t>のテーブルやカラムは粒度の制約を受ける</a:t>
            </a:r>
            <a:endParaRPr lang="en-US" altLang="ja-JP"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lang="en-US" altLang="ja-JP" dirty="0" smtClean="0"/>
              <a:t>1.2.3</a:t>
            </a:r>
          </a:p>
          <a:p>
            <a:pPr lvl="1"/>
            <a:r>
              <a:rPr lang="en-US" altLang="ja-JP" dirty="0" smtClean="0"/>
              <a:t>USERNAME</a:t>
            </a:r>
            <a:r>
              <a:rPr lang="ja-JP" altLang="en-US" dirty="0" err="1" smtClean="0"/>
              <a:t>のような</a:t>
            </a:r>
            <a:r>
              <a:rPr lang="ja-JP" altLang="en-US" dirty="0" smtClean="0"/>
              <a:t>ビジネスキーを主キーにするのはよくない。可能な限り代理キーを進める</a:t>
            </a:r>
            <a:endParaRPr lang="en-US" altLang="ja-JP" dirty="0" smtClean="0"/>
          </a:p>
          <a:p>
            <a:pPr lvl="1"/>
            <a:r>
              <a:rPr lang="ja-JP" altLang="en-US" dirty="0" smtClean="0"/>
              <a:t>代理キー：主キーではあるが、ユーザにとって何の意味もないカラム</a:t>
            </a:r>
          </a:p>
          <a:p>
            <a:pPr lvl="1"/>
            <a:r>
              <a:rPr lang="ja-JP" altLang="en-US" dirty="0" smtClean="0"/>
              <a:t>代理</a:t>
            </a:r>
            <a:r>
              <a:rPr lang="ja-JP" altLang="en-US" dirty="0" smtClean="0"/>
              <a:t>キーは純粋に</a:t>
            </a:r>
            <a:r>
              <a:rPr lang="en-US" altLang="ja-JP" dirty="0" smtClean="0"/>
              <a:t>RDB</a:t>
            </a:r>
            <a:r>
              <a:rPr lang="ja-JP" altLang="en-US" dirty="0" smtClean="0"/>
              <a:t>の世界の概念である。このマッピングは</a:t>
            </a:r>
            <a:r>
              <a:rPr lang="en-US" altLang="ja-JP" dirty="0" smtClean="0"/>
              <a:t>3.4</a:t>
            </a:r>
            <a:r>
              <a:rPr lang="ja-JP" altLang="en-US" dirty="0" smtClean="0"/>
              <a:t>節で述べる</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a:t>
            </a:r>
            <a:r>
              <a:rPr lang="ja-JP" altLang="en-US" dirty="0" smtClean="0"/>
              <a:t> 永続化レイヤと代替案</a:t>
            </a:r>
            <a:endParaRPr lang="en-US" altLang="ja-JP" dirty="0" smtClean="0"/>
          </a:p>
          <a:p>
            <a:pPr lvl="1"/>
            <a:r>
              <a:rPr kumimoji="1" lang="en-US" altLang="ja-JP" dirty="0" smtClean="0"/>
              <a:t>1.3.2 JDBC</a:t>
            </a:r>
            <a:r>
              <a:rPr kumimoji="1" lang="ja-JP" altLang="en-US" dirty="0" smtClean="0"/>
              <a:t>と</a:t>
            </a:r>
            <a:r>
              <a:rPr kumimoji="1" lang="en-US" altLang="ja-JP" dirty="0" smtClean="0"/>
              <a:t>SQL</a:t>
            </a:r>
            <a:r>
              <a:rPr kumimoji="1" lang="ja-JP" altLang="en-US" dirty="0" smtClean="0"/>
              <a:t>でハンドコーティング</a:t>
            </a:r>
            <a:endParaRPr kumimoji="1" lang="en-US" altLang="ja-JP" dirty="0" smtClean="0"/>
          </a:p>
          <a:p>
            <a:pPr lvl="2"/>
            <a:r>
              <a:rPr lang="ja-JP" altLang="en-US" dirty="0" smtClean="0"/>
              <a:t>複数</a:t>
            </a:r>
            <a:r>
              <a:rPr lang="ja-JP" altLang="en-US" dirty="0" smtClean="0"/>
              <a:t>の</a:t>
            </a:r>
            <a:r>
              <a:rPr lang="en-US" altLang="ja-JP" dirty="0" smtClean="0"/>
              <a:t>SQL</a:t>
            </a:r>
            <a:r>
              <a:rPr lang="ja-JP" altLang="en-US" dirty="0" smtClean="0"/>
              <a:t>方言のサポートが必要</a:t>
            </a:r>
            <a:endParaRPr lang="en-US" altLang="ja-JP" dirty="0" smtClean="0"/>
          </a:p>
          <a:p>
            <a:pPr lvl="2"/>
            <a:r>
              <a:rPr kumimoji="1" lang="ja-JP" altLang="en-US" dirty="0" smtClean="0"/>
              <a:t>車輪</a:t>
            </a:r>
            <a:r>
              <a:rPr kumimoji="1" lang="ja-JP" altLang="en-US" dirty="0" smtClean="0"/>
              <a:t>の再発明は避けるべき</a:t>
            </a:r>
            <a:endParaRPr kumimoji="1" lang="en-US" altLang="ja-JP" dirty="0" smtClean="0"/>
          </a:p>
          <a:p>
            <a:pPr lvl="2"/>
            <a:r>
              <a:rPr lang="ja-JP" altLang="en-US" dirty="0" smtClean="0"/>
              <a:t>たとえば</a:t>
            </a:r>
            <a:r>
              <a:rPr lang="en-US" altLang="ja-JP" dirty="0" err="1" smtClean="0"/>
              <a:t>iBATIS</a:t>
            </a:r>
            <a:r>
              <a:rPr lang="ja-JP" altLang="en-US" dirty="0" smtClean="0"/>
              <a:t>は</a:t>
            </a:r>
            <a:r>
              <a:rPr lang="en-US" altLang="ja-JP" dirty="0" smtClean="0"/>
              <a:t>SQL</a:t>
            </a:r>
            <a:r>
              <a:rPr lang="ja-JP" altLang="en-US" dirty="0" smtClean="0"/>
              <a:t>をハンドコーディングを許す</a:t>
            </a:r>
            <a:endParaRPr lang="en-US" altLang="ja-JP" dirty="0" smtClean="0"/>
          </a:p>
          <a:p>
            <a:pPr lvl="1"/>
            <a:r>
              <a:rPr kumimoji="1" lang="en-US" altLang="ja-JP" dirty="0" smtClean="0"/>
              <a:t>1.3.3 </a:t>
            </a:r>
            <a:r>
              <a:rPr kumimoji="1" lang="ja-JP" altLang="en-US" dirty="0" smtClean="0"/>
              <a:t>シリアライズ</a:t>
            </a:r>
            <a:endParaRPr kumimoji="1" lang="en-US" altLang="ja-JP" dirty="0" smtClean="0"/>
          </a:p>
          <a:p>
            <a:pPr lvl="2"/>
            <a:r>
              <a:rPr lang="ja-JP" altLang="en-US" dirty="0" smtClean="0"/>
              <a:t>重大</a:t>
            </a:r>
            <a:r>
              <a:rPr lang="ja-JP" altLang="en-US" dirty="0" smtClean="0"/>
              <a:t>な</a:t>
            </a:r>
            <a:r>
              <a:rPr lang="ja-JP" altLang="en-US" dirty="0" smtClean="0"/>
              <a:t>欠点が</a:t>
            </a:r>
            <a:r>
              <a:rPr lang="ja-JP" altLang="en-US" dirty="0" smtClean="0"/>
              <a:t>ある。常にグラフ構造全体しかアクセスできない</a:t>
            </a:r>
            <a:endParaRPr kumimoji="1" lang="en-US" altLang="ja-JP"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1.3.4</a:t>
            </a:r>
            <a:r>
              <a:rPr kumimoji="1" lang="ja-JP" altLang="en-US" dirty="0" smtClean="0"/>
              <a:t> </a:t>
            </a:r>
            <a:r>
              <a:rPr kumimoji="1" lang="en-US" altLang="ja-JP" dirty="0" smtClean="0"/>
              <a:t>EJB</a:t>
            </a:r>
            <a:r>
              <a:rPr kumimoji="1" lang="ja-JP" altLang="en-US" dirty="0" smtClean="0"/>
              <a:t>エンティティビーン</a:t>
            </a:r>
            <a:endParaRPr kumimoji="1" lang="en-US" altLang="ja-JP" dirty="0" smtClean="0"/>
          </a:p>
          <a:p>
            <a:pPr lvl="1"/>
            <a:r>
              <a:rPr lang="en-US" altLang="ja-JP" dirty="0" smtClean="0"/>
              <a:t>CMP</a:t>
            </a:r>
            <a:r>
              <a:rPr lang="ja-JP" altLang="en-US" dirty="0" smtClean="0"/>
              <a:t>ビーンは</a:t>
            </a:r>
            <a:r>
              <a:rPr lang="en-US" altLang="ja-JP" dirty="0" smtClean="0"/>
              <a:t>RDB</a:t>
            </a:r>
            <a:r>
              <a:rPr lang="ja-JP" altLang="en-US" dirty="0" smtClean="0"/>
              <a:t>のテーブルと一対一になるので、粗粒度すぎる</a:t>
            </a:r>
            <a:endParaRPr lang="en-US" altLang="ja-JP" dirty="0" smtClean="0"/>
          </a:p>
          <a:p>
            <a:pPr lvl="1"/>
            <a:r>
              <a:rPr kumimoji="1" lang="en-US" altLang="ja-JP" dirty="0" smtClean="0"/>
              <a:t>CMP</a:t>
            </a:r>
            <a:r>
              <a:rPr kumimoji="1" lang="ja-JP" altLang="en-US" dirty="0" smtClean="0"/>
              <a:t>ビーンは再利用するには細粒度すぎる</a:t>
            </a:r>
            <a:endParaRPr kumimoji="1" lang="en-US" altLang="ja-JP" dirty="0" smtClean="0"/>
          </a:p>
          <a:p>
            <a:pPr lvl="1"/>
            <a:r>
              <a:rPr lang="ja-JP" altLang="en-US" dirty="0" smtClean="0"/>
              <a:t>多態性による関連、クエリをサポートしない</a:t>
            </a:r>
            <a:endParaRPr lang="en-US" altLang="ja-JP" dirty="0" smtClean="0"/>
          </a:p>
          <a:p>
            <a:pPr lvl="1"/>
            <a:r>
              <a:rPr kumimoji="1" lang="ja-JP" altLang="en-US" dirty="0" smtClean="0"/>
              <a:t>ベンダ</a:t>
            </a:r>
            <a:r>
              <a:rPr kumimoji="1" lang="ja-JP" altLang="en-US" dirty="0" smtClean="0"/>
              <a:t>に強く依存する</a:t>
            </a:r>
            <a:endParaRPr kumimoji="1" lang="en-US" altLang="ja-JP" dirty="0" smtClean="0"/>
          </a:p>
          <a:p>
            <a:pPr lvl="1"/>
            <a:r>
              <a:rPr lang="ja-JP" altLang="en-US" dirty="0" smtClean="0"/>
              <a:t>シリアライズできない。そのため</a:t>
            </a:r>
            <a:r>
              <a:rPr lang="en-US" altLang="ja-JP" dirty="0" smtClean="0"/>
              <a:t>DTO</a:t>
            </a:r>
            <a:r>
              <a:rPr lang="ja-JP" altLang="en-US" dirty="0" smtClean="0"/>
              <a:t>を作らないといけない。</a:t>
            </a:r>
            <a:r>
              <a:rPr lang="en-US" altLang="ja-JP" dirty="0" smtClean="0"/>
              <a:t>DTO</a:t>
            </a:r>
            <a:r>
              <a:rPr lang="ja-JP" altLang="en-US" dirty="0" smtClean="0"/>
              <a:t>パターンは並行するクラス階層のメンテナンスが必要になる</a:t>
            </a:r>
            <a:endParaRPr lang="en-US" altLang="ja-JP" dirty="0" smtClean="0"/>
          </a:p>
          <a:p>
            <a:pPr lvl="1"/>
            <a:r>
              <a:rPr lang="ja-JP" altLang="en-US" dirty="0" smtClean="0"/>
              <a:t>特定</a:t>
            </a:r>
            <a:r>
              <a:rPr lang="ja-JP" altLang="en-US" dirty="0" smtClean="0"/>
              <a:t>のコンテナ外で利用で</a:t>
            </a:r>
            <a:r>
              <a:rPr lang="ja-JP" altLang="en-US" dirty="0" smtClean="0"/>
              <a:t>きない</a:t>
            </a:r>
            <a:r>
              <a:rPr lang="ja-JP" altLang="en-US" dirty="0" smtClean="0"/>
              <a:t>。</a:t>
            </a:r>
            <a:r>
              <a:rPr lang="en-US" altLang="ja-JP" dirty="0" smtClean="0"/>
              <a:t>TDD</a:t>
            </a:r>
            <a:r>
              <a:rPr lang="ja-JP" altLang="en-US" dirty="0" err="1" smtClean="0"/>
              <a:t>への</a:t>
            </a:r>
            <a:r>
              <a:rPr lang="ja-JP" altLang="en-US" dirty="0" smtClean="0"/>
              <a:t>障害。</a:t>
            </a:r>
            <a:endParaRPr lang="en-US" altLang="ja-JP" dirty="0" smtClean="0"/>
          </a:p>
          <a:p>
            <a:pPr lvl="1"/>
            <a:endParaRPr kumimoji="1"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1.3.5</a:t>
            </a:r>
            <a:r>
              <a:rPr kumimoji="1" lang="ja-JP" altLang="en-US" dirty="0" smtClean="0"/>
              <a:t> オブジェクト指向データベースシステム</a:t>
            </a:r>
            <a:endParaRPr kumimoji="1" lang="en-US" altLang="ja-JP" dirty="0" smtClean="0"/>
          </a:p>
          <a:p>
            <a:pPr lvl="1"/>
            <a:r>
              <a:rPr lang="ja-JP" altLang="en-US" dirty="0" smtClean="0"/>
              <a:t>あまり採用されていなく、開発が活発でない</a:t>
            </a:r>
            <a:endParaRPr kumimoji="1" lang="en-US" altLang="ja-JP" dirty="0" smtClean="0"/>
          </a:p>
          <a:p>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ORM</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本質的にある表現形式から別の形式に対する相互変換を行う</a:t>
            </a:r>
            <a:endParaRPr kumimoji="1" lang="en-US" altLang="ja-JP" dirty="0" smtClean="0"/>
          </a:p>
          <a:p>
            <a:r>
              <a:rPr kumimoji="1" lang="en-US" altLang="ja-JP" dirty="0" smtClean="0"/>
              <a:t>ORM</a:t>
            </a:r>
            <a:r>
              <a:rPr kumimoji="1" lang="ja-JP" altLang="en-US" dirty="0" smtClean="0"/>
              <a:t>ソリューションは以下の</a:t>
            </a:r>
            <a:r>
              <a:rPr kumimoji="1" lang="en-US" altLang="ja-JP" dirty="0" smtClean="0"/>
              <a:t>4</a:t>
            </a:r>
            <a:r>
              <a:rPr kumimoji="1" lang="ja-JP" altLang="en-US" dirty="0" smtClean="0"/>
              <a:t>要素から構成される</a:t>
            </a:r>
            <a:endParaRPr kumimoji="1" lang="en-US" altLang="ja-JP" dirty="0" smtClean="0"/>
          </a:p>
          <a:p>
            <a:pPr lvl="1"/>
            <a:r>
              <a:rPr lang="ja-JP" altLang="en-US" dirty="0" smtClean="0"/>
              <a:t>永続化</a:t>
            </a:r>
            <a:r>
              <a:rPr lang="ja-JP" altLang="en-US" dirty="0" smtClean="0"/>
              <a:t>クラス</a:t>
            </a:r>
            <a:r>
              <a:rPr lang="ja-JP" altLang="en-US" dirty="0" smtClean="0"/>
              <a:t>の</a:t>
            </a:r>
            <a:r>
              <a:rPr lang="en-US" altLang="ja-JP" dirty="0" smtClean="0"/>
              <a:t>CRUD</a:t>
            </a:r>
            <a:r>
              <a:rPr lang="ja-JP" altLang="en-US" dirty="0" smtClean="0"/>
              <a:t>操作の</a:t>
            </a:r>
            <a:r>
              <a:rPr lang="en-US" altLang="ja-JP" dirty="0" smtClean="0"/>
              <a:t>API</a:t>
            </a:r>
          </a:p>
          <a:p>
            <a:pPr lvl="1"/>
            <a:r>
              <a:rPr kumimoji="1" lang="ja-JP" altLang="en-US" dirty="0" smtClean="0"/>
              <a:t>クラス、プロパテ</a:t>
            </a:r>
            <a:r>
              <a:rPr lang="ja-JP" altLang="en-US" dirty="0" smtClean="0"/>
              <a:t>ィを参照するための</a:t>
            </a:r>
            <a:r>
              <a:rPr lang="en-US" altLang="ja-JP" dirty="0" smtClean="0"/>
              <a:t>API(</a:t>
            </a:r>
            <a:r>
              <a:rPr lang="ja-JP" altLang="en-US" dirty="0" smtClean="0"/>
              <a:t>？</a:t>
            </a:r>
            <a:r>
              <a:rPr lang="en-US" altLang="ja-JP" dirty="0" smtClean="0"/>
              <a:t>)</a:t>
            </a:r>
          </a:p>
          <a:p>
            <a:pPr lvl="1"/>
            <a:r>
              <a:rPr kumimoji="1" lang="ja-JP" altLang="en-US" dirty="0" smtClean="0"/>
              <a:t>マッピングメタデータを指定する機能</a:t>
            </a:r>
            <a:endParaRPr kumimoji="1" lang="en-US" altLang="ja-JP" dirty="0" smtClean="0"/>
          </a:p>
          <a:p>
            <a:pPr lvl="1"/>
            <a:r>
              <a:rPr lang="ja-JP" altLang="en-US" dirty="0" smtClean="0"/>
              <a:t>トランザクショナルオブジェクトに対するダーティチェック、遅延フェッチなど</a:t>
            </a:r>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純粋</a:t>
            </a:r>
            <a:r>
              <a:rPr lang="ja-JP" altLang="en-US" dirty="0" smtClean="0"/>
              <a:t>にリレーショナル</a:t>
            </a:r>
            <a:endParaRPr lang="en-US" altLang="ja-JP" dirty="0" smtClean="0"/>
          </a:p>
          <a:p>
            <a:pPr lvl="1"/>
            <a:r>
              <a:rPr kumimoji="1" lang="ja-JP" altLang="en-US" dirty="0" smtClean="0"/>
              <a:t>直接</a:t>
            </a:r>
            <a:r>
              <a:rPr kumimoji="1" lang="en-US" altLang="ja-JP" dirty="0" smtClean="0"/>
              <a:t>SQL</a:t>
            </a:r>
            <a:r>
              <a:rPr kumimoji="1" lang="ja-JP" altLang="en-US" dirty="0" smtClean="0"/>
              <a:t>を使用する</a:t>
            </a:r>
            <a:endParaRPr kumimoji="1" lang="en-US" altLang="ja-JP" dirty="0" smtClean="0"/>
          </a:p>
          <a:p>
            <a:pPr lvl="1"/>
            <a:r>
              <a:rPr lang="ja-JP" altLang="en-US" dirty="0" smtClean="0"/>
              <a:t>移植性やメンテナンス性が低い</a:t>
            </a:r>
            <a:endParaRPr lang="en-US" altLang="ja-JP" dirty="0" smtClean="0"/>
          </a:p>
          <a:p>
            <a:r>
              <a:rPr kumimoji="1" lang="ja-JP" altLang="en-US" dirty="0" smtClean="0"/>
              <a:t>簡単</a:t>
            </a:r>
            <a:r>
              <a:rPr kumimoji="1" lang="ja-JP" altLang="en-US" dirty="0" smtClean="0"/>
              <a:t>なオブジェクトマッピング</a:t>
            </a:r>
            <a:endParaRPr kumimoji="1" lang="en-US" altLang="ja-JP" dirty="0" smtClean="0"/>
          </a:p>
          <a:p>
            <a:pPr lvl="1"/>
            <a:r>
              <a:rPr lang="ja-JP" altLang="en-US" dirty="0" smtClean="0"/>
              <a:t>エンティティはクラスだが、マッピングは手動</a:t>
            </a:r>
            <a:endParaRPr lang="en-US" altLang="ja-JP" dirty="0" smtClean="0"/>
          </a:p>
          <a:p>
            <a:pPr lvl="1"/>
            <a:r>
              <a:rPr kumimoji="1" lang="en-US" altLang="ja-JP" dirty="0" smtClean="0"/>
              <a:t>SQL</a:t>
            </a:r>
            <a:r>
              <a:rPr kumimoji="1" lang="ja-JP" altLang="en-US" dirty="0" smtClean="0"/>
              <a:t>はハンドコーディングだが隠ぺいされる</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ORM</a:t>
            </a:r>
            <a:r>
              <a:rPr kumimoji="1" lang="ja-JP" altLang="en-US" dirty="0" smtClean="0"/>
              <a:t>の一つ</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中規模なオブジェクトマッピング</a:t>
            </a:r>
            <a:endParaRPr kumimoji="1" lang="en-US" altLang="ja-JP" dirty="0" smtClean="0"/>
          </a:p>
          <a:p>
            <a:pPr lvl="1"/>
            <a:r>
              <a:rPr lang="en-US" altLang="ja-JP" dirty="0" smtClean="0"/>
              <a:t>SQL</a:t>
            </a:r>
            <a:r>
              <a:rPr lang="ja-JP" altLang="en-US" dirty="0" smtClean="0"/>
              <a:t>はビルド時にコード生成ツールか、実行時にフレームワークで作成される</a:t>
            </a:r>
            <a:endParaRPr lang="en-US" altLang="ja-JP" dirty="0" smtClean="0"/>
          </a:p>
          <a:p>
            <a:r>
              <a:rPr lang="ja-JP" altLang="en-US" dirty="0" smtClean="0"/>
              <a:t>完全</a:t>
            </a:r>
            <a:r>
              <a:rPr lang="ja-JP" altLang="en-US" dirty="0" smtClean="0"/>
              <a:t>なオブジェクトマッピング</a:t>
            </a:r>
            <a:endParaRPr lang="en-US" altLang="ja-JP" dirty="0" smtClean="0"/>
          </a:p>
          <a:p>
            <a:pPr lvl="1"/>
            <a:r>
              <a:rPr kumimoji="1" lang="ja-JP" altLang="en-US" dirty="0" smtClean="0"/>
              <a:t>合成</a:t>
            </a:r>
            <a:r>
              <a:rPr kumimoji="1" lang="en-US" altLang="ja-JP" dirty="0" smtClean="0"/>
              <a:t>(composition)</a:t>
            </a:r>
            <a:r>
              <a:rPr kumimoji="1" lang="ja-JP" altLang="en-US" dirty="0" err="1" smtClean="0"/>
              <a:t>、</a:t>
            </a:r>
            <a:r>
              <a:rPr kumimoji="1" lang="ja-JP" altLang="en-US" dirty="0" smtClean="0"/>
              <a:t>継承、多態、到達可能性による永続化がサポートされる</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一般的な</a:t>
            </a:r>
            <a:r>
              <a:rPr kumimoji="1" lang="en-US" altLang="ja-JP" dirty="0" smtClean="0"/>
              <a:t>ORM</a:t>
            </a:r>
            <a:r>
              <a:rPr kumimoji="1" lang="ja-JP" altLang="en-US" dirty="0" smtClean="0"/>
              <a:t>における問題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永続化クラスはどう表現されるか</a:t>
            </a:r>
            <a:endParaRPr kumimoji="1" lang="en-US" altLang="ja-JP" dirty="0" smtClean="0"/>
          </a:p>
          <a:p>
            <a:pPr lvl="1"/>
            <a:r>
              <a:rPr lang="ja-JP" altLang="en-US" dirty="0" smtClean="0"/>
              <a:t>細</a:t>
            </a:r>
            <a:r>
              <a:rPr lang="ja-JP" altLang="en-US" dirty="0" smtClean="0"/>
              <a:t>粒度な</a:t>
            </a:r>
            <a:r>
              <a:rPr lang="en-US" altLang="ja-JP" dirty="0" smtClean="0"/>
              <a:t>Java</a:t>
            </a:r>
            <a:r>
              <a:rPr lang="ja-JP" altLang="en-US" dirty="0" smtClean="0"/>
              <a:t>ビーン？</a:t>
            </a:r>
            <a:r>
              <a:rPr lang="en-US" altLang="ja-JP" dirty="0" smtClean="0"/>
              <a:t>EJB</a:t>
            </a:r>
            <a:r>
              <a:rPr lang="ja-JP" altLang="en-US" dirty="0" err="1" smtClean="0"/>
              <a:t>のような</a:t>
            </a:r>
            <a:r>
              <a:rPr lang="ja-JP" altLang="en-US" dirty="0" smtClean="0"/>
              <a:t>粗粒度？特別な規約は？</a:t>
            </a:r>
            <a:endParaRPr lang="en-US" altLang="ja-JP" dirty="0" smtClean="0"/>
          </a:p>
          <a:p>
            <a:r>
              <a:rPr kumimoji="1" lang="ja-JP" altLang="en-US" dirty="0" smtClean="0"/>
              <a:t>マッピングメタデータはどう定義されるか</a:t>
            </a:r>
            <a:endParaRPr kumimoji="1" lang="en-US" altLang="ja-JP" dirty="0" smtClean="0"/>
          </a:p>
          <a:p>
            <a:r>
              <a:rPr lang="ja-JP" altLang="en-US" dirty="0" smtClean="0"/>
              <a:t>継承関係のマッピングは？</a:t>
            </a:r>
            <a:endParaRPr lang="en-US" altLang="ja-JP" dirty="0" smtClean="0"/>
          </a:p>
          <a:p>
            <a:r>
              <a:rPr lang="ja-JP" altLang="en-US" dirty="0" smtClean="0"/>
              <a:t>オブジェクトの同一性、等値性と</a:t>
            </a:r>
            <a:r>
              <a:rPr lang="en-US" altLang="ja-JP" dirty="0" smtClean="0"/>
              <a:t>DB</a:t>
            </a:r>
            <a:r>
              <a:rPr lang="ja-JP" altLang="en-US" dirty="0" smtClean="0"/>
              <a:t>の同一性</a:t>
            </a:r>
            <a:endParaRPr lang="en-US" altLang="ja-JP" dirty="0" smtClean="0"/>
          </a:p>
          <a:p>
            <a:endParaRPr lang="en-US" altLang="ja-JP" dirty="0" smtClean="0"/>
          </a:p>
          <a:p>
            <a:r>
              <a:rPr lang="ja-JP" altLang="en-US" dirty="0" smtClean="0"/>
              <a:t>トランザクション、並列性、キャッシュ管理</a:t>
            </a:r>
            <a:endParaRPr lang="en-US" altLang="ja-JP" dirty="0" smtClean="0"/>
          </a:p>
          <a:p>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kumimoji="1" lang="ja-JP" altLang="en-US" dirty="0" smtClean="0"/>
              <a:t> 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オブジェクトグラフ構造は簡単には</a:t>
            </a:r>
            <a:r>
              <a:rPr kumimoji="1" lang="en-US" altLang="ja-JP" dirty="0" smtClean="0"/>
              <a:t>RDB</a:t>
            </a:r>
            <a:r>
              <a:rPr kumimoji="1" lang="ja-JP" altLang="en-US" dirty="0" smtClean="0"/>
              <a:t>に保存できない。分解させて移植性のある</a:t>
            </a:r>
            <a:r>
              <a:rPr kumimoji="1" lang="en-US" altLang="ja-JP" dirty="0" smtClean="0"/>
              <a:t>SQL</a:t>
            </a:r>
            <a:r>
              <a:rPr kumimoji="1" lang="ja-JP" altLang="en-US" dirty="0" smtClean="0"/>
              <a:t>データ型のカラムに永続化される必要がある</a:t>
            </a:r>
            <a:endParaRPr kumimoji="1" lang="en-US" altLang="ja-JP" dirty="0" smtClean="0"/>
          </a:p>
          <a:p>
            <a:r>
              <a:rPr lang="en-US" altLang="ja-JP" dirty="0" smtClean="0"/>
              <a:t>ORM</a:t>
            </a:r>
            <a:r>
              <a:rPr lang="ja-JP" altLang="en-US" dirty="0" smtClean="0"/>
              <a:t>は多彩な型を利用したドメインモデルに有用</a:t>
            </a:r>
            <a:endParaRPr lang="en-US" altLang="ja-JP" dirty="0" smtClean="0"/>
          </a:p>
          <a:p>
            <a:r>
              <a:rPr kumimoji="1" lang="ja-JP" altLang="en-US" dirty="0" smtClean="0"/>
              <a:t>大量</a:t>
            </a:r>
            <a:r>
              <a:rPr kumimoji="1" lang="ja-JP" altLang="en-US" dirty="0" smtClean="0"/>
              <a:t>のテーブルを結合するような複雑な</a:t>
            </a:r>
            <a:r>
              <a:rPr kumimoji="1" lang="en-US" altLang="ja-JP" dirty="0" smtClean="0"/>
              <a:t>SQL</a:t>
            </a:r>
            <a:r>
              <a:rPr kumimoji="1" lang="ja-JP" altLang="en-US" dirty="0" smtClean="0"/>
              <a:t>分と、</a:t>
            </a:r>
            <a:r>
              <a:rPr kumimoji="1" lang="en-US" altLang="ja-JP" dirty="0" smtClean="0"/>
              <a:t>JDBC</a:t>
            </a:r>
            <a:r>
              <a:rPr kumimoji="1" lang="ja-JP" altLang="en-US" dirty="0" smtClean="0"/>
              <a:t>の結果セットから値をオブジェクトにコピーする面倒な作業を自動化する</a:t>
            </a:r>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a:t>
            </a:r>
            <a:r>
              <a:rPr kumimoji="1" lang="ja-JP" altLang="en-US" dirty="0" smtClean="0"/>
              <a:t> </a:t>
            </a:r>
            <a:r>
              <a:rPr kumimoji="1" lang="en-US" altLang="ja-JP" dirty="0" smtClean="0"/>
              <a:t>Hello</a:t>
            </a:r>
            <a:r>
              <a:rPr kumimoji="1" lang="ja-JP" altLang="en-US" dirty="0" smtClean="0"/>
              <a:t> </a:t>
            </a:r>
            <a:r>
              <a:rPr kumimoji="1" lang="en-US" altLang="ja-JP" dirty="0" smtClean="0"/>
              <a:t>World</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Hibernate</a:t>
            </a:r>
            <a:r>
              <a:rPr kumimoji="1" lang="ja-JP" altLang="en-US" dirty="0" err="1" smtClean="0"/>
              <a:t>はの</a:t>
            </a:r>
            <a:r>
              <a:rPr kumimoji="1" lang="ja-JP" altLang="en-US" dirty="0" smtClean="0"/>
              <a:t>永続化クラスは、特別なコンテナを用いず、どんな場所でも実行することができることがわかる</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a:t>
            </a:r>
            <a:r>
              <a:rPr kumimoji="1" lang="ja-JP" altLang="en-US" dirty="0" smtClean="0"/>
              <a:t> </a:t>
            </a:r>
            <a:r>
              <a:rPr kumimoji="1" lang="en-US" altLang="ja-JP" dirty="0" smtClean="0"/>
              <a:t>Hibernate</a:t>
            </a:r>
            <a:r>
              <a:rPr kumimoji="1" lang="ja-JP" altLang="en-US" dirty="0" smtClean="0"/>
              <a:t>のアーキテクチャ</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基本的な</a:t>
            </a:r>
            <a:r>
              <a:rPr kumimoji="1" lang="en-US" altLang="ja-JP" dirty="0" smtClean="0"/>
              <a:t>CRUD</a:t>
            </a:r>
            <a:r>
              <a:rPr kumimoji="1" lang="ja-JP" altLang="en-US" dirty="0" smtClean="0"/>
              <a:t>操作</a:t>
            </a:r>
            <a:endParaRPr kumimoji="1" lang="en-US" altLang="ja-JP" dirty="0" smtClean="0"/>
          </a:p>
          <a:p>
            <a:pPr lvl="1"/>
            <a:r>
              <a:rPr lang="en-US" altLang="ja-JP" dirty="0" smtClean="0"/>
              <a:t>Session</a:t>
            </a:r>
            <a:r>
              <a:rPr lang="ja-JP" altLang="en-US" dirty="0" err="1" smtClean="0"/>
              <a:t>、</a:t>
            </a:r>
            <a:r>
              <a:rPr lang="en-US" altLang="ja-JP" dirty="0" smtClean="0"/>
              <a:t>Transaction</a:t>
            </a:r>
            <a:r>
              <a:rPr lang="ja-JP" altLang="en-US" dirty="0" err="1" smtClean="0"/>
              <a:t>、</a:t>
            </a:r>
            <a:r>
              <a:rPr lang="en-US" altLang="ja-JP" dirty="0" smtClean="0"/>
              <a:t>Query(</a:t>
            </a:r>
            <a:r>
              <a:rPr lang="ja-JP" altLang="en-US" dirty="0" err="1" smtClean="0"/>
              <a:t>、</a:t>
            </a:r>
            <a:r>
              <a:rPr lang="en-US" altLang="ja-JP" dirty="0" smtClean="0"/>
              <a:t>Criteria)</a:t>
            </a:r>
          </a:p>
          <a:p>
            <a:r>
              <a:rPr lang="en-US" altLang="ja-JP" dirty="0" smtClean="0"/>
              <a:t>Hibernate</a:t>
            </a:r>
            <a:r>
              <a:rPr lang="ja-JP" altLang="en-US" dirty="0" smtClean="0"/>
              <a:t>を設定するインターフェース</a:t>
            </a:r>
            <a:endParaRPr lang="en-US" altLang="ja-JP" dirty="0" smtClean="0"/>
          </a:p>
          <a:p>
            <a:pPr lvl="1"/>
            <a:r>
              <a:rPr lang="en-US" altLang="ja-JP" dirty="0" smtClean="0"/>
              <a:t>Configuration</a:t>
            </a:r>
          </a:p>
          <a:p>
            <a:r>
              <a:rPr lang="ja-JP" altLang="en-US" dirty="0" smtClean="0"/>
              <a:t>イベントを通知するコールバック</a:t>
            </a:r>
            <a:endParaRPr lang="en-US" altLang="ja-JP" dirty="0" smtClean="0"/>
          </a:p>
          <a:p>
            <a:pPr lvl="1"/>
            <a:r>
              <a:rPr lang="en-US" altLang="ja-JP" dirty="0" err="1" smtClean="0"/>
              <a:t>Intercerptor</a:t>
            </a:r>
            <a:r>
              <a:rPr lang="ja-JP" altLang="en-US" dirty="0" err="1" smtClean="0"/>
              <a:t>、</a:t>
            </a:r>
            <a:r>
              <a:rPr lang="en-US" altLang="ja-JP" dirty="0" smtClean="0"/>
              <a:t>Lifecycle</a:t>
            </a:r>
            <a:r>
              <a:rPr lang="ja-JP" altLang="en-US" dirty="0" err="1" smtClean="0"/>
              <a:t>、</a:t>
            </a:r>
            <a:r>
              <a:rPr lang="en-US" altLang="ja-JP" dirty="0" err="1" smtClean="0"/>
              <a:t>Validatable</a:t>
            </a:r>
            <a:endParaRPr lang="en-US" altLang="ja-JP" dirty="0" smtClean="0"/>
          </a:p>
          <a:p>
            <a:r>
              <a:rPr lang="ja-JP" altLang="en-US" dirty="0" smtClean="0"/>
              <a:t>マッピング機能の拡張</a:t>
            </a:r>
            <a:endParaRPr lang="en-US" altLang="ja-JP" dirty="0" smtClean="0"/>
          </a:p>
          <a:p>
            <a:pPr lvl="1"/>
            <a:r>
              <a:rPr lang="en-US" altLang="ja-JP" dirty="0" err="1" smtClean="0"/>
              <a:t>UserType</a:t>
            </a:r>
            <a:r>
              <a:rPr lang="ja-JP" altLang="en-US" dirty="0" err="1" smtClean="0"/>
              <a:t>、</a:t>
            </a:r>
            <a:r>
              <a:rPr lang="en-US" altLang="ja-JP" dirty="0" err="1" smtClean="0"/>
              <a:t>IdentifierGenerator</a:t>
            </a:r>
            <a:endParaRPr lang="en-US" altLang="ja-JP" dirty="0" smtClean="0"/>
          </a:p>
          <a:p>
            <a:endParaRPr lang="en-US" altLang="ja-JP"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2.2.1 </a:t>
            </a:r>
            <a:r>
              <a:rPr kumimoji="1" lang="ja-JP" altLang="en-US" dirty="0" smtClean="0"/>
              <a:t>中核となるインターフェース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p>
          <a:p>
            <a:pPr lvl="1"/>
            <a:r>
              <a:rPr lang="ja-JP" altLang="en-US" dirty="0" smtClean="0"/>
              <a:t>軽量</a:t>
            </a:r>
            <a:r>
              <a:rPr lang="ja-JP" altLang="en-US" dirty="0" smtClean="0"/>
              <a:t>で生成と破棄にコストがかからない</a:t>
            </a:r>
            <a:endParaRPr lang="en-US" altLang="ja-JP" dirty="0" smtClean="0"/>
          </a:p>
          <a:p>
            <a:pPr lvl="1"/>
            <a:r>
              <a:rPr kumimoji="1" lang="en-US" altLang="ja-JP" dirty="0" smtClean="0"/>
              <a:t>Session</a:t>
            </a:r>
            <a:r>
              <a:rPr kumimoji="1" lang="ja-JP" altLang="en-US" dirty="0" smtClean="0"/>
              <a:t>はスレッドセーフではないため、絶えず生成と破棄が繰り返される</a:t>
            </a:r>
            <a:endParaRPr kumimoji="1" lang="en-US" altLang="ja-JP" dirty="0" smtClean="0"/>
          </a:p>
          <a:p>
            <a:pPr lvl="1"/>
            <a:r>
              <a:rPr lang="ja-JP" altLang="en-US" dirty="0" smtClean="0"/>
              <a:t>一次キャッシュ</a:t>
            </a:r>
            <a:r>
              <a:rPr lang="ja-JP" altLang="en-US" dirty="0" smtClean="0"/>
              <a:t>となる</a:t>
            </a:r>
            <a:endParaRPr kumimoji="1" lang="en-US" altLang="ja-JP" dirty="0" smtClean="0"/>
          </a:p>
          <a:p>
            <a:r>
              <a:rPr lang="en-US" altLang="ja-JP" dirty="0" err="1" smtClean="0"/>
              <a:t>SessionFactory</a:t>
            </a:r>
            <a:endParaRPr lang="en-US" altLang="ja-JP" dirty="0" smtClean="0"/>
          </a:p>
          <a:p>
            <a:pPr lvl="1"/>
            <a:r>
              <a:rPr lang="ja-JP" altLang="en-US" dirty="0" smtClean="0"/>
              <a:t>マッピングメタデータを保持する</a:t>
            </a:r>
          </a:p>
          <a:p>
            <a:pPr lvl="1"/>
            <a:r>
              <a:rPr kumimoji="1" lang="ja-JP" altLang="en-US" dirty="0" smtClean="0"/>
              <a:t>アプリケーション</a:t>
            </a:r>
            <a:r>
              <a:rPr kumimoji="1" lang="ja-JP" altLang="en-US" dirty="0" smtClean="0"/>
              <a:t>全体</a:t>
            </a:r>
            <a:r>
              <a:rPr kumimoji="1" lang="ja-JP" altLang="en-US" dirty="0" smtClean="0"/>
              <a:t>で一つを使いまわす</a:t>
            </a:r>
            <a:endParaRPr kumimoji="1" lang="en-US" altLang="ja-JP" dirty="0" smtClean="0"/>
          </a:p>
          <a:p>
            <a:pPr lvl="1"/>
            <a:r>
              <a:rPr lang="ja-JP" altLang="en-US" dirty="0" smtClean="0"/>
              <a:t>必要</a:t>
            </a:r>
            <a:r>
              <a:rPr lang="ja-JP" altLang="en-US" dirty="0" smtClean="0"/>
              <a:t>ならば二次キャッシュとなる</a:t>
            </a:r>
            <a:endParaRPr kumimoji="1" lang="en-US" altLang="ja-JP"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Configuration</a:t>
            </a:r>
          </a:p>
          <a:p>
            <a:pPr lvl="1"/>
            <a:r>
              <a:rPr lang="en-US" altLang="ja-JP" dirty="0" err="1" smtClean="0"/>
              <a:t>SessionFactory</a:t>
            </a:r>
            <a:r>
              <a:rPr lang="ja-JP" altLang="en-US" dirty="0" smtClean="0"/>
              <a:t>の生成を行う</a:t>
            </a:r>
            <a:endParaRPr lang="en-US" altLang="ja-JP" dirty="0" smtClean="0"/>
          </a:p>
          <a:p>
            <a:r>
              <a:rPr kumimoji="1" lang="en-US" altLang="ja-JP" dirty="0" smtClean="0"/>
              <a:t>Transaction</a:t>
            </a:r>
          </a:p>
          <a:p>
            <a:r>
              <a:rPr lang="en-US" altLang="ja-JP" dirty="0" smtClean="0"/>
              <a:t>Query</a:t>
            </a:r>
            <a:r>
              <a:rPr lang="ja-JP" altLang="en-US" dirty="0" err="1" smtClean="0"/>
              <a:t>、</a:t>
            </a:r>
            <a:r>
              <a:rPr lang="en-US" altLang="ja-JP" dirty="0" smtClean="0"/>
              <a:t>Criteria</a:t>
            </a:r>
          </a:p>
          <a:p>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コールバックインターフェース</a:t>
            </a:r>
            <a:endParaRPr kumimoji="1" lang="en-US" altLang="ja-JP" dirty="0" smtClean="0"/>
          </a:p>
          <a:p>
            <a:pPr lvl="1"/>
            <a:r>
              <a:rPr lang="en-US" altLang="ja-JP" dirty="0" smtClean="0"/>
              <a:t>Lifecycle</a:t>
            </a:r>
            <a:r>
              <a:rPr lang="ja-JP" altLang="en-US" dirty="0" err="1" smtClean="0"/>
              <a:t>、</a:t>
            </a:r>
            <a:r>
              <a:rPr lang="en-US" altLang="ja-JP" dirty="0" err="1" smtClean="0"/>
              <a:t>Validatable</a:t>
            </a:r>
            <a:endParaRPr lang="en-US" altLang="ja-JP" dirty="0" smtClean="0"/>
          </a:p>
          <a:p>
            <a:pPr lvl="2"/>
            <a:r>
              <a:rPr kumimoji="1" lang="ja-JP" altLang="en-US" dirty="0" smtClean="0"/>
              <a:t>永続化</a:t>
            </a:r>
            <a:r>
              <a:rPr kumimoji="1" lang="ja-JP" altLang="en-US" dirty="0" smtClean="0"/>
              <a:t>オブジェクト</a:t>
            </a:r>
            <a:r>
              <a:rPr kumimoji="1" lang="ja-JP" altLang="en-US" dirty="0" smtClean="0"/>
              <a:t>に実装する</a:t>
            </a:r>
            <a:endParaRPr kumimoji="1" lang="en-US" altLang="ja-JP" dirty="0" smtClean="0"/>
          </a:p>
          <a:p>
            <a:pPr lvl="2"/>
            <a:r>
              <a:rPr lang="ja-JP" altLang="en-US" dirty="0" smtClean="0"/>
              <a:t>これ</a:t>
            </a:r>
            <a:r>
              <a:rPr lang="ja-JP" altLang="en-US" dirty="0" smtClean="0"/>
              <a:t>は移植性を失うため、このアプローチは人気を失っている。そのため利用しない。</a:t>
            </a:r>
            <a:endParaRPr lang="en-US" altLang="ja-JP" dirty="0" smtClean="0"/>
          </a:p>
          <a:p>
            <a:pPr lvl="1"/>
            <a:r>
              <a:rPr kumimoji="1" lang="en-US" altLang="ja-JP" dirty="0" smtClean="0"/>
              <a:t>Interceptor</a:t>
            </a:r>
            <a:endParaRPr lang="en-US" altLang="ja-JP" dirty="0" smtClean="0"/>
          </a:p>
          <a:p>
            <a:pPr lvl="2"/>
            <a:r>
              <a:rPr kumimoji="1" lang="ja-JP" altLang="en-US" dirty="0" smtClean="0"/>
              <a:t>上記に対応するため、アプリケーションに実装するもの</a:t>
            </a:r>
            <a:endParaRPr kumimoji="1" lang="en-US" altLang="ja-JP"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 </a:t>
            </a:r>
            <a:r>
              <a:rPr kumimoji="1" lang="ja-JP" altLang="en-US" dirty="0" smtClean="0"/>
              <a:t>基本的なコンフィギュレーション</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a:t>
            </a:r>
            <a:r>
              <a:rPr lang="ja-JP" altLang="en-US" dirty="0" smtClean="0"/>
              <a:t>された</a:t>
            </a:r>
            <a:r>
              <a:rPr lang="ja-JP" altLang="en-US" dirty="0" smtClean="0"/>
              <a:t>環境</a:t>
            </a:r>
            <a:endParaRPr lang="en-US" altLang="ja-JP" dirty="0" smtClean="0"/>
          </a:p>
          <a:p>
            <a:pPr lvl="1"/>
            <a:r>
              <a:rPr kumimoji="1" lang="ja-JP" altLang="en-US" dirty="0" smtClean="0"/>
              <a:t>データベースコネクションはプールされ、トランザクション教会を指定することが可能</a:t>
            </a:r>
            <a:endParaRPr kumimoji="1" lang="en-US" altLang="ja-JP" dirty="0" smtClean="0"/>
          </a:p>
          <a:p>
            <a:pPr lvl="1"/>
            <a:r>
              <a:rPr kumimoji="1" lang="en-US" altLang="ja-JP" dirty="0" err="1" smtClean="0"/>
              <a:t>Jb</a:t>
            </a:r>
            <a:r>
              <a:rPr lang="en-US" altLang="ja-JP" dirty="0" err="1" smtClean="0"/>
              <a:t>oss</a:t>
            </a:r>
            <a:r>
              <a:rPr lang="ja-JP" altLang="en-US" dirty="0" err="1" smtClean="0"/>
              <a:t>、</a:t>
            </a:r>
            <a:r>
              <a:rPr lang="en-US" altLang="ja-JP" dirty="0" smtClean="0"/>
              <a:t>BEA</a:t>
            </a:r>
            <a:r>
              <a:rPr lang="ja-JP" altLang="en-US" dirty="0" smtClean="0"/>
              <a:t> </a:t>
            </a:r>
            <a:r>
              <a:rPr lang="en-US" altLang="ja-JP" dirty="0" err="1" smtClean="0"/>
              <a:t>Weblogic</a:t>
            </a:r>
            <a:r>
              <a:rPr lang="ja-JP" altLang="en-US" dirty="0" err="1" smtClean="0"/>
              <a:t>、</a:t>
            </a:r>
            <a:r>
              <a:rPr lang="en-US" altLang="ja-JP" dirty="0" err="1" smtClean="0"/>
              <a:t>WebSphere</a:t>
            </a:r>
            <a:r>
              <a:rPr lang="ja-JP" altLang="en-US" dirty="0" err="1" smtClean="0"/>
              <a:t>のような</a:t>
            </a:r>
            <a:r>
              <a:rPr lang="en-US" altLang="ja-JP" dirty="0" smtClean="0"/>
              <a:t>J2EEAP</a:t>
            </a:r>
            <a:r>
              <a:rPr lang="ja-JP" altLang="en-US" dirty="0" smtClean="0"/>
              <a:t>サーバ</a:t>
            </a:r>
            <a:endParaRPr lang="en-US" altLang="ja-JP" dirty="0" smtClean="0"/>
          </a:p>
          <a:p>
            <a:r>
              <a:rPr kumimoji="1" lang="ja-JP" altLang="en-US" dirty="0" smtClean="0"/>
              <a:t>管理されない環境</a:t>
            </a:r>
            <a:endParaRPr kumimoji="1" lang="en-US" altLang="ja-JP" dirty="0" smtClean="0"/>
          </a:p>
          <a:p>
            <a:pPr lvl="1"/>
            <a:r>
              <a:rPr lang="ja-JP" altLang="en-US" dirty="0" smtClean="0"/>
              <a:t>スレッドプーリングによって並列性の管理が提供される環境</a:t>
            </a:r>
            <a:endParaRPr lang="en-US" altLang="ja-JP" dirty="0" smtClean="0"/>
          </a:p>
          <a:p>
            <a:pPr lvl="1"/>
            <a:r>
              <a:rPr kumimoji="1" lang="en-US" altLang="ja-JP" dirty="0" smtClean="0"/>
              <a:t>Jetty</a:t>
            </a:r>
            <a:r>
              <a:rPr kumimoji="1" lang="ja-JP" altLang="en-US" dirty="0" err="1" smtClean="0"/>
              <a:t>、</a:t>
            </a:r>
            <a:r>
              <a:rPr kumimoji="1" lang="en-US" altLang="ja-JP" dirty="0" smtClean="0"/>
              <a:t>Tomcat</a:t>
            </a:r>
            <a:r>
              <a:rPr kumimoji="1" lang="ja-JP" altLang="en-US" dirty="0" err="1" smtClean="0"/>
              <a:t>のような</a:t>
            </a:r>
            <a:r>
              <a:rPr kumimoji="1" lang="ja-JP" altLang="en-US" dirty="0" smtClean="0"/>
              <a:t>サーブレットコンテナが提供する</a:t>
            </a:r>
            <a:endParaRPr kumimoji="1" lang="en-US" altLang="ja-JP" dirty="0" smtClean="0"/>
          </a:p>
          <a:p>
            <a:pPr lvl="1"/>
            <a:r>
              <a:rPr lang="ja-JP" altLang="en-US" dirty="0" smtClean="0"/>
              <a:t>アプリケーション自身でデータベースコネクションを管理し、トランザクション境界を把握する必要がある</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2.3.1</a:t>
            </a:r>
            <a:r>
              <a:rPr kumimoji="1" lang="ja-JP" altLang="en-US" dirty="0" smtClean="0"/>
              <a:t> </a:t>
            </a:r>
            <a:r>
              <a:rPr kumimoji="1" lang="en-US" altLang="ja-JP" dirty="0" err="1" smtClean="0"/>
              <a:t>SessionFactory</a:t>
            </a:r>
            <a:r>
              <a:rPr kumimoji="1" lang="ja-JP" altLang="en-US" dirty="0" smtClean="0"/>
              <a:t>の生成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SessionFactory</a:t>
            </a:r>
            <a:r>
              <a:rPr kumimoji="1" lang="ja-JP" altLang="en-US" dirty="0" smtClean="0"/>
              <a:t>が作成されたら</a:t>
            </a:r>
            <a:r>
              <a:rPr kumimoji="1" lang="en-US" altLang="ja-JP" dirty="0" err="1" smtClean="0"/>
              <a:t>Configurationha</a:t>
            </a:r>
            <a:r>
              <a:rPr kumimoji="1" lang="ja-JP" altLang="en-US" dirty="0" smtClean="0"/>
              <a:t>破棄してかまわない</a:t>
            </a:r>
            <a:endParaRPr kumimoji="1" lang="en-US" altLang="ja-JP" dirty="0" smtClean="0"/>
          </a:p>
          <a:p>
            <a:r>
              <a:rPr lang="ja-JP" altLang="en-US" dirty="0" smtClean="0"/>
              <a:t>マッピングファイルは必ずクラスパス上に置かなければならない</a:t>
            </a:r>
            <a:endParaRPr lang="en-US" altLang="ja-JP" dirty="0" smtClean="0"/>
          </a:p>
          <a:p>
            <a:r>
              <a:rPr kumimoji="1" lang="ja-JP" altLang="en-US" dirty="0" smtClean="0"/>
              <a:t>一つのマッピングファイルにすべてのマッピングリストを含めることは可能だが、悪いスタイルであると考えられている</a:t>
            </a:r>
            <a:endParaRPr kumimoji="1" lang="en-US" altLang="ja-JP" dirty="0" smtClean="0"/>
          </a:p>
          <a:p>
            <a:r>
              <a:rPr lang="ja-JP" altLang="en-US" dirty="0" smtClean="0"/>
              <a:t>マッピングファイルは永続化対象のクラスと同じフォルダに配置することが推奨されている</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ORM</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Object</a:t>
            </a:r>
            <a:r>
              <a:rPr kumimoji="1" lang="ja-JP" altLang="en-US" dirty="0" smtClean="0"/>
              <a:t> </a:t>
            </a:r>
            <a:r>
              <a:rPr kumimoji="1" lang="en-US" altLang="ja-JP" dirty="0" smtClean="0"/>
              <a:t>Relational</a:t>
            </a:r>
            <a:r>
              <a:rPr kumimoji="1" lang="ja-JP" altLang="en-US" dirty="0" smtClean="0"/>
              <a:t> </a:t>
            </a:r>
            <a:r>
              <a:rPr kumimoji="1" lang="en-US" altLang="ja-JP" dirty="0" smtClean="0"/>
              <a:t>Mapping</a:t>
            </a:r>
            <a:endParaRPr lang="en-US" altLang="ja-JP" dirty="0" smtClean="0"/>
          </a:p>
          <a:p>
            <a:pPr lvl="1"/>
            <a:r>
              <a:rPr kumimoji="1" lang="ja-JP" altLang="en-US" dirty="0" smtClean="0"/>
              <a:t>オブジェクト指向と</a:t>
            </a:r>
            <a:r>
              <a:rPr kumimoji="1" lang="en-US" altLang="ja-JP" dirty="0" smtClean="0"/>
              <a:t>RDB</a:t>
            </a:r>
            <a:r>
              <a:rPr kumimoji="1" lang="ja-JP" altLang="en-US" dirty="0" smtClean="0"/>
              <a:t>の間のパラダイムミスマッチを補うツール</a:t>
            </a:r>
            <a:endParaRPr kumimoji="1" lang="en-US" altLang="ja-JP" dirty="0" smtClean="0"/>
          </a:p>
          <a:p>
            <a:pPr lvl="1"/>
            <a:r>
              <a:rPr kumimoji="1" lang="ja-JP" altLang="en-US" dirty="0" smtClean="0"/>
              <a:t>オブジェクトを自動的に</a:t>
            </a:r>
            <a:r>
              <a:rPr kumimoji="1" lang="en-US" altLang="ja-JP" dirty="0" smtClean="0"/>
              <a:t>RDB</a:t>
            </a:r>
            <a:r>
              <a:rPr kumimoji="1" lang="ja-JP" altLang="en-US" dirty="0" smtClean="0"/>
              <a:t>に永続化</a:t>
            </a:r>
            <a:r>
              <a:rPr kumimoji="1" lang="en-US" altLang="ja-JP" dirty="0" smtClean="0"/>
              <a:t>(</a:t>
            </a:r>
            <a:r>
              <a:rPr kumimoji="1" lang="ja-JP" altLang="en-US" dirty="0" smtClean="0"/>
              <a:t>保存</a:t>
            </a:r>
            <a:r>
              <a:rPr kumimoji="1" lang="en-US" altLang="ja-JP" dirty="0" smtClean="0"/>
              <a:t>)</a:t>
            </a:r>
            <a:r>
              <a:rPr kumimoji="1" lang="ja-JP" altLang="en-US" dirty="0" smtClean="0"/>
              <a:t>することができる</a:t>
            </a:r>
            <a:endParaRPr kumimoji="1" lang="en-US" altLang="ja-JP" dirty="0" smtClean="0"/>
          </a:p>
          <a:p>
            <a:r>
              <a:rPr kumimoji="1" lang="ja-JP" altLang="en-US" dirty="0" smtClean="0"/>
              <a:t>パラダイムミスマッチの例</a:t>
            </a:r>
            <a:endParaRPr kumimoji="1" lang="en-US" altLang="ja-JP" dirty="0" smtClean="0"/>
          </a:p>
          <a:p>
            <a:pPr lvl="1"/>
            <a:r>
              <a:rPr lang="ja-JP" altLang="en-US" dirty="0" smtClean="0"/>
              <a:t>粒度の問題</a:t>
            </a:r>
            <a:endParaRPr lang="en-US" altLang="ja-JP" dirty="0" smtClean="0"/>
          </a:p>
          <a:p>
            <a:pPr lvl="1"/>
            <a:r>
              <a:rPr kumimoji="1" lang="ja-JP" altLang="en-US" dirty="0" smtClean="0"/>
              <a:t>継承の問題</a:t>
            </a:r>
            <a:endParaRPr kumimoji="1" lang="en-US" altLang="ja-JP" dirty="0" smtClean="0"/>
          </a:p>
          <a:p>
            <a:pPr lvl="1"/>
            <a:r>
              <a:rPr lang="ja-JP" altLang="en-US" dirty="0" smtClean="0"/>
              <a:t>関連の問題</a:t>
            </a:r>
            <a:endParaRPr kumimoji="1"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コンフィギュレーションオプションの設定方法</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Hibernate.properties</a:t>
            </a:r>
            <a:r>
              <a:rPr lang="ja-JP" altLang="en-US" dirty="0" smtClean="0"/>
              <a:t>をクラスパスに配置する</a:t>
            </a:r>
            <a:endParaRPr lang="en-US" altLang="ja-JP" dirty="0" smtClean="0"/>
          </a:p>
          <a:p>
            <a:r>
              <a:rPr lang="en-US" altLang="ja-JP" dirty="0" err="1" smtClean="0"/>
              <a:t>Hibernate.cfg.xml</a:t>
            </a:r>
            <a:r>
              <a:rPr lang="ja-JP" altLang="en-US" dirty="0" smtClean="0"/>
              <a:t>をクラスパスに配置する</a:t>
            </a:r>
          </a:p>
          <a:p>
            <a:r>
              <a:rPr kumimoji="1" lang="ja-JP" altLang="en-US" dirty="0" smtClean="0"/>
              <a:t>一般的でない方法</a:t>
            </a:r>
            <a:r>
              <a:rPr kumimoji="1" lang="en-US" altLang="ja-JP" dirty="0" smtClean="0"/>
              <a:t>(</a:t>
            </a:r>
            <a:r>
              <a:rPr kumimoji="1" lang="ja-JP" altLang="en-US" smtClean="0"/>
              <a:t>プロトタイプとかでしか使わない</a:t>
            </a:r>
            <a:r>
              <a:rPr kumimoji="1" lang="en-US" altLang="ja-JP" smtClean="0"/>
              <a:t>)</a:t>
            </a:r>
            <a:endParaRPr kumimoji="1" lang="en-US" altLang="ja-JP" dirty="0" smtClean="0"/>
          </a:p>
          <a:p>
            <a:pPr lvl="1"/>
            <a:r>
              <a:rPr kumimoji="1" lang="en-US" altLang="ja-JP" dirty="0" err="1" smtClean="0"/>
              <a:t>Java.util.Properties</a:t>
            </a:r>
            <a:r>
              <a:rPr kumimoji="1" lang="ja-JP" altLang="en-US" dirty="0" smtClean="0"/>
              <a:t>のインスタンスを</a:t>
            </a:r>
            <a:r>
              <a:rPr kumimoji="1" lang="en-US" altLang="ja-JP" dirty="0" err="1" smtClean="0"/>
              <a:t>Configuration.setProperties</a:t>
            </a:r>
            <a:r>
              <a:rPr kumimoji="1" lang="ja-JP" altLang="en-US" dirty="0" smtClean="0"/>
              <a:t>に渡す</a:t>
            </a:r>
            <a:endParaRPr kumimoji="1" lang="en-US" altLang="ja-JP" dirty="0" smtClean="0"/>
          </a:p>
          <a:p>
            <a:pPr lvl="1"/>
            <a:r>
              <a:rPr lang="ja-JP" altLang="en-US" dirty="0" smtClean="0"/>
              <a:t>システムプロパティを</a:t>
            </a:r>
            <a:r>
              <a:rPr lang="en-US" altLang="ja-JP" dirty="0" smtClean="0"/>
              <a:t>java –</a:t>
            </a:r>
            <a:r>
              <a:rPr lang="en-US" altLang="ja-JP" dirty="0" err="1" smtClean="0"/>
              <a:t>Dproperty</a:t>
            </a:r>
            <a:r>
              <a:rPr lang="en-US" altLang="ja-JP" dirty="0" smtClean="0"/>
              <a:t>=value</a:t>
            </a:r>
            <a:r>
              <a:rPr lang="ja-JP" altLang="en-US" dirty="0" smtClean="0"/>
              <a:t>を使って指定する</a:t>
            </a:r>
            <a:endParaRPr lang="en-US" altLang="ja-JP"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lang="ja-JP" altLang="en-US" dirty="0" smtClean="0"/>
              <a:t>粒度の問題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コード上では複数のクラスから構成されるが、</a:t>
            </a:r>
            <a:r>
              <a:rPr lang="en-US" altLang="ja-JP" dirty="0" smtClean="0"/>
              <a:t/>
            </a:r>
            <a:br>
              <a:rPr lang="en-US" altLang="ja-JP" dirty="0" smtClean="0"/>
            </a:br>
            <a:r>
              <a:rPr lang="ja-JP" altLang="en-US" dirty="0" smtClean="0"/>
              <a:t>テーブルは複数としたくない場合</a:t>
            </a:r>
            <a:r>
              <a:rPr lang="en-US" altLang="ja-JP" dirty="0" smtClean="0"/>
              <a:t>(join</a:t>
            </a:r>
            <a:r>
              <a:rPr lang="ja-JP" altLang="en-US" dirty="0" smtClean="0"/>
              <a:t>は重い</a:t>
            </a:r>
            <a:r>
              <a:rPr lang="en-US" altLang="ja-JP" dirty="0" smtClean="0"/>
              <a:t>)</a:t>
            </a:r>
            <a:endParaRPr kumimoji="1" lang="ja-JP" altLang="en-US" dirty="0"/>
          </a:p>
        </p:txBody>
      </p:sp>
      <p:cxnSp>
        <p:nvCxnSpPr>
          <p:cNvPr id="6" name="直線コネクタ 5"/>
          <p:cNvCxnSpPr/>
          <p:nvPr/>
        </p:nvCxnSpPr>
        <p:spPr bwMode="auto">
          <a:xfrm>
            <a:off x="6516216"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pic>
        <p:nvPicPr>
          <p:cNvPr id="1028" name="Picture 4" descr="C:\Users\USER1.develop19\Desktop\HibernateInActionまとめ\UserAddressER図.png"/>
          <p:cNvPicPr>
            <a:picLocks noChangeAspect="1" noChangeArrowheads="1"/>
          </p:cNvPicPr>
          <p:nvPr/>
        </p:nvPicPr>
        <p:blipFill>
          <a:blip r:embed="rId2" cstate="print"/>
          <a:srcRect/>
          <a:stretch>
            <a:fillRect/>
          </a:stretch>
        </p:blipFill>
        <p:spPr bwMode="auto">
          <a:xfrm>
            <a:off x="7236296" y="3501008"/>
            <a:ext cx="1371600" cy="1409700"/>
          </a:xfrm>
          <a:prstGeom prst="rect">
            <a:avLst/>
          </a:prstGeom>
          <a:noFill/>
        </p:spPr>
      </p:pic>
      <p:pic>
        <p:nvPicPr>
          <p:cNvPr id="1029" name="Picture 5" descr="C:\Users\USER1.develop19\Desktop\HibernateInActionまとめ\UserAddressクラス図.png"/>
          <p:cNvPicPr>
            <a:picLocks noChangeAspect="1" noChangeArrowheads="1"/>
          </p:cNvPicPr>
          <p:nvPr/>
        </p:nvPicPr>
        <p:blipFill>
          <a:blip r:embed="rId3" cstate="print"/>
          <a:srcRect/>
          <a:stretch>
            <a:fillRect/>
          </a:stretch>
        </p:blipFill>
        <p:spPr bwMode="auto">
          <a:xfrm>
            <a:off x="323528" y="3573016"/>
            <a:ext cx="5838825" cy="1609725"/>
          </a:xfrm>
          <a:prstGeom prst="rect">
            <a:avLst/>
          </a:prstGeom>
          <a:noFill/>
        </p:spPr>
      </p:pic>
      <p:sp>
        <p:nvSpPr>
          <p:cNvPr id="12" name="テキスト ボックス 11"/>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3" name="テキスト ボックス 12"/>
          <p:cNvSpPr txBox="1"/>
          <p:nvPr/>
        </p:nvSpPr>
        <p:spPr>
          <a:xfrm>
            <a:off x="6804248" y="3140968"/>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継承の問題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請求方法がクレジットカードと銀行振込の二種類ある場合</a:t>
            </a:r>
            <a:endParaRPr lang="en-US" altLang="ja-JP" dirty="0" smtClean="0"/>
          </a:p>
        </p:txBody>
      </p:sp>
      <p:pic>
        <p:nvPicPr>
          <p:cNvPr id="2051" name="Picture 3" descr="C:\Users\USER1.develop19\Desktop\HibernateInActionまとめ\継承の問題ER図・1テーブル.png"/>
          <p:cNvPicPr>
            <a:picLocks noChangeAspect="1" noChangeArrowheads="1"/>
          </p:cNvPicPr>
          <p:nvPr/>
        </p:nvPicPr>
        <p:blipFill>
          <a:blip r:embed="rId2" cstate="print"/>
          <a:srcRect/>
          <a:stretch>
            <a:fillRect/>
          </a:stretch>
        </p:blipFill>
        <p:spPr bwMode="auto">
          <a:xfrm>
            <a:off x="5436096" y="2780928"/>
            <a:ext cx="1171575" cy="1533525"/>
          </a:xfrm>
          <a:prstGeom prst="rect">
            <a:avLst/>
          </a:prstGeom>
          <a:noFill/>
        </p:spPr>
      </p:pic>
      <p:pic>
        <p:nvPicPr>
          <p:cNvPr id="2052" name="Picture 4" descr="C:\Users\USER1.develop19\Desktop\HibernateInActionまとめ\継承の問題ER図・クラス毎のテーブル.png"/>
          <p:cNvPicPr>
            <a:picLocks noChangeAspect="1" noChangeArrowheads="1"/>
          </p:cNvPicPr>
          <p:nvPr/>
        </p:nvPicPr>
        <p:blipFill>
          <a:blip r:embed="rId3" cstate="print"/>
          <a:srcRect/>
          <a:stretch>
            <a:fillRect/>
          </a:stretch>
        </p:blipFill>
        <p:spPr bwMode="auto">
          <a:xfrm>
            <a:off x="5364088" y="4365104"/>
            <a:ext cx="3038475" cy="2085975"/>
          </a:xfrm>
          <a:prstGeom prst="rect">
            <a:avLst/>
          </a:prstGeom>
          <a:noFill/>
        </p:spPr>
      </p:pic>
      <p:pic>
        <p:nvPicPr>
          <p:cNvPr id="2054" name="Picture 6" descr="C:\Users\USER1.develop19\Desktop\HibernateInActionまとめ\継承の問題クラス図.png"/>
          <p:cNvPicPr>
            <a:picLocks noChangeAspect="1" noChangeArrowheads="1"/>
          </p:cNvPicPr>
          <p:nvPr/>
        </p:nvPicPr>
        <p:blipFill>
          <a:blip r:embed="rId4" cstate="print"/>
          <a:srcRect/>
          <a:stretch>
            <a:fillRect/>
          </a:stretch>
        </p:blipFill>
        <p:spPr bwMode="auto">
          <a:xfrm>
            <a:off x="467544" y="3356992"/>
            <a:ext cx="4219575" cy="2733675"/>
          </a:xfrm>
          <a:prstGeom prst="rect">
            <a:avLst/>
          </a:prstGeom>
          <a:noFill/>
        </p:spPr>
      </p:pic>
      <p:sp>
        <p:nvSpPr>
          <p:cNvPr id="9" name="テキスト ボックス 8"/>
          <p:cNvSpPr txBox="1"/>
          <p:nvPr/>
        </p:nvSpPr>
        <p:spPr>
          <a:xfrm>
            <a:off x="683568" y="2924944"/>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0" name="テキスト ボックス 9"/>
          <p:cNvSpPr txBox="1"/>
          <p:nvPr/>
        </p:nvSpPr>
        <p:spPr>
          <a:xfrm>
            <a:off x="5436096" y="2348880"/>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
        <p:nvSpPr>
          <p:cNvPr id="11" name="テキスト ボックス 10"/>
          <p:cNvSpPr txBox="1"/>
          <p:nvPr/>
        </p:nvSpPr>
        <p:spPr>
          <a:xfrm>
            <a:off x="5580112" y="4293096"/>
            <a:ext cx="2557110" cy="369332"/>
          </a:xfrm>
          <a:prstGeom prst="rect">
            <a:avLst/>
          </a:prstGeom>
          <a:noFill/>
        </p:spPr>
        <p:txBody>
          <a:bodyPr wrap="none" rtlCol="0">
            <a:spAutoFit/>
          </a:bodyPr>
          <a:lstStyle/>
          <a:p>
            <a:r>
              <a:rPr kumimoji="1" lang="en-US" altLang="ja-JP" dirty="0" smtClean="0"/>
              <a:t>DB(</a:t>
            </a:r>
            <a:r>
              <a:rPr kumimoji="1" lang="ja-JP" altLang="en-US" dirty="0" smtClean="0"/>
              <a:t>クラス毎のテーブル</a:t>
            </a:r>
            <a:r>
              <a:rPr kumimoji="1" lang="en-US" altLang="ja-JP" dirty="0" smtClean="0"/>
              <a:t>)</a:t>
            </a:r>
          </a:p>
        </p:txBody>
      </p:sp>
      <p:cxnSp>
        <p:nvCxnSpPr>
          <p:cNvPr id="13" name="直線コネクタ 12"/>
          <p:cNvCxnSpPr/>
          <p:nvPr/>
        </p:nvCxnSpPr>
        <p:spPr bwMode="auto">
          <a:xfrm>
            <a:off x="4932040" y="2420888"/>
            <a:ext cx="0" cy="3816424"/>
          </a:xfrm>
          <a:prstGeom prst="line">
            <a:avLst/>
          </a:prstGeom>
          <a:solidFill>
            <a:srgbClr val="DDDDDD"/>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多対多関連のマッピング</a:t>
            </a:r>
            <a:endParaRPr kumimoji="1" lang="ja-JP" altLang="en-US" dirty="0"/>
          </a:p>
        </p:txBody>
      </p:sp>
      <p:pic>
        <p:nvPicPr>
          <p:cNvPr id="3075" name="Picture 3" descr="C:\Users\USER1.develop19\Desktop\HibernateInActionまとめ\関連の問題ER図.png"/>
          <p:cNvPicPr>
            <a:picLocks noChangeAspect="1" noChangeArrowheads="1"/>
          </p:cNvPicPr>
          <p:nvPr/>
        </p:nvPicPr>
        <p:blipFill>
          <a:blip r:embed="rId2" cstate="print"/>
          <a:srcRect/>
          <a:stretch>
            <a:fillRect/>
          </a:stretch>
        </p:blipFill>
        <p:spPr bwMode="auto">
          <a:xfrm>
            <a:off x="4733925" y="3284984"/>
            <a:ext cx="4410075" cy="1562100"/>
          </a:xfrm>
          <a:prstGeom prst="rect">
            <a:avLst/>
          </a:prstGeom>
          <a:noFill/>
        </p:spPr>
      </p:pic>
      <p:pic>
        <p:nvPicPr>
          <p:cNvPr id="3076" name="Picture 4" descr="C:\Users\USER1.develop19\Desktop\HibernateInActionまとめ\関連の問題クラス図.png"/>
          <p:cNvPicPr>
            <a:picLocks noChangeAspect="1" noChangeArrowheads="1"/>
          </p:cNvPicPr>
          <p:nvPr/>
        </p:nvPicPr>
        <p:blipFill>
          <a:blip r:embed="rId3" cstate="print"/>
          <a:srcRect/>
          <a:stretch>
            <a:fillRect/>
          </a:stretch>
        </p:blipFill>
        <p:spPr bwMode="auto">
          <a:xfrm>
            <a:off x="395536" y="3356992"/>
            <a:ext cx="3895725" cy="1495425"/>
          </a:xfrm>
          <a:prstGeom prst="rect">
            <a:avLst/>
          </a:prstGeom>
          <a:noFill/>
        </p:spPr>
      </p:pic>
      <p:cxnSp>
        <p:nvCxnSpPr>
          <p:cNvPr id="7" name="直線コネクタ 6"/>
          <p:cNvCxnSpPr/>
          <p:nvPr/>
        </p:nvCxnSpPr>
        <p:spPr bwMode="auto">
          <a:xfrm>
            <a:off x="4644008"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sp>
        <p:nvSpPr>
          <p:cNvPr id="8" name="テキスト ボックス 7"/>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9" name="テキスト ボックス 8"/>
          <p:cNvSpPr txBox="1"/>
          <p:nvPr/>
        </p:nvSpPr>
        <p:spPr>
          <a:xfrm>
            <a:off x="5220072" y="2996952"/>
            <a:ext cx="2669320" cy="369332"/>
          </a:xfrm>
          <a:prstGeom prst="rect">
            <a:avLst/>
          </a:prstGeom>
          <a:noFill/>
        </p:spPr>
        <p:txBody>
          <a:bodyPr wrap="none" rtlCol="0">
            <a:spAutoFit/>
          </a:bodyPr>
          <a:lstStyle/>
          <a:p>
            <a:r>
              <a:rPr kumimoji="1" lang="en-US" altLang="ja-JP" dirty="0" smtClean="0"/>
              <a:t>DB(</a:t>
            </a:r>
            <a:r>
              <a:rPr kumimoji="1" lang="ja-JP" altLang="en-US" dirty="0" smtClean="0"/>
              <a:t>中間テーブルが必要</a:t>
            </a:r>
            <a:r>
              <a:rPr kumimoji="1" lang="en-US" altLang="ja-JP"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の構成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POJO</a:t>
            </a:r>
          </a:p>
          <a:p>
            <a:r>
              <a:rPr lang="en-US" altLang="ja-JP" dirty="0" err="1" smtClean="0"/>
              <a:t>Hbm</a:t>
            </a:r>
            <a:endParaRPr lang="en-US" altLang="ja-JP" dirty="0" smtClean="0"/>
          </a:p>
          <a:p>
            <a:r>
              <a:rPr kumimoji="1" lang="ja-JP" altLang="en-US" dirty="0" smtClean="0"/>
              <a:t>テーブル</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の仕組み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r>
              <a:rPr kumimoji="1" lang="ja-JP" altLang="en-US" dirty="0" smtClean="0"/>
              <a:t>とか？</a:t>
            </a:r>
            <a:endParaRPr kumimoji="1" lang="en-US" altLang="ja-JP" dirty="0" smtClean="0"/>
          </a:p>
          <a:p>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theme/theme1.xml><?xml version="1.0" encoding="utf-8"?>
<a:theme xmlns:a="http://schemas.openxmlformats.org/drawingml/2006/main" name="PPTテンプレート">
  <a:themeElements>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テーマ">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Office テーマ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テーマ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BBreak</Template>
  <TotalTime>98</TotalTime>
  <Words>1049</Words>
  <Application>Microsoft Office PowerPoint</Application>
  <PresentationFormat>画面に合わせる (4:3)</PresentationFormat>
  <Paragraphs>140</Paragraphs>
  <Slides>30</Slides>
  <Notes>0</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PPTテンプレート</vt:lpstr>
      <vt:lpstr>スライド 1</vt:lpstr>
      <vt:lpstr>Hibernateとは</vt:lpstr>
      <vt:lpstr>ORMとは</vt:lpstr>
      <vt:lpstr>粒度の問題</vt:lpstr>
      <vt:lpstr>継承の問題</vt:lpstr>
      <vt:lpstr>関連の問題</vt:lpstr>
      <vt:lpstr>Hibernateの構成</vt:lpstr>
      <vt:lpstr>Hibernateの仕組み</vt:lpstr>
      <vt:lpstr>補足</vt:lpstr>
      <vt:lpstr>粒度の問題の解決</vt:lpstr>
      <vt:lpstr>other</vt:lpstr>
      <vt:lpstr>スライド 12</vt:lpstr>
      <vt:lpstr>スライド 13</vt:lpstr>
      <vt:lpstr>スライド 14</vt:lpstr>
      <vt:lpstr>スライド 15</vt:lpstr>
      <vt:lpstr>スライド 16</vt:lpstr>
      <vt:lpstr>スライド 17</vt:lpstr>
      <vt:lpstr>1.4.1 ORM</vt:lpstr>
      <vt:lpstr>1.4.1 ORMの品質</vt:lpstr>
      <vt:lpstr>1.4.1 ORMの品質</vt:lpstr>
      <vt:lpstr>1.4.2 一般的なORMにおける問題</vt:lpstr>
      <vt:lpstr>1.5 まとめ</vt:lpstr>
      <vt:lpstr>2.1 Hello World</vt:lpstr>
      <vt:lpstr>2.2 Hibernateのアーキテクチャ</vt:lpstr>
      <vt:lpstr>2.2.1 中核となるインターフェース</vt:lpstr>
      <vt:lpstr>スライド 26</vt:lpstr>
      <vt:lpstr>スライド 27</vt:lpstr>
      <vt:lpstr>2.3 基本的なコンフィギュレーション</vt:lpstr>
      <vt:lpstr>2.3.1 SessionFactoryの生成</vt:lpstr>
      <vt:lpstr>コンフィギュレーションオプションの設定方法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USER1</dc:creator>
  <cp:lastModifiedBy>USER1</cp:lastModifiedBy>
  <cp:revision>42</cp:revision>
  <dcterms:created xsi:type="dcterms:W3CDTF">2013-01-18T12:07:51Z</dcterms:created>
  <dcterms:modified xsi:type="dcterms:W3CDTF">2013-01-21T12:42:49Z</dcterms:modified>
</cp:coreProperties>
</file>