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3" r:id="rId6"/>
    <p:sldId id="264" r:id="rId7"/>
    <p:sldId id="259" r:id="rId8"/>
    <p:sldId id="265" r:id="rId9"/>
    <p:sldId id="312" r:id="rId10"/>
    <p:sldId id="262" r:id="rId11"/>
    <p:sldId id="26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50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4"/>
          <p:cNvSpPr>
            <a:spLocks noChangeArrowheads="1"/>
          </p:cNvSpPr>
          <p:nvPr/>
        </p:nvSpPr>
        <p:spPr bwMode="auto">
          <a:xfrm>
            <a:off x="0" y="6453188"/>
            <a:ext cx="9144000" cy="404812"/>
          </a:xfrm>
          <a:prstGeom prst="rect">
            <a:avLst/>
          </a:prstGeom>
          <a:solidFill>
            <a:schemeClr val="tx2"/>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5" name="Rectangle 5"/>
          <p:cNvSpPr>
            <a:spLocks noChangeArrowheads="1"/>
          </p:cNvSpPr>
          <p:nvPr/>
        </p:nvSpPr>
        <p:spPr bwMode="auto">
          <a:xfrm>
            <a:off x="34925" y="6494463"/>
            <a:ext cx="1465263" cy="319087"/>
          </a:xfrm>
          <a:prstGeom prst="rect">
            <a:avLst/>
          </a:prstGeom>
          <a:noFill/>
          <a:ln w="9525">
            <a:noFill/>
            <a:miter lim="800000"/>
            <a:headEnd/>
            <a:tailEnd/>
          </a:ln>
          <a:effectLst/>
        </p:spPr>
        <p:txBody>
          <a:bodyPr anchor="b"/>
          <a:lstStyle/>
          <a:p>
            <a:pPr fontAlgn="auto">
              <a:spcBef>
                <a:spcPts val="0"/>
              </a:spcBef>
              <a:spcAft>
                <a:spcPts val="0"/>
              </a:spcAft>
              <a:defRPr/>
            </a:pPr>
            <a:endParaRPr kumimoji="0" lang="en-US" altLang="ja-JP" sz="1200">
              <a:solidFill>
                <a:schemeClr val="bg1"/>
              </a:solidFill>
              <a:latin typeface="+mn-lt"/>
              <a:ea typeface="+mn-ea"/>
            </a:endParaRPr>
          </a:p>
        </p:txBody>
      </p:sp>
      <p:sp>
        <p:nvSpPr>
          <p:cNvPr id="6" name="Rectangle 6"/>
          <p:cNvSpPr>
            <a:spLocks noChangeArrowheads="1"/>
          </p:cNvSpPr>
          <p:nvPr/>
        </p:nvSpPr>
        <p:spPr bwMode="auto">
          <a:xfrm>
            <a:off x="2555875" y="6494463"/>
            <a:ext cx="2895600" cy="319087"/>
          </a:xfrm>
          <a:prstGeom prst="rect">
            <a:avLst/>
          </a:prstGeom>
          <a:noFill/>
          <a:ln w="9525">
            <a:noFill/>
            <a:miter lim="800000"/>
            <a:headEnd/>
            <a:tailEnd/>
          </a:ln>
          <a:effectLst/>
        </p:spPr>
        <p:txBody>
          <a:bodyPr anchor="b"/>
          <a:lstStyle/>
          <a:p>
            <a:pPr fontAlgn="auto">
              <a:spcBef>
                <a:spcPts val="0"/>
              </a:spcBef>
              <a:spcAft>
                <a:spcPts val="0"/>
              </a:spcAft>
              <a:defRPr/>
            </a:pPr>
            <a:endParaRPr kumimoji="0" lang="en-US" altLang="ja-JP" sz="1200">
              <a:solidFill>
                <a:schemeClr val="bg1"/>
              </a:solidFill>
              <a:latin typeface="+mn-lt"/>
              <a:ea typeface="+mn-ea"/>
            </a:endParaRPr>
          </a:p>
        </p:txBody>
      </p:sp>
      <p:sp>
        <p:nvSpPr>
          <p:cNvPr id="7" name="Rectangle 7"/>
          <p:cNvSpPr>
            <a:spLocks noChangeArrowheads="1"/>
          </p:cNvSpPr>
          <p:nvPr/>
        </p:nvSpPr>
        <p:spPr bwMode="auto">
          <a:xfrm>
            <a:off x="8316913" y="6494463"/>
            <a:ext cx="774700" cy="319087"/>
          </a:xfrm>
          <a:prstGeom prst="rect">
            <a:avLst/>
          </a:prstGeom>
          <a:noFill/>
          <a:ln w="9525">
            <a:noFill/>
            <a:miter lim="800000"/>
            <a:headEnd/>
            <a:tailEnd/>
          </a:ln>
          <a:effectLst/>
        </p:spPr>
        <p:txBody>
          <a:bodyPr anchor="b"/>
          <a:lstStyle/>
          <a:p>
            <a:pPr algn="r" fontAlgn="auto">
              <a:spcBef>
                <a:spcPts val="0"/>
              </a:spcBef>
              <a:spcAft>
                <a:spcPts val="0"/>
              </a:spcAft>
              <a:defRPr/>
            </a:pPr>
            <a:fld id="{63B7A46C-D414-49B2-AAC9-30BE16461BFA}" type="slidenum">
              <a:rPr kumimoji="0" lang="en-US" altLang="ja-JP" sz="1200">
                <a:solidFill>
                  <a:schemeClr val="bg1"/>
                </a:solidFill>
                <a:latin typeface="+mn-lt"/>
                <a:ea typeface="+mn-ea"/>
              </a:rPr>
              <a:pPr algn="r" fontAlgn="auto">
                <a:spcBef>
                  <a:spcPts val="0"/>
                </a:spcBef>
                <a:spcAft>
                  <a:spcPts val="0"/>
                </a:spcAft>
                <a:defRPr/>
              </a:pPr>
              <a:t>&lt;#&gt;</a:t>
            </a:fld>
            <a:endParaRPr kumimoji="0" lang="en-US" altLang="ja-JP" sz="1200">
              <a:solidFill>
                <a:schemeClr val="bg1"/>
              </a:solidFill>
              <a:latin typeface="+mn-lt"/>
              <a:ea typeface="+mn-ea"/>
            </a:endParaRPr>
          </a:p>
        </p:txBody>
      </p:sp>
      <p:sp>
        <p:nvSpPr>
          <p:cNvPr id="8" name="Text Box 8"/>
          <p:cNvSpPr txBox="1">
            <a:spLocks noChangeArrowheads="1"/>
          </p:cNvSpPr>
          <p:nvPr/>
        </p:nvSpPr>
        <p:spPr bwMode="auto">
          <a:xfrm>
            <a:off x="5651500" y="6508750"/>
            <a:ext cx="2640013" cy="304800"/>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ja-JP" altLang="en-US" sz="1400">
                <a:solidFill>
                  <a:schemeClr val="bg1"/>
                </a:solidFill>
                <a:latin typeface="+mn-lt"/>
                <a:ea typeface="+mn-ea"/>
              </a:rPr>
              <a:t>株式会社ビーブレイクシステムズ</a:t>
            </a:r>
          </a:p>
        </p:txBody>
      </p:sp>
      <p:sp>
        <p:nvSpPr>
          <p:cNvPr id="9" name="Line 11"/>
          <p:cNvSpPr>
            <a:spLocks noChangeShapeType="1"/>
          </p:cNvSpPr>
          <p:nvPr/>
        </p:nvSpPr>
        <p:spPr bwMode="auto">
          <a:xfrm>
            <a:off x="971550" y="3284538"/>
            <a:ext cx="7197725" cy="0"/>
          </a:xfrm>
          <a:prstGeom prst="line">
            <a:avLst/>
          </a:prstGeom>
          <a:noFill/>
          <a:ln w="12700">
            <a:solidFill>
              <a:srgbClr val="FF9933"/>
            </a:solidFill>
            <a:miter lim="800000"/>
            <a:headEnd/>
            <a:tailEnd/>
          </a:ln>
          <a:effectLst/>
        </p:spPr>
        <p:txBody>
          <a:bodyPr wrap="none"/>
          <a:lstStyle/>
          <a:p>
            <a:pPr fontAlgn="auto">
              <a:spcBef>
                <a:spcPts val="0"/>
              </a:spcBef>
              <a:spcAft>
                <a:spcPts val="0"/>
              </a:spcAft>
              <a:defRPr/>
            </a:pPr>
            <a:endParaRPr lang="ja-JP" altLang="en-US">
              <a:latin typeface="+mn-lt"/>
              <a:ea typeface="+mn-ea"/>
            </a:endParaRPr>
          </a:p>
        </p:txBody>
      </p:sp>
      <p:pic>
        <p:nvPicPr>
          <p:cNvPr id="10" name="Picture 13" descr="C:\Documents and Settings\USER1\デスクトップ\128×72.jpg"/>
          <p:cNvPicPr>
            <a:picLocks noChangeAspect="1" noChangeArrowheads="1"/>
          </p:cNvPicPr>
          <p:nvPr/>
        </p:nvPicPr>
        <p:blipFill>
          <a:blip r:embed="rId2" cstate="print"/>
          <a:srcRect/>
          <a:stretch>
            <a:fillRect/>
          </a:stretch>
        </p:blipFill>
        <p:spPr bwMode="auto">
          <a:xfrm>
            <a:off x="152400" y="152400"/>
            <a:ext cx="1463675" cy="822325"/>
          </a:xfrm>
          <a:prstGeom prst="rect">
            <a:avLst/>
          </a:prstGeom>
          <a:noFill/>
          <a:ln w="9525">
            <a:noFill/>
            <a:miter lim="800000"/>
            <a:headEnd/>
            <a:tailEnd/>
          </a:ln>
        </p:spPr>
      </p:pic>
      <p:sp>
        <p:nvSpPr>
          <p:cNvPr id="11" name="Rectangle 15"/>
          <p:cNvSpPr>
            <a:spLocks noChangeArrowheads="1"/>
          </p:cNvSpPr>
          <p:nvPr/>
        </p:nvSpPr>
        <p:spPr bwMode="gray">
          <a:xfrm>
            <a:off x="1741488" y="303213"/>
            <a:ext cx="7402512" cy="31750"/>
          </a:xfrm>
          <a:prstGeom prst="rect">
            <a:avLst/>
          </a:prstGeom>
          <a:gradFill rotWithShape="0">
            <a:gsLst>
              <a:gs pos="0">
                <a:srgbClr val="000080"/>
              </a:gs>
              <a:gs pos="100000">
                <a:srgbClr val="FFFFFF"/>
              </a:gs>
            </a:gsLst>
            <a:lin ang="0" scaled="1"/>
          </a:gradFill>
          <a:ln w="9525">
            <a:noFill/>
            <a:miter lim="800000"/>
            <a:headEnd/>
            <a:tailEnd/>
          </a:ln>
          <a:effectLst/>
        </p:spPr>
        <p:txBody>
          <a:bodyPr wrap="none" anchor="ctr"/>
          <a:lstStyle/>
          <a:p>
            <a:pPr fontAlgn="auto">
              <a:spcBef>
                <a:spcPts val="0"/>
              </a:spcBef>
              <a:spcAft>
                <a:spcPts val="0"/>
              </a:spcAft>
              <a:defRPr/>
            </a:pPr>
            <a:endParaRPr lang="ja-JP" altLang="ja-JP" sz="2400">
              <a:latin typeface="+mn-lt"/>
              <a:ea typeface="+mn-ea"/>
            </a:endParaRPr>
          </a:p>
        </p:txBody>
      </p:sp>
      <p:sp>
        <p:nvSpPr>
          <p:cNvPr id="12" name="Rectangle 16"/>
          <p:cNvSpPr>
            <a:spLocks noChangeArrowheads="1"/>
          </p:cNvSpPr>
          <p:nvPr/>
        </p:nvSpPr>
        <p:spPr bwMode="gray">
          <a:xfrm>
            <a:off x="1741488" y="228600"/>
            <a:ext cx="7402512" cy="31750"/>
          </a:xfrm>
          <a:prstGeom prst="rect">
            <a:avLst/>
          </a:prstGeom>
          <a:gradFill rotWithShape="0">
            <a:gsLst>
              <a:gs pos="0">
                <a:srgbClr val="99CCFF"/>
              </a:gs>
              <a:gs pos="100000">
                <a:srgbClr val="FFFFFF"/>
              </a:gs>
            </a:gsLst>
            <a:lin ang="0" scaled="1"/>
          </a:gradFill>
          <a:ln w="9525">
            <a:noFill/>
            <a:miter lim="800000"/>
            <a:headEnd/>
            <a:tailEnd/>
          </a:ln>
          <a:effectLst/>
        </p:spPr>
        <p:txBody>
          <a:bodyPr wrap="none" anchor="ctr"/>
          <a:lstStyle/>
          <a:p>
            <a:pPr fontAlgn="auto">
              <a:spcBef>
                <a:spcPts val="0"/>
              </a:spcBef>
              <a:spcAft>
                <a:spcPts val="0"/>
              </a:spcAft>
              <a:defRPr/>
            </a:pPr>
            <a:endParaRPr lang="ja-JP" altLang="ja-JP" sz="2400">
              <a:latin typeface="+mn-lt"/>
              <a:ea typeface="+mn-ea"/>
            </a:endParaRPr>
          </a:p>
        </p:txBody>
      </p:sp>
      <p:sp>
        <p:nvSpPr>
          <p:cNvPr id="5122" name="Rectangle 2"/>
          <p:cNvSpPr>
            <a:spLocks noGrp="1" noChangeArrowheads="1"/>
          </p:cNvSpPr>
          <p:nvPr>
            <p:ph type="ctrTitle"/>
          </p:nvPr>
        </p:nvSpPr>
        <p:spPr>
          <a:xfrm>
            <a:off x="990600" y="1676400"/>
            <a:ext cx="7772400" cy="1462088"/>
          </a:xfrm>
        </p:spPr>
        <p:txBody>
          <a:bodyPr/>
          <a:lstStyle>
            <a:lvl1pPr>
              <a:defRPr/>
            </a:lvl1pPr>
          </a:lstStyle>
          <a:p>
            <a:r>
              <a:rPr lang="ja-JP" altLang="en-US" smtClean="0"/>
              <a:t>マスタ タイトルの書式設定</a:t>
            </a:r>
            <a:endParaRPr lang="ja-JP" altLang="en-US"/>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ja-JP" altLang="en-US" smtClean="0"/>
              <a:t>マスタ サブタイトルの書式設定</a:t>
            </a:r>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96075" y="404813"/>
            <a:ext cx="2124075" cy="561657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323850" y="404813"/>
            <a:ext cx="6219825" cy="561657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323850" y="1557338"/>
            <a:ext cx="4171950"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557338"/>
            <a:ext cx="4171950"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6453188"/>
            <a:ext cx="9144000" cy="404812"/>
          </a:xfrm>
          <a:prstGeom prst="rect">
            <a:avLst/>
          </a:prstGeom>
          <a:solidFill>
            <a:schemeClr val="tx2"/>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1027" name="Rectangle 4"/>
          <p:cNvSpPr>
            <a:spLocks noGrp="1" noChangeArrowheads="1"/>
          </p:cNvSpPr>
          <p:nvPr>
            <p:ph type="title"/>
          </p:nvPr>
        </p:nvSpPr>
        <p:spPr bwMode="auto">
          <a:xfrm>
            <a:off x="1752600" y="404813"/>
            <a:ext cx="7067550" cy="9366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1028" name="Rectangle 5"/>
          <p:cNvSpPr>
            <a:spLocks noGrp="1" noChangeArrowheads="1"/>
          </p:cNvSpPr>
          <p:nvPr>
            <p:ph type="body" idx="1"/>
          </p:nvPr>
        </p:nvSpPr>
        <p:spPr bwMode="auto">
          <a:xfrm>
            <a:off x="323850" y="1557338"/>
            <a:ext cx="8496300" cy="4464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103" name="Line 7"/>
          <p:cNvSpPr>
            <a:spLocks noChangeShapeType="1"/>
          </p:cNvSpPr>
          <p:nvPr/>
        </p:nvSpPr>
        <p:spPr bwMode="auto">
          <a:xfrm>
            <a:off x="323850" y="1412875"/>
            <a:ext cx="8496300" cy="0"/>
          </a:xfrm>
          <a:prstGeom prst="line">
            <a:avLst/>
          </a:prstGeom>
          <a:noFill/>
          <a:ln w="12700">
            <a:solidFill>
              <a:srgbClr val="FF9933"/>
            </a:solidFill>
            <a:miter lim="800000"/>
            <a:headEnd/>
            <a:tailEnd/>
          </a:ln>
          <a:effectLst/>
        </p:spPr>
        <p:txBody>
          <a:bodyPr wrap="none"/>
          <a:lstStyle/>
          <a:p>
            <a:pPr fontAlgn="auto">
              <a:spcBef>
                <a:spcPts val="0"/>
              </a:spcBef>
              <a:spcAft>
                <a:spcPts val="0"/>
              </a:spcAft>
              <a:defRPr/>
            </a:pPr>
            <a:endParaRPr lang="ja-JP" altLang="en-US">
              <a:latin typeface="+mn-lt"/>
              <a:ea typeface="+mn-ea"/>
            </a:endParaRPr>
          </a:p>
        </p:txBody>
      </p:sp>
      <p:sp>
        <p:nvSpPr>
          <p:cNvPr id="4104" name="Text Box 8"/>
          <p:cNvSpPr txBox="1">
            <a:spLocks noChangeArrowheads="1"/>
          </p:cNvSpPr>
          <p:nvPr/>
        </p:nvSpPr>
        <p:spPr bwMode="auto">
          <a:xfrm>
            <a:off x="5651500" y="6508750"/>
            <a:ext cx="2640013" cy="304800"/>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ja-JP" altLang="en-US" sz="1400">
                <a:solidFill>
                  <a:schemeClr val="bg1"/>
                </a:solidFill>
                <a:latin typeface="+mn-lt"/>
                <a:ea typeface="+mn-ea"/>
              </a:rPr>
              <a:t>株式会社ビーブレイクシステムズ</a:t>
            </a:r>
          </a:p>
        </p:txBody>
      </p:sp>
      <p:sp>
        <p:nvSpPr>
          <p:cNvPr id="4105" name="Rectangle 9"/>
          <p:cNvSpPr>
            <a:spLocks noChangeArrowheads="1"/>
          </p:cNvSpPr>
          <p:nvPr/>
        </p:nvSpPr>
        <p:spPr bwMode="auto">
          <a:xfrm>
            <a:off x="8316913" y="6494463"/>
            <a:ext cx="774700" cy="319087"/>
          </a:xfrm>
          <a:prstGeom prst="rect">
            <a:avLst/>
          </a:prstGeom>
          <a:noFill/>
          <a:ln w="9525">
            <a:noFill/>
            <a:miter lim="800000"/>
            <a:headEnd/>
            <a:tailEnd/>
          </a:ln>
          <a:effectLst/>
        </p:spPr>
        <p:txBody>
          <a:bodyPr anchor="b"/>
          <a:lstStyle/>
          <a:p>
            <a:pPr algn="r" fontAlgn="auto">
              <a:spcBef>
                <a:spcPts val="0"/>
              </a:spcBef>
              <a:spcAft>
                <a:spcPts val="0"/>
              </a:spcAft>
              <a:defRPr/>
            </a:pPr>
            <a:fld id="{631EC523-F883-47A8-A928-73C91CC499EE}" type="slidenum">
              <a:rPr kumimoji="0" lang="en-US" altLang="ja-JP" sz="1200">
                <a:solidFill>
                  <a:schemeClr val="bg1"/>
                </a:solidFill>
                <a:latin typeface="+mn-lt"/>
                <a:ea typeface="+mn-ea"/>
              </a:rPr>
              <a:pPr algn="r" fontAlgn="auto">
                <a:spcBef>
                  <a:spcPts val="0"/>
                </a:spcBef>
                <a:spcAft>
                  <a:spcPts val="0"/>
                </a:spcAft>
                <a:defRPr/>
              </a:pPr>
              <a:t>&lt;#&gt;</a:t>
            </a:fld>
            <a:endParaRPr kumimoji="0" lang="en-US" altLang="ja-JP" sz="1200">
              <a:solidFill>
                <a:schemeClr val="bg1"/>
              </a:solidFill>
              <a:latin typeface="+mn-lt"/>
              <a:ea typeface="+mn-ea"/>
            </a:endParaRPr>
          </a:p>
        </p:txBody>
      </p:sp>
      <p:sp>
        <p:nvSpPr>
          <p:cNvPr id="4106" name="Rectangle 10"/>
          <p:cNvSpPr>
            <a:spLocks noChangeArrowheads="1"/>
          </p:cNvSpPr>
          <p:nvPr/>
        </p:nvSpPr>
        <p:spPr bwMode="auto">
          <a:xfrm>
            <a:off x="34925" y="6494463"/>
            <a:ext cx="1465263" cy="319087"/>
          </a:xfrm>
          <a:prstGeom prst="rect">
            <a:avLst/>
          </a:prstGeom>
          <a:noFill/>
          <a:ln w="9525">
            <a:noFill/>
            <a:miter lim="800000"/>
            <a:headEnd/>
            <a:tailEnd/>
          </a:ln>
          <a:effectLst/>
        </p:spPr>
        <p:txBody>
          <a:bodyPr anchor="b"/>
          <a:lstStyle/>
          <a:p>
            <a:pPr fontAlgn="auto">
              <a:spcBef>
                <a:spcPts val="0"/>
              </a:spcBef>
              <a:spcAft>
                <a:spcPts val="0"/>
              </a:spcAft>
              <a:defRPr/>
            </a:pPr>
            <a:endParaRPr kumimoji="0" lang="en-US" altLang="ja-JP" sz="1200">
              <a:solidFill>
                <a:schemeClr val="bg1"/>
              </a:solidFill>
              <a:latin typeface="+mn-lt"/>
              <a:ea typeface="+mn-ea"/>
            </a:endParaRPr>
          </a:p>
        </p:txBody>
      </p:sp>
      <p:pic>
        <p:nvPicPr>
          <p:cNvPr id="1033" name="Picture 13" descr="C:\Documents and Settings\USER1\デスクトップ\128×72.jpg"/>
          <p:cNvPicPr>
            <a:picLocks noChangeAspect="1" noChangeArrowheads="1"/>
          </p:cNvPicPr>
          <p:nvPr/>
        </p:nvPicPr>
        <p:blipFill>
          <a:blip r:embed="rId13" cstate="print"/>
          <a:srcRect/>
          <a:stretch>
            <a:fillRect/>
          </a:stretch>
        </p:blipFill>
        <p:spPr bwMode="auto">
          <a:xfrm>
            <a:off x="152400" y="152400"/>
            <a:ext cx="1463675" cy="822325"/>
          </a:xfrm>
          <a:prstGeom prst="rect">
            <a:avLst/>
          </a:prstGeom>
          <a:noFill/>
          <a:ln w="9525">
            <a:noFill/>
            <a:miter lim="800000"/>
            <a:headEnd/>
            <a:tailEnd/>
          </a:ln>
        </p:spPr>
      </p:pic>
      <p:sp>
        <p:nvSpPr>
          <p:cNvPr id="4110" name="Rectangle 14"/>
          <p:cNvSpPr>
            <a:spLocks noChangeArrowheads="1"/>
          </p:cNvSpPr>
          <p:nvPr/>
        </p:nvSpPr>
        <p:spPr bwMode="gray">
          <a:xfrm>
            <a:off x="1741488" y="303213"/>
            <a:ext cx="7402512" cy="31750"/>
          </a:xfrm>
          <a:prstGeom prst="rect">
            <a:avLst/>
          </a:prstGeom>
          <a:gradFill rotWithShape="0">
            <a:gsLst>
              <a:gs pos="0">
                <a:srgbClr val="000080"/>
              </a:gs>
              <a:gs pos="100000">
                <a:srgbClr val="FFFFFF"/>
              </a:gs>
            </a:gsLst>
            <a:lin ang="0" scaled="1"/>
          </a:gradFill>
          <a:ln w="9525">
            <a:noFill/>
            <a:miter lim="800000"/>
            <a:headEnd/>
            <a:tailEnd/>
          </a:ln>
          <a:effectLst/>
        </p:spPr>
        <p:txBody>
          <a:bodyPr wrap="none" anchor="ctr"/>
          <a:lstStyle/>
          <a:p>
            <a:pPr fontAlgn="auto">
              <a:spcBef>
                <a:spcPts val="0"/>
              </a:spcBef>
              <a:spcAft>
                <a:spcPts val="0"/>
              </a:spcAft>
              <a:defRPr/>
            </a:pPr>
            <a:endParaRPr lang="ja-JP" altLang="ja-JP" sz="2400">
              <a:latin typeface="+mn-lt"/>
              <a:ea typeface="+mn-ea"/>
            </a:endParaRPr>
          </a:p>
        </p:txBody>
      </p:sp>
      <p:sp>
        <p:nvSpPr>
          <p:cNvPr id="4111" name="Rectangle 15"/>
          <p:cNvSpPr>
            <a:spLocks noChangeArrowheads="1"/>
          </p:cNvSpPr>
          <p:nvPr/>
        </p:nvSpPr>
        <p:spPr bwMode="gray">
          <a:xfrm>
            <a:off x="1741488" y="228600"/>
            <a:ext cx="7402512" cy="31750"/>
          </a:xfrm>
          <a:prstGeom prst="rect">
            <a:avLst/>
          </a:prstGeom>
          <a:gradFill rotWithShape="0">
            <a:gsLst>
              <a:gs pos="0">
                <a:srgbClr val="99CCFF"/>
              </a:gs>
              <a:gs pos="100000">
                <a:srgbClr val="FFFFFF"/>
              </a:gs>
            </a:gsLst>
            <a:lin ang="0" scaled="1"/>
          </a:gradFill>
          <a:ln w="9525">
            <a:noFill/>
            <a:miter lim="800000"/>
            <a:headEnd/>
            <a:tailEnd/>
          </a:ln>
          <a:effectLst/>
        </p:spPr>
        <p:txBody>
          <a:bodyPr wrap="none" anchor="ctr"/>
          <a:lstStyle/>
          <a:p>
            <a:pPr fontAlgn="auto">
              <a:spcBef>
                <a:spcPts val="0"/>
              </a:spcBef>
              <a:spcAft>
                <a:spcPts val="0"/>
              </a:spcAft>
              <a:defRPr/>
            </a:pPr>
            <a:endParaRPr lang="ja-JP" altLang="ja-JP" sz="2400">
              <a:latin typeface="+mn-lt"/>
              <a:ea typeface="+mn-e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kumimoji="1" sz="3600">
          <a:solidFill>
            <a:schemeClr val="tx2"/>
          </a:solidFill>
          <a:latin typeface="+mj-lt"/>
          <a:ea typeface="+mj-ea"/>
          <a:cs typeface="+mj-cs"/>
        </a:defRPr>
      </a:lvl1pPr>
      <a:lvl2pPr algn="l" rtl="0" eaLnBrk="1" fontAlgn="base" hangingPunct="1">
        <a:spcBef>
          <a:spcPct val="0"/>
        </a:spcBef>
        <a:spcAft>
          <a:spcPct val="0"/>
        </a:spcAft>
        <a:defRPr kumimoji="1" sz="3600">
          <a:solidFill>
            <a:schemeClr val="tx2"/>
          </a:solidFill>
          <a:latin typeface="Tahoma" pitchFamily="34" charset="0"/>
          <a:ea typeface="ＭＳ Ｐゴシック" charset="-128"/>
        </a:defRPr>
      </a:lvl2pPr>
      <a:lvl3pPr algn="l" rtl="0" eaLnBrk="1" fontAlgn="base" hangingPunct="1">
        <a:spcBef>
          <a:spcPct val="0"/>
        </a:spcBef>
        <a:spcAft>
          <a:spcPct val="0"/>
        </a:spcAft>
        <a:defRPr kumimoji="1" sz="3600">
          <a:solidFill>
            <a:schemeClr val="tx2"/>
          </a:solidFill>
          <a:latin typeface="Tahoma" pitchFamily="34" charset="0"/>
          <a:ea typeface="ＭＳ Ｐゴシック" charset="-128"/>
        </a:defRPr>
      </a:lvl3pPr>
      <a:lvl4pPr algn="l" rtl="0" eaLnBrk="1" fontAlgn="base" hangingPunct="1">
        <a:spcBef>
          <a:spcPct val="0"/>
        </a:spcBef>
        <a:spcAft>
          <a:spcPct val="0"/>
        </a:spcAft>
        <a:defRPr kumimoji="1" sz="3600">
          <a:solidFill>
            <a:schemeClr val="tx2"/>
          </a:solidFill>
          <a:latin typeface="Tahoma" pitchFamily="34" charset="0"/>
          <a:ea typeface="ＭＳ Ｐゴシック" charset="-128"/>
        </a:defRPr>
      </a:lvl4pPr>
      <a:lvl5pPr algn="l" rtl="0" eaLnBrk="1" fontAlgn="base" hangingPunct="1">
        <a:spcBef>
          <a:spcPct val="0"/>
        </a:spcBef>
        <a:spcAft>
          <a:spcPct val="0"/>
        </a:spcAft>
        <a:defRPr kumimoji="1" sz="3600">
          <a:solidFill>
            <a:schemeClr val="tx2"/>
          </a:solidFill>
          <a:latin typeface="Tahoma" pitchFamily="34" charset="0"/>
          <a:ea typeface="ＭＳ Ｐゴシック" charset="-128"/>
        </a:defRPr>
      </a:lvl5pPr>
      <a:lvl6pPr marL="457200" algn="l" rtl="0" eaLnBrk="1" fontAlgn="base" hangingPunct="1">
        <a:spcBef>
          <a:spcPct val="0"/>
        </a:spcBef>
        <a:spcAft>
          <a:spcPct val="0"/>
        </a:spcAft>
        <a:defRPr kumimoji="1" sz="3600">
          <a:solidFill>
            <a:schemeClr val="tx2"/>
          </a:solidFill>
          <a:latin typeface="Tahoma" pitchFamily="34" charset="0"/>
          <a:ea typeface="ＭＳ Ｐゴシック" charset="-128"/>
        </a:defRPr>
      </a:lvl6pPr>
      <a:lvl7pPr marL="914400" algn="l" rtl="0" eaLnBrk="1" fontAlgn="base" hangingPunct="1">
        <a:spcBef>
          <a:spcPct val="0"/>
        </a:spcBef>
        <a:spcAft>
          <a:spcPct val="0"/>
        </a:spcAft>
        <a:defRPr kumimoji="1" sz="3600">
          <a:solidFill>
            <a:schemeClr val="tx2"/>
          </a:solidFill>
          <a:latin typeface="Tahoma" pitchFamily="34" charset="0"/>
          <a:ea typeface="ＭＳ Ｐゴシック" charset="-128"/>
        </a:defRPr>
      </a:lvl7pPr>
      <a:lvl8pPr marL="1371600" algn="l" rtl="0" eaLnBrk="1" fontAlgn="base" hangingPunct="1">
        <a:spcBef>
          <a:spcPct val="0"/>
        </a:spcBef>
        <a:spcAft>
          <a:spcPct val="0"/>
        </a:spcAft>
        <a:defRPr kumimoji="1" sz="3600">
          <a:solidFill>
            <a:schemeClr val="tx2"/>
          </a:solidFill>
          <a:latin typeface="Tahoma" pitchFamily="34" charset="0"/>
          <a:ea typeface="ＭＳ Ｐゴシック" charset="-128"/>
        </a:defRPr>
      </a:lvl8pPr>
      <a:lvl9pPr marL="1828800" algn="l" rtl="0" eaLnBrk="1" fontAlgn="base" hangingPunct="1">
        <a:spcBef>
          <a:spcPct val="0"/>
        </a:spcBef>
        <a:spcAft>
          <a:spcPct val="0"/>
        </a:spcAft>
        <a:defRPr kumimoji="1" sz="3600">
          <a:solidFill>
            <a:schemeClr val="tx2"/>
          </a:solidFill>
          <a:latin typeface="Tahoma" pitchFamily="34" charset="0"/>
          <a:ea typeface="ＭＳ Ｐゴシック" charset="-128"/>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Tahoma" pitchFamily="34" charset="0"/>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l"/>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Tahoma"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Tahoma" pitchFamily="34" charset="0"/>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Tahoma" pitchFamily="34" charset="0"/>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Tahoma" pitchFamily="34" charset="0"/>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Tahoma" pitchFamily="34"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補足</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粒度の問題の解決</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Component</a:t>
            </a:r>
            <a:r>
              <a:rPr kumimoji="1" lang="ja-JP" altLang="en-US" dirty="0" smtClean="0"/>
              <a:t>タグを使ってマッピングする</a:t>
            </a:r>
            <a:endParaRPr kumimoji="1" lang="ja-JP"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other</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1.1.2</a:t>
            </a:r>
          </a:p>
          <a:p>
            <a:pPr lvl="1"/>
            <a:r>
              <a:rPr kumimoji="1" lang="en-US" altLang="ja-JP" dirty="0" smtClean="0"/>
              <a:t>Hibernate</a:t>
            </a:r>
            <a:r>
              <a:rPr kumimoji="1" lang="ja-JP" altLang="en-US" dirty="0" smtClean="0"/>
              <a:t>の</a:t>
            </a:r>
            <a:r>
              <a:rPr lang="ja-JP" altLang="en-US" dirty="0" smtClean="0"/>
              <a:t>ゴールは頑健かつ効率的な永続化データの管理にある</a:t>
            </a:r>
            <a:endParaRPr lang="en-US" altLang="ja-JP" dirty="0" smtClean="0"/>
          </a:p>
          <a:p>
            <a:pPr lvl="1"/>
            <a:r>
              <a:rPr kumimoji="1" lang="en-US" altLang="ja-JP" dirty="0" smtClean="0"/>
              <a:t>RDB</a:t>
            </a:r>
            <a:r>
              <a:rPr kumimoji="1" lang="ja-JP" altLang="en-US" dirty="0" smtClean="0"/>
              <a:t>と</a:t>
            </a:r>
            <a:r>
              <a:rPr kumimoji="1" lang="en-US" altLang="ja-JP" dirty="0" smtClean="0"/>
              <a:t>SQL</a:t>
            </a:r>
            <a:r>
              <a:rPr kumimoji="1" lang="ja-JP" altLang="en-US" dirty="0" err="1" smtClean="0"/>
              <a:t>こそが</a:t>
            </a:r>
            <a:r>
              <a:rPr kumimoji="1" lang="ja-JP" altLang="en-US" dirty="0" smtClean="0"/>
              <a:t>オブジェクト指向アプリケーションに最適な選択肢である。</a:t>
            </a:r>
            <a:r>
              <a:rPr kumimoji="1" lang="en-US" altLang="ja-JP" dirty="0" smtClean="0"/>
              <a:t>RDBMS</a:t>
            </a:r>
            <a:r>
              <a:rPr kumimoji="1" lang="ja-JP" altLang="en-US" dirty="0" err="1" smtClean="0"/>
              <a:t>こそが</a:t>
            </a:r>
            <a:r>
              <a:rPr kumimoji="1" lang="ja-JP" altLang="en-US" dirty="0" smtClean="0"/>
              <a:t>唯一実績</a:t>
            </a:r>
            <a:r>
              <a:rPr lang="ja-JP" altLang="en-US" dirty="0" smtClean="0"/>
              <a:t>のあるデータ管理技術である</a:t>
            </a:r>
            <a:endParaRPr lang="en-US" altLang="ja-JP" dirty="0" smtClean="0"/>
          </a:p>
          <a:p>
            <a:r>
              <a:rPr kumimoji="1" lang="en-US" altLang="ja-JP" dirty="0" smtClean="0"/>
              <a:t>1.1.4</a:t>
            </a:r>
            <a:endParaRPr lang="en-US" altLang="ja-JP" dirty="0" smtClean="0"/>
          </a:p>
          <a:p>
            <a:pPr lvl="1"/>
            <a:r>
              <a:rPr kumimoji="1" lang="en-US" altLang="ja-JP" dirty="0" smtClean="0"/>
              <a:t>RDB</a:t>
            </a:r>
            <a:r>
              <a:rPr kumimoji="1" lang="ja-JP" altLang="en-US" dirty="0" smtClean="0"/>
              <a:t>のテーブルと</a:t>
            </a:r>
            <a:r>
              <a:rPr kumimoji="1" lang="en-US" altLang="ja-JP" dirty="0" smtClean="0"/>
              <a:t>OO</a:t>
            </a:r>
            <a:r>
              <a:rPr kumimoji="1" lang="ja-JP" altLang="en-US" dirty="0" smtClean="0"/>
              <a:t>のオブジェクトのグラフ構造は本質的にまったく異なる。</a:t>
            </a:r>
            <a:r>
              <a:rPr kumimoji="1" lang="ja-JP" altLang="en-US" u="sng" dirty="0" smtClean="0">
                <a:solidFill>
                  <a:srgbClr val="FF0000"/>
                </a:solidFill>
              </a:rPr>
              <a:t>同じモデルを異なる表現で表してい</a:t>
            </a:r>
            <a:r>
              <a:rPr lang="ja-JP" altLang="en-US" u="sng" dirty="0" smtClean="0">
                <a:solidFill>
                  <a:srgbClr val="FF0000"/>
                </a:solidFill>
              </a:rPr>
              <a:t>るわけではない</a:t>
            </a:r>
            <a:endParaRPr kumimoji="1" lang="ja-JP" altLang="en-US" u="sng"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smtClean="0"/>
              <a:t>1.2.1</a:t>
            </a:r>
          </a:p>
          <a:p>
            <a:pPr lvl="1"/>
            <a:r>
              <a:rPr lang="ja-JP" altLang="en-US" dirty="0" smtClean="0"/>
              <a:t>粒度：</a:t>
            </a:r>
            <a:r>
              <a:rPr lang="en-US" altLang="ja-JP" dirty="0" smtClean="0"/>
              <a:t>OO</a:t>
            </a:r>
            <a:r>
              <a:rPr lang="ja-JP" altLang="en-US" dirty="0" smtClean="0"/>
              <a:t>の世界で粒度といった場合、オブジェクトの相対的なサイズを示す。オブジェクトは様々な粒度で表現可能だが、</a:t>
            </a:r>
            <a:r>
              <a:rPr lang="en-US" altLang="ja-JP" dirty="0" smtClean="0"/>
              <a:t>RDB</a:t>
            </a:r>
            <a:r>
              <a:rPr lang="ja-JP" altLang="en-US" dirty="0" smtClean="0"/>
              <a:t>のテーブルやカラムは粒度の制約を受ける</a:t>
            </a:r>
            <a:endParaRPr lang="en-US" altLang="ja-JP"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lang="en-US" altLang="ja-JP" dirty="0" smtClean="0"/>
              <a:t>1.2.3</a:t>
            </a:r>
          </a:p>
          <a:p>
            <a:pPr lvl="1"/>
            <a:r>
              <a:rPr lang="en-US" altLang="ja-JP" dirty="0" smtClean="0"/>
              <a:t>USERNAME</a:t>
            </a:r>
            <a:r>
              <a:rPr lang="ja-JP" altLang="en-US" dirty="0" err="1" smtClean="0"/>
              <a:t>のような</a:t>
            </a:r>
            <a:r>
              <a:rPr lang="ja-JP" altLang="en-US" dirty="0" smtClean="0"/>
              <a:t>ビジネスキーを主キーにするのはよくない。可能な限り代理キーを進める</a:t>
            </a:r>
            <a:endParaRPr lang="en-US" altLang="ja-JP" dirty="0" smtClean="0"/>
          </a:p>
          <a:p>
            <a:pPr lvl="1"/>
            <a:r>
              <a:rPr lang="ja-JP" altLang="en-US" dirty="0" smtClean="0"/>
              <a:t>代理キー：主キーではあるが、ユーザにとって何の意味もないカラム</a:t>
            </a:r>
          </a:p>
          <a:p>
            <a:pPr lvl="1"/>
            <a:r>
              <a:rPr lang="ja-JP" altLang="en-US" dirty="0" smtClean="0"/>
              <a:t>代理キーは純粋に</a:t>
            </a:r>
            <a:r>
              <a:rPr lang="en-US" altLang="ja-JP" dirty="0" smtClean="0"/>
              <a:t>RDB</a:t>
            </a:r>
            <a:r>
              <a:rPr lang="ja-JP" altLang="en-US" dirty="0" smtClean="0"/>
              <a:t>の世界の概念である。このマッピングは</a:t>
            </a:r>
            <a:r>
              <a:rPr lang="en-US" altLang="ja-JP" dirty="0" smtClean="0"/>
              <a:t>3.4</a:t>
            </a:r>
            <a:r>
              <a:rPr lang="ja-JP" altLang="en-US" dirty="0" smtClean="0"/>
              <a:t>節で述べる</a:t>
            </a:r>
            <a:endParaRPr kumimoji="1" lang="ja-JP"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smtClean="0"/>
              <a:t>1.3</a:t>
            </a:r>
            <a:r>
              <a:rPr lang="ja-JP" altLang="en-US" dirty="0" smtClean="0"/>
              <a:t> 永続化レイヤと代替案</a:t>
            </a:r>
            <a:endParaRPr lang="en-US" altLang="ja-JP" dirty="0" smtClean="0"/>
          </a:p>
          <a:p>
            <a:pPr lvl="1"/>
            <a:r>
              <a:rPr kumimoji="1" lang="en-US" altLang="ja-JP" dirty="0" smtClean="0"/>
              <a:t>1.3.2 JDBC</a:t>
            </a:r>
            <a:r>
              <a:rPr kumimoji="1" lang="ja-JP" altLang="en-US" dirty="0" smtClean="0"/>
              <a:t>と</a:t>
            </a:r>
            <a:r>
              <a:rPr kumimoji="1" lang="en-US" altLang="ja-JP" dirty="0" smtClean="0"/>
              <a:t>SQL</a:t>
            </a:r>
            <a:r>
              <a:rPr kumimoji="1" lang="ja-JP" altLang="en-US" dirty="0" smtClean="0"/>
              <a:t>でハンドコーティング</a:t>
            </a:r>
            <a:endParaRPr kumimoji="1" lang="en-US" altLang="ja-JP" dirty="0" smtClean="0"/>
          </a:p>
          <a:p>
            <a:pPr lvl="2"/>
            <a:r>
              <a:rPr lang="ja-JP" altLang="en-US" dirty="0" smtClean="0"/>
              <a:t>複数の</a:t>
            </a:r>
            <a:r>
              <a:rPr lang="en-US" altLang="ja-JP" dirty="0" smtClean="0"/>
              <a:t>SQL</a:t>
            </a:r>
            <a:r>
              <a:rPr lang="ja-JP" altLang="en-US" dirty="0" smtClean="0"/>
              <a:t>方言のサポートが必要</a:t>
            </a:r>
            <a:endParaRPr lang="en-US" altLang="ja-JP" dirty="0" smtClean="0"/>
          </a:p>
          <a:p>
            <a:pPr lvl="2"/>
            <a:r>
              <a:rPr kumimoji="1" lang="ja-JP" altLang="en-US" dirty="0" smtClean="0"/>
              <a:t>車輪の再発明は避けるべき</a:t>
            </a:r>
            <a:endParaRPr kumimoji="1" lang="en-US" altLang="ja-JP" dirty="0" smtClean="0"/>
          </a:p>
          <a:p>
            <a:pPr lvl="2"/>
            <a:r>
              <a:rPr lang="ja-JP" altLang="en-US" dirty="0" smtClean="0"/>
              <a:t>たとえば</a:t>
            </a:r>
            <a:r>
              <a:rPr lang="en-US" altLang="ja-JP" dirty="0" err="1" smtClean="0"/>
              <a:t>iBATIS</a:t>
            </a:r>
            <a:r>
              <a:rPr lang="ja-JP" altLang="en-US" dirty="0" smtClean="0"/>
              <a:t>は</a:t>
            </a:r>
            <a:r>
              <a:rPr lang="en-US" altLang="ja-JP" dirty="0" smtClean="0"/>
              <a:t>SQL</a:t>
            </a:r>
            <a:r>
              <a:rPr lang="ja-JP" altLang="en-US" dirty="0" smtClean="0"/>
              <a:t>をハンドコーディングを許す</a:t>
            </a:r>
            <a:endParaRPr lang="en-US" altLang="ja-JP" dirty="0" smtClean="0"/>
          </a:p>
          <a:p>
            <a:pPr lvl="1"/>
            <a:r>
              <a:rPr kumimoji="1" lang="en-US" altLang="ja-JP" dirty="0" smtClean="0"/>
              <a:t>1.3.3 </a:t>
            </a:r>
            <a:r>
              <a:rPr kumimoji="1" lang="ja-JP" altLang="en-US" dirty="0" smtClean="0"/>
              <a:t>シリアライズ</a:t>
            </a:r>
            <a:endParaRPr kumimoji="1" lang="en-US" altLang="ja-JP" dirty="0" smtClean="0"/>
          </a:p>
          <a:p>
            <a:pPr lvl="2"/>
            <a:r>
              <a:rPr lang="ja-JP" altLang="en-US" dirty="0" smtClean="0"/>
              <a:t>重大な欠点がある。常にグラフ構造全体しかアクセスできない</a:t>
            </a:r>
            <a:endParaRPr kumimoji="1" lang="en-US" altLang="ja-JP"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1.3.4</a:t>
            </a:r>
            <a:r>
              <a:rPr kumimoji="1" lang="ja-JP" altLang="en-US" dirty="0" smtClean="0"/>
              <a:t> </a:t>
            </a:r>
            <a:r>
              <a:rPr kumimoji="1" lang="en-US" altLang="ja-JP" dirty="0" smtClean="0"/>
              <a:t>EJB</a:t>
            </a:r>
            <a:r>
              <a:rPr kumimoji="1" lang="ja-JP" altLang="en-US" dirty="0" smtClean="0"/>
              <a:t>エンティティビーン</a:t>
            </a:r>
            <a:endParaRPr kumimoji="1" lang="en-US" altLang="ja-JP" dirty="0" smtClean="0"/>
          </a:p>
          <a:p>
            <a:pPr lvl="1"/>
            <a:r>
              <a:rPr lang="en-US" altLang="ja-JP" dirty="0" smtClean="0"/>
              <a:t>CMP</a:t>
            </a:r>
            <a:r>
              <a:rPr lang="ja-JP" altLang="en-US" dirty="0" smtClean="0"/>
              <a:t>ビーンは</a:t>
            </a:r>
            <a:r>
              <a:rPr lang="en-US" altLang="ja-JP" dirty="0" smtClean="0"/>
              <a:t>RDB</a:t>
            </a:r>
            <a:r>
              <a:rPr lang="ja-JP" altLang="en-US" dirty="0" smtClean="0"/>
              <a:t>のテーブルと一対一になるので、粗粒度すぎる</a:t>
            </a:r>
            <a:endParaRPr lang="en-US" altLang="ja-JP" dirty="0" smtClean="0"/>
          </a:p>
          <a:p>
            <a:pPr lvl="1"/>
            <a:r>
              <a:rPr kumimoji="1" lang="en-US" altLang="ja-JP" dirty="0" smtClean="0"/>
              <a:t>CMP</a:t>
            </a:r>
            <a:r>
              <a:rPr kumimoji="1" lang="ja-JP" altLang="en-US" dirty="0" smtClean="0"/>
              <a:t>ビーンは再利用するには細粒度すぎる</a:t>
            </a:r>
            <a:endParaRPr kumimoji="1" lang="en-US" altLang="ja-JP" dirty="0" smtClean="0"/>
          </a:p>
          <a:p>
            <a:pPr lvl="1"/>
            <a:r>
              <a:rPr lang="ja-JP" altLang="en-US" dirty="0" smtClean="0"/>
              <a:t>多態性による関連、クエリをサポートしない</a:t>
            </a:r>
            <a:endParaRPr lang="en-US" altLang="ja-JP" dirty="0" smtClean="0"/>
          </a:p>
          <a:p>
            <a:pPr lvl="1"/>
            <a:r>
              <a:rPr kumimoji="1" lang="ja-JP" altLang="en-US" dirty="0" smtClean="0"/>
              <a:t>ベンダに強く依存する</a:t>
            </a:r>
            <a:endParaRPr kumimoji="1" lang="en-US" altLang="ja-JP" dirty="0" smtClean="0"/>
          </a:p>
          <a:p>
            <a:pPr lvl="1"/>
            <a:r>
              <a:rPr lang="ja-JP" altLang="en-US" dirty="0" smtClean="0"/>
              <a:t>シリアライズできない。そのため</a:t>
            </a:r>
            <a:r>
              <a:rPr lang="en-US" altLang="ja-JP" dirty="0" smtClean="0"/>
              <a:t>DTO</a:t>
            </a:r>
            <a:r>
              <a:rPr lang="ja-JP" altLang="en-US" dirty="0" smtClean="0"/>
              <a:t>を作らないといけない。</a:t>
            </a:r>
            <a:r>
              <a:rPr lang="en-US" altLang="ja-JP" dirty="0" smtClean="0"/>
              <a:t>DTO</a:t>
            </a:r>
            <a:r>
              <a:rPr lang="ja-JP" altLang="en-US" dirty="0" smtClean="0"/>
              <a:t>パターンは並行するクラス階層のメンテナンスが必要になる</a:t>
            </a:r>
            <a:endParaRPr lang="en-US" altLang="ja-JP" dirty="0" smtClean="0"/>
          </a:p>
          <a:p>
            <a:pPr lvl="1"/>
            <a:r>
              <a:rPr lang="ja-JP" altLang="en-US" dirty="0" smtClean="0"/>
              <a:t>特定のコンテナ外で利用できない。</a:t>
            </a:r>
            <a:r>
              <a:rPr lang="en-US" altLang="ja-JP" dirty="0" smtClean="0"/>
              <a:t>TDD</a:t>
            </a:r>
            <a:r>
              <a:rPr lang="ja-JP" altLang="en-US" dirty="0" err="1" smtClean="0"/>
              <a:t>への</a:t>
            </a:r>
            <a:r>
              <a:rPr lang="ja-JP" altLang="en-US" dirty="0" smtClean="0"/>
              <a:t>障害。</a:t>
            </a:r>
            <a:endParaRPr lang="en-US" altLang="ja-JP" dirty="0" smtClean="0"/>
          </a:p>
          <a:p>
            <a:pPr lvl="1"/>
            <a:endParaRPr kumimoji="1" lang="ja-JP"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smtClean="0"/>
              <a:t>1.3.5</a:t>
            </a:r>
            <a:r>
              <a:rPr kumimoji="1" lang="ja-JP" altLang="en-US" dirty="0" smtClean="0"/>
              <a:t> オブジェクト指向データベースシステム</a:t>
            </a:r>
            <a:endParaRPr kumimoji="1" lang="en-US" altLang="ja-JP" dirty="0" smtClean="0"/>
          </a:p>
          <a:p>
            <a:pPr lvl="1"/>
            <a:r>
              <a:rPr lang="ja-JP" altLang="en-US" dirty="0" smtClean="0"/>
              <a:t>あまり採用されていなく、開発が活発でない</a:t>
            </a:r>
            <a:endParaRPr kumimoji="1" lang="en-US" altLang="ja-JP" dirty="0" smtClean="0"/>
          </a:p>
          <a:p>
            <a:endParaRPr kumimoji="1" lang="ja-JP"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1.4.1 ORM</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本質的にある表現形式から別の形式に対する相互変換を行う</a:t>
            </a:r>
            <a:endParaRPr kumimoji="1" lang="en-US" altLang="ja-JP" dirty="0" smtClean="0"/>
          </a:p>
          <a:p>
            <a:r>
              <a:rPr kumimoji="1" lang="en-US" altLang="ja-JP" dirty="0" smtClean="0">
                <a:solidFill>
                  <a:srgbClr val="00B0F0"/>
                </a:solidFill>
              </a:rPr>
              <a:t>ORM</a:t>
            </a:r>
            <a:r>
              <a:rPr kumimoji="1" lang="ja-JP" altLang="en-US" dirty="0" smtClean="0">
                <a:solidFill>
                  <a:srgbClr val="00B0F0"/>
                </a:solidFill>
              </a:rPr>
              <a:t>ソリューションは以下の</a:t>
            </a:r>
            <a:r>
              <a:rPr kumimoji="1" lang="en-US" altLang="ja-JP" dirty="0" smtClean="0">
                <a:solidFill>
                  <a:srgbClr val="00B0F0"/>
                </a:solidFill>
              </a:rPr>
              <a:t>4</a:t>
            </a:r>
            <a:r>
              <a:rPr kumimoji="1" lang="ja-JP" altLang="en-US" dirty="0" smtClean="0">
                <a:solidFill>
                  <a:srgbClr val="00B0F0"/>
                </a:solidFill>
              </a:rPr>
              <a:t>要素から構成される</a:t>
            </a:r>
            <a:endParaRPr kumimoji="1" lang="en-US" altLang="ja-JP" dirty="0" smtClean="0">
              <a:solidFill>
                <a:srgbClr val="00B0F0"/>
              </a:solidFill>
            </a:endParaRPr>
          </a:p>
          <a:p>
            <a:pPr lvl="1"/>
            <a:r>
              <a:rPr lang="ja-JP" altLang="en-US" dirty="0" smtClean="0"/>
              <a:t>永続化クラスの</a:t>
            </a:r>
            <a:r>
              <a:rPr lang="en-US" altLang="ja-JP" dirty="0" smtClean="0"/>
              <a:t>CRUD</a:t>
            </a:r>
            <a:r>
              <a:rPr lang="ja-JP" altLang="en-US" dirty="0" smtClean="0"/>
              <a:t>操作の</a:t>
            </a:r>
            <a:r>
              <a:rPr lang="en-US" altLang="ja-JP" dirty="0" smtClean="0"/>
              <a:t>API</a:t>
            </a:r>
          </a:p>
          <a:p>
            <a:pPr lvl="1"/>
            <a:r>
              <a:rPr kumimoji="1" lang="ja-JP" altLang="en-US" dirty="0" smtClean="0"/>
              <a:t>クラス、プロパテ</a:t>
            </a:r>
            <a:r>
              <a:rPr lang="ja-JP" altLang="en-US" dirty="0" smtClean="0"/>
              <a:t>ィを参照するための</a:t>
            </a:r>
            <a:r>
              <a:rPr lang="en-US" altLang="ja-JP" dirty="0" smtClean="0"/>
              <a:t>API(</a:t>
            </a:r>
            <a:r>
              <a:rPr lang="ja-JP" altLang="en-US" dirty="0" smtClean="0"/>
              <a:t>？</a:t>
            </a:r>
            <a:r>
              <a:rPr lang="en-US" altLang="ja-JP" dirty="0" smtClean="0"/>
              <a:t>)</a:t>
            </a:r>
          </a:p>
          <a:p>
            <a:pPr lvl="1"/>
            <a:r>
              <a:rPr kumimoji="1" lang="ja-JP" altLang="en-US" dirty="0" smtClean="0"/>
              <a:t>マッピングメタデータを指定する機能</a:t>
            </a:r>
            <a:endParaRPr kumimoji="1" lang="en-US" altLang="ja-JP" dirty="0" smtClean="0"/>
          </a:p>
          <a:p>
            <a:pPr lvl="1"/>
            <a:r>
              <a:rPr lang="ja-JP" altLang="en-US" dirty="0" smtClean="0"/>
              <a:t>トランザクショナルオブジェクトに対するダーティチェック、遅延フェッチなど</a:t>
            </a:r>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Hibernate</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ORM</a:t>
            </a:r>
            <a:r>
              <a:rPr kumimoji="1" lang="ja-JP" altLang="en-US" dirty="0" smtClean="0"/>
              <a:t>の一つ</a:t>
            </a:r>
            <a:endParaRPr kumimoji="1" lang="ja-JP"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1.4.1 ORM</a:t>
            </a:r>
            <a:r>
              <a:rPr lang="ja-JP" altLang="en-US" dirty="0" smtClean="0"/>
              <a:t>の品質</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純粋にリレーショナル</a:t>
            </a:r>
            <a:endParaRPr lang="en-US" altLang="ja-JP" dirty="0" smtClean="0"/>
          </a:p>
          <a:p>
            <a:pPr lvl="1"/>
            <a:r>
              <a:rPr kumimoji="1" lang="ja-JP" altLang="en-US" dirty="0" smtClean="0"/>
              <a:t>直接</a:t>
            </a:r>
            <a:r>
              <a:rPr kumimoji="1" lang="en-US" altLang="ja-JP" dirty="0" smtClean="0"/>
              <a:t>SQL</a:t>
            </a:r>
            <a:r>
              <a:rPr kumimoji="1" lang="ja-JP" altLang="en-US" dirty="0" smtClean="0"/>
              <a:t>を使用する</a:t>
            </a:r>
            <a:endParaRPr kumimoji="1" lang="en-US" altLang="ja-JP" dirty="0" smtClean="0"/>
          </a:p>
          <a:p>
            <a:pPr lvl="1"/>
            <a:r>
              <a:rPr lang="ja-JP" altLang="en-US" dirty="0" smtClean="0"/>
              <a:t>移植性やメンテナンス性が低い</a:t>
            </a:r>
            <a:endParaRPr lang="en-US" altLang="ja-JP" dirty="0" smtClean="0"/>
          </a:p>
          <a:p>
            <a:r>
              <a:rPr kumimoji="1" lang="ja-JP" altLang="en-US" dirty="0" smtClean="0"/>
              <a:t>簡単なオブジェクトマッピング</a:t>
            </a:r>
            <a:endParaRPr kumimoji="1" lang="en-US" altLang="ja-JP" dirty="0" smtClean="0"/>
          </a:p>
          <a:p>
            <a:pPr lvl="1"/>
            <a:r>
              <a:rPr lang="ja-JP" altLang="en-US" dirty="0" smtClean="0"/>
              <a:t>エンティティはクラスだが、マッピングは手動</a:t>
            </a:r>
            <a:endParaRPr lang="en-US" altLang="ja-JP" dirty="0" smtClean="0"/>
          </a:p>
          <a:p>
            <a:pPr lvl="1"/>
            <a:r>
              <a:rPr kumimoji="1" lang="en-US" altLang="ja-JP" dirty="0" smtClean="0"/>
              <a:t>SQL</a:t>
            </a:r>
            <a:r>
              <a:rPr kumimoji="1" lang="ja-JP" altLang="en-US" dirty="0" smtClean="0"/>
              <a:t>はハンドコーディングだが隠ぺいされる</a:t>
            </a:r>
            <a:endParaRPr kumimoji="1" lang="ja-JP"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1.4.1 ORM</a:t>
            </a:r>
            <a:r>
              <a:rPr lang="ja-JP" altLang="en-US" dirty="0" smtClean="0"/>
              <a:t>の品質</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中規模なオブジェクトマッピング</a:t>
            </a:r>
            <a:endParaRPr kumimoji="1" lang="en-US" altLang="ja-JP" dirty="0" smtClean="0"/>
          </a:p>
          <a:p>
            <a:pPr lvl="1"/>
            <a:r>
              <a:rPr lang="en-US" altLang="ja-JP" dirty="0" smtClean="0"/>
              <a:t>SQL</a:t>
            </a:r>
            <a:r>
              <a:rPr lang="ja-JP" altLang="en-US" dirty="0" smtClean="0"/>
              <a:t>はビルド時にコード生成ツールか、実行時にフレームワークで作成される</a:t>
            </a:r>
            <a:endParaRPr lang="en-US" altLang="ja-JP" dirty="0" smtClean="0"/>
          </a:p>
          <a:p>
            <a:r>
              <a:rPr lang="ja-JP" altLang="en-US" dirty="0" smtClean="0"/>
              <a:t>完全なオブジェクトマッピング</a:t>
            </a:r>
            <a:endParaRPr lang="en-US" altLang="ja-JP" dirty="0" smtClean="0"/>
          </a:p>
          <a:p>
            <a:pPr lvl="1"/>
            <a:r>
              <a:rPr kumimoji="1" lang="ja-JP" altLang="en-US" dirty="0" smtClean="0"/>
              <a:t>合成</a:t>
            </a:r>
            <a:r>
              <a:rPr kumimoji="1" lang="en-US" altLang="ja-JP" dirty="0" smtClean="0"/>
              <a:t>(composition)</a:t>
            </a:r>
            <a:r>
              <a:rPr kumimoji="1" lang="ja-JP" altLang="en-US" dirty="0" err="1" smtClean="0"/>
              <a:t>、</a:t>
            </a:r>
            <a:r>
              <a:rPr kumimoji="1" lang="ja-JP" altLang="en-US" dirty="0" smtClean="0"/>
              <a:t>継承、多態、到達可能性による永続化がサポートされる</a:t>
            </a:r>
            <a:endParaRPr kumimoji="1" lang="ja-JP"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1.4.2 </a:t>
            </a:r>
            <a:r>
              <a:rPr kumimoji="1" lang="ja-JP" altLang="en-US" dirty="0" smtClean="0"/>
              <a:t>一般的な</a:t>
            </a:r>
            <a:r>
              <a:rPr kumimoji="1" lang="en-US" altLang="ja-JP" dirty="0" smtClean="0"/>
              <a:t>ORM</a:t>
            </a:r>
            <a:r>
              <a:rPr kumimoji="1" lang="ja-JP" altLang="en-US" dirty="0" smtClean="0"/>
              <a:t>における問題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永続化クラスはどう表現されるか</a:t>
            </a:r>
            <a:endParaRPr kumimoji="1" lang="en-US" altLang="ja-JP" dirty="0" smtClean="0"/>
          </a:p>
          <a:p>
            <a:pPr lvl="1"/>
            <a:r>
              <a:rPr lang="ja-JP" altLang="en-US" dirty="0" smtClean="0"/>
              <a:t>細粒度な</a:t>
            </a:r>
            <a:r>
              <a:rPr lang="en-US" altLang="ja-JP" dirty="0" smtClean="0"/>
              <a:t>Java</a:t>
            </a:r>
            <a:r>
              <a:rPr lang="ja-JP" altLang="en-US" dirty="0" smtClean="0"/>
              <a:t>ビーン？</a:t>
            </a:r>
            <a:r>
              <a:rPr lang="en-US" altLang="ja-JP" dirty="0" smtClean="0"/>
              <a:t>EJB</a:t>
            </a:r>
            <a:r>
              <a:rPr lang="ja-JP" altLang="en-US" dirty="0" err="1" smtClean="0"/>
              <a:t>のような</a:t>
            </a:r>
            <a:r>
              <a:rPr lang="ja-JP" altLang="en-US" dirty="0" smtClean="0"/>
              <a:t>粗粒度？特別な規約は？</a:t>
            </a:r>
            <a:endParaRPr lang="en-US" altLang="ja-JP" dirty="0" smtClean="0"/>
          </a:p>
          <a:p>
            <a:r>
              <a:rPr kumimoji="1" lang="ja-JP" altLang="en-US" dirty="0" smtClean="0"/>
              <a:t>マッピングメタデータはどう定義されるか</a:t>
            </a:r>
            <a:endParaRPr kumimoji="1" lang="en-US" altLang="ja-JP" dirty="0" smtClean="0"/>
          </a:p>
          <a:p>
            <a:r>
              <a:rPr lang="ja-JP" altLang="en-US" dirty="0" smtClean="0"/>
              <a:t>継承関係のマッピングは？</a:t>
            </a:r>
            <a:endParaRPr lang="en-US" altLang="ja-JP" dirty="0" smtClean="0"/>
          </a:p>
          <a:p>
            <a:r>
              <a:rPr lang="ja-JP" altLang="en-US" dirty="0" smtClean="0"/>
              <a:t>オブジェクトの同一性、等値性と</a:t>
            </a:r>
            <a:r>
              <a:rPr lang="en-US" altLang="ja-JP" dirty="0" smtClean="0"/>
              <a:t>DB</a:t>
            </a:r>
            <a:r>
              <a:rPr lang="ja-JP" altLang="en-US" dirty="0" smtClean="0"/>
              <a:t>の同一性</a:t>
            </a:r>
            <a:endParaRPr lang="en-US" altLang="ja-JP" dirty="0" smtClean="0"/>
          </a:p>
          <a:p>
            <a:endParaRPr lang="en-US" altLang="ja-JP" dirty="0" smtClean="0"/>
          </a:p>
          <a:p>
            <a:r>
              <a:rPr lang="ja-JP" altLang="en-US" dirty="0" smtClean="0"/>
              <a:t>トランザクション、並列性、キャッシュ管理</a:t>
            </a:r>
            <a:endParaRPr lang="en-US" altLang="ja-JP" dirty="0" smtClean="0"/>
          </a:p>
          <a:p>
            <a:endParaRPr kumimoji="1" lang="ja-JP"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a:t>
            </a:r>
            <a:r>
              <a:rPr kumimoji="1" lang="ja-JP" altLang="en-US" dirty="0" smtClean="0"/>
              <a:t> まとめ</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オブジェクトグラフ構造は簡単には</a:t>
            </a:r>
            <a:r>
              <a:rPr kumimoji="1" lang="en-US" altLang="ja-JP" dirty="0" smtClean="0"/>
              <a:t>RDB</a:t>
            </a:r>
            <a:r>
              <a:rPr kumimoji="1" lang="ja-JP" altLang="en-US" dirty="0" smtClean="0"/>
              <a:t>に保存できない。分解させて移植性のある</a:t>
            </a:r>
            <a:r>
              <a:rPr kumimoji="1" lang="en-US" altLang="ja-JP" dirty="0" smtClean="0"/>
              <a:t>SQL</a:t>
            </a:r>
            <a:r>
              <a:rPr kumimoji="1" lang="ja-JP" altLang="en-US" dirty="0" smtClean="0"/>
              <a:t>データ型のカラムに永続化される必要がある</a:t>
            </a:r>
            <a:endParaRPr kumimoji="1" lang="en-US" altLang="ja-JP" dirty="0" smtClean="0"/>
          </a:p>
          <a:p>
            <a:r>
              <a:rPr lang="en-US" altLang="ja-JP" dirty="0" smtClean="0"/>
              <a:t>ORM</a:t>
            </a:r>
            <a:r>
              <a:rPr lang="ja-JP" altLang="en-US" dirty="0" smtClean="0"/>
              <a:t>は多彩な型を利用したドメインモデルに有用</a:t>
            </a:r>
            <a:endParaRPr lang="en-US" altLang="ja-JP" dirty="0" smtClean="0"/>
          </a:p>
          <a:p>
            <a:r>
              <a:rPr kumimoji="1" lang="ja-JP" altLang="en-US" dirty="0" smtClean="0">
                <a:solidFill>
                  <a:srgbClr val="FF0000"/>
                </a:solidFill>
              </a:rPr>
              <a:t>大量のテーブルを結合するような複雑な</a:t>
            </a:r>
            <a:r>
              <a:rPr kumimoji="1" lang="en-US" altLang="ja-JP" dirty="0" smtClean="0">
                <a:solidFill>
                  <a:srgbClr val="FF0000"/>
                </a:solidFill>
              </a:rPr>
              <a:t>SQL</a:t>
            </a:r>
            <a:r>
              <a:rPr kumimoji="1" lang="ja-JP" altLang="en-US" dirty="0" smtClean="0">
                <a:solidFill>
                  <a:srgbClr val="FF0000"/>
                </a:solidFill>
              </a:rPr>
              <a:t>分と、</a:t>
            </a:r>
            <a:r>
              <a:rPr kumimoji="1" lang="en-US" altLang="ja-JP" dirty="0" smtClean="0">
                <a:solidFill>
                  <a:srgbClr val="FF0000"/>
                </a:solidFill>
              </a:rPr>
              <a:t>JDBC</a:t>
            </a:r>
            <a:r>
              <a:rPr kumimoji="1" lang="ja-JP" altLang="en-US" dirty="0" smtClean="0">
                <a:solidFill>
                  <a:srgbClr val="FF0000"/>
                </a:solidFill>
              </a:rPr>
              <a:t>の結果セットから値をオブジェクトにコピーする面倒な作業を自動化する</a:t>
            </a:r>
            <a:endParaRPr kumimoji="1" lang="ja-JP" altLang="en-US"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2.1</a:t>
            </a:r>
            <a:r>
              <a:rPr kumimoji="1" lang="ja-JP" altLang="en-US" dirty="0" smtClean="0"/>
              <a:t> </a:t>
            </a:r>
            <a:r>
              <a:rPr kumimoji="1" lang="en-US" altLang="ja-JP" dirty="0" smtClean="0"/>
              <a:t>Hello</a:t>
            </a:r>
            <a:r>
              <a:rPr kumimoji="1" lang="ja-JP" altLang="en-US" dirty="0" smtClean="0"/>
              <a:t> </a:t>
            </a:r>
            <a:r>
              <a:rPr kumimoji="1" lang="en-US" altLang="ja-JP" dirty="0" smtClean="0"/>
              <a:t>World</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Hibernate</a:t>
            </a:r>
            <a:r>
              <a:rPr kumimoji="1" lang="ja-JP" altLang="en-US" dirty="0" smtClean="0"/>
              <a:t>の永続化クラスは、特別なコンテナを用いず、どんな場所でも実行することができることがわかる</a:t>
            </a:r>
            <a:endParaRPr kumimoji="1" lang="ja-JP"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2.2</a:t>
            </a:r>
            <a:r>
              <a:rPr kumimoji="1" lang="ja-JP" altLang="en-US" dirty="0" smtClean="0"/>
              <a:t> </a:t>
            </a:r>
            <a:r>
              <a:rPr kumimoji="1" lang="en-US" altLang="ja-JP" dirty="0" smtClean="0">
                <a:solidFill>
                  <a:srgbClr val="00B0F0"/>
                </a:solidFill>
              </a:rPr>
              <a:t>Hibernate</a:t>
            </a:r>
            <a:r>
              <a:rPr kumimoji="1" lang="ja-JP" altLang="en-US" dirty="0" smtClean="0">
                <a:solidFill>
                  <a:srgbClr val="00B0F0"/>
                </a:solidFill>
              </a:rPr>
              <a:t>のアーキテクチャ</a:t>
            </a:r>
            <a:endParaRPr kumimoji="1" lang="ja-JP" altLang="en-US" dirty="0">
              <a:solidFill>
                <a:srgbClr val="00B0F0"/>
              </a:solidFill>
            </a:endParaRPr>
          </a:p>
        </p:txBody>
      </p:sp>
      <p:sp>
        <p:nvSpPr>
          <p:cNvPr id="3" name="コンテンツ プレースホルダ 2"/>
          <p:cNvSpPr>
            <a:spLocks noGrp="1"/>
          </p:cNvSpPr>
          <p:nvPr>
            <p:ph idx="1"/>
          </p:nvPr>
        </p:nvSpPr>
        <p:spPr/>
        <p:txBody>
          <a:bodyPr/>
          <a:lstStyle/>
          <a:p>
            <a:r>
              <a:rPr kumimoji="1" lang="ja-JP" altLang="en-US" dirty="0" smtClean="0"/>
              <a:t>基本的な</a:t>
            </a:r>
            <a:r>
              <a:rPr kumimoji="1" lang="en-US" altLang="ja-JP" dirty="0" smtClean="0"/>
              <a:t>CRUD</a:t>
            </a:r>
            <a:r>
              <a:rPr kumimoji="1" lang="ja-JP" altLang="en-US" dirty="0" smtClean="0"/>
              <a:t>操作</a:t>
            </a:r>
            <a:endParaRPr kumimoji="1" lang="en-US" altLang="ja-JP" dirty="0" smtClean="0"/>
          </a:p>
          <a:p>
            <a:pPr lvl="1"/>
            <a:r>
              <a:rPr lang="en-US" altLang="ja-JP" dirty="0" smtClean="0"/>
              <a:t>Session</a:t>
            </a:r>
            <a:r>
              <a:rPr lang="ja-JP" altLang="en-US" dirty="0" err="1" smtClean="0"/>
              <a:t>、</a:t>
            </a:r>
            <a:r>
              <a:rPr lang="en-US" altLang="ja-JP" dirty="0" smtClean="0"/>
              <a:t>Transaction</a:t>
            </a:r>
            <a:r>
              <a:rPr lang="ja-JP" altLang="en-US" dirty="0" err="1" smtClean="0"/>
              <a:t>、</a:t>
            </a:r>
            <a:r>
              <a:rPr lang="en-US" altLang="ja-JP" dirty="0" smtClean="0"/>
              <a:t>Query(</a:t>
            </a:r>
            <a:r>
              <a:rPr lang="ja-JP" altLang="en-US" dirty="0" err="1" smtClean="0"/>
              <a:t>、</a:t>
            </a:r>
            <a:r>
              <a:rPr lang="en-US" altLang="ja-JP" dirty="0" smtClean="0"/>
              <a:t>Criteria)</a:t>
            </a:r>
          </a:p>
          <a:p>
            <a:r>
              <a:rPr lang="en-US" altLang="ja-JP" dirty="0" smtClean="0"/>
              <a:t>Hibernate</a:t>
            </a:r>
            <a:r>
              <a:rPr lang="ja-JP" altLang="en-US" dirty="0" smtClean="0"/>
              <a:t>を設定するインターフェース</a:t>
            </a:r>
            <a:endParaRPr lang="en-US" altLang="ja-JP" dirty="0" smtClean="0"/>
          </a:p>
          <a:p>
            <a:pPr lvl="1"/>
            <a:r>
              <a:rPr lang="en-US" altLang="ja-JP" dirty="0" smtClean="0"/>
              <a:t>Configuration</a:t>
            </a:r>
          </a:p>
          <a:p>
            <a:r>
              <a:rPr lang="ja-JP" altLang="en-US" dirty="0" smtClean="0"/>
              <a:t>イベントを通知するコールバック</a:t>
            </a:r>
            <a:endParaRPr lang="en-US" altLang="ja-JP" dirty="0" smtClean="0"/>
          </a:p>
          <a:p>
            <a:pPr lvl="1"/>
            <a:r>
              <a:rPr lang="en-US" altLang="ja-JP" dirty="0" err="1" smtClean="0"/>
              <a:t>Intercerptor</a:t>
            </a:r>
            <a:r>
              <a:rPr lang="ja-JP" altLang="en-US" dirty="0" err="1" smtClean="0"/>
              <a:t>、</a:t>
            </a:r>
            <a:r>
              <a:rPr lang="en-US" altLang="ja-JP" dirty="0" smtClean="0"/>
              <a:t>Lifecycle</a:t>
            </a:r>
            <a:r>
              <a:rPr lang="ja-JP" altLang="en-US" dirty="0" err="1" smtClean="0"/>
              <a:t>、</a:t>
            </a:r>
            <a:r>
              <a:rPr lang="en-US" altLang="ja-JP" dirty="0" err="1" smtClean="0"/>
              <a:t>Validatable</a:t>
            </a:r>
            <a:endParaRPr lang="en-US" altLang="ja-JP" dirty="0" smtClean="0"/>
          </a:p>
          <a:p>
            <a:r>
              <a:rPr lang="ja-JP" altLang="en-US" dirty="0" smtClean="0"/>
              <a:t>マッピング機能の拡張</a:t>
            </a:r>
            <a:endParaRPr lang="en-US" altLang="ja-JP" dirty="0" smtClean="0"/>
          </a:p>
          <a:p>
            <a:pPr lvl="1"/>
            <a:r>
              <a:rPr lang="en-US" altLang="ja-JP" dirty="0" err="1" smtClean="0"/>
              <a:t>UserType</a:t>
            </a:r>
            <a:r>
              <a:rPr lang="ja-JP" altLang="en-US" dirty="0" err="1" smtClean="0"/>
              <a:t>、</a:t>
            </a:r>
            <a:r>
              <a:rPr lang="en-US" altLang="ja-JP" dirty="0" err="1" smtClean="0"/>
              <a:t>IdentifierGenerator</a:t>
            </a:r>
            <a:endParaRPr lang="en-US" altLang="ja-JP" dirty="0" smtClean="0"/>
          </a:p>
          <a:p>
            <a:endParaRPr lang="en-US" altLang="ja-JP"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2.2.1 </a:t>
            </a:r>
            <a:r>
              <a:rPr kumimoji="1" lang="ja-JP" altLang="en-US" dirty="0" smtClean="0"/>
              <a:t>中核となるインターフェース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Session</a:t>
            </a:r>
          </a:p>
          <a:p>
            <a:pPr lvl="1"/>
            <a:r>
              <a:rPr lang="ja-JP" altLang="en-US" dirty="0" smtClean="0"/>
              <a:t>軽量で生成と破棄にコストがかからない</a:t>
            </a:r>
            <a:endParaRPr lang="en-US" altLang="ja-JP" dirty="0" smtClean="0"/>
          </a:p>
          <a:p>
            <a:pPr lvl="1"/>
            <a:r>
              <a:rPr kumimoji="1" lang="en-US" altLang="ja-JP" dirty="0" smtClean="0"/>
              <a:t>Session</a:t>
            </a:r>
            <a:r>
              <a:rPr kumimoji="1" lang="ja-JP" altLang="en-US" dirty="0" smtClean="0"/>
              <a:t>はスレッドセーフではないため、絶えず生成と破棄が繰り返される</a:t>
            </a:r>
            <a:endParaRPr kumimoji="1" lang="en-US" altLang="ja-JP" dirty="0" smtClean="0"/>
          </a:p>
          <a:p>
            <a:pPr lvl="1"/>
            <a:r>
              <a:rPr lang="ja-JP" altLang="en-US" dirty="0" smtClean="0"/>
              <a:t>一次キャッシュとなる</a:t>
            </a:r>
            <a:endParaRPr kumimoji="1" lang="en-US" altLang="ja-JP" dirty="0" smtClean="0"/>
          </a:p>
          <a:p>
            <a:r>
              <a:rPr lang="en-US" altLang="ja-JP" dirty="0" err="1" smtClean="0"/>
              <a:t>SessionFactory</a:t>
            </a:r>
            <a:endParaRPr lang="en-US" altLang="ja-JP" dirty="0" smtClean="0"/>
          </a:p>
          <a:p>
            <a:pPr lvl="1"/>
            <a:r>
              <a:rPr lang="ja-JP" altLang="en-US" dirty="0" smtClean="0"/>
              <a:t>マッピングメタデータを保持する</a:t>
            </a:r>
          </a:p>
          <a:p>
            <a:pPr lvl="1"/>
            <a:r>
              <a:rPr kumimoji="1" lang="ja-JP" altLang="en-US" dirty="0" smtClean="0"/>
              <a:t>アプリケーション全体で一つを使いまわす</a:t>
            </a:r>
            <a:endParaRPr kumimoji="1" lang="en-US" altLang="ja-JP" dirty="0" smtClean="0"/>
          </a:p>
          <a:p>
            <a:pPr lvl="1"/>
            <a:r>
              <a:rPr lang="ja-JP" altLang="en-US" dirty="0" smtClean="0"/>
              <a:t>必要ならば二次キャッシュとなる</a:t>
            </a:r>
            <a:endParaRPr kumimoji="1" lang="en-US" altLang="ja-JP"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smtClean="0"/>
              <a:t>Configuration</a:t>
            </a:r>
          </a:p>
          <a:p>
            <a:pPr lvl="1"/>
            <a:r>
              <a:rPr lang="en-US" altLang="ja-JP" dirty="0" err="1" smtClean="0"/>
              <a:t>SessionFactory</a:t>
            </a:r>
            <a:r>
              <a:rPr lang="ja-JP" altLang="en-US" dirty="0" smtClean="0"/>
              <a:t>の生成を行う</a:t>
            </a:r>
            <a:endParaRPr lang="en-US" altLang="ja-JP" dirty="0" smtClean="0"/>
          </a:p>
          <a:p>
            <a:r>
              <a:rPr kumimoji="1" lang="en-US" altLang="ja-JP" dirty="0" smtClean="0"/>
              <a:t>Transaction</a:t>
            </a:r>
          </a:p>
          <a:p>
            <a:r>
              <a:rPr lang="en-US" altLang="ja-JP" dirty="0" smtClean="0"/>
              <a:t>Query</a:t>
            </a:r>
            <a:r>
              <a:rPr lang="ja-JP" altLang="en-US" dirty="0" err="1" smtClean="0"/>
              <a:t>、</a:t>
            </a:r>
            <a:r>
              <a:rPr lang="en-US" altLang="ja-JP" dirty="0" smtClean="0"/>
              <a:t>Criteria</a:t>
            </a:r>
          </a:p>
          <a:p>
            <a:endParaRPr kumimoji="1" lang="ja-JP"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ja-JP" altLang="en-US" dirty="0" smtClean="0"/>
              <a:t>コールバックインターフェース</a:t>
            </a:r>
            <a:endParaRPr kumimoji="1" lang="en-US" altLang="ja-JP" dirty="0" smtClean="0"/>
          </a:p>
          <a:p>
            <a:pPr lvl="1"/>
            <a:r>
              <a:rPr lang="en-US" altLang="ja-JP" dirty="0" smtClean="0"/>
              <a:t>Lifecycle</a:t>
            </a:r>
            <a:r>
              <a:rPr lang="ja-JP" altLang="en-US" dirty="0" err="1" smtClean="0"/>
              <a:t>、</a:t>
            </a:r>
            <a:r>
              <a:rPr lang="en-US" altLang="ja-JP" dirty="0" err="1" smtClean="0"/>
              <a:t>Validatable</a:t>
            </a:r>
            <a:endParaRPr lang="en-US" altLang="ja-JP" dirty="0" smtClean="0"/>
          </a:p>
          <a:p>
            <a:pPr lvl="2"/>
            <a:r>
              <a:rPr kumimoji="1" lang="ja-JP" altLang="en-US" dirty="0" smtClean="0"/>
              <a:t>永続化オブジェクトに実装する</a:t>
            </a:r>
            <a:endParaRPr kumimoji="1" lang="en-US" altLang="ja-JP" dirty="0" smtClean="0"/>
          </a:p>
          <a:p>
            <a:pPr lvl="2"/>
            <a:r>
              <a:rPr lang="ja-JP" altLang="en-US" dirty="0" smtClean="0"/>
              <a:t>これは移植性を失うため、このアプローチは人気を失っている。そのため利用しない。</a:t>
            </a:r>
            <a:endParaRPr lang="en-US" altLang="ja-JP" dirty="0" smtClean="0"/>
          </a:p>
          <a:p>
            <a:pPr lvl="1"/>
            <a:r>
              <a:rPr kumimoji="1" lang="en-US" altLang="ja-JP" dirty="0" smtClean="0"/>
              <a:t>Interceptor</a:t>
            </a:r>
            <a:endParaRPr lang="en-US" altLang="ja-JP" dirty="0" smtClean="0"/>
          </a:p>
          <a:p>
            <a:pPr lvl="2"/>
            <a:r>
              <a:rPr kumimoji="1" lang="ja-JP" altLang="en-US" dirty="0" smtClean="0"/>
              <a:t>上記に対応するため、アプリケーションに実装するもの</a:t>
            </a:r>
            <a:endParaRPr kumimoji="1" lang="en-US" altLang="ja-JP"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2.3 </a:t>
            </a:r>
            <a:r>
              <a:rPr kumimoji="1" lang="ja-JP" altLang="en-US" dirty="0" smtClean="0"/>
              <a:t>基本的なコンフィギュレーション</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管理された環境</a:t>
            </a:r>
            <a:endParaRPr lang="en-US" altLang="ja-JP" dirty="0" smtClean="0"/>
          </a:p>
          <a:p>
            <a:pPr lvl="1"/>
            <a:r>
              <a:rPr kumimoji="1" lang="ja-JP" altLang="en-US" dirty="0" smtClean="0"/>
              <a:t>データベースコネクションはプールされ、トランザクション教会を指定することが可能</a:t>
            </a:r>
            <a:endParaRPr kumimoji="1" lang="en-US" altLang="ja-JP" dirty="0" smtClean="0"/>
          </a:p>
          <a:p>
            <a:pPr lvl="1"/>
            <a:r>
              <a:rPr kumimoji="1" lang="en-US" altLang="ja-JP" dirty="0" err="1" smtClean="0"/>
              <a:t>Jb</a:t>
            </a:r>
            <a:r>
              <a:rPr lang="en-US" altLang="ja-JP" dirty="0" err="1" smtClean="0"/>
              <a:t>oss</a:t>
            </a:r>
            <a:r>
              <a:rPr lang="ja-JP" altLang="en-US" dirty="0" err="1" smtClean="0"/>
              <a:t>、</a:t>
            </a:r>
            <a:r>
              <a:rPr lang="en-US" altLang="ja-JP" dirty="0" smtClean="0"/>
              <a:t>BEA</a:t>
            </a:r>
            <a:r>
              <a:rPr lang="ja-JP" altLang="en-US" dirty="0" smtClean="0"/>
              <a:t> </a:t>
            </a:r>
            <a:r>
              <a:rPr lang="en-US" altLang="ja-JP" dirty="0" err="1" smtClean="0"/>
              <a:t>Weblogic</a:t>
            </a:r>
            <a:r>
              <a:rPr lang="ja-JP" altLang="en-US" dirty="0" err="1" smtClean="0"/>
              <a:t>、</a:t>
            </a:r>
            <a:r>
              <a:rPr lang="en-US" altLang="ja-JP" dirty="0" err="1" smtClean="0"/>
              <a:t>WebSphere</a:t>
            </a:r>
            <a:r>
              <a:rPr lang="ja-JP" altLang="en-US" dirty="0" err="1" smtClean="0"/>
              <a:t>のような</a:t>
            </a:r>
            <a:r>
              <a:rPr lang="en-US" altLang="ja-JP" dirty="0" smtClean="0"/>
              <a:t>J2EEAP</a:t>
            </a:r>
            <a:r>
              <a:rPr lang="ja-JP" altLang="en-US" dirty="0" smtClean="0"/>
              <a:t>サーバ</a:t>
            </a:r>
            <a:endParaRPr lang="en-US" altLang="ja-JP" dirty="0" smtClean="0"/>
          </a:p>
          <a:p>
            <a:r>
              <a:rPr kumimoji="1" lang="ja-JP" altLang="en-US" dirty="0" smtClean="0"/>
              <a:t>管理されない環境</a:t>
            </a:r>
            <a:endParaRPr kumimoji="1" lang="en-US" altLang="ja-JP" dirty="0" smtClean="0"/>
          </a:p>
          <a:p>
            <a:pPr lvl="1"/>
            <a:r>
              <a:rPr lang="ja-JP" altLang="en-US" dirty="0" smtClean="0"/>
              <a:t>スレッドプーリングによって並列性の管理が提供される環境</a:t>
            </a:r>
            <a:endParaRPr lang="en-US" altLang="ja-JP" dirty="0" smtClean="0"/>
          </a:p>
          <a:p>
            <a:pPr lvl="1"/>
            <a:r>
              <a:rPr kumimoji="1" lang="en-US" altLang="ja-JP" dirty="0" smtClean="0"/>
              <a:t>Jetty</a:t>
            </a:r>
            <a:r>
              <a:rPr kumimoji="1" lang="ja-JP" altLang="en-US" dirty="0" err="1" smtClean="0"/>
              <a:t>、</a:t>
            </a:r>
            <a:r>
              <a:rPr kumimoji="1" lang="en-US" altLang="ja-JP" dirty="0" smtClean="0"/>
              <a:t>Tomcat</a:t>
            </a:r>
            <a:r>
              <a:rPr kumimoji="1" lang="ja-JP" altLang="en-US" dirty="0" err="1" smtClean="0"/>
              <a:t>のような</a:t>
            </a:r>
            <a:r>
              <a:rPr kumimoji="1" lang="ja-JP" altLang="en-US" dirty="0" smtClean="0"/>
              <a:t>サーブレットコンテナが提供する</a:t>
            </a:r>
            <a:endParaRPr kumimoji="1" lang="en-US" altLang="ja-JP" dirty="0" smtClean="0"/>
          </a:p>
          <a:p>
            <a:pPr lvl="1"/>
            <a:r>
              <a:rPr lang="ja-JP" altLang="en-US" dirty="0" smtClean="0"/>
              <a:t>アプリケーション自身でデータベースコネクションを管理し、トランザクション境界を把握する必要がある</a:t>
            </a:r>
            <a:endParaRPr kumimoji="1" lang="ja-JP"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ORM</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Object</a:t>
            </a:r>
            <a:r>
              <a:rPr kumimoji="1" lang="ja-JP" altLang="en-US" dirty="0" smtClean="0"/>
              <a:t> </a:t>
            </a:r>
            <a:r>
              <a:rPr kumimoji="1" lang="en-US" altLang="ja-JP" dirty="0" smtClean="0"/>
              <a:t>Relational</a:t>
            </a:r>
            <a:r>
              <a:rPr kumimoji="1" lang="ja-JP" altLang="en-US" dirty="0" smtClean="0"/>
              <a:t> </a:t>
            </a:r>
            <a:r>
              <a:rPr kumimoji="1" lang="en-US" altLang="ja-JP" dirty="0" smtClean="0"/>
              <a:t>Mapping</a:t>
            </a:r>
            <a:endParaRPr lang="en-US" altLang="ja-JP" dirty="0" smtClean="0"/>
          </a:p>
          <a:p>
            <a:pPr lvl="1"/>
            <a:r>
              <a:rPr kumimoji="1" lang="ja-JP" altLang="en-US" dirty="0" smtClean="0"/>
              <a:t>オブジェクト指向と</a:t>
            </a:r>
            <a:r>
              <a:rPr kumimoji="1" lang="en-US" altLang="ja-JP" dirty="0" smtClean="0"/>
              <a:t>RDB</a:t>
            </a:r>
            <a:r>
              <a:rPr kumimoji="1" lang="ja-JP" altLang="en-US" dirty="0" smtClean="0"/>
              <a:t>の間のパラダイムミスマッチを補うツール</a:t>
            </a:r>
            <a:endParaRPr kumimoji="1" lang="en-US" altLang="ja-JP" dirty="0" smtClean="0"/>
          </a:p>
          <a:p>
            <a:pPr lvl="1"/>
            <a:r>
              <a:rPr kumimoji="1" lang="ja-JP" altLang="en-US" dirty="0" smtClean="0"/>
              <a:t>オブジェクトを自動的に</a:t>
            </a:r>
            <a:r>
              <a:rPr kumimoji="1" lang="en-US" altLang="ja-JP" dirty="0" smtClean="0"/>
              <a:t>RDB</a:t>
            </a:r>
            <a:r>
              <a:rPr kumimoji="1" lang="ja-JP" altLang="en-US" dirty="0" smtClean="0"/>
              <a:t>に永続化</a:t>
            </a:r>
            <a:r>
              <a:rPr kumimoji="1" lang="en-US" altLang="ja-JP" dirty="0" smtClean="0"/>
              <a:t>(</a:t>
            </a:r>
            <a:r>
              <a:rPr kumimoji="1" lang="ja-JP" altLang="en-US" dirty="0" smtClean="0"/>
              <a:t>保存</a:t>
            </a:r>
            <a:r>
              <a:rPr kumimoji="1" lang="en-US" altLang="ja-JP" dirty="0" smtClean="0"/>
              <a:t>)</a:t>
            </a:r>
            <a:r>
              <a:rPr kumimoji="1" lang="ja-JP" altLang="en-US" dirty="0" smtClean="0"/>
              <a:t>することができる</a:t>
            </a:r>
            <a:endParaRPr kumimoji="1" lang="en-US" altLang="ja-JP" dirty="0" smtClean="0"/>
          </a:p>
          <a:p>
            <a:r>
              <a:rPr kumimoji="1" lang="ja-JP" altLang="en-US" dirty="0" smtClean="0"/>
              <a:t>パラダイムミスマッチの例</a:t>
            </a:r>
            <a:endParaRPr kumimoji="1" lang="en-US" altLang="ja-JP" dirty="0" smtClean="0"/>
          </a:p>
          <a:p>
            <a:pPr lvl="1"/>
            <a:r>
              <a:rPr lang="ja-JP" altLang="en-US" dirty="0" smtClean="0"/>
              <a:t>粒度の問題</a:t>
            </a:r>
            <a:endParaRPr lang="en-US" altLang="ja-JP" dirty="0" smtClean="0"/>
          </a:p>
          <a:p>
            <a:pPr lvl="1"/>
            <a:r>
              <a:rPr kumimoji="1" lang="ja-JP" altLang="en-US" dirty="0" smtClean="0"/>
              <a:t>継承の問題</a:t>
            </a:r>
            <a:endParaRPr kumimoji="1" lang="en-US" altLang="ja-JP" dirty="0" smtClean="0"/>
          </a:p>
          <a:p>
            <a:pPr lvl="1"/>
            <a:r>
              <a:rPr lang="ja-JP" altLang="en-US" dirty="0" smtClean="0"/>
              <a:t>関連の問題</a:t>
            </a:r>
            <a:endParaRPr kumimoji="1" lang="en-US" altLang="ja-JP"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2.3.1</a:t>
            </a:r>
            <a:r>
              <a:rPr kumimoji="1" lang="ja-JP" altLang="en-US" dirty="0" smtClean="0"/>
              <a:t> </a:t>
            </a:r>
            <a:r>
              <a:rPr kumimoji="1" lang="en-US" altLang="ja-JP" dirty="0" err="1" smtClean="0"/>
              <a:t>SessionFactory</a:t>
            </a:r>
            <a:r>
              <a:rPr kumimoji="1" lang="ja-JP" altLang="en-US" dirty="0" smtClean="0"/>
              <a:t>の生成</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SessionFactory</a:t>
            </a:r>
            <a:r>
              <a:rPr kumimoji="1" lang="ja-JP" altLang="en-US" dirty="0" smtClean="0"/>
              <a:t>が作成されたら</a:t>
            </a:r>
            <a:r>
              <a:rPr kumimoji="1" lang="en-US" altLang="ja-JP" dirty="0" err="1" smtClean="0"/>
              <a:t>Configurationha</a:t>
            </a:r>
            <a:r>
              <a:rPr kumimoji="1" lang="ja-JP" altLang="en-US" dirty="0" smtClean="0"/>
              <a:t>破棄してかまわない</a:t>
            </a:r>
            <a:endParaRPr kumimoji="1" lang="en-US" altLang="ja-JP" dirty="0" smtClean="0"/>
          </a:p>
          <a:p>
            <a:r>
              <a:rPr lang="ja-JP" altLang="en-US" dirty="0" smtClean="0"/>
              <a:t>マッピングファイルは必ずクラスパス上に置かなければならない</a:t>
            </a:r>
            <a:endParaRPr lang="en-US" altLang="ja-JP" dirty="0" smtClean="0"/>
          </a:p>
          <a:p>
            <a:r>
              <a:rPr kumimoji="1" lang="ja-JP" altLang="en-US" dirty="0" smtClean="0"/>
              <a:t>一つのマッピングファイルにすべてのマッピングリストを含めることは可能だが、悪いスタイルであると考えられている</a:t>
            </a:r>
            <a:endParaRPr kumimoji="1" lang="en-US" altLang="ja-JP" dirty="0" smtClean="0"/>
          </a:p>
          <a:p>
            <a:r>
              <a:rPr lang="ja-JP" altLang="en-US" dirty="0" smtClean="0"/>
              <a:t>マッピングファイルは永続化対象のクラスと同じフォルダに配置することが推奨されている</a:t>
            </a:r>
            <a:endParaRPr kumimoji="1" lang="ja-JP"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コンフィギュレーションオプションの設定方法</a:t>
            </a:r>
            <a:endParaRPr kumimoji="1" lang="ja-JP" altLang="en-US" dirty="0"/>
          </a:p>
        </p:txBody>
      </p:sp>
      <p:sp>
        <p:nvSpPr>
          <p:cNvPr id="3" name="コンテンツ プレースホルダ 2"/>
          <p:cNvSpPr>
            <a:spLocks noGrp="1"/>
          </p:cNvSpPr>
          <p:nvPr>
            <p:ph idx="1"/>
          </p:nvPr>
        </p:nvSpPr>
        <p:spPr/>
        <p:txBody>
          <a:bodyPr/>
          <a:lstStyle/>
          <a:p>
            <a:r>
              <a:rPr lang="en-US" altLang="ja-JP" dirty="0" err="1" smtClean="0"/>
              <a:t>Hibernate.properties</a:t>
            </a:r>
            <a:r>
              <a:rPr lang="ja-JP" altLang="en-US" dirty="0" smtClean="0"/>
              <a:t>をクラスパスに配置する</a:t>
            </a:r>
            <a:endParaRPr lang="en-US" altLang="ja-JP" dirty="0" smtClean="0"/>
          </a:p>
          <a:p>
            <a:r>
              <a:rPr lang="en-US" altLang="ja-JP" dirty="0" err="1" smtClean="0"/>
              <a:t>Hibernate.cfg.xml</a:t>
            </a:r>
            <a:r>
              <a:rPr lang="ja-JP" altLang="en-US" dirty="0" smtClean="0"/>
              <a:t>をクラスパスに配置する</a:t>
            </a:r>
          </a:p>
          <a:p>
            <a:r>
              <a:rPr kumimoji="1" lang="ja-JP" altLang="en-US" dirty="0" smtClean="0"/>
              <a:t>一般的でない方法</a:t>
            </a:r>
            <a:r>
              <a:rPr kumimoji="1" lang="en-US" altLang="ja-JP" dirty="0" smtClean="0"/>
              <a:t>(</a:t>
            </a:r>
            <a:r>
              <a:rPr kumimoji="1" lang="ja-JP" altLang="en-US" smtClean="0"/>
              <a:t>プロトタイプとかでしか使わない</a:t>
            </a:r>
            <a:r>
              <a:rPr kumimoji="1" lang="en-US" altLang="ja-JP" smtClean="0"/>
              <a:t>)</a:t>
            </a:r>
            <a:endParaRPr kumimoji="1" lang="en-US" altLang="ja-JP" dirty="0" smtClean="0"/>
          </a:p>
          <a:p>
            <a:pPr lvl="1"/>
            <a:r>
              <a:rPr kumimoji="1" lang="en-US" altLang="ja-JP" dirty="0" err="1" smtClean="0"/>
              <a:t>Java.util.Properties</a:t>
            </a:r>
            <a:r>
              <a:rPr kumimoji="1" lang="ja-JP" altLang="en-US" dirty="0" smtClean="0"/>
              <a:t>のインスタンスを</a:t>
            </a:r>
            <a:r>
              <a:rPr kumimoji="1" lang="en-US" altLang="ja-JP" dirty="0" err="1" smtClean="0"/>
              <a:t>Configuration.setProperties</a:t>
            </a:r>
            <a:r>
              <a:rPr kumimoji="1" lang="ja-JP" altLang="en-US" dirty="0" smtClean="0"/>
              <a:t>に渡す</a:t>
            </a:r>
            <a:endParaRPr kumimoji="1" lang="en-US" altLang="ja-JP" dirty="0" smtClean="0"/>
          </a:p>
          <a:p>
            <a:pPr lvl="1"/>
            <a:r>
              <a:rPr lang="ja-JP" altLang="en-US" dirty="0" smtClean="0"/>
              <a:t>システムプロパティを</a:t>
            </a:r>
            <a:r>
              <a:rPr lang="en-US" altLang="ja-JP" dirty="0" smtClean="0"/>
              <a:t>java –</a:t>
            </a:r>
            <a:r>
              <a:rPr lang="en-US" altLang="ja-JP" dirty="0" err="1" smtClean="0"/>
              <a:t>Dproperty</a:t>
            </a:r>
            <a:r>
              <a:rPr lang="en-US" altLang="ja-JP" dirty="0" smtClean="0"/>
              <a:t>=value</a:t>
            </a:r>
            <a:r>
              <a:rPr lang="ja-JP" altLang="en-US" dirty="0" smtClean="0"/>
              <a:t>を使って指定する</a:t>
            </a:r>
            <a:endParaRPr lang="en-US" altLang="ja-JP"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2.3.2</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管理されない環境でのコンフィギュレーション</a:t>
            </a:r>
            <a:endParaRPr lang="en-US" altLang="ja-JP" dirty="0" smtClean="0"/>
          </a:p>
          <a:p>
            <a:pPr lvl="1"/>
            <a:r>
              <a:rPr kumimoji="1" lang="en-US" altLang="ja-JP" dirty="0" smtClean="0"/>
              <a:t>Hibernate</a:t>
            </a:r>
            <a:r>
              <a:rPr kumimoji="1" lang="ja-JP" altLang="en-US" dirty="0" smtClean="0"/>
              <a:t>に対してどのように</a:t>
            </a:r>
            <a:r>
              <a:rPr kumimoji="1" lang="en-US" altLang="ja-JP" dirty="0" smtClean="0"/>
              <a:t>JDBC</a:t>
            </a:r>
            <a:r>
              <a:rPr kumimoji="1" lang="ja-JP" altLang="en-US" dirty="0" smtClean="0"/>
              <a:t>コネクションを取得したらよいか指示する必要がある</a:t>
            </a:r>
            <a:endParaRPr kumimoji="1" lang="en-US" altLang="ja-JP" dirty="0" smtClean="0"/>
          </a:p>
          <a:p>
            <a:pPr lvl="1"/>
            <a:r>
              <a:rPr lang="ja-JP" altLang="en-US" dirty="0" smtClean="0"/>
              <a:t>コネクションプールを使うのが一般的</a:t>
            </a:r>
            <a:endParaRPr lang="en-US" altLang="ja-JP" dirty="0" smtClean="0"/>
          </a:p>
          <a:p>
            <a:pPr lvl="2"/>
            <a:r>
              <a:rPr kumimoji="1" lang="ja-JP" altLang="en-US" dirty="0" smtClean="0"/>
              <a:t>新しいコネクションを得ることは高価</a:t>
            </a:r>
            <a:endParaRPr kumimoji="1" lang="en-US" altLang="ja-JP" dirty="0" smtClean="0"/>
          </a:p>
          <a:p>
            <a:pPr lvl="2"/>
            <a:r>
              <a:rPr lang="ja-JP" altLang="en-US" dirty="0" smtClean="0"/>
              <a:t>アイドル中のコネクションを大量に管理することは高価</a:t>
            </a:r>
            <a:endParaRPr lang="en-US" altLang="ja-JP" dirty="0" smtClean="0"/>
          </a:p>
          <a:p>
            <a:pPr lvl="2"/>
            <a:r>
              <a:rPr kumimoji="1" lang="en-US" altLang="ja-JP" dirty="0" err="1" smtClean="0"/>
              <a:t>PreparedStatement</a:t>
            </a:r>
            <a:r>
              <a:rPr kumimoji="1" lang="ja-JP" altLang="en-US" dirty="0" smtClean="0"/>
              <a:t>を生成することはドライバによっては高価</a:t>
            </a:r>
            <a:endParaRPr kumimoji="1" lang="en-US" altLang="ja-JP" dirty="0" smtClean="0"/>
          </a:p>
          <a:p>
            <a:pPr lvl="1"/>
            <a:r>
              <a:rPr lang="ja-JP" altLang="en-US" dirty="0" smtClean="0"/>
              <a:t>コネクションプールは</a:t>
            </a:r>
            <a:r>
              <a:rPr lang="en-US" altLang="ja-JP" dirty="0" smtClean="0"/>
              <a:t>Hibernate</a:t>
            </a:r>
            <a:r>
              <a:rPr lang="ja-JP" altLang="en-US" dirty="0" smtClean="0"/>
              <a:t>に隠蔽される</a:t>
            </a:r>
            <a:endParaRPr lang="en-US" altLang="ja-JP" dirty="0" smtClean="0"/>
          </a:p>
          <a:p>
            <a:pPr lvl="2"/>
            <a:r>
              <a:rPr lang="ja-JP" altLang="en-US" dirty="0" smtClean="0"/>
              <a:t>組み込みサポートとして</a:t>
            </a:r>
            <a:r>
              <a:rPr lang="en-US" altLang="ja-JP" dirty="0" smtClean="0"/>
              <a:t>C3P0</a:t>
            </a:r>
            <a:r>
              <a:rPr lang="ja-JP" altLang="en-US" dirty="0" smtClean="0"/>
              <a:t>がある</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Hibernate</a:t>
            </a:r>
            <a:r>
              <a:rPr kumimoji="1" lang="ja-JP" altLang="en-US" dirty="0" smtClean="0"/>
              <a:t>を開始する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ビルドパスの構成</a:t>
            </a:r>
            <a:endParaRPr kumimoji="1" lang="en-US" altLang="ja-JP" dirty="0" smtClean="0"/>
          </a:p>
          <a:p>
            <a:pPr lvl="1"/>
            <a:r>
              <a:rPr lang="en-US" altLang="ja-JP" dirty="0" smtClean="0"/>
              <a:t>Hibernate.jar</a:t>
            </a:r>
            <a:r>
              <a:rPr lang="ja-JP" altLang="en-US" dirty="0" smtClean="0"/>
              <a:t>と</a:t>
            </a:r>
            <a:r>
              <a:rPr lang="en-US" altLang="ja-JP" dirty="0" smtClean="0"/>
              <a:t>required</a:t>
            </a:r>
            <a:r>
              <a:rPr lang="ja-JP" altLang="en-US" dirty="0" smtClean="0"/>
              <a:t>のもの</a:t>
            </a:r>
            <a:endParaRPr kumimoji="1" lang="en-US" altLang="ja-JP" dirty="0" smtClean="0"/>
          </a:p>
          <a:p>
            <a:pPr lvl="1"/>
            <a:r>
              <a:rPr kumimoji="1" lang="en-US" altLang="ja-JP" dirty="0" smtClean="0"/>
              <a:t>JDBC</a:t>
            </a:r>
            <a:r>
              <a:rPr kumimoji="1" lang="ja-JP" altLang="en-US" dirty="0" smtClean="0"/>
              <a:t>ドライバ</a:t>
            </a:r>
            <a:endParaRPr kumimoji="1" lang="en-US" altLang="ja-JP" dirty="0" smtClean="0"/>
          </a:p>
          <a:p>
            <a:pPr lvl="1"/>
            <a:r>
              <a:rPr lang="en-US" altLang="ja-JP" dirty="0" err="1" smtClean="0"/>
              <a:t>Hibernate.properties</a:t>
            </a:r>
            <a:r>
              <a:rPr lang="ja-JP" altLang="en-US" dirty="0" smtClean="0"/>
              <a:t>の作成</a:t>
            </a:r>
            <a:endParaRPr lang="en-US" altLang="ja-JP" dirty="0" smtClean="0"/>
          </a:p>
          <a:p>
            <a:pPr lvl="1"/>
            <a:r>
              <a:rPr lang="en-US" altLang="ja-JP" dirty="0" smtClean="0"/>
              <a:t>#TODO 3.5.2</a:t>
            </a:r>
            <a:r>
              <a:rPr lang="ja-JP" altLang="en-US" dirty="0" smtClean="0"/>
              <a:t>ではログ用の</a:t>
            </a:r>
            <a:r>
              <a:rPr lang="en-US" altLang="ja-JP" dirty="0" smtClean="0"/>
              <a:t>jar</a:t>
            </a:r>
          </a:p>
          <a:p>
            <a:pPr lvl="1"/>
            <a:endParaRPr kumimoji="1" lang="ja-JP"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2.3.3</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管理された環境での</a:t>
            </a:r>
            <a:r>
              <a:rPr lang="ja-JP" altLang="en-US" dirty="0" smtClean="0"/>
              <a:t>コンフィギュレーション</a:t>
            </a:r>
            <a:endParaRPr lang="en-US" altLang="ja-JP" dirty="0" smtClean="0"/>
          </a:p>
          <a:p>
            <a:pPr lvl="1"/>
            <a:r>
              <a:rPr kumimoji="1" lang="ja-JP" altLang="en-US" dirty="0" smtClean="0"/>
              <a:t>横断的関心事を制御してくれる</a:t>
            </a:r>
            <a:endParaRPr kumimoji="1" lang="en-US" altLang="ja-JP" dirty="0" smtClean="0"/>
          </a:p>
          <a:p>
            <a:pPr lvl="2"/>
            <a:r>
              <a:rPr lang="ja-JP" altLang="en-US" dirty="0" smtClean="0"/>
              <a:t>認可、認証、コネクションプーリング、トランザクション管理</a:t>
            </a:r>
            <a:endParaRPr lang="en-US" altLang="ja-JP" dirty="0" smtClean="0"/>
          </a:p>
          <a:p>
            <a:pPr lvl="2"/>
            <a:r>
              <a:rPr kumimoji="1" lang="en-US" altLang="ja-JP" dirty="0" smtClean="0"/>
              <a:t>JNDI</a:t>
            </a:r>
            <a:r>
              <a:rPr kumimoji="1" lang="ja-JP" altLang="en-US" dirty="0" smtClean="0"/>
              <a:t>名を指定する</a:t>
            </a:r>
            <a:endParaRPr kumimoji="1" lang="en-US" altLang="ja-JP" dirty="0" smtClean="0"/>
          </a:p>
          <a:p>
            <a:pPr lvl="3"/>
            <a:r>
              <a:rPr lang="en-US" altLang="ja-JP" dirty="0" smtClean="0"/>
              <a:t>Java Naming and Directory Interface</a:t>
            </a:r>
          </a:p>
          <a:p>
            <a:pPr lvl="3"/>
            <a:r>
              <a:rPr kumimoji="1" lang="en-US" altLang="ja-JP" dirty="0" smtClean="0"/>
              <a:t>#TODO</a:t>
            </a:r>
            <a:endParaRPr kumimoji="1" lang="ja-JP"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トランザクション管理</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管理された環境では、</a:t>
            </a:r>
            <a:r>
              <a:rPr kumimoji="1" lang="en-US" altLang="ja-JP" dirty="0" smtClean="0"/>
              <a:t>Java</a:t>
            </a:r>
            <a:r>
              <a:rPr kumimoji="1" lang="ja-JP" altLang="en-US" dirty="0" smtClean="0"/>
              <a:t>のトランザクション</a:t>
            </a:r>
            <a:r>
              <a:rPr kumimoji="1" lang="en-US" altLang="ja-JP" dirty="0" smtClean="0"/>
              <a:t>API(JTA)</a:t>
            </a:r>
            <a:r>
              <a:rPr kumimoji="1" lang="ja-JP" altLang="en-US" dirty="0" smtClean="0"/>
              <a:t>が使われる</a:t>
            </a:r>
            <a:endParaRPr kumimoji="1" lang="en-US" altLang="ja-JP" dirty="0" smtClean="0"/>
          </a:p>
          <a:p>
            <a:r>
              <a:rPr lang="ja-JP" altLang="en-US" dirty="0" smtClean="0"/>
              <a:t>管理されない環境ではアプリケーションが直接</a:t>
            </a:r>
            <a:r>
              <a:rPr lang="en-US" altLang="ja-JP" dirty="0" smtClean="0"/>
              <a:t>JDBC</a:t>
            </a:r>
            <a:r>
              <a:rPr lang="ja-JP" altLang="en-US" dirty="0" smtClean="0"/>
              <a:t>コネクションを管理する</a:t>
            </a:r>
            <a:endParaRPr lang="en-US" altLang="ja-JP" dirty="0" smtClean="0"/>
          </a:p>
          <a:p>
            <a:endParaRPr kumimoji="1" lang="en-US" altLang="ja-JP" dirty="0" smtClean="0"/>
          </a:p>
          <a:p>
            <a:r>
              <a:rPr lang="en-US" altLang="ja-JP" dirty="0" smtClean="0"/>
              <a:t>Hibernate</a:t>
            </a:r>
            <a:r>
              <a:rPr lang="ja-JP" altLang="en-US" dirty="0" smtClean="0"/>
              <a:t>はトランザクション管理を抽象化し、</a:t>
            </a:r>
            <a:r>
              <a:rPr lang="en-US" altLang="ja-JP" dirty="0" err="1" smtClean="0"/>
              <a:t>Trancation</a:t>
            </a:r>
            <a:r>
              <a:rPr lang="ja-JP" altLang="en-US" dirty="0" smtClean="0"/>
              <a:t>インターフェースで行う</a:t>
            </a:r>
            <a:endParaRPr kumimoji="1" lang="ja-JP"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コンフィグファイルの読み込み</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Configuration.configure</a:t>
            </a:r>
            <a:r>
              <a:rPr kumimoji="1" lang="ja-JP" altLang="en-US" dirty="0" smtClean="0"/>
              <a:t>は、クラスパスから</a:t>
            </a:r>
            <a:r>
              <a:rPr kumimoji="1" lang="en-US" altLang="ja-JP" dirty="0" err="1" smtClean="0"/>
              <a:t>hibernate.cfg.xml</a:t>
            </a:r>
            <a:r>
              <a:rPr kumimoji="1" lang="ja-JP" altLang="en-US" dirty="0" smtClean="0"/>
              <a:t>を自動的に探す</a:t>
            </a:r>
            <a:endParaRPr kumimoji="1" lang="en-US" altLang="ja-JP" dirty="0" smtClean="0"/>
          </a:p>
          <a:p>
            <a:r>
              <a:rPr lang="ja-JP" altLang="en-US" dirty="0" smtClean="0"/>
              <a:t>クラスパス上に</a:t>
            </a:r>
            <a:r>
              <a:rPr lang="en-US" altLang="ja-JP" dirty="0" smtClean="0"/>
              <a:t>.properties</a:t>
            </a:r>
            <a:r>
              <a:rPr lang="ja-JP" altLang="en-US" dirty="0" smtClean="0"/>
              <a:t>と</a:t>
            </a:r>
            <a:r>
              <a:rPr lang="en-US" altLang="ja-JP" dirty="0" smtClean="0"/>
              <a:t>.xml</a:t>
            </a:r>
            <a:r>
              <a:rPr lang="ja-JP" altLang="en-US" dirty="0" smtClean="0"/>
              <a:t>が両方あった場合、</a:t>
            </a:r>
            <a:r>
              <a:rPr lang="en-US" altLang="ja-JP" dirty="0" smtClean="0"/>
              <a:t>.</a:t>
            </a:r>
            <a:r>
              <a:rPr lang="en-US" altLang="ja-JP" dirty="0" err="1" smtClean="0"/>
              <a:t>cfg.xml</a:t>
            </a:r>
            <a:r>
              <a:rPr lang="ja-JP" altLang="en-US" dirty="0" smtClean="0"/>
              <a:t>の内容で上書きされる</a:t>
            </a:r>
            <a:endParaRPr lang="en-US" altLang="ja-JP"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#2.4.2 JNDI</a:t>
            </a:r>
            <a:r>
              <a:rPr kumimoji="1" lang="ja-JP" altLang="en-US" dirty="0" smtClean="0"/>
              <a:t>にバインドされた</a:t>
            </a:r>
            <a:r>
              <a:rPr lang="en-US" altLang="ja-JP" dirty="0" err="1" smtClean="0"/>
              <a:t>SessionFactory</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2.4.3 </a:t>
            </a:r>
            <a:r>
              <a:rPr lang="ja-JP" altLang="en-US" dirty="0" smtClean="0"/>
              <a:t>ロギング</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Commons-logging</a:t>
            </a:r>
            <a:r>
              <a:rPr kumimoji="1" lang="ja-JP" altLang="en-US" dirty="0" smtClean="0"/>
              <a:t>を利用しており、</a:t>
            </a:r>
            <a:r>
              <a:rPr kumimoji="1" lang="en-US" altLang="ja-JP" dirty="0" smtClean="0"/>
              <a:t>log4j</a:t>
            </a:r>
            <a:r>
              <a:rPr kumimoji="1" lang="ja-JP" altLang="en-US" dirty="0" smtClean="0"/>
              <a:t>か</a:t>
            </a:r>
            <a:r>
              <a:rPr kumimoji="1" lang="en-US" altLang="ja-JP" dirty="0" smtClean="0"/>
              <a:t>JD</a:t>
            </a:r>
            <a:r>
              <a:rPr lang="en-US" altLang="ja-JP" dirty="0" smtClean="0"/>
              <a:t>K</a:t>
            </a:r>
            <a:r>
              <a:rPr lang="ja-JP" altLang="en-US" dirty="0" smtClean="0"/>
              <a:t>の</a:t>
            </a:r>
            <a:r>
              <a:rPr lang="en-US" altLang="ja-JP" dirty="0" smtClean="0"/>
              <a:t>logging</a:t>
            </a:r>
            <a:r>
              <a:rPr lang="ja-JP" altLang="en-US" dirty="0" smtClean="0"/>
              <a:t>を使う</a:t>
            </a:r>
            <a:endParaRPr lang="en-US" altLang="ja-JP" dirty="0" smtClean="0"/>
          </a:p>
          <a:p>
            <a:r>
              <a:rPr kumimoji="1" lang="ja-JP" altLang="en-US" dirty="0" smtClean="0"/>
              <a:t>クラスパス上に</a:t>
            </a:r>
            <a:r>
              <a:rPr kumimoji="1" lang="en-US" altLang="ja-JP" dirty="0" smtClean="0"/>
              <a:t>log4j.properties</a:t>
            </a:r>
            <a:r>
              <a:rPr kumimoji="1" lang="ja-JP" altLang="en-US" dirty="0" smtClean="0"/>
              <a:t>を用意する必要がある</a:t>
            </a:r>
            <a:endParaRPr kumimoji="1" lang="ja-JP"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#2.4.4 JMX</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1"/>
            <a:r>
              <a:rPr lang="ja-JP" altLang="en-US" dirty="0" smtClean="0"/>
              <a:t>粒度の問題</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コード上では複数のクラスから構成されるが、</a:t>
            </a:r>
            <a:r>
              <a:rPr lang="en-US" altLang="ja-JP" dirty="0" smtClean="0"/>
              <a:t/>
            </a:r>
            <a:br>
              <a:rPr lang="en-US" altLang="ja-JP" dirty="0" smtClean="0"/>
            </a:br>
            <a:r>
              <a:rPr lang="ja-JP" altLang="en-US" dirty="0" smtClean="0"/>
              <a:t>テーブルは複数としたくない場合</a:t>
            </a:r>
            <a:r>
              <a:rPr lang="en-US" altLang="ja-JP" dirty="0" smtClean="0"/>
              <a:t>(join</a:t>
            </a:r>
            <a:r>
              <a:rPr lang="ja-JP" altLang="en-US" dirty="0" smtClean="0"/>
              <a:t>は重い</a:t>
            </a:r>
            <a:r>
              <a:rPr lang="en-US" altLang="ja-JP" dirty="0" smtClean="0"/>
              <a:t>)</a:t>
            </a:r>
            <a:endParaRPr kumimoji="1" lang="ja-JP" altLang="en-US" dirty="0"/>
          </a:p>
        </p:txBody>
      </p:sp>
      <p:cxnSp>
        <p:nvCxnSpPr>
          <p:cNvPr id="6" name="直線コネクタ 5"/>
          <p:cNvCxnSpPr/>
          <p:nvPr/>
        </p:nvCxnSpPr>
        <p:spPr bwMode="auto">
          <a:xfrm>
            <a:off x="6516216" y="2924944"/>
            <a:ext cx="0" cy="2952328"/>
          </a:xfrm>
          <a:prstGeom prst="line">
            <a:avLst/>
          </a:prstGeom>
          <a:solidFill>
            <a:srgbClr val="DDDDDD"/>
          </a:solidFill>
          <a:ln w="9525" cap="flat" cmpd="sng" algn="ctr">
            <a:solidFill>
              <a:schemeClr val="tx1"/>
            </a:solidFill>
            <a:prstDash val="solid"/>
            <a:round/>
            <a:headEnd type="none" w="med" len="med"/>
            <a:tailEnd type="none" w="med" len="med"/>
          </a:ln>
          <a:effectLst/>
        </p:spPr>
      </p:cxnSp>
      <p:pic>
        <p:nvPicPr>
          <p:cNvPr id="1028" name="Picture 4" descr="C:\Users\USER1.develop19\Desktop\HibernateInActionまとめ\UserAddressER図.png"/>
          <p:cNvPicPr>
            <a:picLocks noChangeAspect="1" noChangeArrowheads="1"/>
          </p:cNvPicPr>
          <p:nvPr/>
        </p:nvPicPr>
        <p:blipFill>
          <a:blip r:embed="rId2" cstate="print"/>
          <a:srcRect/>
          <a:stretch>
            <a:fillRect/>
          </a:stretch>
        </p:blipFill>
        <p:spPr bwMode="auto">
          <a:xfrm>
            <a:off x="7236296" y="3501008"/>
            <a:ext cx="1371600" cy="1409700"/>
          </a:xfrm>
          <a:prstGeom prst="rect">
            <a:avLst/>
          </a:prstGeom>
          <a:noFill/>
        </p:spPr>
      </p:pic>
      <p:pic>
        <p:nvPicPr>
          <p:cNvPr id="1029" name="Picture 5" descr="C:\Users\USER1.develop19\Desktop\HibernateInActionまとめ\UserAddressクラス図.png"/>
          <p:cNvPicPr>
            <a:picLocks noChangeAspect="1" noChangeArrowheads="1"/>
          </p:cNvPicPr>
          <p:nvPr/>
        </p:nvPicPr>
        <p:blipFill>
          <a:blip r:embed="rId3" cstate="print"/>
          <a:srcRect/>
          <a:stretch>
            <a:fillRect/>
          </a:stretch>
        </p:blipFill>
        <p:spPr bwMode="auto">
          <a:xfrm>
            <a:off x="323528" y="3573016"/>
            <a:ext cx="5838825" cy="1609725"/>
          </a:xfrm>
          <a:prstGeom prst="rect">
            <a:avLst/>
          </a:prstGeom>
          <a:noFill/>
        </p:spPr>
      </p:pic>
      <p:sp>
        <p:nvSpPr>
          <p:cNvPr id="12" name="テキスト ボックス 11"/>
          <p:cNvSpPr txBox="1"/>
          <p:nvPr/>
        </p:nvSpPr>
        <p:spPr>
          <a:xfrm>
            <a:off x="683568" y="3212976"/>
            <a:ext cx="633891" cy="369332"/>
          </a:xfrm>
          <a:prstGeom prst="rect">
            <a:avLst/>
          </a:prstGeom>
          <a:noFill/>
        </p:spPr>
        <p:txBody>
          <a:bodyPr wrap="none" rtlCol="0">
            <a:spAutoFit/>
          </a:bodyPr>
          <a:lstStyle/>
          <a:p>
            <a:r>
              <a:rPr lang="en-US" altLang="ja-JP" dirty="0" smtClean="0"/>
              <a:t>Java</a:t>
            </a:r>
            <a:endParaRPr kumimoji="1" lang="en-US" altLang="ja-JP" dirty="0" smtClean="0"/>
          </a:p>
        </p:txBody>
      </p:sp>
      <p:sp>
        <p:nvSpPr>
          <p:cNvPr id="13" name="テキスト ボックス 12"/>
          <p:cNvSpPr txBox="1"/>
          <p:nvPr/>
        </p:nvSpPr>
        <p:spPr>
          <a:xfrm>
            <a:off x="6804248" y="3140968"/>
            <a:ext cx="1641796" cy="369332"/>
          </a:xfrm>
          <a:prstGeom prst="rect">
            <a:avLst/>
          </a:prstGeom>
          <a:noFill/>
        </p:spPr>
        <p:txBody>
          <a:bodyPr wrap="none" rtlCol="0">
            <a:spAutoFit/>
          </a:bodyPr>
          <a:lstStyle/>
          <a:p>
            <a:r>
              <a:rPr kumimoji="1" lang="en-US" altLang="ja-JP" dirty="0" smtClean="0"/>
              <a:t>DB(1</a:t>
            </a:r>
            <a:r>
              <a:rPr kumimoji="1" lang="ja-JP" altLang="en-US" dirty="0" smtClean="0"/>
              <a:t>テーブル</a:t>
            </a:r>
            <a:r>
              <a:rPr kumimoji="1" lang="en-US" altLang="ja-JP" dirty="0" smtClean="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2.5 </a:t>
            </a:r>
            <a:r>
              <a:rPr kumimoji="1" lang="ja-JP" altLang="en-US" dirty="0" smtClean="0"/>
              <a:t>まとめ</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Configuration</a:t>
            </a:r>
            <a:r>
              <a:rPr kumimoji="1" lang="ja-JP" altLang="en-US" dirty="0" smtClean="0"/>
              <a:t>と</a:t>
            </a:r>
            <a:r>
              <a:rPr kumimoji="1" lang="en-US" altLang="ja-JP" dirty="0" err="1" smtClean="0"/>
              <a:t>SessionFacory</a:t>
            </a:r>
            <a:r>
              <a:rPr kumimoji="1" lang="ja-JP" altLang="en-US" dirty="0" smtClean="0"/>
              <a:t>は管理された環境、管理されない環境のどちらでも</a:t>
            </a:r>
            <a:r>
              <a:rPr kumimoji="1" lang="en-US" altLang="ja-JP" dirty="0" smtClean="0"/>
              <a:t>Hibernate</a:t>
            </a:r>
            <a:r>
              <a:rPr kumimoji="1" lang="ja-JP" altLang="en-US" dirty="0" smtClean="0"/>
              <a:t>のエントリポイントとなる</a:t>
            </a:r>
            <a:endParaRPr kumimoji="1" lang="en-US" altLang="ja-JP" dirty="0" smtClean="0"/>
          </a:p>
          <a:p>
            <a:r>
              <a:rPr lang="en-US" altLang="ja-JP" dirty="0" smtClean="0"/>
              <a:t>Hibernate</a:t>
            </a:r>
            <a:r>
              <a:rPr lang="ja-JP" altLang="en-US" dirty="0" smtClean="0"/>
              <a:t>はサーブレット、アプレット、クライアントサーバなどほとんどの</a:t>
            </a:r>
            <a:r>
              <a:rPr lang="en-US" altLang="ja-JP" dirty="0" smtClean="0"/>
              <a:t>Java</a:t>
            </a:r>
            <a:r>
              <a:rPr lang="ja-JP" altLang="en-US" dirty="0" smtClean="0"/>
              <a:t>環境に統合可</a:t>
            </a:r>
            <a:endParaRPr lang="en-US" altLang="ja-JP" dirty="0" smtClean="0"/>
          </a:p>
          <a:p>
            <a:r>
              <a:rPr kumimoji="1" lang="ja-JP" altLang="en-US" dirty="0" smtClean="0"/>
              <a:t>コンフィグの重要な要素</a:t>
            </a:r>
            <a:endParaRPr kumimoji="1" lang="en-US" altLang="ja-JP" dirty="0" smtClean="0"/>
          </a:p>
          <a:p>
            <a:pPr lvl="1"/>
            <a:r>
              <a:rPr kumimoji="1" lang="ja-JP" altLang="en-US" dirty="0" smtClean="0"/>
              <a:t>データベースリソース</a:t>
            </a:r>
            <a:endParaRPr kumimoji="1" lang="en-US" altLang="ja-JP" dirty="0" smtClean="0"/>
          </a:p>
          <a:p>
            <a:pPr lvl="1"/>
            <a:r>
              <a:rPr lang="ja-JP" altLang="en-US" dirty="0" smtClean="0"/>
              <a:t>トランザクション戦略</a:t>
            </a:r>
            <a:endParaRPr lang="en-US" altLang="ja-JP" dirty="0" smtClean="0"/>
          </a:p>
          <a:p>
            <a:pPr lvl="1"/>
            <a:r>
              <a:rPr kumimoji="1" lang="en-US" altLang="ja-JP" dirty="0" smtClean="0"/>
              <a:t>XML</a:t>
            </a:r>
            <a:r>
              <a:rPr kumimoji="1" lang="ja-JP" altLang="en-US" dirty="0" smtClean="0"/>
              <a:t>ベースのマッピングメタデータ</a:t>
            </a:r>
            <a:endParaRPr kumimoji="1" lang="ja-JP"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kumimoji="1" lang="ja-JP" altLang="en-US" dirty="0" smtClean="0"/>
              <a:t> ドメインモデルの実装</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3.2.1</a:t>
            </a:r>
            <a:r>
              <a:rPr kumimoji="1" lang="ja-JP" altLang="en-US" dirty="0" smtClean="0"/>
              <a:t> 関心の漏洩</a:t>
            </a:r>
            <a:endParaRPr kumimoji="1" lang="en-US" altLang="ja-JP" dirty="0" smtClean="0"/>
          </a:p>
          <a:p>
            <a:pPr lvl="1"/>
            <a:r>
              <a:rPr kumimoji="1" lang="ja-JP" altLang="en-US" dirty="0" smtClean="0"/>
              <a:t>ドメインモデルの実装は非常に重要であり、特別な</a:t>
            </a:r>
            <a:r>
              <a:rPr kumimoji="1" lang="en-US" altLang="ja-JP" dirty="0" err="1" smtClean="0"/>
              <a:t>JavaAPI</a:t>
            </a:r>
            <a:r>
              <a:rPr lang="ja-JP" altLang="en-US" dirty="0" err="1" smtClean="0"/>
              <a:t>に依</a:t>
            </a:r>
            <a:r>
              <a:rPr lang="ja-JP" altLang="en-US" dirty="0" smtClean="0"/>
              <a:t>存すべきではない</a:t>
            </a:r>
            <a:endParaRPr lang="en-US" altLang="ja-JP" dirty="0" smtClean="0"/>
          </a:p>
          <a:p>
            <a:pPr lvl="2"/>
            <a:r>
              <a:rPr kumimoji="1" lang="en-US" altLang="ja-JP" dirty="0" smtClean="0"/>
              <a:t>JNDI</a:t>
            </a:r>
            <a:r>
              <a:rPr lang="ja-JP" altLang="en-US" dirty="0" smtClean="0"/>
              <a:t>のルックアップ</a:t>
            </a:r>
            <a:endParaRPr lang="en-US" altLang="ja-JP" dirty="0" smtClean="0"/>
          </a:p>
          <a:p>
            <a:pPr lvl="2"/>
            <a:r>
              <a:rPr kumimoji="1" lang="en-US" altLang="ja-JP" dirty="0" smtClean="0"/>
              <a:t>JDBC</a:t>
            </a:r>
            <a:r>
              <a:rPr kumimoji="1" lang="ja-JP" altLang="en-US" dirty="0" smtClean="0"/>
              <a:t> </a:t>
            </a:r>
            <a:r>
              <a:rPr kumimoji="1" lang="en-US" altLang="ja-JP" dirty="0" smtClean="0"/>
              <a:t>API</a:t>
            </a:r>
            <a:r>
              <a:rPr kumimoji="1" lang="ja-JP" altLang="en-US" dirty="0" smtClean="0"/>
              <a:t>を用いて</a:t>
            </a:r>
            <a:r>
              <a:rPr kumimoji="1" lang="en-US" altLang="ja-JP" dirty="0" smtClean="0"/>
              <a:t>DB</a:t>
            </a:r>
            <a:r>
              <a:rPr kumimoji="1" lang="ja-JP" altLang="en-US" dirty="0" smtClean="0"/>
              <a:t>に接続</a:t>
            </a:r>
            <a:endParaRPr kumimoji="1" lang="en-US" altLang="ja-JP" dirty="0" smtClean="0"/>
          </a:p>
          <a:p>
            <a:pPr lvl="1"/>
            <a:r>
              <a:rPr lang="en-US" altLang="ja-JP" dirty="0" smtClean="0"/>
              <a:t>AP</a:t>
            </a:r>
            <a:r>
              <a:rPr lang="ja-JP" altLang="en-US" dirty="0" smtClean="0"/>
              <a:t>サーバなどの管理された環境以外で単体テストを行えるようにするため</a:t>
            </a:r>
            <a:endParaRPr lang="en-US" altLang="ja-JP" dirty="0" smtClean="0"/>
          </a:p>
          <a:p>
            <a:pPr lvl="1"/>
            <a:r>
              <a:rPr kumimoji="1" lang="ja-JP" altLang="en-US" dirty="0" smtClean="0">
                <a:solidFill>
                  <a:srgbClr val="FF0000"/>
                </a:solidFill>
              </a:rPr>
              <a:t>永続化、トランザクション管理、認可などの横断的関心事はドメインモデルに埋め込むべきではない</a:t>
            </a:r>
            <a:endParaRPr kumimoji="1" lang="ja-JP" altLang="en-US"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smtClean="0"/>
              <a:t>EJB</a:t>
            </a:r>
            <a:r>
              <a:rPr lang="ja-JP" altLang="en-US" dirty="0" smtClean="0"/>
              <a:t>コンテナはインターセプションを利用して横断的関心事の漏洩を防ぐ。これは常に</a:t>
            </a:r>
            <a:r>
              <a:rPr lang="en-US" altLang="ja-JP" dirty="0" smtClean="0"/>
              <a:t>EJB</a:t>
            </a:r>
            <a:r>
              <a:rPr lang="ja-JP" altLang="en-US" dirty="0" smtClean="0"/>
              <a:t>コンテナの中で実行される</a:t>
            </a:r>
            <a:endParaRPr lang="en-US" altLang="ja-JP" dirty="0" smtClean="0"/>
          </a:p>
          <a:p>
            <a:r>
              <a:rPr kumimoji="1" lang="en-US" altLang="ja-JP" dirty="0" smtClean="0"/>
              <a:t>Hibernate</a:t>
            </a:r>
            <a:r>
              <a:rPr kumimoji="1" lang="ja-JP" altLang="en-US" dirty="0" smtClean="0"/>
              <a:t>は</a:t>
            </a:r>
            <a:r>
              <a:rPr kumimoji="1" lang="ja-JP" altLang="en-US" dirty="0" smtClean="0">
                <a:solidFill>
                  <a:srgbClr val="FF0000"/>
                </a:solidFill>
              </a:rPr>
              <a:t>透過的</a:t>
            </a:r>
            <a:endParaRPr kumimoji="1" lang="en-US" altLang="ja-JP" dirty="0" smtClean="0">
              <a:solidFill>
                <a:srgbClr val="FF0000"/>
              </a:solidFill>
            </a:endParaRPr>
          </a:p>
          <a:p>
            <a:pPr lvl="1"/>
            <a:r>
              <a:rPr lang="ja-JP" altLang="en-US" dirty="0" smtClean="0"/>
              <a:t>ドメインモデルにおける永続化対象クラスと、永続化ロジックを分離する</a:t>
            </a:r>
            <a:endParaRPr lang="en-US" altLang="ja-JP" dirty="0" smtClean="0"/>
          </a:p>
          <a:p>
            <a:pPr lvl="2"/>
            <a:r>
              <a:rPr kumimoji="1" lang="ja-JP" altLang="en-US" dirty="0" smtClean="0"/>
              <a:t>特別なインターフェースの実装を強制しない</a:t>
            </a:r>
            <a:endParaRPr kumimoji="1" lang="en-US" altLang="ja-JP" dirty="0" smtClean="0"/>
          </a:p>
          <a:p>
            <a:pPr lvl="3"/>
            <a:r>
              <a:rPr lang="ja-JP" altLang="en-US" dirty="0" smtClean="0"/>
              <a:t>制約はある。具象クラスではなく</a:t>
            </a:r>
            <a:r>
              <a:rPr lang="en-US" altLang="ja-JP" dirty="0" smtClean="0"/>
              <a:t>Set</a:t>
            </a:r>
            <a:r>
              <a:rPr lang="ja-JP" altLang="en-US" dirty="0" smtClean="0"/>
              <a:t>インターフェースが必須など</a:t>
            </a:r>
            <a:endParaRPr kumimoji="1" lang="en-US" altLang="ja-JP" dirty="0" smtClean="0"/>
          </a:p>
          <a:p>
            <a:pPr lvl="2"/>
            <a:r>
              <a:rPr lang="ja-JP" altLang="en-US" dirty="0" smtClean="0"/>
              <a:t>永続化クラスはユニットテストで利用できる</a:t>
            </a:r>
            <a:endParaRPr lang="en-US" altLang="ja-JP" dirty="0" smtClean="0"/>
          </a:p>
          <a:p>
            <a:pPr lvl="2"/>
            <a:r>
              <a:rPr kumimoji="1" lang="ja-JP" altLang="en-US" dirty="0" smtClean="0"/>
              <a:t>オブジェクトは自身の永続化を知らない</a:t>
            </a:r>
            <a:endParaRPr kumimoji="1" lang="en-US" altLang="ja-JP"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POJO</a:t>
            </a:r>
            <a:r>
              <a:rPr kumimoji="1" lang="ja-JP" altLang="en-US" dirty="0" smtClean="0"/>
              <a:t>を書く</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永続化クラスは引数なしのコンストラクタを必要とする</a:t>
            </a:r>
            <a:endParaRPr kumimoji="1" lang="en-US" altLang="ja-JP" dirty="0" smtClean="0"/>
          </a:p>
          <a:p>
            <a:pPr lvl="1"/>
            <a:r>
              <a:rPr lang="en-US" altLang="ja-JP" dirty="0" err="1" smtClean="0"/>
              <a:t>Constructoer.newInstance</a:t>
            </a:r>
            <a:r>
              <a:rPr lang="ja-JP" altLang="en-US" dirty="0" smtClean="0"/>
              <a:t>を利用する</a:t>
            </a:r>
            <a:endParaRPr lang="en-US" altLang="ja-JP" dirty="0" smtClean="0"/>
          </a:p>
          <a:p>
            <a:pPr lvl="1"/>
            <a:r>
              <a:rPr lang="ja-JP" altLang="en-US" dirty="0" smtClean="0"/>
              <a:t>実行時にプロキシを生成するならば最低限パッケージプラベートな必要がある</a:t>
            </a:r>
            <a:endParaRPr lang="en-US" altLang="ja-JP" dirty="0" smtClean="0"/>
          </a:p>
          <a:p>
            <a:r>
              <a:rPr lang="ja-JP" altLang="en-US" dirty="0" smtClean="0"/>
              <a:t>アクセッサは必要だが、</a:t>
            </a:r>
            <a:r>
              <a:rPr lang="en-US" altLang="ja-JP" dirty="0" smtClean="0"/>
              <a:t>public</a:t>
            </a:r>
            <a:r>
              <a:rPr lang="ja-JP" altLang="en-US" dirty="0" smtClean="0"/>
              <a:t>である必要はない</a:t>
            </a:r>
            <a:endParaRPr lang="en-US" altLang="ja-JP" dirty="0" smtClean="0"/>
          </a:p>
          <a:p>
            <a:r>
              <a:rPr lang="ja-JP" altLang="en-US" dirty="0" smtClean="0"/>
              <a:t>アクセッサを使わないようにすることも可能</a:t>
            </a:r>
            <a:endParaRPr lang="en-US" altLang="ja-JP" dirty="0" smtClean="0"/>
          </a:p>
          <a:p>
            <a:pPr lvl="1"/>
            <a:r>
              <a:rPr lang="en-US" altLang="ja-JP" dirty="0" err="1" smtClean="0"/>
              <a:t>Hbm</a:t>
            </a:r>
            <a:r>
              <a:rPr lang="ja-JP" altLang="en-US" dirty="0" smtClean="0"/>
              <a:t>の</a:t>
            </a:r>
            <a:r>
              <a:rPr lang="en-US" altLang="ja-JP" dirty="0" smtClean="0"/>
              <a:t>access=“field”</a:t>
            </a:r>
            <a:r>
              <a:rPr lang="ja-JP" altLang="en-US" dirty="0" smtClean="0"/>
              <a:t>にする</a:t>
            </a:r>
            <a:endParaRPr lang="en-US" altLang="ja-JP"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ダーティチェック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データベースとオブジェクトの同期のために、等値性が使われる。以下は問題ない</a:t>
            </a:r>
            <a:endParaRPr lang="en-US" altLang="ja-JP" dirty="0" smtClean="0"/>
          </a:p>
          <a:p>
            <a:pPr lvl="1"/>
            <a:r>
              <a:rPr lang="en-US" altLang="ja-JP" dirty="0" err="1" smtClean="0"/>
              <a:t>setName</a:t>
            </a:r>
            <a:r>
              <a:rPr lang="en-US" altLang="ja-JP" dirty="0" smtClean="0"/>
              <a:t>(){this.name = name;}</a:t>
            </a:r>
          </a:p>
          <a:p>
            <a:pPr lvl="1"/>
            <a:r>
              <a:rPr kumimoji="1" lang="en-US" altLang="ja-JP" dirty="0" err="1" smtClean="0"/>
              <a:t>getName</a:t>
            </a:r>
            <a:r>
              <a:rPr kumimoji="1" lang="en-US" altLang="ja-JP" dirty="0" smtClean="0"/>
              <a:t>(){return new String(name);}</a:t>
            </a:r>
          </a:p>
          <a:p>
            <a:r>
              <a:rPr lang="ja-JP" altLang="en-US" dirty="0" smtClean="0">
                <a:solidFill>
                  <a:srgbClr val="FF0000"/>
                </a:solidFill>
              </a:rPr>
              <a:t>ただし、コレクションは同一性が使われる</a:t>
            </a:r>
            <a:endParaRPr kumimoji="1" lang="ja-JP" altLang="en-US"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マッピングメタデータの定義</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XML</a:t>
            </a:r>
            <a:r>
              <a:rPr kumimoji="1" lang="ja-JP" altLang="en-US" dirty="0" smtClean="0"/>
              <a:t>は本当にベストなアプローチか？</a:t>
            </a:r>
            <a:endParaRPr kumimoji="1" lang="en-US" altLang="ja-JP" dirty="0" smtClean="0"/>
          </a:p>
          <a:p>
            <a:pPr lvl="1"/>
            <a:r>
              <a:rPr lang="ja-JP" altLang="en-US" dirty="0" smtClean="0"/>
              <a:t>多くのメタデータフォーマットは編集しがたく、実用的なデフォルト値が欠落している</a:t>
            </a:r>
            <a:endParaRPr lang="en-US" altLang="ja-JP" dirty="0" smtClean="0"/>
          </a:p>
          <a:p>
            <a:pPr lvl="1"/>
            <a:r>
              <a:rPr kumimoji="1" lang="ja-JP" altLang="en-US" dirty="0" smtClean="0"/>
              <a:t>メタデータは</a:t>
            </a:r>
            <a:r>
              <a:rPr kumimoji="1" lang="en-US" altLang="ja-JP" dirty="0" smtClean="0"/>
              <a:t>Java</a:t>
            </a:r>
            <a:r>
              <a:rPr kumimoji="1" lang="ja-JP" altLang="en-US" dirty="0" smtClean="0"/>
              <a:t>コードより柔軟性もメンテナンス性も高くない</a:t>
            </a:r>
            <a:endParaRPr kumimoji="1" lang="en-US" altLang="ja-JP" dirty="0" smtClean="0"/>
          </a:p>
          <a:p>
            <a:pPr lvl="1"/>
            <a:r>
              <a:rPr lang="en-US" altLang="ja-JP" dirty="0" smtClean="0"/>
              <a:t>XML</a:t>
            </a:r>
            <a:r>
              <a:rPr lang="ja-JP" altLang="en-US" dirty="0" smtClean="0"/>
              <a:t>エディタはよいコーディング環境ではない</a:t>
            </a:r>
            <a:endParaRPr lang="en-US" altLang="ja-JP" dirty="0" smtClean="0"/>
          </a:p>
          <a:p>
            <a:r>
              <a:rPr kumimoji="1" lang="ja-JP" altLang="en-US" dirty="0" smtClean="0"/>
              <a:t>上記の反論への対策</a:t>
            </a:r>
            <a:endParaRPr kumimoji="1" lang="en-US" altLang="ja-JP" dirty="0" smtClean="0"/>
          </a:p>
          <a:p>
            <a:pPr lvl="1"/>
            <a:r>
              <a:rPr lang="ja-JP" altLang="en-US" dirty="0" smtClean="0"/>
              <a:t>実用的なデフォルト値</a:t>
            </a:r>
            <a:endParaRPr lang="en-US" altLang="ja-JP" dirty="0" smtClean="0"/>
          </a:p>
          <a:p>
            <a:pPr lvl="1"/>
            <a:r>
              <a:rPr kumimoji="1" lang="ja-JP" altLang="en-US" dirty="0" smtClean="0"/>
              <a:t>完全な</a:t>
            </a:r>
            <a:r>
              <a:rPr kumimoji="1" lang="en-US" altLang="ja-JP" dirty="0" smtClean="0"/>
              <a:t>DTD</a:t>
            </a:r>
            <a:endParaRPr kumimoji="1" lang="ja-JP"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導出プロパティ</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&lt;property&gt;</a:t>
            </a:r>
            <a:r>
              <a:rPr kumimoji="1" lang="ja-JP" altLang="en-US" dirty="0" smtClean="0"/>
              <a:t>タグないで</a:t>
            </a:r>
            <a:r>
              <a:rPr kumimoji="1" lang="en-US" altLang="ja-JP" dirty="0" err="1" smtClean="0"/>
              <a:t>fomura</a:t>
            </a:r>
            <a:r>
              <a:rPr kumimoji="1" lang="en-US" altLang="ja-JP" dirty="0" smtClean="0"/>
              <a:t>=“(SQL</a:t>
            </a:r>
            <a:r>
              <a:rPr kumimoji="1" lang="ja-JP" altLang="en-US" dirty="0" smtClean="0"/>
              <a:t>式</a:t>
            </a:r>
            <a:r>
              <a:rPr kumimoji="1" lang="en-US" altLang="ja-JP" dirty="0" smtClean="0"/>
              <a:t>)”</a:t>
            </a:r>
            <a:r>
              <a:rPr kumimoji="1" lang="ja-JP" altLang="en-US" dirty="0" smtClean="0"/>
              <a:t>でデータベースから値を取得するときに評価できる</a:t>
            </a:r>
            <a:endParaRPr kumimoji="1" lang="en-US" altLang="ja-JP" dirty="0" smtClean="0"/>
          </a:p>
          <a:p>
            <a:endParaRPr kumimoji="1" lang="en-US" altLang="ja-JP" dirty="0" smtClean="0"/>
          </a:p>
          <a:p>
            <a:r>
              <a:rPr kumimoji="1" lang="ja-JP" altLang="en-US" dirty="0" smtClean="0"/>
              <a:t>アクセサ、変数直接アクセスの代わりに、</a:t>
            </a:r>
            <a:r>
              <a:rPr kumimoji="1" lang="en-US" altLang="ja-JP" dirty="0" err="1" smtClean="0">
                <a:solidFill>
                  <a:srgbClr val="00B0F0"/>
                </a:solidFill>
              </a:rPr>
              <a:t>PropertyAccessor</a:t>
            </a:r>
            <a:r>
              <a:rPr kumimoji="1" lang="ja-JP" altLang="en-US" dirty="0" smtClean="0"/>
              <a:t>を指定してそのメソッドで値を初期化することも可能</a:t>
            </a:r>
            <a:endParaRPr kumimoji="1" lang="ja-JP"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Insert</a:t>
            </a:r>
            <a:r>
              <a:rPr kumimoji="1" lang="ja-JP" altLang="en-US" dirty="0" smtClean="0"/>
              <a:t>と</a:t>
            </a:r>
            <a:r>
              <a:rPr kumimoji="1" lang="en-US" altLang="ja-JP" dirty="0" smtClean="0"/>
              <a:t>update</a:t>
            </a:r>
            <a:r>
              <a:rPr kumimoji="1" lang="ja-JP" altLang="en-US" dirty="0" smtClean="0"/>
              <a:t>の制御</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Dynamic-</a:t>
            </a:r>
            <a:r>
              <a:rPr kumimoji="1" lang="en-US" altLang="ja-JP" dirty="0" err="1" smtClean="0"/>
              <a:t>insert,</a:t>
            </a:r>
            <a:r>
              <a:rPr lang="en-US" altLang="ja-JP" dirty="0" err="1" smtClean="0"/>
              <a:t>Dynamic</a:t>
            </a:r>
            <a:r>
              <a:rPr lang="en-US" altLang="ja-JP" dirty="0" smtClean="0"/>
              <a:t>-update</a:t>
            </a:r>
            <a:r>
              <a:rPr lang="ja-JP" altLang="en-US" dirty="0" smtClean="0"/>
              <a:t>は変更されていないプロパティであっても</a:t>
            </a:r>
            <a:r>
              <a:rPr lang="en-US" altLang="ja-JP" dirty="0" smtClean="0"/>
              <a:t>SQL</a:t>
            </a:r>
            <a:r>
              <a:rPr lang="ja-JP" altLang="en-US" dirty="0" smtClean="0"/>
              <a:t>文に含まれるかを指定する</a:t>
            </a:r>
            <a:endParaRPr lang="en-US" altLang="ja-JP" dirty="0" smtClean="0"/>
          </a:p>
          <a:p>
            <a:pPr lvl="1"/>
            <a:r>
              <a:rPr lang="en-US" altLang="ja-JP" dirty="0" smtClean="0"/>
              <a:t>dynamic-insert</a:t>
            </a:r>
            <a:r>
              <a:rPr lang="ja-JP" altLang="en-US" dirty="0" smtClean="0"/>
              <a:t>が</a:t>
            </a:r>
            <a:r>
              <a:rPr lang="en-US" altLang="ja-JP" dirty="0" smtClean="0"/>
              <a:t>false</a:t>
            </a:r>
            <a:r>
              <a:rPr lang="ja-JP" altLang="en-US" dirty="0" smtClean="0"/>
              <a:t>だと、</a:t>
            </a:r>
            <a:r>
              <a:rPr lang="en-US" altLang="ja-JP" dirty="0" smtClean="0"/>
              <a:t>null</a:t>
            </a:r>
            <a:r>
              <a:rPr lang="ja-JP" altLang="en-US" dirty="0" smtClean="0"/>
              <a:t>値も</a:t>
            </a:r>
            <a:r>
              <a:rPr lang="en-US" altLang="ja-JP" dirty="0" smtClean="0"/>
              <a:t>insert</a:t>
            </a:r>
            <a:r>
              <a:rPr lang="ja-JP" altLang="en-US" dirty="0" smtClean="0"/>
              <a:t>に含まれる</a:t>
            </a:r>
            <a:endParaRPr lang="en-US" altLang="ja-JP" dirty="0" smtClean="0"/>
          </a:p>
          <a:p>
            <a:pPr lvl="1"/>
            <a:endParaRPr kumimoji="1" lang="ja-JP"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命名規則</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NamingStrategy</a:t>
            </a:r>
            <a:r>
              <a:rPr kumimoji="1" lang="ja-JP" altLang="en-US" dirty="0" smtClean="0"/>
              <a:t>を用いると、テーブル名のプリフィックスに対応できる</a:t>
            </a:r>
            <a:endParaRPr kumimoji="1" lang="ja-JP"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#3.3.3</a:t>
            </a:r>
            <a:r>
              <a:rPr kumimoji="1" lang="ja-JP" altLang="en-US" dirty="0" smtClean="0"/>
              <a:t> アトリビュート指向プログラミング</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Xdoclet</a:t>
            </a:r>
            <a:r>
              <a:rPr kumimoji="1" lang="ja-JP" altLang="en-US" dirty="0" smtClean="0"/>
              <a:t>を使うことで、</a:t>
            </a:r>
            <a:r>
              <a:rPr kumimoji="1" lang="en-US" altLang="ja-JP" dirty="0" smtClean="0"/>
              <a:t>Java</a:t>
            </a:r>
            <a:r>
              <a:rPr kumimoji="1" lang="ja-JP" altLang="en-US" dirty="0" smtClean="0"/>
              <a:t>ソースに</a:t>
            </a:r>
            <a:r>
              <a:rPr kumimoji="1" lang="en-US" altLang="ja-JP" dirty="0" err="1" smtClean="0"/>
              <a:t>hbm</a:t>
            </a:r>
            <a:r>
              <a:rPr kumimoji="1" lang="ja-JP" altLang="en-US" dirty="0" smtClean="0"/>
              <a:t>の内容をアノテーションで記述可能。</a:t>
            </a:r>
            <a:endParaRPr kumimoji="1" lang="ja-JP"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継承の問題</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請求方法がクレジットカードと銀行振込の二種類ある場合</a:t>
            </a:r>
            <a:endParaRPr lang="en-US" altLang="ja-JP" dirty="0" smtClean="0"/>
          </a:p>
        </p:txBody>
      </p:sp>
      <p:pic>
        <p:nvPicPr>
          <p:cNvPr id="2051" name="Picture 3" descr="C:\Users\USER1.develop19\Desktop\HibernateInActionまとめ\継承の問題ER図・1テーブル.png"/>
          <p:cNvPicPr>
            <a:picLocks noChangeAspect="1" noChangeArrowheads="1"/>
          </p:cNvPicPr>
          <p:nvPr/>
        </p:nvPicPr>
        <p:blipFill>
          <a:blip r:embed="rId2" cstate="print"/>
          <a:srcRect/>
          <a:stretch>
            <a:fillRect/>
          </a:stretch>
        </p:blipFill>
        <p:spPr bwMode="auto">
          <a:xfrm>
            <a:off x="5436096" y="2780928"/>
            <a:ext cx="1171575" cy="1533525"/>
          </a:xfrm>
          <a:prstGeom prst="rect">
            <a:avLst/>
          </a:prstGeom>
          <a:noFill/>
        </p:spPr>
      </p:pic>
      <p:pic>
        <p:nvPicPr>
          <p:cNvPr id="2052" name="Picture 4" descr="C:\Users\USER1.develop19\Desktop\HibernateInActionまとめ\継承の問題ER図・クラス毎のテーブル.png"/>
          <p:cNvPicPr>
            <a:picLocks noChangeAspect="1" noChangeArrowheads="1"/>
          </p:cNvPicPr>
          <p:nvPr/>
        </p:nvPicPr>
        <p:blipFill>
          <a:blip r:embed="rId3" cstate="print"/>
          <a:srcRect/>
          <a:stretch>
            <a:fillRect/>
          </a:stretch>
        </p:blipFill>
        <p:spPr bwMode="auto">
          <a:xfrm>
            <a:off x="5364088" y="4365104"/>
            <a:ext cx="3038475" cy="2085975"/>
          </a:xfrm>
          <a:prstGeom prst="rect">
            <a:avLst/>
          </a:prstGeom>
          <a:noFill/>
        </p:spPr>
      </p:pic>
      <p:pic>
        <p:nvPicPr>
          <p:cNvPr id="2054" name="Picture 6" descr="C:\Users\USER1.develop19\Desktop\HibernateInActionまとめ\継承の問題クラス図.png"/>
          <p:cNvPicPr>
            <a:picLocks noChangeAspect="1" noChangeArrowheads="1"/>
          </p:cNvPicPr>
          <p:nvPr/>
        </p:nvPicPr>
        <p:blipFill>
          <a:blip r:embed="rId4" cstate="print"/>
          <a:srcRect/>
          <a:stretch>
            <a:fillRect/>
          </a:stretch>
        </p:blipFill>
        <p:spPr bwMode="auto">
          <a:xfrm>
            <a:off x="467544" y="3356992"/>
            <a:ext cx="4219575" cy="2733675"/>
          </a:xfrm>
          <a:prstGeom prst="rect">
            <a:avLst/>
          </a:prstGeom>
          <a:noFill/>
        </p:spPr>
      </p:pic>
      <p:sp>
        <p:nvSpPr>
          <p:cNvPr id="9" name="テキスト ボックス 8"/>
          <p:cNvSpPr txBox="1"/>
          <p:nvPr/>
        </p:nvSpPr>
        <p:spPr>
          <a:xfrm>
            <a:off x="683568" y="2924944"/>
            <a:ext cx="633891" cy="369332"/>
          </a:xfrm>
          <a:prstGeom prst="rect">
            <a:avLst/>
          </a:prstGeom>
          <a:noFill/>
        </p:spPr>
        <p:txBody>
          <a:bodyPr wrap="none" rtlCol="0">
            <a:spAutoFit/>
          </a:bodyPr>
          <a:lstStyle/>
          <a:p>
            <a:r>
              <a:rPr lang="en-US" altLang="ja-JP" dirty="0" smtClean="0"/>
              <a:t>Java</a:t>
            </a:r>
            <a:endParaRPr kumimoji="1" lang="en-US" altLang="ja-JP" dirty="0" smtClean="0"/>
          </a:p>
        </p:txBody>
      </p:sp>
      <p:sp>
        <p:nvSpPr>
          <p:cNvPr id="10" name="テキスト ボックス 9"/>
          <p:cNvSpPr txBox="1"/>
          <p:nvPr/>
        </p:nvSpPr>
        <p:spPr>
          <a:xfrm>
            <a:off x="5436096" y="2348880"/>
            <a:ext cx="1641796" cy="369332"/>
          </a:xfrm>
          <a:prstGeom prst="rect">
            <a:avLst/>
          </a:prstGeom>
          <a:noFill/>
        </p:spPr>
        <p:txBody>
          <a:bodyPr wrap="none" rtlCol="0">
            <a:spAutoFit/>
          </a:bodyPr>
          <a:lstStyle/>
          <a:p>
            <a:r>
              <a:rPr kumimoji="1" lang="en-US" altLang="ja-JP" dirty="0" smtClean="0"/>
              <a:t>DB(1</a:t>
            </a:r>
            <a:r>
              <a:rPr kumimoji="1" lang="ja-JP" altLang="en-US" dirty="0" smtClean="0"/>
              <a:t>テーブル</a:t>
            </a:r>
            <a:r>
              <a:rPr kumimoji="1" lang="en-US" altLang="ja-JP" dirty="0" smtClean="0"/>
              <a:t>)</a:t>
            </a:r>
          </a:p>
        </p:txBody>
      </p:sp>
      <p:sp>
        <p:nvSpPr>
          <p:cNvPr id="11" name="テキスト ボックス 10"/>
          <p:cNvSpPr txBox="1"/>
          <p:nvPr/>
        </p:nvSpPr>
        <p:spPr>
          <a:xfrm>
            <a:off x="5580112" y="4293096"/>
            <a:ext cx="2557110" cy="369332"/>
          </a:xfrm>
          <a:prstGeom prst="rect">
            <a:avLst/>
          </a:prstGeom>
          <a:noFill/>
        </p:spPr>
        <p:txBody>
          <a:bodyPr wrap="none" rtlCol="0">
            <a:spAutoFit/>
          </a:bodyPr>
          <a:lstStyle/>
          <a:p>
            <a:r>
              <a:rPr kumimoji="1" lang="en-US" altLang="ja-JP" dirty="0" smtClean="0"/>
              <a:t>DB(</a:t>
            </a:r>
            <a:r>
              <a:rPr kumimoji="1" lang="ja-JP" altLang="en-US" dirty="0" smtClean="0"/>
              <a:t>クラス毎のテーブル</a:t>
            </a:r>
            <a:r>
              <a:rPr kumimoji="1" lang="en-US" altLang="ja-JP" dirty="0" smtClean="0"/>
              <a:t>)</a:t>
            </a:r>
          </a:p>
        </p:txBody>
      </p:sp>
      <p:cxnSp>
        <p:nvCxnSpPr>
          <p:cNvPr id="13" name="直線コネクタ 12"/>
          <p:cNvCxnSpPr/>
          <p:nvPr/>
        </p:nvCxnSpPr>
        <p:spPr bwMode="auto">
          <a:xfrm>
            <a:off x="4932040" y="2420888"/>
            <a:ext cx="0" cy="3816424"/>
          </a:xfrm>
          <a:prstGeom prst="line">
            <a:avLst/>
          </a:prstGeom>
          <a:solidFill>
            <a:srgbClr val="DDDDDD"/>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3.3.4</a:t>
            </a:r>
            <a:r>
              <a:rPr kumimoji="1" lang="ja-JP" altLang="en-US" dirty="0" smtClean="0"/>
              <a:t> 実行時のメタデータ</a:t>
            </a:r>
            <a:r>
              <a:rPr lang="ja-JP" altLang="en-US" dirty="0" smtClean="0"/>
              <a:t>の操作</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コンフィギュレーションメタデータを</a:t>
            </a:r>
            <a:r>
              <a:rPr lang="ja-JP" altLang="en-US" dirty="0" smtClean="0"/>
              <a:t>操作できる</a:t>
            </a:r>
            <a:endParaRPr lang="en-US" altLang="ja-JP" dirty="0" smtClean="0"/>
          </a:p>
          <a:p>
            <a:r>
              <a:rPr kumimoji="1" lang="en-US" altLang="ja-JP" dirty="0" err="1" smtClean="0"/>
              <a:t>PersistentClass</a:t>
            </a:r>
            <a:r>
              <a:rPr kumimoji="1" lang="en-US" altLang="ja-JP" dirty="0" smtClean="0"/>
              <a:t> </a:t>
            </a:r>
            <a:r>
              <a:rPr kumimoji="1" lang="en-US" altLang="ja-JP" dirty="0" err="1" smtClean="0"/>
              <a:t>userMapping</a:t>
            </a:r>
            <a:r>
              <a:rPr kumimoji="1" lang="en-US" altLang="ja-JP" dirty="0" smtClean="0"/>
              <a:t> = </a:t>
            </a:r>
            <a:r>
              <a:rPr kumimoji="1" lang="en-US" altLang="ja-JP" dirty="0" err="1" smtClean="0"/>
              <a:t>config.getClassMapping</a:t>
            </a:r>
            <a:r>
              <a:rPr kumimoji="1" lang="en-US" altLang="ja-JP" dirty="0" smtClean="0"/>
              <a:t>(</a:t>
            </a:r>
            <a:r>
              <a:rPr kumimoji="1" lang="en-US" altLang="ja-JP" dirty="0" err="1" smtClean="0"/>
              <a:t>User.class</a:t>
            </a:r>
            <a:r>
              <a:rPr kumimoji="1" lang="en-US" altLang="ja-JP" dirty="0" smtClean="0"/>
              <a:t>);</a:t>
            </a:r>
          </a:p>
          <a:p>
            <a:endParaRPr kumimoji="1" lang="ja-JP"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 </a:t>
            </a:r>
            <a:r>
              <a:rPr lang="ja-JP" altLang="en-US" dirty="0" smtClean="0">
                <a:solidFill>
                  <a:srgbClr val="00B0F0"/>
                </a:solidFill>
              </a:rPr>
              <a:t>オブジェクトの同一性</a:t>
            </a:r>
            <a:endParaRPr kumimoji="1" lang="ja-JP" altLang="en-US" dirty="0">
              <a:solidFill>
                <a:srgbClr val="00B0F0"/>
              </a:solidFill>
            </a:endParaRPr>
          </a:p>
        </p:txBody>
      </p:sp>
      <p:sp>
        <p:nvSpPr>
          <p:cNvPr id="3" name="コンテンツ プレースホルダ 2"/>
          <p:cNvSpPr>
            <a:spLocks noGrp="1"/>
          </p:cNvSpPr>
          <p:nvPr>
            <p:ph idx="1"/>
          </p:nvPr>
        </p:nvSpPr>
        <p:spPr/>
        <p:txBody>
          <a:bodyPr/>
          <a:lstStyle/>
          <a:p>
            <a:r>
              <a:rPr kumimoji="1" lang="ja-JP" altLang="en-US" dirty="0" smtClean="0"/>
              <a:t>オブジェクト同一性</a:t>
            </a:r>
            <a:r>
              <a:rPr kumimoji="1" lang="en-US" altLang="ja-JP" dirty="0" smtClean="0"/>
              <a:t>:a==b</a:t>
            </a:r>
          </a:p>
          <a:p>
            <a:r>
              <a:rPr lang="ja-JP" altLang="en-US" dirty="0" smtClean="0"/>
              <a:t>オブジェクト等値性</a:t>
            </a:r>
            <a:r>
              <a:rPr lang="en-US" altLang="ja-JP" dirty="0" smtClean="0"/>
              <a:t>:</a:t>
            </a:r>
            <a:r>
              <a:rPr lang="en-US" altLang="ja-JP" dirty="0" err="1" smtClean="0"/>
              <a:t>a.equals</a:t>
            </a:r>
            <a:r>
              <a:rPr lang="en-US" altLang="ja-JP" dirty="0" smtClean="0"/>
              <a:t>(b)</a:t>
            </a:r>
          </a:p>
          <a:p>
            <a:r>
              <a:rPr kumimoji="1" lang="ja-JP" altLang="en-US" dirty="0" smtClean="0"/>
              <a:t>データベース同一性</a:t>
            </a:r>
            <a:r>
              <a:rPr kumimoji="1" lang="en-US" altLang="ja-JP" dirty="0" smtClean="0"/>
              <a:t>:</a:t>
            </a:r>
            <a:r>
              <a:rPr kumimoji="1" lang="ja-JP" altLang="en-US" dirty="0" smtClean="0"/>
              <a:t>同じロウ、</a:t>
            </a:r>
            <a:r>
              <a:rPr kumimoji="1" lang="en-US" altLang="ja-JP" dirty="0" smtClean="0"/>
              <a:t>or</a:t>
            </a:r>
            <a:r>
              <a:rPr kumimoji="1" lang="ja-JP" altLang="en-US" dirty="0" smtClean="0"/>
              <a:t>同じ</a:t>
            </a:r>
            <a:r>
              <a:rPr lang="ja-JP" altLang="en-US" dirty="0" smtClean="0"/>
              <a:t>主キー</a:t>
            </a:r>
            <a:endParaRPr lang="en-US" altLang="ja-JP" dirty="0" smtClean="0"/>
          </a:p>
          <a:p>
            <a:endParaRPr kumimoji="1" lang="en-US" altLang="ja-JP" dirty="0" smtClean="0"/>
          </a:p>
          <a:p>
            <a:r>
              <a:rPr lang="en-US" altLang="ja-JP" dirty="0" smtClean="0"/>
              <a:t>Hibernate</a:t>
            </a:r>
            <a:r>
              <a:rPr lang="ja-JP" altLang="en-US" dirty="0" smtClean="0"/>
              <a:t>の同一性の判断</a:t>
            </a:r>
            <a:endParaRPr kumimoji="1" lang="en-US" altLang="ja-JP" dirty="0" smtClean="0"/>
          </a:p>
          <a:p>
            <a:pPr lvl="1"/>
            <a:r>
              <a:rPr lang="ja-JP" altLang="en-US" dirty="0" smtClean="0"/>
              <a:t>永続化インスタンスの識別子プロパティ</a:t>
            </a:r>
            <a:endParaRPr lang="en-US" altLang="ja-JP" dirty="0" smtClean="0"/>
          </a:p>
          <a:p>
            <a:pPr lvl="2"/>
            <a:r>
              <a:rPr lang="en-US" altLang="ja-JP" dirty="0" err="1" smtClean="0"/>
              <a:t>setId</a:t>
            </a:r>
            <a:r>
              <a:rPr lang="ja-JP" altLang="en-US" dirty="0" smtClean="0"/>
              <a:t>を</a:t>
            </a:r>
            <a:r>
              <a:rPr lang="en-US" altLang="ja-JP" dirty="0" smtClean="0"/>
              <a:t>private</a:t>
            </a:r>
            <a:r>
              <a:rPr lang="ja-JP" altLang="en-US" dirty="0" smtClean="0"/>
              <a:t>にするのがよい</a:t>
            </a:r>
            <a:endParaRPr lang="en-US" altLang="ja-JP" dirty="0" smtClean="0"/>
          </a:p>
          <a:p>
            <a:pPr lvl="1"/>
            <a:r>
              <a:rPr kumimoji="1" lang="en-US" altLang="ja-JP" dirty="0" err="1" smtClean="0"/>
              <a:t>Session.getIdentifier</a:t>
            </a:r>
            <a:r>
              <a:rPr kumimoji="1" lang="en-US" altLang="ja-JP" dirty="0" smtClean="0"/>
              <a:t>(o)</a:t>
            </a:r>
            <a:r>
              <a:rPr kumimoji="1" lang="ja-JP" altLang="en-US" dirty="0" smtClean="0"/>
              <a:t>から得られる値</a:t>
            </a:r>
            <a:endParaRPr lang="en-US" altLang="ja-JP" dirty="0" smtClean="0"/>
          </a:p>
          <a:p>
            <a:pPr lvl="2"/>
            <a:r>
              <a:rPr kumimoji="1" lang="ja-JP" altLang="en-US" dirty="0" smtClean="0"/>
              <a:t>使わないほうがよい</a:t>
            </a:r>
            <a:r>
              <a:rPr lang="ja-JP" altLang="en-US" dirty="0" smtClean="0"/>
              <a:t>。分離オブジェクトを扱えない</a:t>
            </a:r>
            <a:endParaRPr kumimoji="1" lang="en-US" altLang="ja-JP"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3.4.3</a:t>
            </a:r>
            <a:r>
              <a:rPr kumimoji="1" lang="ja-JP" altLang="en-US" dirty="0" smtClean="0"/>
              <a:t> 主キーの選択</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多くのレガシーな</a:t>
            </a:r>
            <a:r>
              <a:rPr kumimoji="1" lang="en-US" altLang="ja-JP" dirty="0" smtClean="0"/>
              <a:t>SQL</a:t>
            </a:r>
            <a:r>
              <a:rPr kumimoji="1" lang="ja-JP" altLang="en-US" dirty="0" smtClean="0"/>
              <a:t>データモデルは自然キーを主キーにしている</a:t>
            </a:r>
            <a:endParaRPr kumimoji="1" lang="en-US" altLang="ja-JP" dirty="0" smtClean="0"/>
          </a:p>
          <a:p>
            <a:pPr lvl="1"/>
            <a:r>
              <a:rPr lang="ja-JP" altLang="en-US" dirty="0" smtClean="0"/>
              <a:t>自然キーはほとんどの場合に問題を起こす</a:t>
            </a:r>
            <a:endParaRPr lang="en-US" altLang="ja-JP" dirty="0" smtClean="0"/>
          </a:p>
          <a:p>
            <a:pPr lvl="2"/>
            <a:r>
              <a:rPr kumimoji="1" lang="ja-JP" altLang="en-US" dirty="0" smtClean="0"/>
              <a:t>ビジネス上の変更がシステムに影響を及ぼす</a:t>
            </a:r>
            <a:endParaRPr kumimoji="1" lang="en-US" altLang="ja-JP" dirty="0" smtClean="0"/>
          </a:p>
          <a:p>
            <a:pPr lvl="2"/>
            <a:r>
              <a:rPr lang="ja-JP" altLang="en-US" dirty="0" smtClean="0"/>
              <a:t>自然キーの変更により、すべての外部キーを変更するのは手間</a:t>
            </a:r>
            <a:endParaRPr kumimoji="1" lang="en-US" altLang="ja-JP" dirty="0" smtClean="0"/>
          </a:p>
          <a:p>
            <a:pPr lvl="1"/>
            <a:r>
              <a:rPr lang="ja-JP" altLang="en-US" dirty="0" smtClean="0"/>
              <a:t>代理キーを強くすすめている</a:t>
            </a:r>
            <a:endParaRPr kumimoji="1" lang="ja-JP"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ja-JP" altLang="en-US" dirty="0" smtClean="0"/>
              <a:t>主キーはジェネレータで設定できる</a:t>
            </a:r>
            <a:endParaRPr kumimoji="1" lang="en-US" altLang="ja-JP" dirty="0" smtClean="0"/>
          </a:p>
          <a:p>
            <a:r>
              <a:rPr lang="en-US" altLang="ja-JP" dirty="0" err="1" smtClean="0"/>
              <a:t>IdenittyGenerator</a:t>
            </a:r>
            <a:r>
              <a:rPr lang="ja-JP" altLang="en-US" dirty="0" smtClean="0"/>
              <a:t>を継承することで、自分で設定できる</a:t>
            </a:r>
            <a:endParaRPr lang="en-US" altLang="ja-JP" dirty="0" smtClean="0"/>
          </a:p>
          <a:p>
            <a:pPr lvl="1"/>
            <a:r>
              <a:rPr lang="en-US" altLang="ja-JP" dirty="0" smtClean="0"/>
              <a:t>※MA</a:t>
            </a:r>
            <a:r>
              <a:rPr lang="ja-JP" altLang="en-US" dirty="0" smtClean="0"/>
              <a:t>もそう。</a:t>
            </a:r>
            <a:r>
              <a:rPr lang="en-US" altLang="ja-JP" dirty="0" smtClean="0"/>
              <a:t>UK</a:t>
            </a:r>
            <a:r>
              <a:rPr lang="ja-JP" altLang="en-US" dirty="0" smtClean="0"/>
              <a:t>や</a:t>
            </a:r>
            <a:r>
              <a:rPr lang="en-US" altLang="ja-JP" dirty="0" smtClean="0"/>
              <a:t>PK</a:t>
            </a:r>
            <a:r>
              <a:rPr lang="ja-JP" altLang="en-US" dirty="0" smtClean="0"/>
              <a:t>のカスケードを行っている</a:t>
            </a:r>
            <a:endParaRPr kumimoji="1" lang="ja-JP"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3.5</a:t>
            </a:r>
            <a:r>
              <a:rPr kumimoji="1" lang="ja-JP" altLang="en-US" dirty="0" smtClean="0"/>
              <a:t> 細粒度オブジェクトモデル</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細粒度とはテーブルよりも小さなクラスのこと</a:t>
            </a:r>
            <a:endParaRPr kumimoji="1" lang="en-US" altLang="ja-JP" dirty="0" smtClean="0"/>
          </a:p>
          <a:p>
            <a:pPr lvl="1"/>
            <a:r>
              <a:rPr lang="en-US" altLang="ja-JP" dirty="0" smtClean="0"/>
              <a:t>User</a:t>
            </a:r>
            <a:r>
              <a:rPr lang="ja-JP" altLang="en-US" dirty="0" smtClean="0"/>
              <a:t>と</a:t>
            </a:r>
            <a:r>
              <a:rPr lang="en-US" altLang="ja-JP" dirty="0" smtClean="0"/>
              <a:t>Address</a:t>
            </a:r>
          </a:p>
          <a:p>
            <a:r>
              <a:rPr kumimoji="1" lang="ja-JP" altLang="en-US" dirty="0" smtClean="0"/>
              <a:t>エンティティ型とバリュー型</a:t>
            </a:r>
            <a:endParaRPr kumimoji="1" lang="en-US" altLang="ja-JP" dirty="0" smtClean="0"/>
          </a:p>
          <a:p>
            <a:pPr lvl="1"/>
            <a:r>
              <a:rPr lang="en-US" altLang="ja-JP" dirty="0" smtClean="0"/>
              <a:t>User</a:t>
            </a:r>
            <a:r>
              <a:rPr lang="ja-JP" altLang="en-US" dirty="0" smtClean="0"/>
              <a:t>は主キーを持つ→エンティティ型</a:t>
            </a:r>
            <a:endParaRPr lang="en-US" altLang="ja-JP" dirty="0" smtClean="0"/>
          </a:p>
          <a:p>
            <a:pPr lvl="1"/>
            <a:r>
              <a:rPr kumimoji="1" lang="en-US" altLang="ja-JP" dirty="0" smtClean="0"/>
              <a:t>Address</a:t>
            </a:r>
            <a:r>
              <a:rPr kumimoji="1" lang="ja-JP" altLang="en-US" dirty="0" smtClean="0"/>
              <a:t>は主キーを持たず他のエンティティに紐づく→バリュー型</a:t>
            </a:r>
            <a:endParaRPr kumimoji="1" lang="en-US" altLang="ja-JP" dirty="0" smtClean="0"/>
          </a:p>
          <a:p>
            <a:r>
              <a:rPr lang="en-US" altLang="ja-JP" dirty="0" smtClean="0"/>
              <a:t>&lt;component&gt;</a:t>
            </a:r>
            <a:r>
              <a:rPr lang="ja-JP" altLang="en-US" dirty="0" smtClean="0"/>
              <a:t>タグを用いる</a:t>
            </a:r>
            <a:endParaRPr kumimoji="1" lang="ja-JP"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3.6</a:t>
            </a:r>
            <a:r>
              <a:rPr kumimoji="1" lang="ja-JP" altLang="en-US" dirty="0" smtClean="0"/>
              <a:t> クラス継承のマッピング</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具象クラス毎に一つのテーブル</a:t>
            </a:r>
            <a:endParaRPr kumimoji="1" lang="en-US" altLang="ja-JP" dirty="0" smtClean="0"/>
          </a:p>
          <a:p>
            <a:pPr lvl="1"/>
            <a:r>
              <a:rPr lang="ja-JP" altLang="en-US" dirty="0" smtClean="0"/>
              <a:t>完全に多態性と継承関係を捨てさる</a:t>
            </a:r>
            <a:endParaRPr lang="en-US" altLang="ja-JP" dirty="0" smtClean="0"/>
          </a:p>
          <a:p>
            <a:pPr lvl="1"/>
            <a:r>
              <a:rPr lang="ja-JP" altLang="en-US" dirty="0" smtClean="0"/>
              <a:t>欠点：値が重複する </a:t>
            </a:r>
            <a:r>
              <a:rPr lang="en-US" altLang="ja-JP" dirty="0" smtClean="0">
                <a:solidFill>
                  <a:srgbClr val="00B0F0"/>
                </a:solidFill>
              </a:rPr>
              <a:t>union</a:t>
            </a:r>
            <a:r>
              <a:rPr lang="ja-JP" altLang="en-US" dirty="0" smtClean="0">
                <a:solidFill>
                  <a:srgbClr val="00B0F0"/>
                </a:solidFill>
              </a:rPr>
              <a:t>が使えない</a:t>
            </a:r>
            <a:r>
              <a:rPr lang="ja-JP" altLang="en-US" dirty="0" smtClean="0"/>
              <a:t>ので重い</a:t>
            </a:r>
            <a:endParaRPr lang="en-US" altLang="ja-JP" dirty="0" smtClean="0"/>
          </a:p>
          <a:p>
            <a:r>
              <a:rPr kumimoji="1" lang="ja-JP" altLang="en-US" dirty="0" smtClean="0"/>
              <a:t>クラス階層ごとに一つのテーブル</a:t>
            </a:r>
            <a:endParaRPr kumimoji="1" lang="en-US" altLang="ja-JP" dirty="0" smtClean="0"/>
          </a:p>
          <a:p>
            <a:pPr lvl="1"/>
            <a:r>
              <a:rPr lang="ja-JP" altLang="en-US" dirty="0" smtClean="0"/>
              <a:t>非正規化されたモデルと、タイプ識別子で多態性を可能にする</a:t>
            </a:r>
            <a:endParaRPr lang="en-US" altLang="ja-JP" dirty="0" smtClean="0"/>
          </a:p>
          <a:p>
            <a:pPr lvl="1"/>
            <a:r>
              <a:rPr lang="ja-JP" altLang="en-US" dirty="0" smtClean="0"/>
              <a:t>欠点</a:t>
            </a:r>
            <a:r>
              <a:rPr lang="en-US" altLang="ja-JP" dirty="0" smtClean="0"/>
              <a:t>:</a:t>
            </a:r>
            <a:r>
              <a:rPr lang="ja-JP" altLang="en-US" dirty="0" smtClean="0"/>
              <a:t>継承先のクラスの値はすべて</a:t>
            </a:r>
            <a:r>
              <a:rPr lang="en-US" altLang="ja-JP" dirty="0" smtClean="0"/>
              <a:t>null</a:t>
            </a:r>
            <a:r>
              <a:rPr lang="ja-JP" altLang="en-US" dirty="0" smtClean="0"/>
              <a:t>許可にしなければならない</a:t>
            </a:r>
            <a:endParaRPr lang="en-US" altLang="ja-JP" dirty="0" smtClean="0"/>
          </a:p>
          <a:p>
            <a:r>
              <a:rPr kumimoji="1" lang="ja-JP" altLang="en-US" dirty="0" smtClean="0"/>
              <a:t>サブクラスごとに一つのテーブル</a:t>
            </a:r>
            <a:endParaRPr kumimoji="1" lang="en-US" altLang="ja-JP" dirty="0" smtClean="0"/>
          </a:p>
          <a:p>
            <a:pPr lvl="1"/>
            <a:r>
              <a:rPr lang="ja-JP" altLang="en-US" dirty="0" smtClean="0"/>
              <a:t>継承を外部キーで表す</a:t>
            </a:r>
            <a:endParaRPr lang="en-US" altLang="ja-JP" dirty="0" smtClean="0"/>
          </a:p>
          <a:p>
            <a:pPr lvl="1"/>
            <a:r>
              <a:rPr kumimoji="1" lang="ja-JP" altLang="en-US" dirty="0" smtClean="0"/>
              <a:t>パフォーマンスが悪い</a:t>
            </a:r>
            <a:endParaRPr kumimoji="1" lang="ja-JP"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3.7</a:t>
            </a:r>
            <a:r>
              <a:rPr kumimoji="1" lang="ja-JP" altLang="en-US" dirty="0" smtClean="0"/>
              <a:t>関連</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CMP</a:t>
            </a:r>
            <a:r>
              <a:rPr kumimoji="1" lang="ja-JP" altLang="en-US" dirty="0" smtClean="0"/>
              <a:t>は管理された関連を持つ</a:t>
            </a:r>
            <a:endParaRPr lang="en-US" altLang="ja-JP" dirty="0" smtClean="0"/>
          </a:p>
          <a:p>
            <a:pPr lvl="1"/>
            <a:r>
              <a:rPr kumimoji="1" lang="ja-JP" altLang="en-US" dirty="0" smtClean="0"/>
              <a:t>双方向関連である</a:t>
            </a:r>
            <a:endParaRPr kumimoji="1" lang="en-US" altLang="ja-JP" dirty="0" smtClean="0"/>
          </a:p>
          <a:p>
            <a:pPr lvl="2"/>
            <a:r>
              <a:rPr lang="en-US" altLang="ja-JP" dirty="0" err="1" smtClean="0"/>
              <a:t>Bid.setItem</a:t>
            </a:r>
            <a:r>
              <a:rPr lang="ja-JP" altLang="en-US" dirty="0" smtClean="0"/>
              <a:t>を呼ぶと、</a:t>
            </a:r>
            <a:r>
              <a:rPr lang="en-US" altLang="ja-JP" dirty="0" err="1" smtClean="0"/>
              <a:t>item.getBids</a:t>
            </a:r>
            <a:r>
              <a:rPr lang="en-US" altLang="ja-JP" dirty="0" smtClean="0"/>
              <a:t>().add(bid)</a:t>
            </a:r>
            <a:r>
              <a:rPr lang="ja-JP" altLang="en-US" dirty="0" smtClean="0"/>
              <a:t>も呼ばれる</a:t>
            </a:r>
            <a:endParaRPr lang="en-US" altLang="ja-JP" dirty="0" smtClean="0"/>
          </a:p>
          <a:p>
            <a:pPr lvl="1"/>
            <a:r>
              <a:rPr lang="ja-JP" altLang="en-US" dirty="0" smtClean="0"/>
              <a:t>上記操作を行うと、</a:t>
            </a:r>
            <a:r>
              <a:rPr lang="en-US" altLang="ja-JP" dirty="0" smtClean="0"/>
              <a:t>Hibernate</a:t>
            </a:r>
            <a:r>
              <a:rPr lang="ja-JP" altLang="en-US" dirty="0" smtClean="0"/>
              <a:t>は二つの異なった変更と認識してしまう</a:t>
            </a:r>
            <a:endParaRPr lang="en-US" altLang="ja-JP" dirty="0" smtClean="0"/>
          </a:p>
          <a:p>
            <a:pPr lvl="1"/>
            <a:r>
              <a:rPr kumimoji="1" lang="ja-JP" altLang="en-US" dirty="0" smtClean="0"/>
              <a:t>双方向関連を</a:t>
            </a:r>
            <a:r>
              <a:rPr kumimoji="1" lang="en-US" altLang="ja-JP" dirty="0" smtClean="0"/>
              <a:t>hibernate</a:t>
            </a:r>
            <a:r>
              <a:rPr kumimoji="1" lang="ja-JP" altLang="en-US" dirty="0" smtClean="0"/>
              <a:t>に指示しなければならない</a:t>
            </a:r>
            <a:endParaRPr kumimoji="1" lang="en-US" altLang="ja-JP" dirty="0" smtClean="0"/>
          </a:p>
          <a:p>
            <a:pPr lvl="2"/>
            <a:r>
              <a:rPr lang="en-US" altLang="ja-JP" dirty="0" smtClean="0">
                <a:solidFill>
                  <a:srgbClr val="00B0F0"/>
                </a:solidFill>
              </a:rPr>
              <a:t>Inverse</a:t>
            </a:r>
            <a:r>
              <a:rPr lang="ja-JP" altLang="en-US" dirty="0" smtClean="0"/>
              <a:t>属性を使う</a:t>
            </a:r>
            <a:endParaRPr lang="en-US" altLang="ja-JP" dirty="0" smtClean="0"/>
          </a:p>
          <a:p>
            <a:pPr lvl="3"/>
            <a:r>
              <a:rPr lang="ja-JP" altLang="en-US" dirty="0" smtClean="0"/>
              <a:t>外部キーを持つ側を</a:t>
            </a:r>
            <a:r>
              <a:rPr lang="en-US" altLang="ja-JP" dirty="0" smtClean="0"/>
              <a:t>inverse=false</a:t>
            </a:r>
            <a:r>
              <a:rPr lang="ja-JP" altLang="en-US" dirty="0" smtClean="0"/>
              <a:t>とし、更新させる</a:t>
            </a:r>
            <a:endParaRPr kumimoji="1" lang="ja-JP"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 </a:t>
            </a:r>
            <a:r>
              <a:rPr kumimoji="1" lang="ja-JP" altLang="en-US" dirty="0" smtClean="0"/>
              <a:t>永続化オブジェクトの使用</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O/R</a:t>
            </a:r>
            <a:r>
              <a:rPr kumimoji="1" lang="ja-JP" altLang="en-US" dirty="0" smtClean="0"/>
              <a:t>ミスマッチの動的な側面を扱う</a:t>
            </a:r>
            <a:endParaRPr kumimoji="1" lang="en-US" altLang="ja-JP" dirty="0" smtClean="0"/>
          </a:p>
          <a:p>
            <a:pPr lvl="1"/>
            <a:r>
              <a:rPr lang="ja-JP" altLang="en-US" dirty="0" smtClean="0"/>
              <a:t>多くの開発者は構造的なミスマッチにのみ注目し、ミスマッチの動的な側面は無関心</a:t>
            </a:r>
            <a:endParaRPr lang="en-US" altLang="ja-JP" dirty="0" smtClean="0"/>
          </a:p>
          <a:p>
            <a:r>
              <a:rPr kumimoji="1" lang="ja-JP" altLang="en-US" dirty="0" smtClean="0"/>
              <a:t>動的な側面</a:t>
            </a:r>
            <a:r>
              <a:rPr kumimoji="1" lang="en-US" altLang="ja-JP" dirty="0" smtClean="0"/>
              <a:t>(1.4.2)</a:t>
            </a:r>
          </a:p>
          <a:p>
            <a:pPr lvl="2"/>
            <a:r>
              <a:rPr lang="ja-JP" altLang="en-US" dirty="0" smtClean="0"/>
              <a:t>永続化オブジェクトはビズネス領域のオブジェクトと実行時にどう相互作用するか？</a:t>
            </a:r>
            <a:endParaRPr lang="en-US" altLang="ja-JP" dirty="0" smtClean="0"/>
          </a:p>
          <a:p>
            <a:pPr lvl="2"/>
            <a:r>
              <a:rPr kumimoji="1" lang="ja-JP" altLang="en-US" dirty="0" smtClean="0"/>
              <a:t>永続化オブジェクトのライフサイクルは？</a:t>
            </a:r>
            <a:endParaRPr kumimoji="1" lang="en-US" altLang="ja-JP" dirty="0" smtClean="0"/>
          </a:p>
          <a:p>
            <a:pPr lvl="2"/>
            <a:r>
              <a:rPr lang="ja-JP" altLang="en-US" dirty="0" smtClean="0"/>
              <a:t>ソート、検索、集約はどう提供されるか？</a:t>
            </a:r>
            <a:endParaRPr lang="en-US" altLang="ja-JP" dirty="0" smtClean="0"/>
          </a:p>
          <a:p>
            <a:pPr lvl="2"/>
            <a:r>
              <a:rPr kumimoji="1" lang="ja-JP" altLang="en-US" dirty="0" smtClean="0"/>
              <a:t>関連</a:t>
            </a:r>
            <a:r>
              <a:rPr kumimoji="1" lang="ja-JP" altLang="en-US" dirty="0" smtClean="0"/>
              <a:t>するデータをどのように効率よく収集するか？</a:t>
            </a:r>
            <a:endParaRPr kumimoji="1" lang="ja-JP"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4.1</a:t>
            </a:r>
            <a:r>
              <a:rPr kumimoji="1" lang="ja-JP" altLang="en-US" dirty="0" smtClean="0"/>
              <a:t> 永続化のライフサイクル</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Hibernate</a:t>
            </a:r>
            <a:r>
              <a:rPr kumimoji="1" lang="ja-JP" altLang="en-US" dirty="0" smtClean="0"/>
              <a:t>は透過的な永続化メカニズムである</a:t>
            </a:r>
            <a:endParaRPr kumimoji="1" lang="en-US" altLang="ja-JP" dirty="0" smtClean="0"/>
          </a:p>
          <a:p>
            <a:pPr lvl="1"/>
            <a:r>
              <a:rPr lang="ja-JP" altLang="en-US" dirty="0" smtClean="0"/>
              <a:t>オブジェクトが永続的か、メモリ上の一時的な存在かを意識しなくてよい</a:t>
            </a:r>
            <a:endParaRPr lang="en-US" altLang="ja-JP" dirty="0" smtClean="0"/>
          </a:p>
          <a:p>
            <a:r>
              <a:rPr kumimoji="1" lang="ja-JP" altLang="en-US" dirty="0" smtClean="0"/>
              <a:t>しかし、メモリから</a:t>
            </a:r>
            <a:r>
              <a:rPr kumimoji="1" lang="en-US" altLang="ja-JP" dirty="0" smtClean="0"/>
              <a:t>DB</a:t>
            </a:r>
            <a:r>
              <a:rPr kumimoji="1" lang="ja-JP" altLang="en-US" dirty="0" smtClean="0"/>
              <a:t>に反映する際は永続化レイヤを使わなければいけない。オブジェクトのライフサイクルと状態をアプリが管理する</a:t>
            </a:r>
            <a:endParaRPr kumimoji="1" lang="en-US" altLang="ja-JP" dirty="0" smtClean="0"/>
          </a:p>
          <a:p>
            <a:r>
              <a:rPr lang="ja-JP" altLang="en-US" dirty="0" smtClean="0"/>
              <a:t>永続化ライフサイクル</a:t>
            </a:r>
            <a:endParaRPr lang="en-US" altLang="ja-JP" dirty="0" smtClean="0"/>
          </a:p>
          <a:p>
            <a:pPr lvl="1"/>
            <a:r>
              <a:rPr kumimoji="1" lang="ja-JP" altLang="en-US" dirty="0" smtClean="0"/>
              <a:t>一時的</a:t>
            </a:r>
            <a:endParaRPr kumimoji="1" lang="en-US" altLang="ja-JP" dirty="0" smtClean="0"/>
          </a:p>
          <a:p>
            <a:pPr lvl="1"/>
            <a:r>
              <a:rPr lang="ja-JP" altLang="en-US" dirty="0" smtClean="0"/>
              <a:t>永続的</a:t>
            </a:r>
            <a:endParaRPr lang="en-US" altLang="ja-JP" dirty="0" smtClean="0"/>
          </a:p>
          <a:p>
            <a:pPr lvl="1"/>
            <a:r>
              <a:rPr lang="ja-JP" altLang="en-US" dirty="0" smtClean="0"/>
              <a:t>分離的</a:t>
            </a:r>
            <a:endParaRPr kumimoji="1" lang="ja-JP"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ja-JP" altLang="en-US" dirty="0" smtClean="0"/>
              <a:t>一時オブジェクト：</a:t>
            </a:r>
            <a:r>
              <a:rPr kumimoji="1" lang="en-US" altLang="ja-JP" dirty="0" smtClean="0"/>
              <a:t>new</a:t>
            </a:r>
            <a:r>
              <a:rPr kumimoji="1" lang="ja-JP" altLang="en-US" dirty="0" smtClean="0"/>
              <a:t>された直後のもの</a:t>
            </a:r>
            <a:endParaRPr kumimoji="1" lang="en-US" altLang="ja-JP" dirty="0" smtClean="0"/>
          </a:p>
          <a:p>
            <a:pPr lvl="1"/>
            <a:r>
              <a:rPr lang="ja-JP" altLang="en-US" dirty="0" smtClean="0"/>
              <a:t>永続化マネージャ</a:t>
            </a:r>
            <a:r>
              <a:rPr lang="en-US" altLang="ja-JP" dirty="0" smtClean="0"/>
              <a:t>(Session)</a:t>
            </a:r>
            <a:r>
              <a:rPr lang="ja-JP" altLang="en-US" dirty="0" smtClean="0"/>
              <a:t>の</a:t>
            </a:r>
            <a:r>
              <a:rPr lang="en-US" altLang="ja-JP" dirty="0" smtClean="0"/>
              <a:t>save</a:t>
            </a:r>
            <a:r>
              <a:rPr lang="ja-JP" altLang="en-US" dirty="0" smtClean="0"/>
              <a:t>を呼ぶか、永続化されているオブジェクトから参照されるようにすることで、永続化される</a:t>
            </a:r>
            <a:endParaRPr lang="en-US" altLang="ja-JP" dirty="0" smtClean="0"/>
          </a:p>
          <a:p>
            <a:r>
              <a:rPr kumimoji="1" lang="ja-JP" altLang="en-US" dirty="0" smtClean="0"/>
              <a:t>永続化オブジェクト</a:t>
            </a:r>
            <a:endParaRPr kumimoji="1" lang="en-US" altLang="ja-JP" dirty="0" smtClean="0"/>
          </a:p>
          <a:p>
            <a:pPr lvl="1"/>
            <a:r>
              <a:rPr lang="ja-JP" altLang="en-US" dirty="0" smtClean="0"/>
              <a:t>データベース同一性を持っている</a:t>
            </a:r>
            <a:r>
              <a:rPr lang="en-US" altLang="ja-JP" dirty="0" smtClean="0"/>
              <a:t>(</a:t>
            </a:r>
            <a:r>
              <a:rPr lang="ja-JP" altLang="en-US" dirty="0" smtClean="0"/>
              <a:t>主キー</a:t>
            </a:r>
            <a:r>
              <a:rPr lang="en-US" altLang="ja-JP" dirty="0" smtClean="0"/>
              <a:t>)</a:t>
            </a:r>
          </a:p>
          <a:p>
            <a:pPr lvl="1"/>
            <a:r>
              <a:rPr kumimoji="1" lang="en-US" altLang="ja-JP" dirty="0" smtClean="0"/>
              <a:t>Save</a:t>
            </a:r>
            <a:r>
              <a:rPr kumimoji="1" lang="ja-JP" altLang="en-US" dirty="0" smtClean="0"/>
              <a:t>が呼ばれ</a:t>
            </a:r>
            <a:r>
              <a:rPr lang="ja-JP" altLang="en-US" dirty="0" smtClean="0"/>
              <a:t>た </a:t>
            </a:r>
            <a:r>
              <a:rPr kumimoji="1" lang="en-US" altLang="ja-JP" dirty="0" smtClean="0"/>
              <a:t>or</a:t>
            </a:r>
            <a:r>
              <a:rPr kumimoji="1" lang="ja-JP" altLang="en-US" dirty="0" smtClean="0"/>
              <a:t> </a:t>
            </a:r>
            <a:r>
              <a:rPr kumimoji="1" lang="en-US" altLang="ja-JP" dirty="0" smtClean="0"/>
              <a:t>DB</a:t>
            </a:r>
            <a:r>
              <a:rPr kumimoji="1" lang="ja-JP" altLang="en-US" dirty="0" smtClean="0"/>
              <a:t>から取得された値</a:t>
            </a:r>
            <a:endParaRPr kumimoji="1" lang="en-US" altLang="ja-JP" dirty="0" smtClean="0"/>
          </a:p>
          <a:p>
            <a:pPr lvl="1"/>
            <a:r>
              <a:rPr lang="ja-JP" altLang="en-US" dirty="0" smtClean="0">
                <a:solidFill>
                  <a:srgbClr val="00B0F0"/>
                </a:solidFill>
              </a:rPr>
              <a:t>トランザクション</a:t>
            </a:r>
            <a:r>
              <a:rPr lang="ja-JP" altLang="en-US" dirty="0" smtClean="0">
                <a:solidFill>
                  <a:srgbClr val="00B0F0"/>
                </a:solidFill>
              </a:rPr>
              <a:t>が</a:t>
            </a:r>
            <a:r>
              <a:rPr lang="ja-JP" altLang="en-US" dirty="0" smtClean="0">
                <a:solidFill>
                  <a:srgbClr val="00B0F0"/>
                </a:solidFill>
              </a:rPr>
              <a:t>コミット</a:t>
            </a:r>
            <a:r>
              <a:rPr lang="ja-JP" altLang="en-US" dirty="0" smtClean="0">
                <a:solidFill>
                  <a:srgbClr val="00B0F0"/>
                </a:solidFill>
              </a:rPr>
              <a:t>される</a:t>
            </a:r>
            <a:r>
              <a:rPr lang="ja-JP" altLang="en-US" dirty="0" smtClean="0">
                <a:solidFill>
                  <a:srgbClr val="00B0F0"/>
                </a:solidFill>
              </a:rPr>
              <a:t>とき、自動的に値が反映される</a:t>
            </a:r>
            <a:endParaRPr kumimoji="1" lang="ja-JP" altLang="en-US" dirty="0">
              <a:solidFill>
                <a:srgbClr val="00B0F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関連の問題</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多対多関連のマッピング</a:t>
            </a:r>
            <a:endParaRPr kumimoji="1" lang="ja-JP" altLang="en-US" dirty="0"/>
          </a:p>
        </p:txBody>
      </p:sp>
      <p:pic>
        <p:nvPicPr>
          <p:cNvPr id="3075" name="Picture 3" descr="C:\Users\USER1.develop19\Desktop\HibernateInActionまとめ\関連の問題ER図.png"/>
          <p:cNvPicPr>
            <a:picLocks noChangeAspect="1" noChangeArrowheads="1"/>
          </p:cNvPicPr>
          <p:nvPr/>
        </p:nvPicPr>
        <p:blipFill>
          <a:blip r:embed="rId2" cstate="print"/>
          <a:srcRect/>
          <a:stretch>
            <a:fillRect/>
          </a:stretch>
        </p:blipFill>
        <p:spPr bwMode="auto">
          <a:xfrm>
            <a:off x="4733925" y="3284984"/>
            <a:ext cx="4410075" cy="1562100"/>
          </a:xfrm>
          <a:prstGeom prst="rect">
            <a:avLst/>
          </a:prstGeom>
          <a:noFill/>
        </p:spPr>
      </p:pic>
      <p:pic>
        <p:nvPicPr>
          <p:cNvPr id="3076" name="Picture 4" descr="C:\Users\USER1.develop19\Desktop\HibernateInActionまとめ\関連の問題クラス図.png"/>
          <p:cNvPicPr>
            <a:picLocks noChangeAspect="1" noChangeArrowheads="1"/>
          </p:cNvPicPr>
          <p:nvPr/>
        </p:nvPicPr>
        <p:blipFill>
          <a:blip r:embed="rId3" cstate="print"/>
          <a:srcRect/>
          <a:stretch>
            <a:fillRect/>
          </a:stretch>
        </p:blipFill>
        <p:spPr bwMode="auto">
          <a:xfrm>
            <a:off x="395536" y="3356992"/>
            <a:ext cx="3895725" cy="1495425"/>
          </a:xfrm>
          <a:prstGeom prst="rect">
            <a:avLst/>
          </a:prstGeom>
          <a:noFill/>
        </p:spPr>
      </p:pic>
      <p:cxnSp>
        <p:nvCxnSpPr>
          <p:cNvPr id="7" name="直線コネクタ 6"/>
          <p:cNvCxnSpPr/>
          <p:nvPr/>
        </p:nvCxnSpPr>
        <p:spPr bwMode="auto">
          <a:xfrm>
            <a:off x="4644008" y="2924944"/>
            <a:ext cx="0" cy="2952328"/>
          </a:xfrm>
          <a:prstGeom prst="line">
            <a:avLst/>
          </a:prstGeom>
          <a:solidFill>
            <a:srgbClr val="DDDDDD"/>
          </a:solidFill>
          <a:ln w="9525" cap="flat" cmpd="sng" algn="ctr">
            <a:solidFill>
              <a:schemeClr val="tx1"/>
            </a:solidFill>
            <a:prstDash val="solid"/>
            <a:round/>
            <a:headEnd type="none" w="med" len="med"/>
            <a:tailEnd type="none" w="med" len="med"/>
          </a:ln>
          <a:effectLst/>
        </p:spPr>
      </p:cxnSp>
      <p:sp>
        <p:nvSpPr>
          <p:cNvPr id="8" name="テキスト ボックス 7"/>
          <p:cNvSpPr txBox="1"/>
          <p:nvPr/>
        </p:nvSpPr>
        <p:spPr>
          <a:xfrm>
            <a:off x="683568" y="3212976"/>
            <a:ext cx="633891" cy="369332"/>
          </a:xfrm>
          <a:prstGeom prst="rect">
            <a:avLst/>
          </a:prstGeom>
          <a:noFill/>
        </p:spPr>
        <p:txBody>
          <a:bodyPr wrap="none" rtlCol="0">
            <a:spAutoFit/>
          </a:bodyPr>
          <a:lstStyle/>
          <a:p>
            <a:r>
              <a:rPr lang="en-US" altLang="ja-JP" dirty="0" smtClean="0"/>
              <a:t>Java</a:t>
            </a:r>
            <a:endParaRPr kumimoji="1" lang="en-US" altLang="ja-JP" dirty="0" smtClean="0"/>
          </a:p>
        </p:txBody>
      </p:sp>
      <p:sp>
        <p:nvSpPr>
          <p:cNvPr id="9" name="テキスト ボックス 8"/>
          <p:cNvSpPr txBox="1"/>
          <p:nvPr/>
        </p:nvSpPr>
        <p:spPr>
          <a:xfrm>
            <a:off x="5220072" y="2996952"/>
            <a:ext cx="2669320" cy="369332"/>
          </a:xfrm>
          <a:prstGeom prst="rect">
            <a:avLst/>
          </a:prstGeom>
          <a:noFill/>
        </p:spPr>
        <p:txBody>
          <a:bodyPr wrap="none" rtlCol="0">
            <a:spAutoFit/>
          </a:bodyPr>
          <a:lstStyle/>
          <a:p>
            <a:r>
              <a:rPr kumimoji="1" lang="en-US" altLang="ja-JP" dirty="0" smtClean="0"/>
              <a:t>DB(</a:t>
            </a:r>
            <a:r>
              <a:rPr kumimoji="1" lang="ja-JP" altLang="en-US" dirty="0" smtClean="0"/>
              <a:t>中間テーブルが必要</a:t>
            </a:r>
            <a:r>
              <a:rPr kumimoji="1" lang="en-US" altLang="ja-JP" dirty="0" smtClean="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ja-JP" altLang="en-US" dirty="0" smtClean="0"/>
              <a:t>分離オブジェクト</a:t>
            </a:r>
            <a:endParaRPr kumimoji="1" lang="en-US" altLang="ja-JP" dirty="0" smtClean="0"/>
          </a:p>
          <a:p>
            <a:pPr lvl="1"/>
            <a:r>
              <a:rPr lang="en-US" altLang="ja-JP" dirty="0" err="1" smtClean="0"/>
              <a:t>Session.close</a:t>
            </a:r>
            <a:r>
              <a:rPr lang="ja-JP" altLang="en-US" dirty="0" smtClean="0"/>
              <a:t>が呼ばれた後のもの</a:t>
            </a:r>
            <a:endParaRPr lang="en-US" altLang="ja-JP" dirty="0" smtClean="0"/>
          </a:p>
          <a:p>
            <a:pPr lvl="1"/>
            <a:r>
              <a:rPr kumimoji="1" lang="ja-JP" altLang="en-US" dirty="0" smtClean="0">
                <a:solidFill>
                  <a:srgbClr val="00B0F0"/>
                </a:solidFill>
              </a:rPr>
              <a:t>もしく</a:t>
            </a:r>
            <a:r>
              <a:rPr kumimoji="1" lang="ja-JP" altLang="en-US" dirty="0" smtClean="0">
                <a:solidFill>
                  <a:srgbClr val="00B0F0"/>
                </a:solidFill>
              </a:rPr>
              <a:t>は</a:t>
            </a:r>
            <a:r>
              <a:rPr kumimoji="1" lang="en-US" altLang="ja-JP" dirty="0" err="1" smtClean="0">
                <a:solidFill>
                  <a:srgbClr val="00B0F0"/>
                </a:solidFill>
              </a:rPr>
              <a:t>session.evict</a:t>
            </a:r>
            <a:r>
              <a:rPr kumimoji="1" lang="ja-JP" altLang="en-US" dirty="0" smtClean="0">
                <a:solidFill>
                  <a:srgbClr val="00B0F0"/>
                </a:solidFill>
              </a:rPr>
              <a:t>でも分離できるが、これは一般的にパフォーマンスを目的としたキャッシュ管理のだけに用いられるもの</a:t>
            </a:r>
            <a:endParaRPr kumimoji="1" lang="ja-JP" altLang="en-US" dirty="0">
              <a:solidFill>
                <a:srgbClr val="00B0F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4.1.4 </a:t>
            </a:r>
            <a:r>
              <a:rPr kumimoji="1" lang="ja-JP" altLang="en-US" dirty="0" smtClean="0"/>
              <a:t>オブジェクト同一性のスコープ</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三つの選択肢がある</a:t>
            </a:r>
            <a:endParaRPr kumimoji="1" lang="en-US" altLang="ja-JP" dirty="0" smtClean="0"/>
          </a:p>
          <a:p>
            <a:pPr lvl="1"/>
            <a:r>
              <a:rPr lang="ja-JP" altLang="en-US" dirty="0" smtClean="0"/>
              <a:t>同一性</a:t>
            </a:r>
            <a:r>
              <a:rPr lang="ja-JP" altLang="en-US" dirty="0" smtClean="0"/>
              <a:t>スコープ</a:t>
            </a:r>
            <a:r>
              <a:rPr lang="ja-JP" altLang="en-US" dirty="0" smtClean="0"/>
              <a:t>が</a:t>
            </a:r>
            <a:r>
              <a:rPr lang="ja-JP" altLang="en-US" dirty="0" smtClean="0"/>
              <a:t>提供</a:t>
            </a:r>
            <a:r>
              <a:rPr lang="ja-JP" altLang="en-US" dirty="0" smtClean="0"/>
              <a:t>されない</a:t>
            </a:r>
            <a:endParaRPr lang="en-US" altLang="ja-JP" dirty="0" smtClean="0"/>
          </a:p>
          <a:p>
            <a:pPr lvl="2"/>
            <a:r>
              <a:rPr kumimoji="1" lang="ja-JP" altLang="en-US" dirty="0" smtClean="0"/>
              <a:t>同じ行が二回アクセスされても、同じインスタンスが返されない→片方を編集した場合に問題。</a:t>
            </a:r>
            <a:endParaRPr kumimoji="1" lang="en-US" altLang="ja-JP" dirty="0" smtClean="0"/>
          </a:p>
          <a:p>
            <a:pPr lvl="1"/>
            <a:r>
              <a:rPr lang="ja-JP" altLang="en-US" dirty="0" smtClean="0"/>
              <a:t>◎トランザクションスコープの同一性が提供される</a:t>
            </a:r>
            <a:endParaRPr lang="en-US" altLang="ja-JP" dirty="0" smtClean="0"/>
          </a:p>
          <a:p>
            <a:pPr lvl="2"/>
            <a:r>
              <a:rPr kumimoji="1" lang="en-US" altLang="ja-JP" dirty="0" smtClean="0"/>
              <a:t>1</a:t>
            </a:r>
            <a:r>
              <a:rPr kumimoji="1" lang="ja-JP" altLang="en-US" dirty="0" smtClean="0"/>
              <a:t>トランザクション内では同一</a:t>
            </a:r>
            <a:endParaRPr kumimoji="1" lang="en-US" altLang="ja-JP" dirty="0" smtClean="0"/>
          </a:p>
          <a:p>
            <a:pPr lvl="2"/>
            <a:r>
              <a:rPr lang="en-US" altLang="ja-JP" dirty="0" smtClean="0">
                <a:solidFill>
                  <a:srgbClr val="00B0F0"/>
                </a:solidFill>
              </a:rPr>
              <a:t>Hibernate</a:t>
            </a:r>
            <a:r>
              <a:rPr lang="ja-JP" altLang="en-US" dirty="0" smtClean="0">
                <a:solidFill>
                  <a:srgbClr val="00B0F0"/>
                </a:solidFill>
              </a:rPr>
              <a:t>では</a:t>
            </a:r>
            <a:r>
              <a:rPr lang="en-US" altLang="ja-JP" dirty="0" smtClean="0">
                <a:solidFill>
                  <a:srgbClr val="00B0F0"/>
                </a:solidFill>
              </a:rPr>
              <a:t>Session</a:t>
            </a:r>
            <a:r>
              <a:rPr lang="ja-JP" altLang="en-US" dirty="0" smtClean="0">
                <a:solidFill>
                  <a:srgbClr val="00B0F0"/>
                </a:solidFill>
              </a:rPr>
              <a:t>単位</a:t>
            </a:r>
            <a:endParaRPr kumimoji="1" lang="en-US" altLang="ja-JP" dirty="0" smtClean="0">
              <a:solidFill>
                <a:srgbClr val="00B0F0"/>
              </a:solidFill>
            </a:endParaRPr>
          </a:p>
          <a:p>
            <a:pPr lvl="1"/>
            <a:r>
              <a:rPr lang="ja-JP" altLang="en-US" dirty="0" smtClean="0"/>
              <a:t>プロセススコープの同一性が提供される</a:t>
            </a:r>
            <a:endParaRPr lang="en-US" altLang="ja-JP" dirty="0" smtClean="0"/>
          </a:p>
          <a:p>
            <a:pPr lvl="2"/>
            <a:r>
              <a:rPr kumimoji="1" lang="en-US" altLang="ja-JP" dirty="0" smtClean="0"/>
              <a:t>JVM</a:t>
            </a:r>
            <a:r>
              <a:rPr lang="ja-JP" altLang="en-US" dirty="0" smtClean="0"/>
              <a:t>単位で同一</a:t>
            </a:r>
            <a:endParaRPr lang="en-US" altLang="ja-JP" dirty="0" smtClean="0"/>
          </a:p>
          <a:p>
            <a:pPr lvl="3"/>
            <a:r>
              <a:rPr kumimoji="1" lang="ja-JP" altLang="en-US" dirty="0" smtClean="0"/>
              <a:t>マルチスレッドアプリで値を同期することは重い</a:t>
            </a:r>
            <a:endParaRPr kumimoji="1" lang="ja-JP"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4.1.5</a:t>
            </a:r>
            <a:r>
              <a:rPr kumimoji="1" lang="ja-JP" altLang="en-US" dirty="0" smtClean="0"/>
              <a:t> </a:t>
            </a:r>
            <a:r>
              <a:rPr kumimoji="1" lang="en-US" altLang="ja-JP" dirty="0" smtClean="0"/>
              <a:t>equals</a:t>
            </a:r>
            <a:r>
              <a:rPr kumimoji="1" lang="ja-JP" altLang="en-US" dirty="0" smtClean="0"/>
              <a:t>と</a:t>
            </a:r>
            <a:r>
              <a:rPr kumimoji="1" lang="en-US" altLang="ja-JP" dirty="0" err="1" smtClean="0"/>
              <a:t>hashCode</a:t>
            </a:r>
            <a:r>
              <a:rPr kumimoji="1" lang="ja-JP" altLang="en-US" dirty="0" smtClean="0"/>
              <a:t>の実装</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永続化オブジェクトは必ず</a:t>
            </a:r>
            <a:r>
              <a:rPr kumimoji="1" lang="en-US" altLang="ja-JP" dirty="0" smtClean="0"/>
              <a:t>equals</a:t>
            </a:r>
            <a:r>
              <a:rPr kumimoji="1" lang="ja-JP" altLang="en-US" dirty="0" smtClean="0"/>
              <a:t>をオーバーライドしないといけない</a:t>
            </a:r>
            <a:endParaRPr kumimoji="1" lang="en-US" altLang="ja-JP" dirty="0" smtClean="0"/>
          </a:p>
          <a:p>
            <a:r>
              <a:rPr kumimoji="1" lang="ja-JP" altLang="en-US" dirty="0" smtClean="0"/>
              <a:t>実装方法</a:t>
            </a:r>
            <a:endParaRPr kumimoji="1" lang="en-US" altLang="ja-JP" dirty="0" smtClean="0"/>
          </a:p>
          <a:p>
            <a:pPr lvl="1"/>
            <a:r>
              <a:rPr kumimoji="1" lang="ja-JP" altLang="en-US" dirty="0" smtClean="0"/>
              <a:t>主キーの値を比較する</a:t>
            </a:r>
            <a:endParaRPr kumimoji="1" lang="en-US" altLang="ja-JP" dirty="0" smtClean="0"/>
          </a:p>
          <a:p>
            <a:pPr lvl="2"/>
            <a:r>
              <a:rPr lang="en-US" altLang="ja-JP" dirty="0" smtClean="0"/>
              <a:t>Set</a:t>
            </a:r>
            <a:r>
              <a:rPr lang="ja-JP" altLang="en-US" dirty="0" smtClean="0"/>
              <a:t>に含まれている場合に問題となる</a:t>
            </a:r>
            <a:endParaRPr lang="en-US" altLang="ja-JP" dirty="0" smtClean="0"/>
          </a:p>
          <a:p>
            <a:pPr lvl="2"/>
            <a:r>
              <a:rPr kumimoji="1" lang="ja-JP" altLang="en-US" dirty="0" smtClean="0">
                <a:solidFill>
                  <a:srgbClr val="FF0000"/>
                </a:solidFill>
              </a:rPr>
              <a:t>保存後に</a:t>
            </a:r>
            <a:r>
              <a:rPr kumimoji="1" lang="en-US" altLang="ja-JP" dirty="0" err="1" smtClean="0">
                <a:solidFill>
                  <a:srgbClr val="FF0000"/>
                </a:solidFill>
              </a:rPr>
              <a:t>hashCode</a:t>
            </a:r>
            <a:r>
              <a:rPr kumimoji="1" lang="ja-JP" altLang="en-US" dirty="0" smtClean="0">
                <a:solidFill>
                  <a:srgbClr val="FF0000"/>
                </a:solidFill>
              </a:rPr>
              <a:t>が変わってしまい、</a:t>
            </a:r>
            <a:r>
              <a:rPr kumimoji="1" lang="en-US" altLang="ja-JP" dirty="0" smtClean="0">
                <a:solidFill>
                  <a:srgbClr val="FF0000"/>
                </a:solidFill>
              </a:rPr>
              <a:t>Set</a:t>
            </a:r>
            <a:r>
              <a:rPr kumimoji="1" lang="ja-JP" altLang="en-US" dirty="0" smtClean="0">
                <a:solidFill>
                  <a:srgbClr val="FF0000"/>
                </a:solidFill>
              </a:rPr>
              <a:t>の</a:t>
            </a:r>
            <a:r>
              <a:rPr lang="ja-JP" altLang="en-US" dirty="0" smtClean="0">
                <a:solidFill>
                  <a:srgbClr val="FF0000"/>
                </a:solidFill>
              </a:rPr>
              <a:t>制約違反</a:t>
            </a:r>
            <a:endParaRPr lang="en-US" altLang="ja-JP" dirty="0" smtClean="0">
              <a:solidFill>
                <a:srgbClr val="FF0000"/>
              </a:solidFill>
            </a:endParaRPr>
          </a:p>
          <a:p>
            <a:pPr lvl="1"/>
            <a:r>
              <a:rPr kumimoji="1" lang="ja-JP" altLang="en-US" dirty="0" smtClean="0"/>
              <a:t>全て</a:t>
            </a:r>
            <a:r>
              <a:rPr kumimoji="1" lang="ja-JP" altLang="en-US" dirty="0" smtClean="0"/>
              <a:t>の値を比較する</a:t>
            </a:r>
            <a:endParaRPr kumimoji="1" lang="en-US" altLang="ja-JP" dirty="0" smtClean="0"/>
          </a:p>
          <a:p>
            <a:pPr lvl="2"/>
            <a:r>
              <a:rPr lang="ja-JP" altLang="en-US" dirty="0" smtClean="0"/>
              <a:t>異なるセッションから得られたインスタンスが等しいとみなされない</a:t>
            </a:r>
            <a:endParaRPr lang="en-US" altLang="ja-JP" dirty="0" smtClean="0"/>
          </a:p>
          <a:p>
            <a:pPr lvl="2"/>
            <a:r>
              <a:rPr kumimoji="1" lang="en-US" altLang="ja-JP" dirty="0" smtClean="0"/>
              <a:t>UK</a:t>
            </a:r>
            <a:r>
              <a:rPr kumimoji="1" lang="ja-JP" altLang="en-US" dirty="0" smtClean="0"/>
              <a:t>がなければ、異なる行でも同一とみなされる</a:t>
            </a:r>
            <a:endParaRPr kumimoji="1" lang="ja-JP"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ja-JP" altLang="en-US" dirty="0" smtClean="0"/>
              <a:t>ベストな</a:t>
            </a:r>
            <a:r>
              <a:rPr kumimoji="1" lang="en-US" altLang="ja-JP" dirty="0" smtClean="0"/>
              <a:t>equals</a:t>
            </a:r>
            <a:r>
              <a:rPr kumimoji="1" lang="ja-JP" altLang="en-US" dirty="0" smtClean="0"/>
              <a:t>の実装方法</a:t>
            </a:r>
            <a:endParaRPr kumimoji="1" lang="en-US" altLang="ja-JP" dirty="0" smtClean="0"/>
          </a:p>
          <a:p>
            <a:pPr lvl="1"/>
            <a:r>
              <a:rPr lang="ja-JP" altLang="en-US" dirty="0" smtClean="0"/>
              <a:t>ビジネスキーを用いる</a:t>
            </a:r>
            <a:endParaRPr lang="en-US" altLang="ja-JP" dirty="0" smtClean="0"/>
          </a:p>
          <a:p>
            <a:pPr lvl="2"/>
            <a:r>
              <a:rPr kumimoji="1" lang="ja-JP" altLang="en-US" dirty="0" smtClean="0"/>
              <a:t>ユーザの視点から見て一意なもの</a:t>
            </a:r>
            <a:endParaRPr kumimoji="1" lang="en-US" altLang="ja-JP" dirty="0" smtClean="0"/>
          </a:p>
          <a:p>
            <a:pPr lvl="2"/>
            <a:r>
              <a:rPr lang="ja-JP" altLang="en-US" dirty="0" smtClean="0"/>
              <a:t>最初</a:t>
            </a:r>
            <a:r>
              <a:rPr lang="ja-JP" altLang="en-US" dirty="0" smtClean="0"/>
              <a:t>にビジネスキーを決めなければいけないが</a:t>
            </a:r>
            <a:r>
              <a:rPr lang="en-US" altLang="ja-JP" dirty="0" smtClean="0"/>
              <a:t>…</a:t>
            </a:r>
          </a:p>
          <a:p>
            <a:pPr lvl="1"/>
            <a:r>
              <a:rPr kumimoji="1" lang="en-US" altLang="ja-JP" dirty="0" smtClean="0"/>
              <a:t>Set</a:t>
            </a:r>
            <a:r>
              <a:rPr kumimoji="1" lang="ja-JP" altLang="en-US" dirty="0" smtClean="0"/>
              <a:t>に含まれている間はビジネスキーを変えてはならない</a:t>
            </a:r>
            <a:endParaRPr kumimoji="1" lang="ja-JP"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4.2.1</a:t>
            </a:r>
            <a:r>
              <a:rPr kumimoji="1" lang="ja-JP" altLang="en-US" dirty="0" smtClean="0"/>
              <a:t> オブジェクトの永続化</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Session.save</a:t>
            </a:r>
            <a:r>
              <a:rPr kumimoji="1" lang="ja-JP" altLang="en-US" dirty="0" smtClean="0"/>
              <a:t>を呼ぶと、永続的になるが、</a:t>
            </a:r>
            <a:r>
              <a:rPr kumimoji="1" lang="en-US" altLang="ja-JP" dirty="0" smtClean="0"/>
              <a:t>INSERT</a:t>
            </a:r>
            <a:r>
              <a:rPr kumimoji="1" lang="ja-JP" altLang="en-US" dirty="0" smtClean="0"/>
              <a:t>文はまだ発行されない。コミットのタイミング。</a:t>
            </a:r>
            <a:endParaRPr kumimoji="1" lang="en-US" altLang="ja-JP" dirty="0" smtClean="0"/>
          </a:p>
          <a:p>
            <a:pPr lvl="1"/>
            <a:r>
              <a:rPr lang="en-US" altLang="ja-JP" dirty="0" smtClean="0"/>
              <a:t>Save</a:t>
            </a:r>
            <a:r>
              <a:rPr lang="ja-JP" altLang="en-US" dirty="0" smtClean="0"/>
              <a:t>後にそのエンティティの値を変更すると、さらに</a:t>
            </a:r>
            <a:r>
              <a:rPr lang="en-US" altLang="ja-JP" dirty="0" smtClean="0"/>
              <a:t>update</a:t>
            </a:r>
            <a:r>
              <a:rPr lang="ja-JP" altLang="en-US" dirty="0" smtClean="0"/>
              <a:t>文が実行される。</a:t>
            </a:r>
            <a:r>
              <a:rPr lang="en-US" altLang="ja-JP" dirty="0" smtClean="0"/>
              <a:t>Insert</a:t>
            </a:r>
            <a:r>
              <a:rPr lang="ja-JP" altLang="en-US" dirty="0" smtClean="0"/>
              <a:t>文は</a:t>
            </a:r>
            <a:r>
              <a:rPr lang="en-US" altLang="ja-JP" dirty="0" smtClean="0"/>
              <a:t>save</a:t>
            </a:r>
            <a:r>
              <a:rPr lang="ja-JP" altLang="en-US" dirty="0" smtClean="0"/>
              <a:t>のタイミングの値が用いられる。</a:t>
            </a:r>
            <a:endParaRPr kumimoji="1" lang="ja-JP"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4.2.2</a:t>
            </a:r>
            <a:r>
              <a:rPr kumimoji="1" lang="ja-JP" altLang="en-US" dirty="0" smtClean="0"/>
              <a:t> 分離オブジェクトの更新</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Session.update</a:t>
            </a:r>
            <a:endParaRPr kumimoji="1" lang="en-US" altLang="ja-JP" dirty="0" smtClean="0"/>
          </a:p>
          <a:p>
            <a:pPr lvl="1"/>
            <a:r>
              <a:rPr lang="en-US" altLang="ja-JP" dirty="0" smtClean="0"/>
              <a:t>Session</a:t>
            </a:r>
            <a:r>
              <a:rPr lang="ja-JP" altLang="en-US" dirty="0" smtClean="0"/>
              <a:t>にオブジェクトの更新を強制する。</a:t>
            </a:r>
            <a:endParaRPr lang="en-US" altLang="ja-JP" dirty="0" smtClean="0"/>
          </a:p>
          <a:p>
            <a:pPr lvl="1"/>
            <a:r>
              <a:rPr kumimoji="1" lang="ja-JP" altLang="en-US" dirty="0" smtClean="0"/>
              <a:t>値の更新が</a:t>
            </a:r>
            <a:r>
              <a:rPr kumimoji="1" lang="en-US" altLang="ja-JP" dirty="0" smtClean="0"/>
              <a:t>Update</a:t>
            </a:r>
            <a:r>
              <a:rPr kumimoji="1" lang="ja-JP" altLang="en-US" dirty="0" smtClean="0"/>
              <a:t>の前か後かは関係ない</a:t>
            </a:r>
            <a:endParaRPr kumimoji="1" lang="en-US" altLang="ja-JP" dirty="0" smtClean="0"/>
          </a:p>
          <a:p>
            <a:r>
              <a:rPr lang="en-US" altLang="ja-JP" dirty="0" err="1" smtClean="0"/>
              <a:t>Session.lock</a:t>
            </a:r>
            <a:endParaRPr lang="en-US" altLang="ja-JP" dirty="0" smtClean="0"/>
          </a:p>
          <a:p>
            <a:pPr lvl="1"/>
            <a:r>
              <a:rPr kumimoji="1" lang="en-US" altLang="ja-JP" dirty="0" smtClean="0"/>
              <a:t>Session</a:t>
            </a:r>
            <a:r>
              <a:rPr kumimoji="1" lang="ja-JP" altLang="en-US" dirty="0" smtClean="0"/>
              <a:t>に紐づけるが、更新は強制しない</a:t>
            </a:r>
            <a:endParaRPr kumimoji="1" lang="en-US" altLang="ja-JP" dirty="0" smtClean="0"/>
          </a:p>
          <a:p>
            <a:pPr lvl="1"/>
            <a:r>
              <a:rPr lang="en-US" altLang="ja-JP" dirty="0" smtClean="0"/>
              <a:t>Lock</a:t>
            </a:r>
            <a:r>
              <a:rPr lang="ja-JP" altLang="en-US" dirty="0" smtClean="0"/>
              <a:t>前に変更した値は</a:t>
            </a:r>
            <a:r>
              <a:rPr lang="en-US" altLang="ja-JP" dirty="0" smtClean="0"/>
              <a:t>DB</a:t>
            </a:r>
            <a:r>
              <a:rPr lang="ja-JP" altLang="en-US" dirty="0" smtClean="0"/>
              <a:t>に反映されない</a:t>
            </a:r>
            <a:endParaRPr lang="en-US" altLang="ja-JP" dirty="0" smtClean="0"/>
          </a:p>
          <a:p>
            <a:pPr lvl="1"/>
            <a:r>
              <a:rPr kumimoji="1" lang="ja-JP" altLang="en-US" dirty="0" smtClean="0">
                <a:solidFill>
                  <a:srgbClr val="00B0F0"/>
                </a:solidFill>
              </a:rPr>
              <a:t>分離</a:t>
            </a:r>
            <a:r>
              <a:rPr kumimoji="1" lang="ja-JP" altLang="en-US" dirty="0" smtClean="0">
                <a:solidFill>
                  <a:srgbClr val="00B0F0"/>
                </a:solidFill>
              </a:rPr>
              <a:t>インスタンスが変更されていないと確信できるときのみ使う。</a:t>
            </a:r>
            <a:endParaRPr kumimoji="1" lang="ja-JP" altLang="en-US" dirty="0">
              <a:solidFill>
                <a:srgbClr val="00B0F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4.3 </a:t>
            </a:r>
            <a:r>
              <a:rPr kumimoji="1" lang="ja-JP" altLang="en-US" dirty="0" smtClean="0"/>
              <a:t>推移的永続化</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Hbm</a:t>
            </a:r>
            <a:r>
              <a:rPr kumimoji="1" lang="ja-JP" altLang="en-US" dirty="0" smtClean="0"/>
              <a:t>の</a:t>
            </a:r>
            <a:r>
              <a:rPr kumimoji="1" lang="en-US" altLang="ja-JP" dirty="0" smtClean="0"/>
              <a:t>cascade</a:t>
            </a:r>
            <a:r>
              <a:rPr kumimoji="1" lang="ja-JP" altLang="en-US" dirty="0" smtClean="0"/>
              <a:t>で示した関連について、自動的に永続化、削除を行う</a:t>
            </a:r>
            <a:endParaRPr kumimoji="1" lang="ja-JP"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a:t>
            </a:r>
            <a:r>
              <a:rPr kumimoji="1" lang="ja-JP" altLang="en-US" dirty="0" smtClean="0"/>
              <a:t> オブジェクトの検索</a:t>
            </a:r>
            <a:r>
              <a:rPr kumimoji="1" lang="en-US" altLang="ja-JP" dirty="0" smtClean="0"/>
              <a:t>/</a:t>
            </a:r>
            <a:r>
              <a:rPr lang="ja-JP" altLang="en-US" dirty="0" smtClean="0"/>
              <a:t>取得</a:t>
            </a:r>
            <a:r>
              <a:rPr lang="ja-JP" altLang="en-US" dirty="0" smtClean="0"/>
              <a:t>方法</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オブジェクトのグラフ構造を走査する</a:t>
            </a:r>
            <a:endParaRPr kumimoji="1" lang="en-US" altLang="ja-JP" dirty="0" smtClean="0"/>
          </a:p>
          <a:p>
            <a:pPr lvl="1"/>
            <a:r>
              <a:rPr lang="en-US" altLang="ja-JP" dirty="0" err="1" smtClean="0"/>
              <a:t>getItems</a:t>
            </a:r>
            <a:r>
              <a:rPr lang="ja-JP" altLang="en-US" dirty="0" err="1" smtClean="0"/>
              <a:t>のような</a:t>
            </a:r>
            <a:r>
              <a:rPr lang="ja-JP" altLang="en-US" dirty="0" smtClean="0"/>
              <a:t>もの</a:t>
            </a:r>
            <a:endParaRPr lang="en-US" altLang="ja-JP" dirty="0" smtClean="0"/>
          </a:p>
          <a:p>
            <a:r>
              <a:rPr kumimoji="1" lang="ja-JP" altLang="en-US" dirty="0" smtClean="0"/>
              <a:t>識別子</a:t>
            </a:r>
            <a:r>
              <a:rPr kumimoji="1" lang="ja-JP" altLang="en-US" dirty="0" smtClean="0"/>
              <a:t>に</a:t>
            </a:r>
            <a:r>
              <a:rPr kumimoji="1" lang="ja-JP" altLang="en-US" dirty="0" smtClean="0"/>
              <a:t>よる</a:t>
            </a:r>
            <a:r>
              <a:rPr kumimoji="1" lang="ja-JP" altLang="en-US" dirty="0" smtClean="0"/>
              <a:t>取得</a:t>
            </a:r>
            <a:r>
              <a:rPr kumimoji="1" lang="en-US" altLang="ja-JP" dirty="0" smtClean="0"/>
              <a:t>(get/load)</a:t>
            </a:r>
          </a:p>
          <a:p>
            <a:pPr lvl="1"/>
            <a:r>
              <a:rPr lang="en-US" altLang="ja-JP" dirty="0" smtClean="0"/>
              <a:t>Load:</a:t>
            </a:r>
            <a:r>
              <a:rPr lang="ja-JP" altLang="en-US" dirty="0" smtClean="0"/>
              <a:t>プロキシを返す。なければ</a:t>
            </a:r>
            <a:r>
              <a:rPr lang="en-US" altLang="ja-JP" dirty="0" smtClean="0"/>
              <a:t>(</a:t>
            </a:r>
            <a:r>
              <a:rPr lang="ja-JP" altLang="en-US" dirty="0" smtClean="0"/>
              <a:t>プロキシアクセス時に</a:t>
            </a:r>
            <a:r>
              <a:rPr lang="en-US" altLang="ja-JP" dirty="0" smtClean="0"/>
              <a:t>)</a:t>
            </a:r>
            <a:r>
              <a:rPr lang="ja-JP" altLang="en-US" dirty="0" smtClean="0"/>
              <a:t>例外を投げ</a:t>
            </a:r>
            <a:r>
              <a:rPr lang="ja-JP" altLang="en-US" dirty="0" smtClean="0"/>
              <a:t>る</a:t>
            </a:r>
            <a:endParaRPr kumimoji="1" lang="en-US" altLang="ja-JP" dirty="0" smtClean="0"/>
          </a:p>
          <a:p>
            <a:pPr lvl="1"/>
            <a:r>
              <a:rPr lang="en-US" altLang="ja-JP" dirty="0" smtClean="0"/>
              <a:t>g</a:t>
            </a:r>
            <a:r>
              <a:rPr lang="en-US" altLang="ja-JP" dirty="0" smtClean="0"/>
              <a:t>et:</a:t>
            </a:r>
            <a:r>
              <a:rPr lang="ja-JP" altLang="en-US" dirty="0" smtClean="0"/>
              <a:t>プロキシは返さない。なければ</a:t>
            </a:r>
            <a:r>
              <a:rPr lang="en-US" altLang="ja-JP" dirty="0" smtClean="0"/>
              <a:t>null</a:t>
            </a:r>
            <a:r>
              <a:rPr lang="ja-JP" altLang="en-US" dirty="0" smtClean="0"/>
              <a:t>を返す</a:t>
            </a:r>
            <a:endParaRPr kumimoji="1" lang="en-US" altLang="ja-JP" dirty="0" smtClean="0"/>
          </a:p>
          <a:p>
            <a:r>
              <a:rPr lang="en-US" altLang="ja-JP" dirty="0" smtClean="0"/>
              <a:t>HQL</a:t>
            </a:r>
          </a:p>
          <a:p>
            <a:r>
              <a:rPr kumimoji="1" lang="en-US" altLang="ja-JP" dirty="0" err="1" smtClean="0"/>
              <a:t>CrieriaAPI</a:t>
            </a:r>
            <a:endParaRPr kumimoji="1" lang="en-US" altLang="ja-JP" dirty="0" smtClean="0"/>
          </a:p>
          <a:p>
            <a:r>
              <a:rPr lang="ja-JP" altLang="en-US" dirty="0" smtClean="0"/>
              <a:t>ネイティブ</a:t>
            </a:r>
            <a:r>
              <a:rPr lang="en-US" altLang="ja-JP" dirty="0" smtClean="0"/>
              <a:t>SQL</a:t>
            </a:r>
            <a:endParaRPr kumimoji="1" lang="ja-JP"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HQL</a:t>
            </a:r>
            <a:r>
              <a:rPr kumimoji="1" lang="ja-JP" altLang="en-US" dirty="0" err="1" smtClean="0"/>
              <a:t>、</a:t>
            </a:r>
            <a:r>
              <a:rPr kumimoji="1" lang="en-US" altLang="ja-JP" dirty="0" smtClean="0"/>
              <a:t>Criteria</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HQL</a:t>
            </a:r>
            <a:r>
              <a:rPr kumimoji="1" lang="ja-JP" altLang="en-US" dirty="0" smtClean="0"/>
              <a:t>はデータの検索</a:t>
            </a:r>
            <a:r>
              <a:rPr kumimoji="1" lang="en-US" altLang="ja-JP" dirty="0" smtClean="0"/>
              <a:t>/</a:t>
            </a:r>
            <a:r>
              <a:rPr kumimoji="1" lang="ja-JP" altLang="en-US" dirty="0" smtClean="0"/>
              <a:t>取得にのみ使われ、データの更新、挿入、削除には使われない</a:t>
            </a:r>
            <a:endParaRPr kumimoji="1" lang="en-US" altLang="ja-JP" dirty="0" smtClean="0"/>
          </a:p>
          <a:p>
            <a:r>
              <a:rPr lang="en-US" altLang="ja-JP" dirty="0" smtClean="0"/>
              <a:t>Criteria</a:t>
            </a:r>
          </a:p>
          <a:p>
            <a:pPr lvl="1"/>
            <a:r>
              <a:rPr kumimoji="1" lang="en-US" altLang="ja-JP" dirty="0" smtClean="0"/>
              <a:t>Criterion</a:t>
            </a:r>
            <a:r>
              <a:rPr lang="ja-JP" altLang="en-US" dirty="0" smtClean="0"/>
              <a:t>インスタンスによるツリー構造</a:t>
            </a:r>
            <a:endParaRPr lang="en-US" altLang="ja-JP" dirty="0" smtClean="0"/>
          </a:p>
          <a:p>
            <a:pPr lvl="1"/>
            <a:r>
              <a:rPr kumimoji="1" lang="ja-JP" altLang="en-US" dirty="0" smtClean="0"/>
              <a:t>オブジェクト指向的なアプローチ</a:t>
            </a:r>
            <a:endParaRPr kumimoji="1" lang="en-US" altLang="ja-JP" dirty="0" smtClean="0"/>
          </a:p>
          <a:p>
            <a:pPr lvl="1"/>
            <a:r>
              <a:rPr lang="ja-JP" altLang="en-US" dirty="0" smtClean="0"/>
              <a:t>クエリ文法がコンパイル時に解析されて妥当性が検証される</a:t>
            </a:r>
            <a:r>
              <a:rPr lang="en-US" altLang="ja-JP" dirty="0" smtClean="0"/>
              <a:t>(</a:t>
            </a:r>
            <a:r>
              <a:rPr lang="ja-JP" altLang="en-US" dirty="0" smtClean="0"/>
              <a:t>？</a:t>
            </a:r>
            <a:r>
              <a:rPr lang="en-US" altLang="ja-JP" dirty="0" smtClean="0"/>
              <a:t>)</a:t>
            </a:r>
          </a:p>
          <a:p>
            <a:pPr lvl="1"/>
            <a:r>
              <a:rPr kumimoji="1" lang="en-US" altLang="ja-JP" dirty="0" smtClean="0"/>
              <a:t>HQL</a:t>
            </a:r>
            <a:r>
              <a:rPr kumimoji="1" lang="ja-JP" altLang="en-US" dirty="0" smtClean="0"/>
              <a:t>では難しい、ユーザによる拡張を許している</a:t>
            </a:r>
            <a:endParaRPr kumimoji="1" lang="en-US" altLang="ja-JP" dirty="0" smtClean="0"/>
          </a:p>
          <a:p>
            <a:pPr lvl="1"/>
            <a:r>
              <a:rPr lang="ja-JP" altLang="en-US" dirty="0" smtClean="0"/>
              <a:t>イグザンプル</a:t>
            </a:r>
            <a:r>
              <a:rPr lang="ja-JP" altLang="en-US" dirty="0" smtClean="0"/>
              <a:t>によるクエリというものもある</a:t>
            </a:r>
            <a:endParaRPr kumimoji="1" lang="ja-JP"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フェッチ戦略</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関連するオブジェクトをいつ取得するか</a:t>
            </a:r>
            <a:endParaRPr kumimoji="1" lang="en-US" altLang="ja-JP" dirty="0" smtClean="0"/>
          </a:p>
          <a:p>
            <a:pPr lvl="1"/>
            <a:r>
              <a:rPr lang="en-US" altLang="ja-JP" dirty="0" smtClean="0"/>
              <a:t>Join</a:t>
            </a:r>
            <a:r>
              <a:rPr lang="ja-JP" altLang="en-US" dirty="0" smtClean="0"/>
              <a:t>：関連元ロード時に同時に取得する</a:t>
            </a:r>
            <a:endParaRPr lang="en-US" altLang="ja-JP" dirty="0" smtClean="0"/>
          </a:p>
          <a:p>
            <a:pPr lvl="1"/>
            <a:r>
              <a:rPr kumimoji="1" lang="en-US" altLang="ja-JP" dirty="0" smtClean="0"/>
              <a:t>Select:</a:t>
            </a:r>
            <a:r>
              <a:rPr kumimoji="1" lang="ja-JP" altLang="en-US" dirty="0" smtClean="0"/>
              <a:t>実際に関連先にアクセスする際に</a:t>
            </a:r>
            <a:r>
              <a:rPr kumimoji="1" lang="en-US" altLang="ja-JP" dirty="0" smtClean="0"/>
              <a:t>SQL</a:t>
            </a:r>
            <a:r>
              <a:rPr kumimoji="1" lang="ja-JP" altLang="en-US" dirty="0" smtClean="0"/>
              <a:t>が発行される。セッション外でアクセスすると例外が発生する。遅延フェッチ。</a:t>
            </a:r>
            <a:endParaRPr kumimoji="1" lang="en-US" altLang="ja-JP" dirty="0" smtClean="0"/>
          </a:p>
          <a:p>
            <a:r>
              <a:rPr lang="en-US" altLang="ja-JP" dirty="0" err="1" smtClean="0"/>
              <a:t>Hbm</a:t>
            </a:r>
            <a:r>
              <a:rPr lang="ja-JP" altLang="en-US" dirty="0" smtClean="0"/>
              <a:t>で</a:t>
            </a:r>
            <a:r>
              <a:rPr lang="en-US" altLang="ja-JP" dirty="0" smtClean="0"/>
              <a:t>lazy=true</a:t>
            </a:r>
            <a:r>
              <a:rPr lang="ja-JP" altLang="en-US" dirty="0" smtClean="0"/>
              <a:t>にすると遅延フェッチになる。</a:t>
            </a:r>
            <a:endParaRPr lang="en-US" altLang="ja-JP" dirty="0" smtClean="0"/>
          </a:p>
          <a:p>
            <a:pPr lvl="1"/>
            <a:r>
              <a:rPr lang="ja-JP" altLang="en-US" dirty="0" smtClean="0"/>
              <a:t>コレクションは即時フェッチであってもラッパーが使われる</a:t>
            </a:r>
            <a:r>
              <a:rPr lang="en-US" altLang="ja-JP" dirty="0" smtClean="0"/>
              <a:t>(</a:t>
            </a:r>
            <a:r>
              <a:rPr lang="ja-JP" altLang="en-US" dirty="0" smtClean="0"/>
              <a:t>ダーティチェックのため</a:t>
            </a:r>
            <a:r>
              <a:rPr lang="en-US" altLang="ja-JP" dirty="0" smtClean="0"/>
              <a:t>)</a:t>
            </a:r>
          </a:p>
          <a:p>
            <a:r>
              <a:rPr lang="en-US" altLang="ja-JP" dirty="0" err="1" smtClean="0"/>
              <a:t>Hibernate.initialize</a:t>
            </a:r>
            <a:r>
              <a:rPr lang="en-US" altLang="ja-JP" dirty="0" smtClean="0"/>
              <a:t>(</a:t>
            </a:r>
            <a:r>
              <a:rPr lang="en-US" altLang="ja-JP" dirty="0" err="1" smtClean="0"/>
              <a:t>obj</a:t>
            </a:r>
            <a:r>
              <a:rPr lang="en-US" altLang="ja-JP" dirty="0" smtClean="0"/>
              <a:t>)</a:t>
            </a:r>
            <a:r>
              <a:rPr lang="ja-JP" altLang="en-US" dirty="0" smtClean="0"/>
              <a:t>で読み込める</a:t>
            </a:r>
            <a:endParaRPr lang="en-US" altLang="ja-JP" dirty="0" smtClean="0"/>
          </a:p>
          <a:p>
            <a:pPr lvl="1"/>
            <a:r>
              <a:rPr lang="ja-JP" altLang="en-US" dirty="0" smtClean="0"/>
              <a:t>関連先も引数に渡さないとダメ。</a:t>
            </a:r>
            <a:endParaRPr lang="en-US" altLang="ja-JP"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Hibernate</a:t>
            </a:r>
            <a:r>
              <a:rPr kumimoji="1" lang="ja-JP" altLang="en-US" dirty="0" smtClean="0"/>
              <a:t>の構成</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POJO</a:t>
            </a:r>
          </a:p>
          <a:p>
            <a:r>
              <a:rPr lang="en-US" altLang="ja-JP" dirty="0" err="1" smtClean="0"/>
              <a:t>Hbm</a:t>
            </a:r>
            <a:endParaRPr lang="en-US" altLang="ja-JP" dirty="0" smtClean="0"/>
          </a:p>
          <a:p>
            <a:r>
              <a:rPr kumimoji="1" lang="ja-JP" altLang="en-US" dirty="0" smtClean="0"/>
              <a:t>テーブル</a:t>
            </a:r>
            <a:endParaRPr kumimoji="1" lang="ja-JP"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4.4.7</a:t>
            </a:r>
            <a:r>
              <a:rPr kumimoji="1" lang="ja-JP" altLang="en-US" dirty="0" smtClean="0"/>
              <a:t> 検索のチューニング</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SQL</a:t>
            </a:r>
            <a:r>
              <a:rPr kumimoji="1" lang="ja-JP" altLang="en-US" dirty="0" smtClean="0"/>
              <a:t>ログを有効にする</a:t>
            </a:r>
            <a:endParaRPr kumimoji="1" lang="en-US" altLang="ja-JP" dirty="0" smtClean="0"/>
          </a:p>
          <a:p>
            <a:r>
              <a:rPr lang="ja-JP" altLang="en-US" dirty="0" smtClean="0"/>
              <a:t>ユースケースごとにどんな</a:t>
            </a:r>
            <a:r>
              <a:rPr lang="en-US" altLang="ja-JP" dirty="0" smtClean="0"/>
              <a:t>SQL</a:t>
            </a:r>
            <a:r>
              <a:rPr lang="ja-JP" altLang="en-US" dirty="0" smtClean="0"/>
              <a:t>がどれだけ</a:t>
            </a:r>
            <a:r>
              <a:rPr lang="en-US" altLang="ja-JP" dirty="0" smtClean="0"/>
              <a:t>Hibernate</a:t>
            </a:r>
            <a:r>
              <a:rPr lang="ja-JP" altLang="en-US" dirty="0" smtClean="0"/>
              <a:t>によって実行</a:t>
            </a:r>
            <a:r>
              <a:rPr lang="ja-JP" altLang="en-US" dirty="0" smtClean="0"/>
              <a:t>されている</a:t>
            </a:r>
            <a:r>
              <a:rPr lang="ja-JP" altLang="en-US" dirty="0" smtClean="0"/>
              <a:t>か確認</a:t>
            </a:r>
            <a:endParaRPr lang="en-US" altLang="ja-JP" dirty="0" smtClean="0"/>
          </a:p>
          <a:p>
            <a:pPr lvl="1"/>
            <a:r>
              <a:rPr kumimoji="1" lang="ja-JP" altLang="en-US" dirty="0" smtClean="0"/>
              <a:t>結合が重いならば、</a:t>
            </a:r>
            <a:r>
              <a:rPr kumimoji="1" lang="en-US" altLang="ja-JP" dirty="0" smtClean="0"/>
              <a:t>many-to-one</a:t>
            </a:r>
            <a:r>
              <a:rPr kumimoji="1" lang="ja-JP" altLang="en-US" dirty="0" smtClean="0"/>
              <a:t>の</a:t>
            </a:r>
            <a:r>
              <a:rPr kumimoji="1" lang="en-US" altLang="ja-JP" dirty="0" smtClean="0"/>
              <a:t>outer-join=false</a:t>
            </a:r>
            <a:r>
              <a:rPr kumimoji="1" lang="ja-JP" altLang="en-US" dirty="0" smtClean="0"/>
              <a:t>に</a:t>
            </a:r>
            <a:endParaRPr kumimoji="1" lang="en-US" altLang="ja-JP" dirty="0" smtClean="0"/>
          </a:p>
          <a:p>
            <a:pPr lvl="1"/>
            <a:r>
              <a:rPr lang="ja-JP" altLang="en-US" dirty="0" smtClean="0"/>
              <a:t>あまりにも</a:t>
            </a:r>
            <a:r>
              <a:rPr lang="en-US" altLang="ja-JP" dirty="0" smtClean="0"/>
              <a:t>SQL</a:t>
            </a:r>
            <a:r>
              <a:rPr lang="ja-JP" altLang="en-US" dirty="0" smtClean="0"/>
              <a:t>が多いならば、コレクションの</a:t>
            </a:r>
            <a:r>
              <a:rPr lang="en-US" altLang="ja-JP" dirty="0" smtClean="0"/>
              <a:t>lazy=true</a:t>
            </a:r>
            <a:r>
              <a:rPr lang="ja-JP" altLang="en-US" dirty="0" smtClean="0"/>
              <a:t>に</a:t>
            </a:r>
            <a:endParaRPr kumimoji="1" lang="ja-JP"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a:t>
            </a:r>
            <a:r>
              <a:rPr kumimoji="1" lang="ja-JP" altLang="en-US" dirty="0" smtClean="0"/>
              <a:t> トランザクション、並行性、キャッシュ</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トランザクション</a:t>
            </a:r>
            <a:endParaRPr kumimoji="1" lang="en-US" altLang="ja-JP" dirty="0" smtClean="0"/>
          </a:p>
          <a:p>
            <a:pPr lvl="1"/>
            <a:r>
              <a:rPr lang="ja-JP" altLang="en-US" dirty="0" smtClean="0"/>
              <a:t>複数</a:t>
            </a:r>
            <a:r>
              <a:rPr lang="ja-JP" altLang="en-US" dirty="0" smtClean="0"/>
              <a:t>の</a:t>
            </a:r>
            <a:r>
              <a:rPr lang="en-US" altLang="ja-JP" dirty="0" smtClean="0"/>
              <a:t>DB</a:t>
            </a:r>
            <a:r>
              <a:rPr lang="ja-JP" altLang="en-US" dirty="0" smtClean="0"/>
              <a:t>を使うならば、</a:t>
            </a:r>
            <a:r>
              <a:rPr lang="en-US" altLang="ja-JP" dirty="0" smtClean="0"/>
              <a:t>JDBC</a:t>
            </a:r>
            <a:r>
              <a:rPr lang="ja-JP" altLang="en-US" dirty="0" smtClean="0"/>
              <a:t>単独では原子性が達成できない。分散トランザクションをサポートするトランザクションマネージャを</a:t>
            </a:r>
            <a:r>
              <a:rPr lang="en-US" altLang="ja-JP" dirty="0" smtClean="0"/>
              <a:t>JTA</a:t>
            </a:r>
            <a:r>
              <a:rPr lang="ja-JP" altLang="en-US" dirty="0" smtClean="0"/>
              <a:t>を用いて使う</a:t>
            </a:r>
            <a:r>
              <a:rPr lang="en-US" altLang="ja-JP" dirty="0" smtClean="0"/>
              <a:t>#</a:t>
            </a:r>
          </a:p>
          <a:p>
            <a:pPr lvl="1"/>
            <a:r>
              <a:rPr kumimoji="1" lang="ja-JP" altLang="en-US" dirty="0" smtClean="0"/>
              <a:t>管理された環境では、</a:t>
            </a:r>
            <a:r>
              <a:rPr kumimoji="1" lang="en-US" altLang="ja-JP" dirty="0" smtClean="0"/>
              <a:t>JTA</a:t>
            </a:r>
            <a:r>
              <a:rPr kumimoji="1" lang="ja-JP" altLang="en-US" dirty="0" smtClean="0"/>
              <a:t>はコンテナ管理トランザクション</a:t>
            </a:r>
            <a:r>
              <a:rPr kumimoji="1" lang="en-US" altLang="ja-JP" dirty="0" smtClean="0"/>
              <a:t>(CMT)</a:t>
            </a:r>
            <a:r>
              <a:rPr kumimoji="1" lang="ja-JP" altLang="en-US" dirty="0" err="1" smtClean="0"/>
              <a:t>にも</a:t>
            </a:r>
            <a:r>
              <a:rPr kumimoji="1" lang="ja-JP" altLang="en-US" dirty="0" smtClean="0"/>
              <a:t>利用される</a:t>
            </a:r>
            <a:endParaRPr kumimoji="1" lang="ja-JP"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Session</a:t>
            </a:r>
            <a:r>
              <a:rPr kumimoji="1" lang="ja-JP" altLang="en-US" dirty="0" smtClean="0"/>
              <a:t>のフラッシュ</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透過的な遅延書き込みが実装されている</a:t>
            </a:r>
            <a:endParaRPr kumimoji="1" lang="en-US" altLang="ja-JP" dirty="0" smtClean="0"/>
          </a:p>
          <a:p>
            <a:pPr lvl="1"/>
            <a:r>
              <a:rPr lang="ja-JP" altLang="en-US" dirty="0" smtClean="0"/>
              <a:t>即座</a:t>
            </a:r>
            <a:r>
              <a:rPr lang="ja-JP" altLang="en-US" dirty="0" smtClean="0"/>
              <a:t>に</a:t>
            </a:r>
            <a:r>
              <a:rPr lang="en-US" altLang="ja-JP" dirty="0" smtClean="0"/>
              <a:t>DB</a:t>
            </a:r>
            <a:r>
              <a:rPr lang="ja-JP" altLang="en-US" dirty="0" smtClean="0"/>
              <a:t>に変更が反映されるわけではない</a:t>
            </a:r>
            <a:endParaRPr lang="en-US" altLang="ja-JP" dirty="0" smtClean="0"/>
          </a:p>
          <a:p>
            <a:r>
              <a:rPr kumimoji="1" lang="en-US" altLang="ja-JP" dirty="0" smtClean="0"/>
              <a:t>DB</a:t>
            </a:r>
            <a:r>
              <a:rPr kumimoji="1" lang="ja-JP" altLang="en-US" dirty="0" smtClean="0"/>
              <a:t>にセッション</a:t>
            </a:r>
            <a:r>
              <a:rPr lang="ja-JP" altLang="en-US" dirty="0" smtClean="0"/>
              <a:t>の</a:t>
            </a:r>
            <a:r>
              <a:rPr lang="ja-JP" altLang="en-US" dirty="0" smtClean="0"/>
              <a:t>状態を書き出すタイミング</a:t>
            </a:r>
            <a:endParaRPr lang="en-US" altLang="ja-JP" dirty="0" smtClean="0"/>
          </a:p>
          <a:p>
            <a:pPr lvl="1"/>
            <a:r>
              <a:rPr kumimoji="1" lang="ja-JP" altLang="en-US" dirty="0" smtClean="0"/>
              <a:t>トランザクション</a:t>
            </a:r>
            <a:r>
              <a:rPr kumimoji="1" lang="ja-JP" altLang="en-US" dirty="0" smtClean="0"/>
              <a:t>のコミット</a:t>
            </a:r>
            <a:endParaRPr kumimoji="1" lang="en-US" altLang="ja-JP" dirty="0" smtClean="0"/>
          </a:p>
          <a:p>
            <a:pPr lvl="1"/>
            <a:r>
              <a:rPr lang="ja-JP" altLang="en-US" dirty="0" smtClean="0"/>
              <a:t>しばしばクエリが実行される前</a:t>
            </a:r>
            <a:endParaRPr lang="en-US" altLang="ja-JP" dirty="0" smtClean="0"/>
          </a:p>
          <a:p>
            <a:pPr lvl="2"/>
            <a:r>
              <a:rPr lang="ja-JP" altLang="en-US" dirty="0" smtClean="0"/>
              <a:t>メモリ上のオブジェクトが変更されており、次のクエリに影響を与える</a:t>
            </a:r>
            <a:r>
              <a:rPr lang="ja-JP" altLang="en-US" dirty="0" smtClean="0"/>
              <a:t>場合</a:t>
            </a:r>
            <a:endParaRPr lang="en-US" altLang="ja-JP" dirty="0" smtClean="0"/>
          </a:p>
          <a:p>
            <a:pPr lvl="1"/>
            <a:r>
              <a:rPr kumimoji="1" lang="en-US" altLang="ja-JP" dirty="0" err="1" smtClean="0"/>
              <a:t>Session.flush</a:t>
            </a:r>
            <a:r>
              <a:rPr kumimoji="1" lang="ja-JP" altLang="en-US" dirty="0" smtClean="0"/>
              <a:t>が明示的に呼び出されたとき</a:t>
            </a:r>
            <a:endParaRPr kumimoji="1" lang="en-US" altLang="ja-JP" dirty="0" smtClean="0"/>
          </a:p>
          <a:p>
            <a:r>
              <a:rPr lang="en-US" altLang="ja-JP" dirty="0" err="1" smtClean="0"/>
              <a:t>Session.setFlashMode</a:t>
            </a:r>
            <a:endParaRPr kumimoji="1" lang="ja-JP"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ja-JP" altLang="en-US" dirty="0" smtClean="0"/>
              <a:t>クエリ実行前の</a:t>
            </a:r>
            <a:r>
              <a:rPr kumimoji="1" lang="en-US" altLang="ja-JP" dirty="0" smtClean="0"/>
              <a:t>flush</a:t>
            </a:r>
            <a:r>
              <a:rPr kumimoji="1" lang="ja-JP" altLang="en-US" dirty="0" smtClean="0"/>
              <a:t>の例</a:t>
            </a:r>
            <a:endParaRPr kumimoji="1" lang="en-US" altLang="ja-JP" dirty="0" smtClean="0"/>
          </a:p>
          <a:p>
            <a:pPr lvl="1"/>
            <a:r>
              <a:rPr lang="en-US" altLang="ja-JP" dirty="0" smtClean="0"/>
              <a:t>Item </a:t>
            </a:r>
            <a:r>
              <a:rPr lang="en-US" altLang="ja-JP" dirty="0" err="1" smtClean="0"/>
              <a:t>item</a:t>
            </a:r>
            <a:r>
              <a:rPr lang="en-US" altLang="ja-JP" dirty="0" smtClean="0"/>
              <a:t> = new Item();</a:t>
            </a:r>
          </a:p>
          <a:p>
            <a:pPr lvl="1"/>
            <a:r>
              <a:rPr kumimoji="1" lang="en-US" altLang="ja-JP" dirty="0" err="1" smtClean="0"/>
              <a:t>Session.save</a:t>
            </a:r>
            <a:r>
              <a:rPr kumimoji="1" lang="en-US" altLang="ja-JP" dirty="0" smtClean="0"/>
              <a:t>(item); //</a:t>
            </a:r>
            <a:r>
              <a:rPr kumimoji="1" lang="ja-JP" altLang="en-US" dirty="0" smtClean="0"/>
              <a:t>この時点では</a:t>
            </a:r>
            <a:r>
              <a:rPr kumimoji="1" lang="en-US" altLang="ja-JP" dirty="0" smtClean="0"/>
              <a:t>insert</a:t>
            </a:r>
            <a:r>
              <a:rPr kumimoji="1" lang="ja-JP" altLang="en-US" dirty="0" smtClean="0"/>
              <a:t>はまだ</a:t>
            </a:r>
            <a:endParaRPr kumimoji="1" lang="en-US" altLang="ja-JP" dirty="0" smtClean="0"/>
          </a:p>
          <a:p>
            <a:pPr lvl="1"/>
            <a:r>
              <a:rPr lang="en-US" altLang="ja-JP" dirty="0" err="1" smtClean="0"/>
              <a:t>Session.createCriteria</a:t>
            </a:r>
            <a:r>
              <a:rPr lang="en-US" altLang="ja-JP" dirty="0" smtClean="0"/>
              <a:t>(</a:t>
            </a:r>
            <a:r>
              <a:rPr lang="en-US" altLang="ja-JP" dirty="0" err="1" smtClean="0"/>
              <a:t>Item.class</a:t>
            </a:r>
            <a:r>
              <a:rPr lang="en-US" altLang="ja-JP" dirty="0" smtClean="0"/>
              <a:t>).list();</a:t>
            </a:r>
          </a:p>
          <a:p>
            <a:pPr lvl="2"/>
            <a:r>
              <a:rPr lang="ja-JP" altLang="en-US" dirty="0" smtClean="0"/>
              <a:t>この時点で</a:t>
            </a:r>
            <a:r>
              <a:rPr lang="en-US" altLang="ja-JP" dirty="0" smtClean="0"/>
              <a:t>insert</a:t>
            </a:r>
            <a:r>
              <a:rPr lang="ja-JP" altLang="en-US" dirty="0" smtClean="0"/>
              <a:t>と</a:t>
            </a:r>
            <a:r>
              <a:rPr lang="en-US" altLang="ja-JP" dirty="0" smtClean="0"/>
              <a:t>select</a:t>
            </a:r>
            <a:r>
              <a:rPr lang="ja-JP" altLang="en-US" dirty="0" smtClean="0"/>
              <a:t>が実行される</a:t>
            </a:r>
            <a:endParaRPr kumimoji="1" lang="ja-JP"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独立</a:t>
            </a:r>
            <a:r>
              <a:rPr lang="ja-JP" altLang="en-US" dirty="0" smtClean="0"/>
              <a:t>レベル</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Read uncommitted</a:t>
            </a:r>
            <a:r>
              <a:rPr kumimoji="1" lang="ja-JP" altLang="en-US" dirty="0" smtClean="0"/>
              <a:t>：</a:t>
            </a:r>
            <a:r>
              <a:rPr lang="ja-JP" altLang="en-US" dirty="0" smtClean="0"/>
              <a:t>ありえない。他のコミットされていない変更を読み込んでコミットができる</a:t>
            </a:r>
            <a:endParaRPr lang="en-US" altLang="ja-JP" dirty="0" smtClean="0"/>
          </a:p>
          <a:p>
            <a:r>
              <a:rPr kumimoji="1" lang="en-US" altLang="ja-JP" dirty="0" err="1" smtClean="0"/>
              <a:t>Serializable</a:t>
            </a:r>
            <a:endParaRPr kumimoji="1" lang="en-US" altLang="ja-JP" dirty="0" smtClean="0"/>
          </a:p>
          <a:p>
            <a:pPr lvl="1"/>
            <a:r>
              <a:rPr lang="ja-JP" altLang="en-US" dirty="0" smtClean="0"/>
              <a:t>ファントムリードが問題となることはほとんどない、またスケーラビリティの面で不利</a:t>
            </a:r>
            <a:endParaRPr lang="en-US" altLang="ja-JP" dirty="0" smtClean="0"/>
          </a:p>
          <a:p>
            <a:r>
              <a:rPr kumimoji="1" lang="en-US" altLang="ja-JP" dirty="0" smtClean="0"/>
              <a:t>Repeatable</a:t>
            </a:r>
            <a:r>
              <a:rPr kumimoji="1" lang="ja-JP" altLang="en-US" dirty="0" smtClean="0"/>
              <a:t> </a:t>
            </a:r>
            <a:r>
              <a:rPr kumimoji="1" lang="en-US" altLang="ja-JP" dirty="0" smtClean="0"/>
              <a:t>Read</a:t>
            </a:r>
          </a:p>
          <a:p>
            <a:pPr lvl="1"/>
            <a:r>
              <a:rPr lang="ja-JP" altLang="en-US" dirty="0" smtClean="0"/>
              <a:t>ある変更が他の並列のトランザクションによる変更に上書きされる可能性を排除する</a:t>
            </a:r>
            <a:endParaRPr lang="en-US" altLang="ja-JP" dirty="0" smtClean="0"/>
          </a:p>
          <a:p>
            <a:pPr lvl="2"/>
            <a:r>
              <a:rPr lang="ja-JP" altLang="en-US" dirty="0" smtClean="0"/>
              <a:t>これは</a:t>
            </a:r>
            <a:r>
              <a:rPr lang="en-US" altLang="ja-JP" dirty="0" smtClean="0"/>
              <a:t>version</a:t>
            </a:r>
            <a:r>
              <a:rPr lang="ja-JP" altLang="en-US" dirty="0" smtClean="0"/>
              <a:t>を使うことで回避可能</a:t>
            </a:r>
            <a:endParaRPr lang="en-US" altLang="ja-JP" dirty="0" smtClean="0"/>
          </a:p>
          <a:p>
            <a:pPr lvl="2"/>
            <a:r>
              <a:rPr lang="ja-JP" altLang="en-US" dirty="0" smtClean="0"/>
              <a:t>同じテーブルを</a:t>
            </a:r>
            <a:r>
              <a:rPr lang="en-US" altLang="ja-JP" dirty="0" smtClean="0"/>
              <a:t>1</a:t>
            </a:r>
            <a:r>
              <a:rPr lang="ja-JP" altLang="en-US" dirty="0" smtClean="0"/>
              <a:t>トランザクションで二回</a:t>
            </a:r>
            <a:r>
              <a:rPr lang="ja-JP" altLang="en-US" dirty="0" err="1" smtClean="0"/>
              <a:t>読</a:t>
            </a:r>
            <a:r>
              <a:rPr lang="ja-JP" altLang="en-US" dirty="0" err="1" smtClean="0"/>
              <a:t>むの</a:t>
            </a:r>
            <a:r>
              <a:rPr lang="ja-JP" altLang="en-US" smtClean="0"/>
              <a:t>はまれ</a:t>
            </a:r>
            <a:endParaRPr lang="en-US" altLang="ja-JP" dirty="0" smtClean="0"/>
          </a:p>
          <a:p>
            <a:r>
              <a:rPr kumimoji="1" lang="ja-JP" altLang="en-US" dirty="0" smtClean="0"/>
              <a:t>→</a:t>
            </a:r>
            <a:r>
              <a:rPr kumimoji="1" lang="en-US" altLang="ja-JP" dirty="0" smtClean="0"/>
              <a:t>Read</a:t>
            </a:r>
            <a:r>
              <a:rPr kumimoji="1" lang="ja-JP" altLang="en-US" dirty="0" smtClean="0"/>
              <a:t> </a:t>
            </a:r>
            <a:r>
              <a:rPr kumimoji="1" lang="en-US" altLang="ja-JP" dirty="0" err="1" smtClean="0"/>
              <a:t>UnComitted</a:t>
            </a:r>
            <a:r>
              <a:rPr kumimoji="1" lang="ja-JP" altLang="en-US" dirty="0" smtClean="0"/>
              <a:t>を使おう！</a:t>
            </a:r>
            <a:endParaRPr kumimoji="1" lang="ja-JP"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5.1.7</a:t>
            </a:r>
            <a:r>
              <a:rPr kumimoji="1" lang="ja-JP" altLang="en-US" dirty="0" smtClean="0"/>
              <a:t> 悲観的ロック</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Hibernate</a:t>
            </a:r>
            <a:r>
              <a:rPr kumimoji="1" lang="ja-JP" altLang="en-US" dirty="0" smtClean="0"/>
              <a:t>の仕組み</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Session</a:t>
            </a:r>
            <a:r>
              <a:rPr kumimoji="1" lang="ja-JP" altLang="en-US" dirty="0" smtClean="0"/>
              <a:t>とか？</a:t>
            </a:r>
            <a:endParaRPr kumimoji="1" lang="en-US" altLang="ja-JP" dirty="0" smtClean="0"/>
          </a:p>
          <a:p>
            <a:endParaRPr kumimoji="1" lang="ja-JP"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Hibernate</a:t>
            </a:r>
            <a:r>
              <a:rPr kumimoji="1" lang="ja-JP" altLang="en-US" dirty="0" smtClean="0"/>
              <a:t>の基本的な使い方</a:t>
            </a:r>
            <a:endParaRPr kumimoji="1" lang="ja-JP" altLang="en-US" dirty="0"/>
          </a:p>
        </p:txBody>
      </p:sp>
      <p:sp>
        <p:nvSpPr>
          <p:cNvPr id="3" name="コンテンツ プレースホルダ 2"/>
          <p:cNvSpPr>
            <a:spLocks noGrp="1"/>
          </p:cNvSpPr>
          <p:nvPr>
            <p:ph idx="1"/>
          </p:nvPr>
        </p:nvSpPr>
        <p:spPr>
          <a:xfrm>
            <a:off x="323850" y="1557338"/>
            <a:ext cx="6336382" cy="1367606"/>
          </a:xfrm>
        </p:spPr>
        <p:txBody>
          <a:bodyPr/>
          <a:lstStyle/>
          <a:p>
            <a:endParaRPr kumimoji="1" lang="ja-JP" altLang="en-US" dirty="0"/>
          </a:p>
        </p:txBody>
      </p:sp>
      <p:sp>
        <p:nvSpPr>
          <p:cNvPr id="4" name="テキスト ボックス 3"/>
          <p:cNvSpPr txBox="1"/>
          <p:nvPr/>
        </p:nvSpPr>
        <p:spPr>
          <a:xfrm>
            <a:off x="1331640" y="3933056"/>
            <a:ext cx="4925259" cy="2031325"/>
          </a:xfrm>
          <a:prstGeom prst="rect">
            <a:avLst/>
          </a:prstGeom>
          <a:noFill/>
        </p:spPr>
        <p:txBody>
          <a:bodyPr wrap="none" rtlCol="0">
            <a:spAutoFit/>
          </a:bodyPr>
          <a:lstStyle/>
          <a:p>
            <a:r>
              <a:rPr kumimoji="1" lang="en-US" altLang="ja-JP" dirty="0" smtClean="0"/>
              <a:t>Session </a:t>
            </a:r>
            <a:r>
              <a:rPr kumimoji="1" lang="en-US" altLang="ja-JP" dirty="0" err="1" smtClean="0"/>
              <a:t>session</a:t>
            </a:r>
            <a:r>
              <a:rPr kumimoji="1" lang="en-US" altLang="ja-JP" dirty="0" smtClean="0"/>
              <a:t> = </a:t>
            </a:r>
            <a:r>
              <a:rPr kumimoji="1" lang="en-US" altLang="ja-JP" dirty="0" err="1" smtClean="0"/>
              <a:t>sessionFActory.getSession</a:t>
            </a:r>
            <a:r>
              <a:rPr kumimoji="1" lang="en-US" altLang="ja-JP" dirty="0" smtClean="0"/>
              <a:t>()l</a:t>
            </a:r>
          </a:p>
          <a:p>
            <a:r>
              <a:rPr lang="en-US" altLang="ja-JP" dirty="0" smtClean="0"/>
              <a:t>Transaction </a:t>
            </a:r>
            <a:r>
              <a:rPr lang="en-US" altLang="ja-JP" dirty="0" err="1" smtClean="0"/>
              <a:t>tx</a:t>
            </a:r>
            <a:r>
              <a:rPr lang="en-US" altLang="ja-JP" dirty="0" smtClean="0"/>
              <a:t> = </a:t>
            </a:r>
            <a:r>
              <a:rPr lang="en-US" altLang="ja-JP" dirty="0" err="1" smtClean="0"/>
              <a:t>session.beginTransaction</a:t>
            </a:r>
            <a:r>
              <a:rPr lang="en-US" altLang="ja-JP" dirty="0" smtClean="0"/>
              <a:t>();</a:t>
            </a:r>
          </a:p>
          <a:p>
            <a:endParaRPr lang="en-US" altLang="ja-JP" dirty="0" smtClean="0"/>
          </a:p>
          <a:p>
            <a:r>
              <a:rPr lang="en-US" altLang="ja-JP" dirty="0" smtClean="0"/>
              <a:t>User </a:t>
            </a:r>
            <a:r>
              <a:rPr lang="en-US" altLang="ja-JP" dirty="0" err="1" smtClean="0"/>
              <a:t>user</a:t>
            </a:r>
            <a:r>
              <a:rPr lang="en-US" altLang="ja-JP" dirty="0" smtClean="0"/>
              <a:t> = </a:t>
            </a:r>
            <a:r>
              <a:rPr lang="en-US" altLang="ja-JP" dirty="0" err="1" smtClean="0"/>
              <a:t>session.load</a:t>
            </a:r>
            <a:r>
              <a:rPr lang="en-US" altLang="ja-JP" dirty="0" smtClean="0"/>
              <a:t>(User.class,1L);</a:t>
            </a:r>
          </a:p>
          <a:p>
            <a:r>
              <a:rPr lang="en-US" altLang="ja-JP" dirty="0" err="1" smtClean="0"/>
              <a:t>User.setAddress</a:t>
            </a:r>
            <a:r>
              <a:rPr lang="en-US" altLang="ja-JP" dirty="0" smtClean="0"/>
              <a:t>(“</a:t>
            </a:r>
            <a:r>
              <a:rPr lang="en-US" altLang="ja-JP" dirty="0" err="1" smtClean="0"/>
              <a:t>hoge</a:t>
            </a:r>
            <a:r>
              <a:rPr lang="en-US" altLang="ja-JP" dirty="0" smtClean="0"/>
              <a:t>”);</a:t>
            </a:r>
          </a:p>
          <a:p>
            <a:r>
              <a:rPr lang="en-US" altLang="ja-JP" dirty="0" err="1" smtClean="0"/>
              <a:t>Tx.commit</a:t>
            </a:r>
            <a:r>
              <a:rPr lang="en-US" altLang="ja-JP" dirty="0" smtClean="0"/>
              <a:t>();</a:t>
            </a:r>
          </a:p>
          <a:p>
            <a:r>
              <a:rPr lang="en-US" altLang="ja-JP" dirty="0" err="1" smtClean="0"/>
              <a:t>Session.close</a:t>
            </a:r>
            <a:r>
              <a:rPr lang="en-US" altLang="ja-JP" smtClean="0"/>
              <a:t>();</a:t>
            </a:r>
            <a:endParaRPr lang="en-US" altLang="ja-JP" dirty="0" smtClean="0"/>
          </a:p>
        </p:txBody>
      </p:sp>
    </p:spTree>
  </p:cSld>
  <p:clrMapOvr>
    <a:masterClrMapping/>
  </p:clrMapOvr>
</p:sld>
</file>

<file path=ppt/theme/theme1.xml><?xml version="1.0" encoding="utf-8"?>
<a:theme xmlns:a="http://schemas.openxmlformats.org/drawingml/2006/main" name="PPTテンプレート">
  <a:themeElements>
    <a:clrScheme name="Office テーマ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テーマ">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Tahoma" pitchFamily="34" charset="0"/>
            <a:ea typeface="ＭＳ Ｐゴシック" charset="-128"/>
          </a:defRPr>
        </a:defPPr>
      </a:lstStyle>
    </a:spDef>
    <a:lnDef>
      <a:spPr bwMode="auto">
        <a:xfrm>
          <a:off x="0" y="0"/>
          <a:ext cx="1" cy="1"/>
        </a:xfrm>
        <a:custGeom>
          <a:avLst/>
          <a:gdLst/>
          <a:ahLst/>
          <a:cxnLst/>
          <a:rect l="0" t="0" r="0" b="0"/>
          <a:pathLst/>
        </a:custGeom>
        <a:solidFill>
          <a:srgbClr val="DDDDDD"/>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Tahoma" pitchFamily="34" charset="0"/>
            <a:ea typeface="ＭＳ Ｐゴシック" charset="-128"/>
          </a:defRPr>
        </a:defPPr>
      </a:lstStyle>
    </a:lnDef>
  </a:objectDefaults>
  <a:extraClrSchemeLst>
    <a:extraClrScheme>
      <a:clrScheme name="Office テーマ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テーマ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BBreak</Template>
  <TotalTime>268</TotalTime>
  <Words>3177</Words>
  <Application>Microsoft Office PowerPoint</Application>
  <PresentationFormat>画面に合わせる (4:3)</PresentationFormat>
  <Paragraphs>402</Paragraphs>
  <Slides>75</Slides>
  <Notes>0</Notes>
  <HiddenSlides>0</HiddenSlides>
  <MMClips>0</MMClips>
  <ScaleCrop>false</ScaleCrop>
  <HeadingPairs>
    <vt:vector size="4" baseType="variant">
      <vt:variant>
        <vt:lpstr>テーマ</vt:lpstr>
      </vt:variant>
      <vt:variant>
        <vt:i4>1</vt:i4>
      </vt:variant>
      <vt:variant>
        <vt:lpstr>スライド タイトル</vt:lpstr>
      </vt:variant>
      <vt:variant>
        <vt:i4>75</vt:i4>
      </vt:variant>
    </vt:vector>
  </HeadingPairs>
  <TitlesOfParts>
    <vt:vector size="76" baseType="lpstr">
      <vt:lpstr>PPTテンプレート</vt:lpstr>
      <vt:lpstr>スライド 1</vt:lpstr>
      <vt:lpstr>Hibernateとは</vt:lpstr>
      <vt:lpstr>ORMとは</vt:lpstr>
      <vt:lpstr>粒度の問題</vt:lpstr>
      <vt:lpstr>継承の問題</vt:lpstr>
      <vt:lpstr>関連の問題</vt:lpstr>
      <vt:lpstr>Hibernateの構成</vt:lpstr>
      <vt:lpstr>Hibernateの仕組み</vt:lpstr>
      <vt:lpstr>Hibernateの基本的な使い方</vt:lpstr>
      <vt:lpstr>補足</vt:lpstr>
      <vt:lpstr>粒度の問題の解決</vt:lpstr>
      <vt:lpstr>other</vt:lpstr>
      <vt:lpstr>スライド 13</vt:lpstr>
      <vt:lpstr>スライド 14</vt:lpstr>
      <vt:lpstr>スライド 15</vt:lpstr>
      <vt:lpstr>スライド 16</vt:lpstr>
      <vt:lpstr>スライド 17</vt:lpstr>
      <vt:lpstr>スライド 18</vt:lpstr>
      <vt:lpstr>1.4.1 ORM</vt:lpstr>
      <vt:lpstr>1.4.1 ORMの品質</vt:lpstr>
      <vt:lpstr>1.4.1 ORMの品質</vt:lpstr>
      <vt:lpstr>1.4.2 一般的なORMにおける問題</vt:lpstr>
      <vt:lpstr>1.5 まとめ</vt:lpstr>
      <vt:lpstr>2.1 Hello World</vt:lpstr>
      <vt:lpstr>2.2 Hibernateのアーキテクチャ</vt:lpstr>
      <vt:lpstr>2.2.1 中核となるインターフェース</vt:lpstr>
      <vt:lpstr>スライド 27</vt:lpstr>
      <vt:lpstr>スライド 28</vt:lpstr>
      <vt:lpstr>2.3 基本的なコンフィギュレーション</vt:lpstr>
      <vt:lpstr>2.3.1 SessionFactoryの生成</vt:lpstr>
      <vt:lpstr>コンフィギュレーションオプションの設定方法</vt:lpstr>
      <vt:lpstr>2.3.2</vt:lpstr>
      <vt:lpstr>Hibernateを開始する</vt:lpstr>
      <vt:lpstr>2.3.3</vt:lpstr>
      <vt:lpstr>トランザクション管理</vt:lpstr>
      <vt:lpstr>コンフィグファイルの読み込み</vt:lpstr>
      <vt:lpstr>#2.4.2 JNDIにバインドされたSessionFactory</vt:lpstr>
      <vt:lpstr>2.4.3 ロギング</vt:lpstr>
      <vt:lpstr>#2.4.4 JMX</vt:lpstr>
      <vt:lpstr>2.5 まとめ</vt:lpstr>
      <vt:lpstr>3.2 ドメインモデルの実装</vt:lpstr>
      <vt:lpstr>スライド 42</vt:lpstr>
      <vt:lpstr>POJOを書く</vt:lpstr>
      <vt:lpstr>ダーティチェック</vt:lpstr>
      <vt:lpstr>マッピングメタデータの定義</vt:lpstr>
      <vt:lpstr>導出プロパティ</vt:lpstr>
      <vt:lpstr>Insertとupdateの制御</vt:lpstr>
      <vt:lpstr>命名規則</vt:lpstr>
      <vt:lpstr>#3.3.3 アトリビュート指向プログラミング</vt:lpstr>
      <vt:lpstr>3.3.4 実行時のメタデータの操作</vt:lpstr>
      <vt:lpstr>3.4 オブジェクトの同一性</vt:lpstr>
      <vt:lpstr>3.4.3 主キーの選択</vt:lpstr>
      <vt:lpstr>スライド 53</vt:lpstr>
      <vt:lpstr>3.5 細粒度オブジェクトモデル</vt:lpstr>
      <vt:lpstr>3.6 クラス継承のマッピング</vt:lpstr>
      <vt:lpstr>3.7関連</vt:lpstr>
      <vt:lpstr>4 永続化オブジェクトの使用</vt:lpstr>
      <vt:lpstr>4.1 永続化のライフサイクル</vt:lpstr>
      <vt:lpstr>スライド 59</vt:lpstr>
      <vt:lpstr>スライド 60</vt:lpstr>
      <vt:lpstr>4.1.4 オブジェクト同一性のスコープ</vt:lpstr>
      <vt:lpstr>4.1.5 equalsとhashCodeの実装</vt:lpstr>
      <vt:lpstr>スライド 63</vt:lpstr>
      <vt:lpstr>4.2.1 オブジェクトの永続化</vt:lpstr>
      <vt:lpstr>4.2.2 分離オブジェクトの更新</vt:lpstr>
      <vt:lpstr>4.3 推移的永続化</vt:lpstr>
      <vt:lpstr>4.4 オブジェクトの検索/取得方法</vt:lpstr>
      <vt:lpstr>HQL、Criteria</vt:lpstr>
      <vt:lpstr>フェッチ戦略</vt:lpstr>
      <vt:lpstr>4.4.7 検索のチューニング</vt:lpstr>
      <vt:lpstr>5 トランザクション、並行性、キャッシュ</vt:lpstr>
      <vt:lpstr>Sessionのフラッシュ</vt:lpstr>
      <vt:lpstr>スライド 73</vt:lpstr>
      <vt:lpstr>独立レベル</vt:lpstr>
      <vt:lpstr>5.1.7 悲観的ロック</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USER1</dc:creator>
  <cp:lastModifiedBy>USER1</cp:lastModifiedBy>
  <cp:revision>135</cp:revision>
  <dcterms:created xsi:type="dcterms:W3CDTF">2013-01-18T12:07:51Z</dcterms:created>
  <dcterms:modified xsi:type="dcterms:W3CDTF">2013-01-24T12:51:44Z</dcterms:modified>
</cp:coreProperties>
</file>