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336" r:id="rId5"/>
    <p:sldId id="261" r:id="rId6"/>
    <p:sldId id="343" r:id="rId7"/>
    <p:sldId id="344" r:id="rId8"/>
    <p:sldId id="337" r:id="rId9"/>
    <p:sldId id="262" r:id="rId10"/>
    <p:sldId id="345" r:id="rId11"/>
    <p:sldId id="346" r:id="rId12"/>
    <p:sldId id="347" r:id="rId13"/>
    <p:sldId id="338" r:id="rId14"/>
    <p:sldId id="307" r:id="rId15"/>
    <p:sldId id="348" r:id="rId16"/>
    <p:sldId id="349" r:id="rId17"/>
    <p:sldId id="350" r:id="rId18"/>
    <p:sldId id="351" r:id="rId19"/>
    <p:sldId id="342" r:id="rId20"/>
    <p:sldId id="375" r:id="rId21"/>
    <p:sldId id="376" r:id="rId22"/>
    <p:sldId id="377" r:id="rId23"/>
    <p:sldId id="379" r:id="rId24"/>
    <p:sldId id="380" r:id="rId25"/>
    <p:sldId id="381" r:id="rId26"/>
    <p:sldId id="382" r:id="rId27"/>
    <p:sldId id="339" r:id="rId28"/>
    <p:sldId id="308" r:id="rId29"/>
    <p:sldId id="352" r:id="rId30"/>
    <p:sldId id="353" r:id="rId31"/>
    <p:sldId id="354" r:id="rId32"/>
    <p:sldId id="340" r:id="rId33"/>
    <p:sldId id="309" r:id="rId34"/>
    <p:sldId id="355" r:id="rId35"/>
    <p:sldId id="356" r:id="rId36"/>
    <p:sldId id="341" r:id="rId37"/>
    <p:sldId id="310" r:id="rId38"/>
    <p:sldId id="357" r:id="rId39"/>
    <p:sldId id="358" r:id="rId40"/>
    <p:sldId id="359" r:id="rId41"/>
    <p:sldId id="360" r:id="rId42"/>
    <p:sldId id="361" r:id="rId43"/>
    <p:sldId id="362" r:id="rId44"/>
    <p:sldId id="306" r:id="rId45"/>
  </p:sldIdLst>
  <p:sldSz cx="9144000" cy="6858000"/>
  <p:notesSz cx="6858000" cy="9144000"/>
  <p:embeddedFontLst>
    <p:embeddedFont>
      <p:font typeface="Calibri" panose="020F0502020204030204"/>
      <p:regular r:id="rId49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sym typeface="Arial" panose="020B0604020202020204"/>
      </a:defRPr>
    </a:lvl1pPr>
    <a:lvl2pPr marL="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sym typeface="Arial" panose="020B0604020202020204"/>
      </a:defRPr>
    </a:lvl2pPr>
    <a:lvl3pPr marL="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sym typeface="Arial" panose="020B0604020202020204"/>
      </a:defRPr>
    </a:lvl3pPr>
    <a:lvl4pPr marL="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sym typeface="Arial" panose="020B0604020202020204"/>
      </a:defRPr>
    </a:lvl4pPr>
    <a:lvl5pPr marL="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sym typeface="Arial" panose="020B0604020202020204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sym typeface="Arial" panose="020B0604020202020204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sym typeface="Arial" panose="020B0604020202020204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sym typeface="Arial" panose="020B0604020202020204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540" y="84"/>
      </p:cViewPr>
      <p:guideLst>
        <p:guide orient="horz" pos="2160"/>
        <p:guide pos="2879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1.fntdata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" name="Shape 3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3" name="Shape 4"/>
          <p:cNvSpPr txBox="1"/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t"/>
          <a:p>
            <a:pPr lvl="0"/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lvl="0">
      <a:defRPr sz="1200" kern="1200"/>
    </a:lvl1pPr>
    <a:lvl2pPr lvl="1">
      <a:defRPr sz="1200" kern="1200"/>
    </a:lvl2pPr>
    <a:lvl3pPr lvl="2">
      <a:defRPr sz="1200" kern="1200"/>
    </a:lvl3pPr>
    <a:lvl4pPr lvl="3">
      <a:defRPr sz="1200" kern="1200"/>
    </a:lvl4pPr>
    <a:lvl5pPr lvl="4">
      <a:defRPr sz="1200" kern="1200"/>
    </a:lvl5pPr>
    <a:lvl6pPr marL="2286000" lvl="5">
      <a:defRPr sz="1200" kern="1200"/>
    </a:lvl6pPr>
    <a:lvl7pPr marL="2743200" lvl="6">
      <a:defRPr sz="1200" kern="1200"/>
    </a:lvl7pPr>
    <a:lvl8pPr marL="3200400" lvl="7">
      <a:defRPr sz="1200" kern="1200"/>
    </a:lvl8pPr>
    <a:lvl9pPr marL="3657600" lvl="8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9" name="Shape 89"/>
          <p:cNvSpPr/>
          <p:nvPr>
            <p:ph type="sldImg" idx="2"/>
          </p:nvPr>
        </p:nvSpPr>
        <p:spPr/>
      </p:sp>
      <p:sp>
        <p:nvSpPr>
          <p:cNvPr id="17410" name="Shape 90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/>
              <a:t>KLEE的state调度策略使用的是两个策略轮询的方式：</a:t>
            </a:r>
            <a:endParaRPr lang="zh-CN" altLang="en-US" sz="1100"/>
          </a:p>
          <a:p>
            <a:pPr lvl="0">
              <a:spcBef>
                <a:spcPct val="0"/>
              </a:spcBef>
              <a:buNone/>
            </a:pPr>
            <a:r>
              <a:rPr lang="zh-CN" altLang="en-US" sz="1100"/>
              <a:t>1）随机路径选择：KLEE用二叉树表示所有state里的程序路径，在每个分支等概率的随机选择一条路径，这种方法可以保证较高位置的节点（约束更少）更容易被选择，而且不会出现节点一直不被执行的问题。</a:t>
            </a:r>
            <a:endParaRPr lang="zh-CN" altLang="en-US" sz="1100"/>
          </a:p>
          <a:p>
            <a:pPr lvl="0">
              <a:spcBef>
                <a:spcPct val="0"/>
              </a:spcBef>
              <a:buNone/>
            </a:pPr>
            <a:r>
              <a:rPr lang="zh-CN" altLang="en-US" sz="1100"/>
              <a:t>2）路径覆盖策略：这种策略会对每个state计算一个权值，权值计算根据离未执行代码最小距离、state调用栈、是否最近执行过新代码等信息。</a:t>
            </a:r>
            <a:endParaRPr lang="zh-CN" alt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6" name="Shape 216"/>
          <p:cNvSpPr/>
          <p:nvPr>
            <p:ph type="sldImg" idx="2"/>
          </p:nvPr>
        </p:nvSpPr>
        <p:spPr/>
      </p:sp>
      <p:sp>
        <p:nvSpPr>
          <p:cNvPr id="60418" name="Shape 2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en-US" altLang="zh-CN" sz="1100"/>
              <a:t>black box</a:t>
            </a:r>
            <a:endParaRPr lang="en-US" altLang="zh-CN" sz="1100"/>
          </a:p>
          <a:p>
            <a:pPr lvl="0">
              <a:spcBef>
                <a:spcPct val="0"/>
              </a:spcBef>
              <a:buNone/>
            </a:pPr>
            <a:endParaRPr lang="zh-CN" altLang="en-US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en-US" sz="1100">
                <a:ea typeface="宋体" panose="02010600030101010101" pitchFamily="2" charset="-122"/>
              </a:rPr>
              <a:t>ANTLR parser generator framework</a:t>
            </a: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en-US" altLang="zh-CN" sz="1100"/>
              <a:t>black box</a:t>
            </a:r>
            <a:endParaRPr lang="en-US" altLang="zh-CN" sz="1100"/>
          </a:p>
          <a:p>
            <a:pPr lvl="0">
              <a:spcBef>
                <a:spcPct val="0"/>
              </a:spcBef>
              <a:buNone/>
            </a:pPr>
            <a:endParaRPr lang="zh-CN" altLang="en-US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en-US" sz="1100">
                <a:ea typeface="宋体" panose="02010600030101010101" pitchFamily="2" charset="-122"/>
              </a:rPr>
              <a:t>ANTLR parser generator framework</a:t>
            </a: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en-US" altLang="zh-CN" sz="1100"/>
              <a:t>black box</a:t>
            </a:r>
            <a:endParaRPr lang="en-US" altLang="zh-CN" sz="1100"/>
          </a:p>
          <a:p>
            <a:pPr lvl="0">
              <a:spcBef>
                <a:spcPct val="0"/>
              </a:spcBef>
              <a:buNone/>
            </a:pPr>
            <a:endParaRPr lang="zh-CN" altLang="en-US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en-US" sz="1100">
                <a:ea typeface="宋体" panose="02010600030101010101" pitchFamily="2" charset="-122"/>
              </a:rPr>
              <a:t>ANTLR parser generator framework</a:t>
            </a: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en-US" altLang="zh-CN" sz="1100"/>
              <a:t>black box</a:t>
            </a:r>
            <a:endParaRPr lang="en-US" altLang="zh-CN" sz="1100"/>
          </a:p>
          <a:p>
            <a:pPr lvl="0">
              <a:spcBef>
                <a:spcPct val="0"/>
              </a:spcBef>
              <a:buNone/>
            </a:pPr>
            <a:endParaRPr lang="zh-CN" altLang="en-US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en-US" sz="1100">
                <a:ea typeface="宋体" panose="02010600030101010101" pitchFamily="2" charset="-122"/>
              </a:rPr>
              <a:t>ANTLR parser generator framework</a:t>
            </a: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6" name="Shape 216"/>
          <p:cNvSpPr/>
          <p:nvPr>
            <p:ph type="sldImg" idx="2"/>
          </p:nvPr>
        </p:nvSpPr>
        <p:spPr/>
      </p:sp>
      <p:sp>
        <p:nvSpPr>
          <p:cNvPr id="60418" name="Shape 2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>
                <a:ea typeface="宋体" panose="02010600030101010101" pitchFamily="2" charset="-122"/>
              </a:rPr>
              <a:t>不能插桩</a:t>
            </a: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en-US" altLang="zh-CN" sz="1100"/>
              <a:t>fuzz </a:t>
            </a:r>
            <a:r>
              <a:rPr lang="zh-CN" altLang="zh-CN" sz="1100">
                <a:ea typeface="宋体" panose="02010600030101010101" pitchFamily="2" charset="-122"/>
              </a:rPr>
              <a:t>输入尽量分散，随机，触发漏洞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6" name="Shape 216"/>
          <p:cNvSpPr/>
          <p:nvPr>
            <p:ph type="sldImg" idx="2"/>
          </p:nvPr>
        </p:nvSpPr>
        <p:spPr/>
      </p:sp>
      <p:sp>
        <p:nvSpPr>
          <p:cNvPr id="60418" name="Shape 2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>
                <a:ea typeface="宋体" panose="02010600030101010101" pitchFamily="2" charset="-122"/>
              </a:rPr>
              <a:t>不能插桩</a:t>
            </a: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>
                <a:ea typeface="宋体" panose="02010600030101010101" pitchFamily="2" charset="-122"/>
              </a:rPr>
              <a:t>不能插桩</a:t>
            </a: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>
                <a:ea typeface="宋体" panose="02010600030101010101" pitchFamily="2" charset="-122"/>
              </a:rPr>
              <a:t>不能插桩</a:t>
            </a: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>
                <a:ea typeface="宋体" panose="02010600030101010101" pitchFamily="2" charset="-122"/>
              </a:rPr>
              <a:t>不能插桩</a:t>
            </a: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>
                <a:ea typeface="宋体" panose="02010600030101010101" pitchFamily="2" charset="-122"/>
              </a:rPr>
              <a:t>不能插桩</a:t>
            </a:r>
            <a:endParaRPr lang="zh-CN" altLang="en-US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6" name="Shape 216"/>
          <p:cNvSpPr/>
          <p:nvPr>
            <p:ph type="sldImg" idx="2"/>
          </p:nvPr>
        </p:nvSpPr>
        <p:spPr/>
      </p:sp>
      <p:sp>
        <p:nvSpPr>
          <p:cNvPr id="60418" name="Shape 2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en-US" altLang="zh-CN" sz="1100"/>
              <a:t>fuzz </a:t>
            </a:r>
            <a:r>
              <a:rPr lang="zh-CN" altLang="zh-CN" sz="1100">
                <a:ea typeface="宋体" panose="02010600030101010101" pitchFamily="2" charset="-122"/>
              </a:rPr>
              <a:t>输入尽量分散，随机，触发漏洞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en-US" altLang="zh-CN" sz="1100"/>
              <a:t>fuzz </a:t>
            </a:r>
            <a:r>
              <a:rPr lang="zh-CN" altLang="zh-CN" sz="1100">
                <a:ea typeface="宋体" panose="02010600030101010101" pitchFamily="2" charset="-122"/>
              </a:rPr>
              <a:t>输入尽量分散，随机，触发漏洞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en-US" altLang="zh-CN" sz="1100"/>
              <a:t>fuzz </a:t>
            </a:r>
            <a:r>
              <a:rPr lang="zh-CN" altLang="zh-CN" sz="1100">
                <a:ea typeface="宋体" panose="02010600030101010101" pitchFamily="2" charset="-122"/>
              </a:rPr>
              <a:t>输入尽量分散，随机，触发漏洞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6" name="Shape 116"/>
          <p:cNvSpPr/>
          <p:nvPr>
            <p:ph type="sldImg" idx="2"/>
          </p:nvPr>
        </p:nvSpPr>
        <p:spPr/>
      </p:sp>
      <p:sp>
        <p:nvSpPr>
          <p:cNvPr id="27650" name="Shape 1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6" name="Shape 216"/>
          <p:cNvSpPr/>
          <p:nvPr>
            <p:ph type="sldImg" idx="2"/>
          </p:nvPr>
        </p:nvSpPr>
        <p:spPr/>
      </p:sp>
      <p:sp>
        <p:nvSpPr>
          <p:cNvPr id="60418" name="Shape 2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可以通过语法分析检测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可以通过语法分析检测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可以通过语法分析检测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6" name="Shape 216"/>
          <p:cNvSpPr/>
          <p:nvPr>
            <p:ph type="sldImg" idx="2"/>
          </p:nvPr>
        </p:nvSpPr>
        <p:spPr/>
      </p:sp>
      <p:sp>
        <p:nvSpPr>
          <p:cNvPr id="60418" name="Shape 2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概率上下文敏感语法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use the code coverage as the criterion to perform seed selection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变异叶节点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概率上下文敏感语法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use the code coverage as the criterion to perform seed selection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变异叶节点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概率上下文敏感语法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use the code coverage as the criterion to perform seed selection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变异叶节点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概率上下文敏感语法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use the code coverage as the criterion to perform seed selection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变异叶节点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6" name="Shape 216"/>
          <p:cNvSpPr/>
          <p:nvPr>
            <p:ph type="sldImg" idx="2"/>
          </p:nvPr>
        </p:nvSpPr>
        <p:spPr/>
      </p:sp>
      <p:sp>
        <p:nvSpPr>
          <p:cNvPr id="60418" name="Shape 2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6" name="Shape 116"/>
          <p:cNvSpPr/>
          <p:nvPr>
            <p:ph type="sldImg" idx="2"/>
          </p:nvPr>
        </p:nvSpPr>
        <p:spPr/>
      </p:sp>
      <p:sp>
        <p:nvSpPr>
          <p:cNvPr id="27650" name="Shape 1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BGI可以隔离内核模块，控制内核模块之间的交互，但是防不了core中的漏洞或者只在一个module范围内的漏洞。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SecVisor通过一个小的hypervisor来监控所有内核模式执行的代码来源，但可以被控制流劫持、破坏内存数据等攻击绕过。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SUD在用户态运行设备驱动，虽然防止了驱动漏洞影响内核，但是还是会形成DoS攻击。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Rakasha会监控内核代码使用不信任的输入，只能防御控制流替换这一类攻击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Kmemcheck通过kernel memory allocator跟踪内存每字节的初始化情况。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Secure deallocation周期性的将内核栈置0。两种方法都只能缓解漏洞，并不能完全防御。</a:t>
            </a:r>
            <a:br>
              <a:rPr lang="zh-CN" altLang="zh-CN" sz="1100">
                <a:ea typeface="宋体" panose="02010600030101010101" pitchFamily="2" charset="-122"/>
              </a:rPr>
            </a:b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静态分析工具会产生大量误报，而且解决不了语义漏洞，但是在空指针引用、缓冲区溢出、死锁、死循环检测上有了良好效果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概率上下文敏感语法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use the code coverage as the criterion to perform seed selection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变异叶节点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概率上下文敏感语法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use the code coverage as the criterion to perform seed selection</a:t>
            </a:r>
            <a:endParaRPr lang="zh-CN" altLang="zh-CN" sz="110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zh-CN" altLang="zh-CN" sz="1100">
                <a:ea typeface="宋体" panose="02010600030101010101" pitchFamily="2" charset="-122"/>
              </a:rPr>
              <a:t>变异叶节点</a:t>
            </a: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5" name="Shape 425"/>
          <p:cNvSpPr/>
          <p:nvPr>
            <p:ph type="sldImg" idx="2"/>
          </p:nvPr>
        </p:nvSpPr>
        <p:spPr/>
      </p:sp>
      <p:sp>
        <p:nvSpPr>
          <p:cNvPr id="119810" name="Shape 426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6" name="Shape 116"/>
          <p:cNvSpPr/>
          <p:nvPr>
            <p:ph type="sldImg" idx="2"/>
          </p:nvPr>
        </p:nvSpPr>
        <p:spPr/>
      </p:sp>
      <p:sp>
        <p:nvSpPr>
          <p:cNvPr id="27650" name="Shape 1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zh-CN" sz="11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6" name="Shape 216"/>
          <p:cNvSpPr/>
          <p:nvPr>
            <p:ph type="sldImg" idx="2"/>
          </p:nvPr>
        </p:nvSpPr>
        <p:spPr/>
      </p:sp>
      <p:sp>
        <p:nvSpPr>
          <p:cNvPr id="60418" name="Shape 217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endParaRPr lang="zh-CN" alt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3" name="Shape 123"/>
          <p:cNvSpPr/>
          <p:nvPr>
            <p:ph type="sldImg" idx="2"/>
          </p:nvPr>
        </p:nvSpPr>
        <p:spPr/>
      </p:sp>
      <p:sp>
        <p:nvSpPr>
          <p:cNvPr id="29698" name="Shape 124"/>
          <p:cNvSpPr txBox="1"/>
          <p:nvPr>
            <p:ph type="body"/>
          </p:nvPr>
        </p:nvSpPr>
        <p:spPr/>
        <p:txBody>
          <a:bodyPr lIns="91425" tIns="91425" rIns="91425" bIns="91425" anchor="t"/>
          <a:p>
            <a:pPr lvl="0">
              <a:spcBef>
                <a:spcPct val="0"/>
              </a:spcBef>
              <a:buNone/>
            </a:pPr>
            <a:r>
              <a:rPr lang="zh-CN" altLang="en-US" sz="1100"/>
              <a:t>KLEE的state调度策略使用的是两个策略轮询的方式：</a:t>
            </a:r>
            <a:endParaRPr lang="zh-CN" altLang="en-US" sz="1100"/>
          </a:p>
          <a:p>
            <a:pPr lvl="0">
              <a:spcBef>
                <a:spcPct val="0"/>
              </a:spcBef>
              <a:buNone/>
            </a:pPr>
            <a:r>
              <a:rPr lang="zh-CN" altLang="en-US" sz="1100"/>
              <a:t>1）随机路径选择：KLEE用二叉树表示所有state里的程序路径，在每个分支等概率的随机选择一条路径，这种方法可以保证较高位置的节点（约束更少）更容易被选择，而且不会出现节点一直不被执行的问题。</a:t>
            </a:r>
            <a:endParaRPr lang="zh-CN" altLang="en-US" sz="1100"/>
          </a:p>
          <a:p>
            <a:pPr lvl="0">
              <a:spcBef>
                <a:spcPct val="0"/>
              </a:spcBef>
              <a:buNone/>
            </a:pPr>
            <a:r>
              <a:rPr lang="zh-CN" altLang="en-US" sz="1100"/>
              <a:t>2）路径覆盖策略：这种策略会对每个state计算一个权值，权值计算根据离未执行代码最小距离、state调用栈、是否最近执行过新代码等信息。</a:t>
            </a:r>
            <a:endParaRPr lang="zh-CN" alt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10"/>
          <p:cNvSpPr/>
          <p:nvPr/>
        </p:nvSpPr>
        <p:spPr>
          <a:xfrm>
            <a:off x="5938838" y="3378200"/>
            <a:ext cx="720725" cy="101600"/>
          </a:xfrm>
          <a:prstGeom prst="rect">
            <a:avLst/>
          </a:prstGeom>
          <a:solidFill>
            <a:srgbClr val="FF971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2051" name="Shape 11"/>
          <p:cNvSpPr/>
          <p:nvPr/>
        </p:nvSpPr>
        <p:spPr>
          <a:xfrm>
            <a:off x="6659563" y="3378200"/>
            <a:ext cx="722312" cy="101600"/>
          </a:xfrm>
          <a:prstGeom prst="rect">
            <a:avLst/>
          </a:prstGeom>
          <a:solidFill>
            <a:srgbClr val="F20253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2052" name="Shape 12"/>
          <p:cNvSpPr/>
          <p:nvPr/>
        </p:nvSpPr>
        <p:spPr>
          <a:xfrm>
            <a:off x="0" y="3378200"/>
            <a:ext cx="722313" cy="101600"/>
          </a:xfrm>
          <a:prstGeom prst="rect">
            <a:avLst/>
          </a:prstGeom>
          <a:solidFill>
            <a:srgbClr val="7ECEFD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2053" name="Shape 13"/>
          <p:cNvSpPr/>
          <p:nvPr/>
        </p:nvSpPr>
        <p:spPr>
          <a:xfrm>
            <a:off x="720725" y="3378200"/>
            <a:ext cx="5218113" cy="101600"/>
          </a:xfrm>
          <a:prstGeom prst="rect">
            <a:avLst/>
          </a:prstGeom>
          <a:solidFill>
            <a:srgbClr val="2185C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buFont typeface="Arial" panose="020B0604020202020204"/>
              <a:defRPr sz="4800">
                <a:solidFill>
                  <a:srgbClr val="218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pPr fontAlgn="aut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70"/>
          <p:cNvSpPr/>
          <p:nvPr/>
        </p:nvSpPr>
        <p:spPr>
          <a:xfrm>
            <a:off x="7356475" y="6754813"/>
            <a:ext cx="893763" cy="103187"/>
          </a:xfrm>
          <a:prstGeom prst="rect">
            <a:avLst/>
          </a:prstGeom>
          <a:solidFill>
            <a:srgbClr val="FF971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11267" name="Shape 71"/>
          <p:cNvSpPr/>
          <p:nvPr/>
        </p:nvSpPr>
        <p:spPr>
          <a:xfrm>
            <a:off x="8250238" y="6754813"/>
            <a:ext cx="893762" cy="103187"/>
          </a:xfrm>
          <a:prstGeom prst="rect">
            <a:avLst/>
          </a:prstGeom>
          <a:solidFill>
            <a:srgbClr val="F20253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11268" name="Shape 72"/>
          <p:cNvSpPr/>
          <p:nvPr/>
        </p:nvSpPr>
        <p:spPr>
          <a:xfrm>
            <a:off x="0" y="6754813"/>
            <a:ext cx="893763" cy="1031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11269" name="Shape 73"/>
          <p:cNvSpPr/>
          <p:nvPr/>
        </p:nvSpPr>
        <p:spPr>
          <a:xfrm>
            <a:off x="893763" y="6754813"/>
            <a:ext cx="6462712" cy="103187"/>
          </a:xfrm>
          <a:prstGeom prst="rect">
            <a:avLst/>
          </a:prstGeom>
          <a:solidFill>
            <a:srgbClr val="7ECEFD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pPr fontAlgn="auto"/>
          </a:p>
        </p:txBody>
      </p:sp>
      <p:sp>
        <p:nvSpPr>
          <p:cNvPr id="76" name="Shape 76"/>
          <p:cNvSpPr txBox="1"/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pPr fontAlgn="auto"/>
          </a:p>
        </p:txBody>
      </p:sp>
      <p:sp>
        <p:nvSpPr>
          <p:cNvPr id="77" name="Shape 77"/>
          <p:cNvSpPr txBox="1"/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fld id="{00000000-1234-1234-1234-123412341234}" type="slidenum">
              <a:rPr lang="zh-CN" strike="noStrike" noProof="1">
                <a:latin typeface="Arial" panose="020B0604020202020204"/>
                <a:ea typeface="Arial" panose="020B0604020202020204"/>
                <a:cs typeface="Arial" panose="020B0604020202020204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4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fontAlgn="auto"/>
          </a:p>
        </p:txBody>
      </p:sp>
      <p:sp>
        <p:nvSpPr>
          <p:cNvPr id="80" name="Shape 80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 panose="020B0604020202020204"/>
              <a:buChar char="•"/>
              <a:defRPr sz="3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 panose="020B0604020202020204"/>
              <a:buChar char="–"/>
              <a:defRPr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 panose="020B0604020202020204"/>
              <a:buChar char="•"/>
              <a:defRPr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–"/>
              <a:def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»"/>
              <a:def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 panose="020B0604020202020204"/>
              <a:buChar char="•"/>
              <a:def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81" name="Shape 8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82" name="Shape 8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83" name="Shape 8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 fontAlgn="auto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 b="0" i="0" u="none" strike="noStrike" cap="none" noProof="1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cap="none" noProof="1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on left, text on righ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86" name="Shape 8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87" name="Shape 8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200" b="0" i="0" u="none" strike="noStrike" noProof="1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zh-CN" sz="1200" b="0" i="0" u="none" strike="noStrike" noProof="1">
              <a:solidFill>
                <a:srgbClr val="89898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老司机ppt母版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15"/>
          <p:cNvSpPr/>
          <p:nvPr/>
        </p:nvSpPr>
        <p:spPr>
          <a:xfrm>
            <a:off x="0" y="0"/>
            <a:ext cx="9144000" cy="5324475"/>
          </a:xfrm>
          <a:prstGeom prst="rect">
            <a:avLst/>
          </a:prstGeom>
          <a:solidFill>
            <a:srgbClr val="2185C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3075" name="Shape 18"/>
          <p:cNvSpPr/>
          <p:nvPr/>
        </p:nvSpPr>
        <p:spPr>
          <a:xfrm>
            <a:off x="3048000" y="5324475"/>
            <a:ext cx="3048000" cy="101600"/>
          </a:xfrm>
          <a:prstGeom prst="rect">
            <a:avLst/>
          </a:prstGeom>
          <a:solidFill>
            <a:srgbClr val="FF971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3076" name="Shape 19"/>
          <p:cNvSpPr/>
          <p:nvPr/>
        </p:nvSpPr>
        <p:spPr>
          <a:xfrm>
            <a:off x="6096000" y="5324475"/>
            <a:ext cx="3048000" cy="101600"/>
          </a:xfrm>
          <a:prstGeom prst="rect">
            <a:avLst/>
          </a:prstGeom>
          <a:solidFill>
            <a:srgbClr val="F20253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3077" name="Shape 20"/>
          <p:cNvSpPr/>
          <p:nvPr/>
        </p:nvSpPr>
        <p:spPr>
          <a:xfrm>
            <a:off x="0" y="5324475"/>
            <a:ext cx="3048000" cy="101600"/>
          </a:xfrm>
          <a:prstGeom prst="rect">
            <a:avLst/>
          </a:prstGeom>
          <a:solidFill>
            <a:srgbClr val="7ECEFD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/>
              <a:defRPr sz="4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pPr fontAlgn="auto"/>
          </a:p>
        </p:txBody>
      </p:sp>
      <p:sp>
        <p:nvSpPr>
          <p:cNvPr id="17" name="Shape 17"/>
          <p:cNvSpPr txBox="1"/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/>
              <a:buNone/>
              <a:defRPr sz="24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fontAlgn="aut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23"/>
          <p:cNvSpPr txBox="1"/>
          <p:nvPr/>
        </p:nvSpPr>
        <p:spPr>
          <a:xfrm>
            <a:off x="3594100" y="1574800"/>
            <a:ext cx="1955800" cy="871538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t"/>
          <a:p>
            <a:pPr lvl="0" algn="ctr"/>
            <a:r>
              <a:rPr lang="zh-CN" altLang="en-US" sz="9600" b="1">
                <a:solidFill>
                  <a:srgbClr val="97ABBC"/>
                </a:solidFill>
              </a:rPr>
              <a:t>“</a:t>
            </a:r>
            <a:endParaRPr lang="zh-CN" altLang="en-US" sz="9600" b="1">
              <a:solidFill>
                <a:srgbClr val="97ABBC"/>
              </a:solidFill>
            </a:endParaRPr>
          </a:p>
        </p:txBody>
      </p:sp>
      <p:sp>
        <p:nvSpPr>
          <p:cNvPr id="4099" name="Shape 24"/>
          <p:cNvSpPr/>
          <p:nvPr/>
        </p:nvSpPr>
        <p:spPr>
          <a:xfrm>
            <a:off x="5722938" y="2133600"/>
            <a:ext cx="1711325" cy="101600"/>
          </a:xfrm>
          <a:prstGeom prst="rect">
            <a:avLst/>
          </a:prstGeom>
          <a:solidFill>
            <a:srgbClr val="FF971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4100" name="Shape 25"/>
          <p:cNvSpPr/>
          <p:nvPr/>
        </p:nvSpPr>
        <p:spPr>
          <a:xfrm>
            <a:off x="7434263" y="2133600"/>
            <a:ext cx="1709737" cy="101600"/>
          </a:xfrm>
          <a:prstGeom prst="rect">
            <a:avLst/>
          </a:prstGeom>
          <a:solidFill>
            <a:srgbClr val="F20253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4101" name="Shape 26"/>
          <p:cNvSpPr/>
          <p:nvPr/>
        </p:nvSpPr>
        <p:spPr>
          <a:xfrm>
            <a:off x="0" y="2133600"/>
            <a:ext cx="1709738" cy="101600"/>
          </a:xfrm>
          <a:prstGeom prst="rect">
            <a:avLst/>
          </a:prstGeom>
          <a:solidFill>
            <a:srgbClr val="7ECEFD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4102" name="Shape 27"/>
          <p:cNvSpPr/>
          <p:nvPr/>
        </p:nvSpPr>
        <p:spPr>
          <a:xfrm>
            <a:off x="1709738" y="2133600"/>
            <a:ext cx="1711325" cy="101600"/>
          </a:xfrm>
          <a:prstGeom prst="rect">
            <a:avLst/>
          </a:prstGeom>
          <a:solidFill>
            <a:srgbClr val="2185C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1710150" y="2559675"/>
            <a:ext cx="5723700" cy="109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/>
              <a:defRPr sz="4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fontAlgn="aut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31"/>
          <p:cNvSpPr/>
          <p:nvPr/>
        </p:nvSpPr>
        <p:spPr>
          <a:xfrm>
            <a:off x="7356475" y="6754813"/>
            <a:ext cx="893763" cy="103187"/>
          </a:xfrm>
          <a:prstGeom prst="rect">
            <a:avLst/>
          </a:prstGeom>
          <a:solidFill>
            <a:srgbClr val="FF971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5123" name="Shape 32"/>
          <p:cNvSpPr/>
          <p:nvPr/>
        </p:nvSpPr>
        <p:spPr>
          <a:xfrm>
            <a:off x="8250238" y="6754813"/>
            <a:ext cx="893762" cy="103187"/>
          </a:xfrm>
          <a:prstGeom prst="rect">
            <a:avLst/>
          </a:prstGeom>
          <a:solidFill>
            <a:srgbClr val="F20253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5124" name="Shape 33"/>
          <p:cNvSpPr/>
          <p:nvPr/>
        </p:nvSpPr>
        <p:spPr>
          <a:xfrm>
            <a:off x="0" y="6754813"/>
            <a:ext cx="893763" cy="103187"/>
          </a:xfrm>
          <a:prstGeom prst="rect">
            <a:avLst/>
          </a:prstGeom>
          <a:solidFill>
            <a:srgbClr val="7ECEFD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5125" name="Shape 34"/>
          <p:cNvSpPr/>
          <p:nvPr/>
        </p:nvSpPr>
        <p:spPr>
          <a:xfrm>
            <a:off x="893763" y="6754813"/>
            <a:ext cx="6462712" cy="103187"/>
          </a:xfrm>
          <a:prstGeom prst="rect">
            <a:avLst/>
          </a:prstGeom>
          <a:solidFill>
            <a:srgbClr val="2185C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337875" y="104350"/>
            <a:ext cx="7996800" cy="1143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/>
              <a:defRPr sz="4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fontAlgn="auto"/>
          </a:p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37875" y="1428050"/>
            <a:ext cx="8205600" cy="473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Arial" panose="020B0604020202020204"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fontAlgn="aut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38"/>
          <p:cNvSpPr/>
          <p:nvPr/>
        </p:nvSpPr>
        <p:spPr>
          <a:xfrm>
            <a:off x="7356475" y="6754813"/>
            <a:ext cx="893763" cy="103187"/>
          </a:xfrm>
          <a:prstGeom prst="rect">
            <a:avLst/>
          </a:prstGeom>
          <a:solidFill>
            <a:srgbClr val="FF971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6147" name="Shape 39"/>
          <p:cNvSpPr/>
          <p:nvPr/>
        </p:nvSpPr>
        <p:spPr>
          <a:xfrm>
            <a:off x="8250238" y="6754813"/>
            <a:ext cx="893762" cy="103187"/>
          </a:xfrm>
          <a:prstGeom prst="rect">
            <a:avLst/>
          </a:prstGeom>
          <a:solidFill>
            <a:srgbClr val="F20253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6148" name="Shape 40"/>
          <p:cNvSpPr/>
          <p:nvPr/>
        </p:nvSpPr>
        <p:spPr>
          <a:xfrm>
            <a:off x="0" y="6754813"/>
            <a:ext cx="893763" cy="103187"/>
          </a:xfrm>
          <a:prstGeom prst="rect">
            <a:avLst/>
          </a:prstGeom>
          <a:solidFill>
            <a:srgbClr val="7ECEFD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6149" name="Shape 41"/>
          <p:cNvSpPr/>
          <p:nvPr/>
        </p:nvSpPr>
        <p:spPr>
          <a:xfrm>
            <a:off x="893763" y="6754813"/>
            <a:ext cx="6462712" cy="103187"/>
          </a:xfrm>
          <a:prstGeom prst="rect">
            <a:avLst/>
          </a:prstGeom>
          <a:solidFill>
            <a:srgbClr val="2185C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36" name="Shape 36"/>
          <p:cNvSpPr txBox="1"/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1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18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18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pPr fontAlgn="auto"/>
          </a:p>
        </p:txBody>
      </p:sp>
      <p:sp>
        <p:nvSpPr>
          <p:cNvPr id="37" name="Shape 37"/>
          <p:cNvSpPr txBox="1"/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1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18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18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pPr fontAlgn="auto"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337875" y="104350"/>
            <a:ext cx="7996800" cy="1143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fontAlgn="aut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47"/>
          <p:cNvSpPr/>
          <p:nvPr/>
        </p:nvSpPr>
        <p:spPr>
          <a:xfrm>
            <a:off x="7356475" y="6754813"/>
            <a:ext cx="893763" cy="103187"/>
          </a:xfrm>
          <a:prstGeom prst="rect">
            <a:avLst/>
          </a:prstGeom>
          <a:solidFill>
            <a:srgbClr val="FF971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7171" name="Shape 48"/>
          <p:cNvSpPr/>
          <p:nvPr/>
        </p:nvSpPr>
        <p:spPr>
          <a:xfrm>
            <a:off x="8250238" y="6754813"/>
            <a:ext cx="893762" cy="103187"/>
          </a:xfrm>
          <a:prstGeom prst="rect">
            <a:avLst/>
          </a:prstGeom>
          <a:solidFill>
            <a:srgbClr val="F20253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7172" name="Shape 49"/>
          <p:cNvSpPr/>
          <p:nvPr/>
        </p:nvSpPr>
        <p:spPr>
          <a:xfrm>
            <a:off x="0" y="6754813"/>
            <a:ext cx="893763" cy="103187"/>
          </a:xfrm>
          <a:prstGeom prst="rect">
            <a:avLst/>
          </a:prstGeom>
          <a:solidFill>
            <a:srgbClr val="7ECEFD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7173" name="Shape 50"/>
          <p:cNvSpPr/>
          <p:nvPr/>
        </p:nvSpPr>
        <p:spPr>
          <a:xfrm>
            <a:off x="893763" y="6754813"/>
            <a:ext cx="6462712" cy="103187"/>
          </a:xfrm>
          <a:prstGeom prst="rect">
            <a:avLst/>
          </a:prstGeom>
          <a:solidFill>
            <a:srgbClr val="2185C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44" name="Shape 44"/>
          <p:cNvSpPr txBox="1"/>
          <p:nvPr>
            <p:ph type="body" idx="1"/>
          </p:nvPr>
        </p:nvSpPr>
        <p:spPr>
          <a:xfrm>
            <a:off x="657975" y="1517375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9pPr>
          </a:lstStyle>
          <a:p>
            <a:pPr fontAlgn="auto"/>
          </a:p>
        </p:txBody>
      </p:sp>
      <p:sp>
        <p:nvSpPr>
          <p:cNvPr id="45" name="Shape 45"/>
          <p:cNvSpPr txBox="1"/>
          <p:nvPr>
            <p:ph type="body" idx="2"/>
          </p:nvPr>
        </p:nvSpPr>
        <p:spPr>
          <a:xfrm>
            <a:off x="3150678" y="1517375"/>
            <a:ext cx="23711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9pPr>
          </a:lstStyle>
          <a:p>
            <a:pPr fontAlgn="auto"/>
          </a:p>
        </p:txBody>
      </p:sp>
      <p:sp>
        <p:nvSpPr>
          <p:cNvPr id="46" name="Shape 46"/>
          <p:cNvSpPr txBox="1"/>
          <p:nvPr>
            <p:ph type="body" idx="3"/>
          </p:nvPr>
        </p:nvSpPr>
        <p:spPr>
          <a:xfrm>
            <a:off x="5643382" y="1517375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9pPr>
          </a:lstStyle>
          <a:p>
            <a:pPr fontAlgn="auto"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37875" y="104350"/>
            <a:ext cx="7996800" cy="1143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fontAlgn="aut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53"/>
          <p:cNvSpPr/>
          <p:nvPr/>
        </p:nvSpPr>
        <p:spPr>
          <a:xfrm>
            <a:off x="7356475" y="6754813"/>
            <a:ext cx="893763" cy="103187"/>
          </a:xfrm>
          <a:prstGeom prst="rect">
            <a:avLst/>
          </a:prstGeom>
          <a:solidFill>
            <a:srgbClr val="FF971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8195" name="Shape 54"/>
          <p:cNvSpPr/>
          <p:nvPr/>
        </p:nvSpPr>
        <p:spPr>
          <a:xfrm>
            <a:off x="8250238" y="6754813"/>
            <a:ext cx="893762" cy="103187"/>
          </a:xfrm>
          <a:prstGeom prst="rect">
            <a:avLst/>
          </a:prstGeom>
          <a:solidFill>
            <a:srgbClr val="F20253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8196" name="Shape 55"/>
          <p:cNvSpPr/>
          <p:nvPr/>
        </p:nvSpPr>
        <p:spPr>
          <a:xfrm>
            <a:off x="0" y="6754813"/>
            <a:ext cx="893763" cy="103187"/>
          </a:xfrm>
          <a:prstGeom prst="rect">
            <a:avLst/>
          </a:prstGeom>
          <a:solidFill>
            <a:srgbClr val="7ECEFD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8197" name="Shape 56"/>
          <p:cNvSpPr/>
          <p:nvPr/>
        </p:nvSpPr>
        <p:spPr>
          <a:xfrm>
            <a:off x="893763" y="6754813"/>
            <a:ext cx="6462712" cy="103187"/>
          </a:xfrm>
          <a:prstGeom prst="rect">
            <a:avLst/>
          </a:prstGeom>
          <a:solidFill>
            <a:srgbClr val="2185C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490275" y="256750"/>
            <a:ext cx="7996800" cy="1143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fontAlgn="aut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60"/>
          <p:cNvSpPr/>
          <p:nvPr/>
        </p:nvSpPr>
        <p:spPr>
          <a:xfrm>
            <a:off x="7356475" y="6754813"/>
            <a:ext cx="893763" cy="103187"/>
          </a:xfrm>
          <a:prstGeom prst="rect">
            <a:avLst/>
          </a:prstGeom>
          <a:solidFill>
            <a:srgbClr val="FF971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9219" name="Shape 61"/>
          <p:cNvSpPr/>
          <p:nvPr/>
        </p:nvSpPr>
        <p:spPr>
          <a:xfrm>
            <a:off x="8250238" y="6754813"/>
            <a:ext cx="893762" cy="103187"/>
          </a:xfrm>
          <a:prstGeom prst="rect">
            <a:avLst/>
          </a:prstGeom>
          <a:solidFill>
            <a:srgbClr val="F20253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9220" name="Shape 62"/>
          <p:cNvSpPr/>
          <p:nvPr/>
        </p:nvSpPr>
        <p:spPr>
          <a:xfrm>
            <a:off x="0" y="6754813"/>
            <a:ext cx="893763" cy="103187"/>
          </a:xfrm>
          <a:prstGeom prst="rect">
            <a:avLst/>
          </a:prstGeom>
          <a:solidFill>
            <a:srgbClr val="7ECEFD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9221" name="Shape 63"/>
          <p:cNvSpPr/>
          <p:nvPr/>
        </p:nvSpPr>
        <p:spPr>
          <a:xfrm>
            <a:off x="893763" y="6754813"/>
            <a:ext cx="6462712" cy="103187"/>
          </a:xfrm>
          <a:prstGeom prst="rect">
            <a:avLst/>
          </a:prstGeom>
          <a:solidFill>
            <a:srgbClr val="2185C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fontAlgn="aut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65"/>
          <p:cNvSpPr/>
          <p:nvPr/>
        </p:nvSpPr>
        <p:spPr>
          <a:xfrm>
            <a:off x="7356475" y="6754813"/>
            <a:ext cx="893763" cy="103187"/>
          </a:xfrm>
          <a:prstGeom prst="rect">
            <a:avLst/>
          </a:prstGeom>
          <a:solidFill>
            <a:srgbClr val="FF971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10243" name="Shape 66"/>
          <p:cNvSpPr/>
          <p:nvPr/>
        </p:nvSpPr>
        <p:spPr>
          <a:xfrm>
            <a:off x="8250238" y="6754813"/>
            <a:ext cx="893762" cy="103187"/>
          </a:xfrm>
          <a:prstGeom prst="rect">
            <a:avLst/>
          </a:prstGeom>
          <a:solidFill>
            <a:srgbClr val="F20253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10244" name="Shape 67"/>
          <p:cNvSpPr/>
          <p:nvPr/>
        </p:nvSpPr>
        <p:spPr>
          <a:xfrm>
            <a:off x="0" y="6754813"/>
            <a:ext cx="893763" cy="103187"/>
          </a:xfrm>
          <a:prstGeom prst="rect">
            <a:avLst/>
          </a:prstGeom>
          <a:solidFill>
            <a:srgbClr val="7ECEFD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  <p:sp>
        <p:nvSpPr>
          <p:cNvPr id="10245" name="Shape 68"/>
          <p:cNvSpPr/>
          <p:nvPr/>
        </p:nvSpPr>
        <p:spPr>
          <a:xfrm>
            <a:off x="893763" y="6754813"/>
            <a:ext cx="6462712" cy="103187"/>
          </a:xfrm>
          <a:prstGeom prst="rect">
            <a:avLst/>
          </a:prstGeom>
          <a:solidFill>
            <a:srgbClr val="2185C5"/>
          </a:solidFill>
          <a:ln w="9525">
            <a:noFill/>
          </a:ln>
        </p:spPr>
        <p:txBody>
          <a:bodyPr lIns="91425" tIns="91425" rIns="91425" bIns="91425" anchor="ctr"/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Shape 6"/>
          <p:cNvSpPr txBox="1"/>
          <p:nvPr>
            <p:ph type="title"/>
          </p:nvPr>
        </p:nvSpPr>
        <p:spPr>
          <a:xfrm>
            <a:off x="331788" y="193675"/>
            <a:ext cx="8166100" cy="11430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b"/>
          <a:p>
            <a:pPr marL="0" lvl="0" indent="-304800"/>
            <a:endParaRPr lang="zh-CN" altLang="en-US"/>
          </a:p>
        </p:txBody>
      </p:sp>
      <p:sp>
        <p:nvSpPr>
          <p:cNvPr id="1027" name="Shape 7"/>
          <p:cNvSpPr txBox="1"/>
          <p:nvPr>
            <p:ph type="body"/>
          </p:nvPr>
        </p:nvSpPr>
        <p:spPr>
          <a:xfrm>
            <a:off x="525463" y="1517650"/>
            <a:ext cx="7874000" cy="47371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t"/>
          <a:p>
            <a:pPr lvl="0"/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5" build="p"/>
    </p:bld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hape 92"/>
          <p:cNvSpPr txBox="1"/>
          <p:nvPr>
            <p:ph type="ctrTitle"/>
          </p:nvPr>
        </p:nvSpPr>
        <p:spPr/>
        <p:txBody>
          <a:bodyPr lIns="91425" tIns="91425" rIns="91425" bIns="91425" anchor="b"/>
          <a:p>
            <a:pPr marL="0" indent="-304800">
              <a:buClr>
                <a:srgbClr val="FFFFFF"/>
              </a:buClr>
              <a:buSzPct val="100000"/>
              <a:buFont typeface="Arial" panose="020B0604020202020204"/>
            </a:pPr>
            <a:r>
              <a:rPr lang="en-US" altLang="zh-CN" cap="none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AOS</a:t>
            </a:r>
            <a:r>
              <a:rPr lang="zh-CN" altLang="zh-CN" cap="none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论文阅读总结</a:t>
            </a:r>
            <a:endParaRPr lang="zh-CN" altLang="zh-CN" cap="none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86" name="Shape 93"/>
          <p:cNvSpPr txBox="1"/>
          <p:nvPr>
            <p:ph type="subTitle" idx="1"/>
          </p:nvPr>
        </p:nvSpPr>
        <p:spPr>
          <a:xfrm>
            <a:off x="685800" y="3786188"/>
            <a:ext cx="7772400" cy="1046162"/>
          </a:xfrm>
        </p:spPr>
        <p:txBody>
          <a:bodyPr lIns="91425" tIns="91425" rIns="91425" bIns="91425" anchor="t"/>
          <a:p>
            <a:pPr marL="0" indent="0">
              <a:buClr>
                <a:srgbClr val="FFFFFF"/>
              </a:buClr>
              <a:buSzPct val="100000"/>
              <a:buFont typeface="Arial" panose="020B0604020202020204"/>
            </a:pPr>
            <a:r>
              <a:rPr lang="en-US" altLang="zh-CN" cap="none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ZBD</a:t>
            </a:r>
            <a:endParaRPr lang="en-US" altLang="zh-CN" cap="none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KLEE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EnvironmentModeling</a:t>
            </a:r>
            <a:endParaRPr lang="en-US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models written in C code</a:t>
            </a:r>
            <a:endParaRPr 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>
              <a:ea typeface="宋体" panose="02010600030101010101" pitchFamily="2" charset="-122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redirect calls to models</a:t>
            </a:r>
            <a:endParaRPr lang="en-US" altLang="zh-CN" sz="2400">
              <a:ea typeface="宋体" panose="02010600030101010101" pitchFamily="2" charset="-122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hape 219"/>
          <p:cNvSpPr txBox="1"/>
          <p:nvPr>
            <p:ph type="ctrTitle"/>
          </p:nvPr>
        </p:nvSpPr>
        <p:spPr>
          <a:xfrm>
            <a:off x="720725" y="3784600"/>
            <a:ext cx="7861300" cy="1548130"/>
          </a:xfrm>
        </p:spPr>
        <p:txBody>
          <a:bodyPr lIns="91425" tIns="91425" rIns="91425" bIns="91425" anchor="t"/>
          <a:p>
            <a:pPr marL="0" indent="-304800">
              <a:buClr>
                <a:srgbClr val="2185C5"/>
              </a:buClr>
              <a:buSzPct val="100000"/>
              <a:buFont typeface="Arial" panose="020B0604020202020204"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Designing New Operating Primitives to Improve Fuzzing Performance</a:t>
            </a:r>
            <a:b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(2017)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bottlenecks in AFL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Fork()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Frequently called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Expensive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R/W to disk file system f</a:t>
            </a: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requently 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Sync test cases with AFL instances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bottlenecks in AFL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1247775"/>
            <a:ext cx="6845300" cy="529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210" y="1628140"/>
            <a:ext cx="5126355" cy="2751455"/>
          </a:xfrm>
          <a:prstGeom prst="rect">
            <a:avLst/>
          </a:prstGeom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Optimization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Snapshot System Call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 phases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loop &amp; callback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Dual File System Service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memory file system </a:t>
            </a: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 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Shared In-memory Test-Case Log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Evaluation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Snapshot System Call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 phases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loop &amp; callback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Dual File System Service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memory file system </a:t>
            </a: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 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Shared In-memory Test-Case Log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" y="1526540"/>
            <a:ext cx="8459470" cy="4050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Expriment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Compile custom linux kernel (4.8.10) </a:t>
            </a: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 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in vmware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in server (failed)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error when call snapshot()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debug system call...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Run AFL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failed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hard to debug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Give up...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hape 219"/>
          <p:cNvSpPr txBox="1"/>
          <p:nvPr>
            <p:ph type="ctrTitle"/>
          </p:nvPr>
        </p:nvSpPr>
        <p:spPr>
          <a:xfrm>
            <a:off x="720725" y="3784600"/>
            <a:ext cx="7861300" cy="1548130"/>
          </a:xfrm>
        </p:spPr>
        <p:txBody>
          <a:bodyPr lIns="91425" tIns="91425" rIns="91425" bIns="91425" anchor="t"/>
          <a:p>
            <a:pPr marL="0" indent="-304800">
              <a:buClr>
                <a:srgbClr val="2185C5"/>
              </a:buClr>
              <a:buSzPct val="100000"/>
              <a:buFont typeface="Arial" panose="020B0604020202020204"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kAFL: Hardware-Assisted Feedback Fuzzing for OS Kernels</a:t>
            </a:r>
            <a:b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(2017)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Challenges for kernel fuzzing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fuzzing should not be interrupted by a crash</a:t>
            </a: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no-determinism behavior</a:t>
            </a: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interact with kernel</a:t>
            </a: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closed source</a:t>
            </a: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</a:rPr>
              <a:t>Previous approaches were not portable</a:t>
            </a:r>
            <a:endParaRPr lang="zh-CN" altLang="en-US" sz="3200" strike="noStrike" noProof="1">
              <a:solidFill>
                <a:schemeClr val="dk1"/>
              </a:solidFill>
              <a:ea typeface="宋体" panose="02010600030101010101" pitchFamily="2" charset="-122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Slow</a:t>
            </a: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No feedback</a:t>
            </a: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Rely on certain drivers or recompilation</a:t>
            </a: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hape 219"/>
          <p:cNvSpPr txBox="1"/>
          <p:nvPr>
            <p:ph type="ctrTitle"/>
          </p:nvPr>
        </p:nvSpPr>
        <p:spPr>
          <a:xfrm>
            <a:off x="720725" y="3784600"/>
            <a:ext cx="7861300" cy="1548130"/>
          </a:xfrm>
        </p:spPr>
        <p:txBody>
          <a:bodyPr lIns="91425" tIns="91425" rIns="91425" bIns="91425" anchor="t"/>
          <a:p>
            <a:pPr marL="0" indent="-304800">
              <a:buClr>
                <a:srgbClr val="2185C5"/>
              </a:buClr>
              <a:buSzPct val="100000"/>
              <a:buFont typeface="Arial" panose="020B0604020202020204"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Linux kernel vulnerabilities: State-of-the-art defenses and open problems</a:t>
            </a:r>
            <a:b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(2011)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kAFL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zh-CN" altLang="zh-CN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用</a:t>
            </a:r>
            <a:r>
              <a:rPr lang="en-US" altLang="zh-CN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Intel PT</a:t>
            </a:r>
            <a:r>
              <a:rPr lang="zh-CN" altLang="en-US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来获取路径覆盖率信息</a:t>
            </a:r>
            <a:endParaRPr lang="zh-CN" altLang="en-US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用</a:t>
            </a:r>
            <a:r>
              <a:rPr lang="en-US" altLang="zh-CN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Intel VT-x</a:t>
            </a:r>
            <a:r>
              <a:rPr lang="zh-CN" altLang="en-US" sz="32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进行虚拟化</a:t>
            </a:r>
            <a:endParaRPr lang="zh-CN" altLang="en-US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kAFL Overview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zh-CN" altLang="en-US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1772285"/>
            <a:ext cx="871474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kAFL</a:t>
            </a:r>
            <a:r>
              <a:rPr lang="zh-CN" altLang="en-US" sz="3600" strike="noStrike" noProof="1">
                <a:solidFill>
                  <a:schemeClr val="dk1"/>
                </a:solidFill>
                <a:ea typeface="宋体" panose="02010600030101010101" pitchFamily="2" charset="-122"/>
              </a:rPr>
              <a:t>工作流程</a:t>
            </a:r>
            <a:endParaRPr lang="zh-CN" altLang="en-US" sz="3600" strike="noStrike" noProof="1">
              <a:solidFill>
                <a:schemeClr val="dk1"/>
              </a:solidFill>
              <a:ea typeface="宋体" panose="02010600030101010101" pitchFamily="2" charset="-122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zh-CN" altLang="en-US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809"/>
          <a:stretch>
            <a:fillRect/>
          </a:stretch>
        </p:blipFill>
        <p:spPr>
          <a:xfrm>
            <a:off x="-93980" y="1858010"/>
            <a:ext cx="907034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  <a:ea typeface="宋体" panose="02010600030101010101" pitchFamily="2" charset="-122"/>
              </a:rPr>
              <a:t>Evaluation</a:t>
            </a:r>
            <a:endParaRPr lang="en-US" altLang="zh-CN" sz="3600" strike="noStrike" noProof="1">
              <a:solidFill>
                <a:schemeClr val="dk1"/>
              </a:solidFill>
              <a:ea typeface="宋体" panose="02010600030101010101" pitchFamily="2" charset="-122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zh-CN" altLang="en-US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1628775"/>
            <a:ext cx="781240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  <a:ea typeface="宋体" panose="02010600030101010101" pitchFamily="2" charset="-122"/>
              </a:rPr>
              <a:t>Evaluation</a:t>
            </a:r>
            <a:endParaRPr lang="en-US" altLang="zh-CN" sz="3600" strike="noStrike" noProof="1">
              <a:solidFill>
                <a:schemeClr val="dk1"/>
              </a:solidFill>
              <a:ea typeface="宋体" panose="02010600030101010101" pitchFamily="2" charset="-122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zh-CN" altLang="en-US" sz="32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885950"/>
            <a:ext cx="8523605" cy="38214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hape 219"/>
          <p:cNvSpPr txBox="1"/>
          <p:nvPr>
            <p:ph type="ctrTitle"/>
          </p:nvPr>
        </p:nvSpPr>
        <p:spPr>
          <a:xfrm>
            <a:off x="720725" y="3784600"/>
            <a:ext cx="7861300" cy="1548130"/>
          </a:xfrm>
        </p:spPr>
        <p:txBody>
          <a:bodyPr lIns="91425" tIns="91425" rIns="91425" bIns="91425" anchor="t"/>
          <a:p>
            <a:pPr marL="0" indent="-304800">
              <a:buClr>
                <a:srgbClr val="2185C5"/>
              </a:buClr>
              <a:buSzPct val="100000"/>
              <a:buFont typeface="Arial" panose="020B0604020202020204"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The Scalable Commutativity Rule: Designing Scalable Software for Multicore Processors</a:t>
            </a:r>
            <a:b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(2013)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</a:rPr>
              <a:t>Evaluating the scalability</a:t>
            </a:r>
            <a:endParaRPr lang="en-US" altLang="zh-CN" sz="32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The state of the art </a:t>
            </a: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for evaluating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with complete software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hard to identify scalability bottlenecks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Scalability in multicore server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conflict-free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commute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</a:rPr>
              <a:t>Interface-driven scalability</a:t>
            </a:r>
            <a:endParaRPr lang="en-US" altLang="zh-CN" sz="32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The scalable commutativity rule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Formalization of the rule and proof of its correctness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SIM commutativity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commuter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</a:rPr>
              <a:t>Commuter</a:t>
            </a:r>
            <a:endParaRPr lang="en-US" altLang="zh-CN" sz="32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2610485"/>
            <a:ext cx="8993505" cy="1807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8280" y="733425"/>
            <a:ext cx="4655185" cy="5431155"/>
          </a:xfrm>
          <a:prstGeom prst="rect">
            <a:avLst/>
          </a:prstGeom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</a:rPr>
              <a:t>Evaluation</a:t>
            </a:r>
            <a:endParaRPr lang="en-US" altLang="zh-CN" sz="32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18 targets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13664 testcases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sv6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Shape 119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trike="noStrike" noProof="1">
                <a:solidFill>
                  <a:schemeClr val="dk1"/>
                </a:solidFill>
              </a:rPr>
              <a:t>Linux kernel vulnerabilities</a:t>
            </a:r>
            <a:endParaRPr lang="en-US" altLang="zh-CN" strike="noStrike" noProof="1">
              <a:solidFill>
                <a:schemeClr val="dk1"/>
              </a:solidFill>
            </a:endParaRPr>
          </a:p>
        </p:txBody>
      </p:sp>
      <p:sp>
        <p:nvSpPr>
          <p:cNvPr id="26626" name="Shape 120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Categorizing </a:t>
            </a: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(</a:t>
            </a: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from January 2010 to March 2011</a:t>
            </a: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)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solidFill>
                  <a:srgbClr val="00B0F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2/3</a:t>
            </a: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 in </a:t>
            </a:r>
            <a:r>
              <a:rPr lang="en-US" altLang="zh-CN" sz="2800" b="1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kernel modules </a:t>
            </a: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or</a:t>
            </a:r>
            <a:r>
              <a:rPr lang="en-US" altLang="zh-CN" sz="2800" b="1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 drivers</a:t>
            </a: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, and </a:t>
            </a:r>
            <a:r>
              <a:rPr lang="en-US" altLang="zh-CN" sz="2800" cap="none">
                <a:solidFill>
                  <a:srgbClr val="00B0F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1/3</a:t>
            </a: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 in the </a:t>
            </a:r>
            <a:r>
              <a:rPr lang="en-US" altLang="zh-CN" sz="2800" b="1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core kernel</a:t>
            </a:r>
            <a:endParaRPr lang="en-US" altLang="zh-CN" sz="2800" b="1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" y="2032000"/>
            <a:ext cx="7376795" cy="26504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hape 219"/>
          <p:cNvSpPr txBox="1"/>
          <p:nvPr>
            <p:ph type="ctrTitle"/>
          </p:nvPr>
        </p:nvSpPr>
        <p:spPr>
          <a:xfrm>
            <a:off x="720725" y="3784600"/>
            <a:ext cx="7861300" cy="1548130"/>
          </a:xfrm>
        </p:spPr>
        <p:txBody>
          <a:bodyPr lIns="91425" tIns="91425" rIns="91425" bIns="91425" anchor="t"/>
          <a:p>
            <a:pPr marL="0" indent="-304800">
              <a:buClr>
                <a:srgbClr val="2185C5"/>
              </a:buClr>
              <a:buSzPct val="100000"/>
              <a:buFont typeface="Arial" panose="020B0604020202020204"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Hyperkernel: Push-Button Verification of an OS Kernel</a:t>
            </a:r>
            <a:b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(2017)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Push-Button Verification of an OS Kernel</a:t>
            </a:r>
            <a:endParaRPr lang="en-US" altLang="zh-CN" sz="3200" strike="noStrike" noProof="1">
              <a:solidFill>
                <a:schemeClr val="dk1"/>
              </a:solidFill>
              <a:sym typeface="+mn-ea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验证正确性</a:t>
            </a: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  &lt;----&gt; </a:t>
            </a:r>
            <a:r>
              <a:rPr lang="zh-CN" altLang="en-US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生成内核（可用性）</a:t>
            </a:r>
            <a:endParaRPr lang="zh-CN" altLang="en-US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Z3 SMT</a:t>
            </a:r>
            <a:r>
              <a:rPr lang="zh-CN" altLang="en-US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求解器</a:t>
            </a:r>
            <a:endParaRPr lang="zh-CN" altLang="en-US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挑战</a:t>
            </a:r>
            <a:endParaRPr lang="zh-CN" altLang="en-US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接口设计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虚拟内存管理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</a:t>
            </a: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语言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方案</a:t>
            </a:r>
            <a:endParaRPr lang="zh-CN" altLang="en-US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内核接口设计</a:t>
            </a: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finite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内核空间和用户空间内存分离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LLVM IR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Push-Button Verification of an OS Kernel</a:t>
            </a:r>
            <a:endParaRPr lang="en-US" altLang="zh-CN" sz="3200" strike="noStrike" noProof="1">
              <a:solidFill>
                <a:schemeClr val="dk1"/>
              </a:solidFill>
              <a:sym typeface="+mn-ea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zh-CN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验证正确性</a:t>
            </a:r>
            <a:endParaRPr lang="zh-CN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trap handlers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状态机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zh-CN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计算</a:t>
            </a: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fspec(python model)</a:t>
            </a: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</a:t>
            </a: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fimpl(symbolic execution)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验证定理</a:t>
            </a: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</a:t>
            </a: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表达式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>
                <a:ea typeface="宋体" panose="02010600030101010101" pitchFamily="2" charset="-122"/>
                <a:sym typeface="Arial" panose="020B0604020202020204"/>
              </a:rPr>
              <a:t>∀</a:t>
            </a: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S</a:t>
            </a:r>
            <a:r>
              <a:rPr lang="zh-CN" altLang="en-US" sz="2400">
                <a:ea typeface="宋体" panose="02010600030101010101" pitchFamily="2" charset="-122"/>
                <a:sym typeface="Arial" panose="020B0604020202020204"/>
              </a:rPr>
              <a:t>spec,x. P(</a:t>
            </a: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S</a:t>
            </a:r>
            <a:r>
              <a:rPr lang="zh-CN" altLang="en-US" sz="2400">
                <a:ea typeface="宋体" panose="02010600030101010101" pitchFamily="2" charset="-122"/>
                <a:sym typeface="Arial" panose="020B0604020202020204"/>
              </a:rPr>
              <a:t>spec)⇒P(fspec(</a:t>
            </a: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S</a:t>
            </a:r>
            <a:r>
              <a:rPr lang="zh-CN" altLang="en-US" sz="2400">
                <a:ea typeface="宋体" panose="02010600030101010101" pitchFamily="2" charset="-122"/>
                <a:sym typeface="Arial" panose="020B0604020202020204"/>
              </a:rPr>
              <a:t>spec,x))</a:t>
            </a:r>
            <a:endParaRPr lang="zh-CN" altLang="en-US" sz="2400">
              <a:ea typeface="宋体" panose="02010600030101010101" pitchFamily="2" charset="-122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验证后的代码和未验证的可信代码生成</a:t>
            </a: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kernel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2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  <a:sym typeface="+mn-ea"/>
              </a:rPr>
              <a:t>Hyperkernrl</a:t>
            </a:r>
            <a:endParaRPr lang="en-US" altLang="zh-CN" sz="3200" strike="noStrike" noProof="1">
              <a:solidFill>
                <a:schemeClr val="dk1"/>
              </a:solidFill>
              <a:sym typeface="+mn-ea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Dune + exokernels + seL4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内存分离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减少内核中断处理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zh-CN" altLang="en-US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用户进行资源申请</a:t>
            </a:r>
            <a:endParaRPr lang="zh-CN" altLang="en-US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内核负责验证</a:t>
            </a: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(finite)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Typed pages</a:t>
            </a:r>
            <a:r>
              <a:rPr lang="zh-CN" altLang="en-US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内存分区</a:t>
            </a: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lvl="2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hape 219"/>
          <p:cNvSpPr txBox="1"/>
          <p:nvPr>
            <p:ph type="ctrTitle"/>
          </p:nvPr>
        </p:nvSpPr>
        <p:spPr>
          <a:xfrm>
            <a:off x="720725" y="3784600"/>
            <a:ext cx="7861300" cy="1548130"/>
          </a:xfrm>
        </p:spPr>
        <p:txBody>
          <a:bodyPr lIns="91425" tIns="91425" rIns="91425" bIns="91425" anchor="t"/>
          <a:p>
            <a:pPr marL="0" indent="-304800">
              <a:buClr>
                <a:srgbClr val="2185C5"/>
              </a:buClr>
              <a:buSzPct val="100000"/>
              <a:buFont typeface="Arial" panose="020B0604020202020204"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KLEE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实验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  <a:sym typeface="+mn-ea"/>
              </a:rPr>
              <a:t>Solve maze with KLEE</a:t>
            </a:r>
            <a:endParaRPr lang="en-US" altLang="zh-CN" sz="3200" strike="noStrike" noProof="1">
              <a:solidFill>
                <a:schemeClr val="dk1"/>
              </a:solidFill>
              <a:sym typeface="+mn-ea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1579880"/>
            <a:ext cx="4476115" cy="26377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  <a:sym typeface="+mn-ea"/>
              </a:rPr>
              <a:t>Solve maze with KLEE</a:t>
            </a:r>
            <a:endParaRPr lang="en-US" altLang="zh-CN" sz="3200" strike="noStrike" noProof="1">
              <a:solidFill>
                <a:schemeClr val="dk1"/>
              </a:solidFill>
              <a:sym typeface="+mn-ea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klee_make_symbolic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1954530"/>
            <a:ext cx="4958715" cy="27781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  <a:sym typeface="+mn-ea"/>
              </a:rPr>
              <a:t>Solve maze with KLEE</a:t>
            </a:r>
            <a:endParaRPr lang="en-US" altLang="zh-CN" sz="3200" strike="noStrike" noProof="1">
              <a:solidFill>
                <a:schemeClr val="dk1"/>
              </a:solidFill>
              <a:sym typeface="+mn-ea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klee_make_symbolic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1954530"/>
            <a:ext cx="4958715" cy="2778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4792980"/>
            <a:ext cx="5571490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  <a:sym typeface="+mn-ea"/>
              </a:rPr>
              <a:t>Solve maze with KLEE</a:t>
            </a:r>
            <a:endParaRPr lang="en-US" altLang="zh-CN" sz="3200" strike="noStrike" noProof="1">
              <a:solidFill>
                <a:schemeClr val="dk1"/>
              </a:solidFill>
              <a:sym typeface="+mn-ea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lvl="2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1818005"/>
            <a:ext cx="6371590" cy="24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160905"/>
            <a:ext cx="4438015" cy="117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" y="3384550"/>
            <a:ext cx="9044305" cy="137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0" y="4830445"/>
            <a:ext cx="1459230" cy="18942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hape 219"/>
          <p:cNvSpPr txBox="1"/>
          <p:nvPr>
            <p:ph type="ctrTitle"/>
          </p:nvPr>
        </p:nvSpPr>
        <p:spPr>
          <a:xfrm>
            <a:off x="720725" y="3784600"/>
            <a:ext cx="7861300" cy="1548130"/>
          </a:xfrm>
        </p:spPr>
        <p:txBody>
          <a:bodyPr lIns="91425" tIns="91425" rIns="91425" bIns="91425" anchor="t"/>
          <a:p>
            <a:pPr marL="0" indent="-304800">
              <a:buClr>
                <a:srgbClr val="2185C5"/>
              </a:buClr>
              <a:buSzPct val="100000"/>
              <a:buFont typeface="Arial" panose="020B0604020202020204"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Hyperkernel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实验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Shape 119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trike="noStrike" noProof="1">
                <a:solidFill>
                  <a:schemeClr val="dk1"/>
                </a:solidFill>
              </a:rPr>
              <a:t>Linux kernel vulnerabilities</a:t>
            </a:r>
            <a:endParaRPr lang="en-US" altLang="zh-CN" strike="noStrike" noProof="1">
              <a:solidFill>
                <a:schemeClr val="dk1"/>
              </a:solidFill>
            </a:endParaRPr>
          </a:p>
        </p:txBody>
      </p:sp>
      <p:sp>
        <p:nvSpPr>
          <p:cNvPr id="26626" name="Shape 120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STATE-OF-THE-ART PREVENTION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Runtime tools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Compile-time tools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2799715"/>
            <a:ext cx="7143115" cy="331406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  <a:sym typeface="+mn-ea"/>
              </a:rPr>
              <a:t>Hyperkernel</a:t>
            </a:r>
            <a:endParaRPr lang="en-US" altLang="zh-CN" sz="3200" strike="noStrike" noProof="1">
              <a:solidFill>
                <a:schemeClr val="dk1"/>
              </a:solidFill>
              <a:sym typeface="+mn-ea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2018-06-05 12-53-02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1428750"/>
            <a:ext cx="8171815" cy="45967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200" strike="noStrike" noProof="1">
                <a:solidFill>
                  <a:schemeClr val="dk1"/>
                </a:solidFill>
                <a:sym typeface="+mn-ea"/>
              </a:rPr>
              <a:t>Hyperkernel</a:t>
            </a:r>
            <a:endParaRPr lang="en-US" altLang="zh-CN" sz="3200" strike="noStrike" noProof="1">
              <a:solidFill>
                <a:schemeClr val="dk1"/>
              </a:solidFill>
              <a:sym typeface="+mn-ea"/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图片 3" descr="2018-06-05 13-09-56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1352550"/>
            <a:ext cx="8375015" cy="47110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Shape 428"/>
          <p:cNvSpPr txBox="1"/>
          <p:nvPr>
            <p:ph type="body" idx="1"/>
          </p:nvPr>
        </p:nvSpPr>
        <p:spPr>
          <a:xfrm>
            <a:off x="1709738" y="2559050"/>
            <a:ext cx="5724525" cy="1093788"/>
          </a:xfrm>
        </p:spPr>
        <p:txBody>
          <a:bodyPr lIns="91425" tIns="91425" rIns="91425" bIns="91425" anchor="t"/>
          <a:p>
            <a:pPr>
              <a:buClrTx/>
              <a:buSzPct val="100000"/>
              <a:buFont typeface="Arial" panose="020B0604020202020204"/>
              <a:buChar char="▷"/>
            </a:pPr>
            <a:r>
              <a:rPr lang="en-US" altLang="zh-CN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Thanks!</a:t>
            </a:r>
            <a:endParaRPr lang="en-US" altLang="zh-CN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Shape 119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trike="noStrike" noProof="1">
                <a:solidFill>
                  <a:schemeClr val="dk1"/>
                </a:solidFill>
              </a:rPr>
              <a:t>Linux kernel vulnerabilities</a:t>
            </a:r>
            <a:endParaRPr lang="en-US" altLang="zh-CN" strike="noStrike" noProof="1">
              <a:solidFill>
                <a:schemeClr val="dk1"/>
              </a:solidFill>
            </a:endParaRPr>
          </a:p>
        </p:txBody>
      </p:sp>
      <p:sp>
        <p:nvSpPr>
          <p:cNvPr id="26626" name="Shape 120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Open problems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Semantic vulnerabilities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+mn-ea"/>
              </a:rPr>
              <a:t>Denial-of-service vulnerabilities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hape 219"/>
          <p:cNvSpPr txBox="1"/>
          <p:nvPr>
            <p:ph type="ctrTitle"/>
          </p:nvPr>
        </p:nvSpPr>
        <p:spPr>
          <a:xfrm>
            <a:off x="720725" y="3784600"/>
            <a:ext cx="7861300" cy="1548130"/>
          </a:xfrm>
        </p:spPr>
        <p:txBody>
          <a:bodyPr lIns="91425" tIns="91425" rIns="91425" bIns="91425" anchor="t"/>
          <a:p>
            <a:pPr marL="0" indent="-304800">
              <a:buClr>
                <a:srgbClr val="2185C5"/>
              </a:buClr>
              <a:buSzPct val="100000"/>
              <a:buFont typeface="Arial" panose="020B0604020202020204"/>
            </a:pP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KLEE: Unassisted and Automatic Generation of High-Coverage Tests for Complex Systems Programs</a:t>
            </a:r>
            <a:b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(2008)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KLEE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Symbolic execution + concolic execution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Opensource tools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>
              <a:ea typeface="宋体" panose="02010600030101010101" pitchFamily="2" charset="-122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>
              <a:ea typeface="宋体" panose="02010600030101010101" pitchFamily="2" charset="-122"/>
              <a:sym typeface="Arial" panose="020B0604020202020204"/>
            </a:endParaRPr>
          </a:p>
          <a:p>
            <a:pPr marL="457200" lvl="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Check 89 programs in the GNU COREUTILS</a:t>
            </a:r>
            <a:endParaRPr lang="en-US" altLang="zh-CN" sz="2400">
              <a:ea typeface="宋体" panose="02010600030101010101" pitchFamily="2" charset="-122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high line coverage—on average over 90% per tool</a:t>
            </a:r>
            <a:endParaRPr lang="en-US" altLang="zh-CN" sz="2400">
              <a:ea typeface="宋体" panose="02010600030101010101" pitchFamily="2" charset="-122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KLEE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Challenges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The number of paths grow dramatically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path schedule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Cost of constraint solver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Environmental Dependencies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>
              <a:ea typeface="宋体" panose="02010600030101010101" pitchFamily="2" charset="-122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" name="Shape 126"/>
          <p:cNvSpPr txBox="1"/>
          <p:nvPr>
            <p:ph type="title"/>
          </p:nvPr>
        </p:nvSpPr>
        <p:spPr>
          <a:xfrm>
            <a:off x="338138" y="104775"/>
            <a:ext cx="7996238" cy="1143000"/>
          </a:xfrm>
        </p:spPr>
        <p:txBody>
          <a:bodyPr lIns="91425" tIns="91425" rIns="91425" bIns="91425" anchor="b" anchorCtr="0">
            <a:noAutofit/>
          </a:bodyPr>
          <a:lstStyle/>
          <a:p>
            <a:pPr lvl="0" rtl="0" fontAlgn="auto">
              <a:spcBef>
                <a:spcPts val="0"/>
              </a:spcBef>
              <a:buNone/>
            </a:pPr>
            <a:r>
              <a:rPr lang="en-US" altLang="zh-CN" sz="3600" strike="noStrike" noProof="1">
                <a:solidFill>
                  <a:schemeClr val="dk1"/>
                </a:solidFill>
              </a:rPr>
              <a:t>KLEE</a:t>
            </a:r>
            <a:endParaRPr lang="en-US" altLang="zh-CN" sz="3600" strike="noStrike" noProof="1">
              <a:solidFill>
                <a:schemeClr val="dk1"/>
              </a:solidFill>
            </a:endParaRPr>
          </a:p>
        </p:txBody>
      </p:sp>
      <p:sp>
        <p:nvSpPr>
          <p:cNvPr id="28674" name="Shape 127"/>
          <p:cNvSpPr txBox="1"/>
          <p:nvPr>
            <p:ph type="body" idx="1"/>
          </p:nvPr>
        </p:nvSpPr>
        <p:spPr>
          <a:xfrm>
            <a:off x="338138" y="1428750"/>
            <a:ext cx="8205787" cy="4735513"/>
          </a:xfrm>
        </p:spPr>
        <p:txBody>
          <a:bodyPr lIns="91425" tIns="91425" rIns="91425" bIns="91425" anchor="t"/>
          <a:p>
            <a:pPr marL="457200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8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Optimization</a:t>
            </a:r>
            <a:endParaRPr lang="en-US" altLang="zh-CN" sz="28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Compact state representation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copy-on-write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Query optimization</a:t>
            </a: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0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Expression Rewriting</a:t>
            </a:r>
            <a:endParaRPr lang="en-US" altLang="zh-CN" sz="20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0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Constraint Set Simplificatio</a:t>
            </a:r>
            <a:endParaRPr lang="en-US" altLang="zh-CN" sz="20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0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Implied Value Concretization</a:t>
            </a:r>
            <a:endParaRPr lang="en-US" altLang="zh-CN" sz="20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000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Constraint Independence</a:t>
            </a:r>
            <a:endParaRPr lang="en-US" altLang="zh-CN" sz="20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000" b="1" cap="none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Counter-example Cache</a:t>
            </a:r>
            <a:endParaRPr lang="en-US" altLang="zh-CN" sz="2000" b="1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>
              <a:ea typeface="宋体" panose="02010600030101010101" pitchFamily="2" charset="-122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400">
                <a:ea typeface="宋体" panose="02010600030101010101" pitchFamily="2" charset="-122"/>
                <a:sym typeface="Arial" panose="020B0604020202020204"/>
              </a:rPr>
              <a:t>State scheduling</a:t>
            </a:r>
            <a:endParaRPr lang="en-US" altLang="zh-CN" sz="2400">
              <a:ea typeface="宋体" panose="02010600030101010101" pitchFamily="2" charset="-122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000">
                <a:ea typeface="宋体" panose="02010600030101010101" pitchFamily="2" charset="-122"/>
                <a:sym typeface="Arial" panose="020B0604020202020204"/>
              </a:rPr>
              <a:t>RandomPath Selection</a:t>
            </a:r>
            <a:endParaRPr lang="en-US" altLang="zh-CN" sz="2000">
              <a:ea typeface="宋体" panose="02010600030101010101" pitchFamily="2" charset="-122"/>
              <a:sym typeface="Arial" panose="020B0604020202020204"/>
            </a:endParaRPr>
          </a:p>
          <a:p>
            <a:pPr marL="1371600" lvl="2" indent="-228600">
              <a:buClrTx/>
              <a:buSzPct val="100000"/>
              <a:buFont typeface="Arial" panose="020B0604020202020204"/>
              <a:buChar char="▷"/>
            </a:pPr>
            <a:r>
              <a:rPr lang="en-US" altLang="zh-CN" sz="2000">
                <a:ea typeface="宋体" panose="02010600030101010101" pitchFamily="2" charset="-122"/>
                <a:sym typeface="Arial" panose="020B0604020202020204"/>
              </a:rPr>
              <a:t>Coverage-Optimized Search</a:t>
            </a:r>
            <a:endParaRPr lang="en-US" altLang="zh-CN" sz="2000">
              <a:ea typeface="宋体" panose="02010600030101010101" pitchFamily="2" charset="-122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>
              <a:ea typeface="宋体" panose="02010600030101010101" pitchFamily="2" charset="-122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3" indent="-228600">
              <a:buClrTx/>
              <a:buSzPct val="100000"/>
              <a:buFont typeface="Arial" panose="020B0604020202020204"/>
              <a:buChar char="▷"/>
            </a:pPr>
            <a:endParaRPr lang="en-US" altLang="zh-CN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914400" lvl="1" indent="-228600">
              <a:buClrTx/>
              <a:buSzPct val="100000"/>
              <a:buFont typeface="Arial" panose="020B0604020202020204"/>
              <a:buChar char="▷"/>
            </a:pPr>
            <a:endParaRPr lang="zh-CN" altLang="en-US" sz="2400" cap="none"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725" y="104775"/>
            <a:ext cx="5805805" cy="186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3138</Words>
  <Application>WPS 演示</Application>
  <PresentationFormat/>
  <Paragraphs>309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Antonio template</vt:lpstr>
      <vt:lpstr>AOS论文阅读总结</vt:lpstr>
      <vt:lpstr>Linux kernel vulnerabilities: State-of-the-art defenses and open problems (2011)</vt:lpstr>
      <vt:lpstr>Linux kernel vulnerabilities</vt:lpstr>
      <vt:lpstr>Linux kernel vulnerabilities</vt:lpstr>
      <vt:lpstr>Linux kernel vulnerabilities</vt:lpstr>
      <vt:lpstr>KLEE: Unassisted and Automatic Generation of High-Coverage Tests for Complex Systems Programs (2008)</vt:lpstr>
      <vt:lpstr>KLEE</vt:lpstr>
      <vt:lpstr>KLEE</vt:lpstr>
      <vt:lpstr>KLEE</vt:lpstr>
      <vt:lpstr>KLEE</vt:lpstr>
      <vt:lpstr>Designing New Operating Primitives to Improve Fuzzing Performance (2017)</vt:lpstr>
      <vt:lpstr>bottlenecks in AFL</vt:lpstr>
      <vt:lpstr>bottlenecks in AFL</vt:lpstr>
      <vt:lpstr>Optimization</vt:lpstr>
      <vt:lpstr>Evaluation</vt:lpstr>
      <vt:lpstr>Expriment</vt:lpstr>
      <vt:lpstr>kAFL: Hardware-Assisted Feedback Fuzzing for OS Kernels (2017)</vt:lpstr>
      <vt:lpstr>Challenges for kernel fuzzing</vt:lpstr>
      <vt:lpstr>Previous approaches were not portable</vt:lpstr>
      <vt:lpstr>kAFL</vt:lpstr>
      <vt:lpstr>kAFL Overview</vt:lpstr>
      <vt:lpstr>kAFL工作流程</vt:lpstr>
      <vt:lpstr>Evaluation</vt:lpstr>
      <vt:lpstr>Evaluation</vt:lpstr>
      <vt:lpstr>The Scalable Commutativity Rule: Designing Scalable Software for Multicore Processors (2013)</vt:lpstr>
      <vt:lpstr>Evaluating the scalability</vt:lpstr>
      <vt:lpstr>Interface-driven scalability</vt:lpstr>
      <vt:lpstr>Commuter</vt:lpstr>
      <vt:lpstr>Evaluation</vt:lpstr>
      <vt:lpstr>Hyperkernel: Push-Button Verification of an OS Kernel (2017)</vt:lpstr>
      <vt:lpstr>Push-Button Verification of an OS Kernel</vt:lpstr>
      <vt:lpstr>Push-Button Verification of an OS Kernel</vt:lpstr>
      <vt:lpstr>Hyperkernrl</vt:lpstr>
      <vt:lpstr>KLEE实验</vt:lpstr>
      <vt:lpstr>Solve maze with KLEE</vt:lpstr>
      <vt:lpstr>Solve maze with KLEE</vt:lpstr>
      <vt:lpstr>Solve maze with KLEE</vt:lpstr>
      <vt:lpstr>Solve maze with KLEE</vt:lpstr>
      <vt:lpstr>Hyperkernel实验</vt:lpstr>
      <vt:lpstr>Hyperkernel</vt:lpstr>
      <vt:lpstr>Hyperkernel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CTF中的PWN</dc:title>
  <dc:creator>Administrator</dc:creator>
  <cp:lastModifiedBy>wetry</cp:lastModifiedBy>
  <cp:revision>166</cp:revision>
  <dcterms:created xsi:type="dcterms:W3CDTF">2017-11-20T00:54:00Z</dcterms:created>
  <dcterms:modified xsi:type="dcterms:W3CDTF">2018-06-12T13:58:25Z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