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5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4" r:id="rId15"/>
    <p:sldId id="285" r:id="rId16"/>
    <p:sldId id="283" r:id="rId17"/>
    <p:sldId id="287" r:id="rId18"/>
    <p:sldId id="286" r:id="rId19"/>
    <p:sldId id="288" r:id="rId20"/>
    <p:sldId id="290" r:id="rId21"/>
    <p:sldId id="293" r:id="rId22"/>
    <p:sldId id="291" r:id="rId23"/>
    <p:sldId id="292" r:id="rId24"/>
    <p:sldId id="294" r:id="rId25"/>
    <p:sldId id="295" r:id="rId26"/>
    <p:sldId id="296" r:id="rId27"/>
    <p:sldId id="297" r:id="rId2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94" autoAdjust="0"/>
  </p:normalViewPr>
  <p:slideViewPr>
    <p:cSldViewPr snapToGrid="0">
      <p:cViewPr varScale="1">
        <p:scale>
          <a:sx n="97" d="100"/>
          <a:sy n="97" d="100"/>
        </p:scale>
        <p:origin x="87" y="15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2018年6月15日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2018年6月15日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74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866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010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68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403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131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56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656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68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52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47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24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30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03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6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06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9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2018年6月15日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800" dirty="0"/>
              <a:t>SKI: exposing concurrency bugs</a:t>
            </a:r>
            <a:endParaRPr 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匡正非 </a:t>
            </a:r>
            <a:r>
              <a:rPr lang="en-US" altLang="zh-CN" dirty="0"/>
              <a:t>2015011273</a:t>
            </a: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844D2-DA07-4CA0-8279-F884A724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8076EE-9450-4D57-90A2-133E45D4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81" y="1602255"/>
            <a:ext cx="10294438" cy="3653490"/>
          </a:xfrm>
        </p:spPr>
      </p:pic>
    </p:spTree>
    <p:extLst>
      <p:ext uri="{BB962C8B-B14F-4D97-AF65-F5344CB8AC3E}">
        <p14:creationId xmlns:p14="http://schemas.microsoft.com/office/powerpoint/2010/main" val="27070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Communication Point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200" dirty="0"/>
              <a:t>没有访存操作的指令，其执行顺序没有影响</a:t>
            </a:r>
            <a:endParaRPr lang="en-US" altLang="zh-CN" sz="2200" dirty="0"/>
          </a:p>
          <a:p>
            <a:pPr rtl="0"/>
            <a:r>
              <a:rPr lang="zh-CN" altLang="en-US" sz="2200" dirty="0"/>
              <a:t>访存操作也需关注涉及公有内存的访问</a:t>
            </a:r>
            <a:endParaRPr lang="en-US" altLang="zh-CN" sz="2200" dirty="0"/>
          </a:p>
          <a:p>
            <a:pPr rtl="0"/>
            <a:r>
              <a:rPr lang="en-US" altLang="zh-CN" sz="2200" dirty="0"/>
              <a:t>Communication</a:t>
            </a:r>
            <a:r>
              <a:rPr lang="zh-CN" altLang="en-US" sz="2200" dirty="0"/>
              <a:t> </a:t>
            </a:r>
            <a:r>
              <a:rPr lang="en-US" altLang="zh-CN" sz="2200" dirty="0"/>
              <a:t>Point</a:t>
            </a:r>
          </a:p>
          <a:p>
            <a:r>
              <a:rPr lang="zh-CN" altLang="en-US" sz="2200" dirty="0"/>
              <a:t>仅在这些点设置</a:t>
            </a:r>
            <a:r>
              <a:rPr lang="en-US" altLang="zh-CN" sz="2200" dirty="0"/>
              <a:t>Reschedule</a:t>
            </a:r>
            <a:r>
              <a:rPr lang="zh-CN" altLang="en-US" sz="2200" dirty="0"/>
              <a:t>，减小枚举空间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维护一个不断累积的集合，每次运行时加入新的</a:t>
            </a:r>
            <a:r>
              <a:rPr lang="en-US" altLang="zh-CN" sz="2200" dirty="0"/>
              <a:t>Communication Point</a:t>
            </a:r>
          </a:p>
        </p:txBody>
      </p:sp>
    </p:spTree>
    <p:extLst>
      <p:ext uri="{BB962C8B-B14F-4D97-AF65-F5344CB8AC3E}">
        <p14:creationId xmlns:p14="http://schemas.microsoft.com/office/powerpoint/2010/main" val="40038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67601C-C45B-4E45-AE3F-52FE9DC7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03AAE-41AF-4D53-A416-A12E9F7B5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Implement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200" dirty="0"/>
              <a:t>实现了一个改动后的</a:t>
            </a:r>
            <a:r>
              <a:rPr lang="en-US" altLang="zh-CN" sz="2200" dirty="0" err="1"/>
              <a:t>Qemu</a:t>
            </a:r>
            <a:r>
              <a:rPr lang="zh-CN" altLang="en-US" sz="2200" dirty="0"/>
              <a:t>（改动</a:t>
            </a:r>
            <a:r>
              <a:rPr lang="en-US" altLang="zh-CN" sz="2200" dirty="0"/>
              <a:t>13000+</a:t>
            </a:r>
            <a:r>
              <a:rPr lang="zh-CN" altLang="en-US" sz="2200" dirty="0"/>
              <a:t>行）</a:t>
            </a:r>
            <a:endParaRPr lang="en-US" altLang="zh-CN" sz="2200" dirty="0"/>
          </a:p>
          <a:p>
            <a:pPr rtl="0"/>
            <a:r>
              <a:rPr lang="zh-CN" altLang="en-US" sz="2200" dirty="0"/>
              <a:t>实现了一个测试框架（面向</a:t>
            </a:r>
            <a:r>
              <a:rPr lang="en-US" altLang="zh-CN" sz="2200" dirty="0" err="1"/>
              <a:t>linux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rtl="0"/>
            <a:endParaRPr lang="en-US" altLang="zh-CN" sz="2200" dirty="0"/>
          </a:p>
          <a:p>
            <a:pPr rtl="0"/>
            <a:r>
              <a:rPr lang="en-US" altLang="zh-CN" sz="2200" dirty="0"/>
              <a:t>Test</a:t>
            </a:r>
            <a:r>
              <a:rPr lang="zh-CN" altLang="en-US" sz="2200" dirty="0"/>
              <a:t>程序通过</a:t>
            </a:r>
            <a:r>
              <a:rPr lang="en-US" altLang="zh-CN" sz="2200" dirty="0" err="1"/>
              <a:t>Hypercall</a:t>
            </a:r>
            <a:r>
              <a:rPr lang="zh-CN" altLang="en-US" sz="2200" dirty="0"/>
              <a:t>与</a:t>
            </a:r>
            <a:r>
              <a:rPr lang="en-US" altLang="zh-CN" sz="2200" dirty="0"/>
              <a:t>VMM</a:t>
            </a:r>
            <a:r>
              <a:rPr lang="zh-CN" altLang="en-US" sz="2200" dirty="0"/>
              <a:t>交流（每次传递一个</a:t>
            </a:r>
            <a:r>
              <a:rPr lang="en-US" altLang="zh-CN" sz="2200" dirty="0" err="1"/>
              <a:t>hio</a:t>
            </a:r>
            <a:r>
              <a:rPr lang="zh-CN" altLang="en-US" sz="2200" dirty="0"/>
              <a:t>类）</a:t>
            </a:r>
            <a:endParaRPr lang="en-US" altLang="zh-CN" sz="2200" dirty="0"/>
          </a:p>
          <a:p>
            <a:pPr rtl="0"/>
            <a:r>
              <a:rPr lang="zh-CN" altLang="en-US" sz="2200" dirty="0"/>
              <a:t>具体实现上做了很多优化</a:t>
            </a:r>
            <a:endParaRPr lang="en-US" altLang="zh-CN" sz="2200" dirty="0"/>
          </a:p>
          <a:p>
            <a:pPr rtl="0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08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Snapshot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200" dirty="0"/>
              <a:t>不需要每次运行时都重启</a:t>
            </a:r>
            <a:r>
              <a:rPr lang="en-US" altLang="zh-CN" sz="2200" dirty="0" err="1"/>
              <a:t>Qemu</a:t>
            </a:r>
            <a:endParaRPr lang="en-US" altLang="zh-CN" sz="2200" dirty="0"/>
          </a:p>
          <a:p>
            <a:pPr rtl="0"/>
            <a:endParaRPr lang="en-US" altLang="zh-CN" sz="2200" dirty="0"/>
          </a:p>
          <a:p>
            <a:pPr rtl="0"/>
            <a:r>
              <a:rPr lang="zh-CN" altLang="en-US" sz="2200" dirty="0"/>
              <a:t>保存</a:t>
            </a:r>
            <a:r>
              <a:rPr lang="en-US" altLang="zh-CN" sz="2200" dirty="0"/>
              <a:t>VM</a:t>
            </a:r>
            <a:r>
              <a:rPr lang="zh-CN" altLang="en-US" sz="2200" dirty="0"/>
              <a:t>在</a:t>
            </a:r>
            <a:r>
              <a:rPr lang="en-US" altLang="zh-CN" sz="2200" dirty="0"/>
              <a:t>Test</a:t>
            </a:r>
            <a:r>
              <a:rPr lang="zh-CN" altLang="en-US" sz="2200" dirty="0"/>
              <a:t>即将开始时的所有状态</a:t>
            </a:r>
            <a:r>
              <a:rPr lang="en-US" altLang="zh-CN" sz="2200" dirty="0">
                <a:sym typeface="Wingdings" panose="05000000000000000000" pitchFamily="2" charset="2"/>
              </a:rPr>
              <a:t>Snapshot</a:t>
            </a:r>
          </a:p>
          <a:p>
            <a:pPr rtl="0"/>
            <a:r>
              <a:rPr lang="zh-CN" altLang="en-US" sz="2200" dirty="0"/>
              <a:t>直接复原即可重新运行</a:t>
            </a:r>
            <a:r>
              <a:rPr lang="en-US" altLang="zh-CN" sz="2200" dirty="0"/>
              <a:t>Test</a:t>
            </a:r>
          </a:p>
          <a:p>
            <a:pPr rtl="0"/>
            <a:endParaRPr lang="en-US" altLang="zh-CN" sz="2200" dirty="0"/>
          </a:p>
          <a:p>
            <a:pPr rtl="0"/>
            <a:r>
              <a:rPr lang="en-US" altLang="zh-CN" sz="2200" dirty="0"/>
              <a:t>Snapshot</a:t>
            </a:r>
            <a:r>
              <a:rPr lang="zh-CN" altLang="en-US" sz="2200" dirty="0"/>
              <a:t>存在于</a:t>
            </a:r>
            <a:r>
              <a:rPr lang="en-US" altLang="zh-CN" sz="2200" dirty="0" err="1"/>
              <a:t>tmpfs</a:t>
            </a:r>
            <a:r>
              <a:rPr lang="zh-CN" altLang="en-US" sz="2200" dirty="0"/>
              <a:t>中，利用</a:t>
            </a:r>
            <a:r>
              <a:rPr lang="en-US" altLang="zh-CN" sz="2200" dirty="0"/>
              <a:t>Host</a:t>
            </a:r>
            <a:r>
              <a:rPr lang="zh-CN" altLang="en-US" sz="2200" dirty="0"/>
              <a:t>中的</a:t>
            </a:r>
            <a:r>
              <a:rPr lang="en-US" altLang="zh-CN" sz="2200" dirty="0"/>
              <a:t>copy-on-write</a:t>
            </a:r>
            <a:r>
              <a:rPr lang="zh-CN" altLang="en-US" sz="2200" dirty="0"/>
              <a:t>可以高效复制</a:t>
            </a:r>
            <a:endParaRPr lang="en-US" altLang="zh-CN" sz="2200" dirty="0"/>
          </a:p>
          <a:p>
            <a:pPr rtl="0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1136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Parallelization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200" dirty="0"/>
              <a:t>对于多核</a:t>
            </a:r>
            <a:r>
              <a:rPr lang="en-US" altLang="zh-CN" sz="2200" dirty="0"/>
              <a:t>Host</a:t>
            </a:r>
            <a:r>
              <a:rPr lang="zh-CN" altLang="en-US" sz="2200" dirty="0"/>
              <a:t>，支持同时运行多个</a:t>
            </a:r>
            <a:r>
              <a:rPr lang="en-US" altLang="zh-CN" sz="2200" dirty="0"/>
              <a:t>VM</a:t>
            </a:r>
            <a:r>
              <a:rPr lang="zh-CN" altLang="en-US" sz="2200" dirty="0"/>
              <a:t>并行检测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847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67601C-C45B-4E45-AE3F-52FE9DC7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to </a:t>
            </a:r>
            <a:r>
              <a:rPr lang="en-US" altLang="zh-CN" dirty="0" err="1"/>
              <a:t>uCore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03AAE-41AF-4D53-A416-A12E9F7B5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 err="1"/>
              <a:t>uCore</a:t>
            </a:r>
            <a:r>
              <a:rPr lang="zh-CN" altLang="en-US" sz="3600" dirty="0"/>
              <a:t>需要进行的改动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200" dirty="0"/>
              <a:t>SKI</a:t>
            </a:r>
            <a:r>
              <a:rPr lang="zh-CN" altLang="en-US" sz="2200" dirty="0"/>
              <a:t>宗旨在于尽量少改动</a:t>
            </a:r>
            <a:r>
              <a:rPr lang="en-US" altLang="zh-CN" sz="2200" dirty="0"/>
              <a:t>kernel</a:t>
            </a:r>
            <a:r>
              <a:rPr lang="zh-CN" altLang="en-US" sz="2200" dirty="0"/>
              <a:t>，因此对于</a:t>
            </a:r>
            <a:r>
              <a:rPr lang="en-US" altLang="zh-CN" sz="2200" dirty="0"/>
              <a:t>kernel</a:t>
            </a:r>
            <a:r>
              <a:rPr lang="zh-CN" altLang="en-US" sz="2200" dirty="0"/>
              <a:t>的要求比较低：</a:t>
            </a:r>
            <a:endParaRPr lang="en-US" altLang="zh-CN" sz="2200" dirty="0"/>
          </a:p>
          <a:p>
            <a:pPr lvl="1"/>
            <a:r>
              <a:rPr lang="zh-CN" altLang="en-US" sz="2000" dirty="0"/>
              <a:t>设置</a:t>
            </a:r>
            <a:r>
              <a:rPr lang="en-US" altLang="zh-CN" sz="2000" dirty="0"/>
              <a:t>Affinity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uCore</a:t>
            </a:r>
            <a:r>
              <a:rPr lang="zh-CN" altLang="en-US" sz="2000" dirty="0"/>
              <a:t>中没有）</a:t>
            </a:r>
            <a:endParaRPr lang="en-US" altLang="zh-CN" sz="2000" dirty="0"/>
          </a:p>
          <a:p>
            <a:pPr lvl="1"/>
            <a:r>
              <a:rPr lang="en-US" altLang="zh-CN" sz="2000" dirty="0"/>
              <a:t>Spin lock</a:t>
            </a:r>
          </a:p>
          <a:p>
            <a:r>
              <a:rPr lang="zh-CN" altLang="en-US" sz="2200" dirty="0"/>
              <a:t>在实际代码中由于面向的</a:t>
            </a:r>
            <a:r>
              <a:rPr lang="en-US" altLang="zh-CN" sz="2200" dirty="0"/>
              <a:t>target</a:t>
            </a:r>
            <a:r>
              <a:rPr lang="zh-CN" altLang="en-US" sz="2200" dirty="0"/>
              <a:t>是</a:t>
            </a:r>
            <a:r>
              <a:rPr lang="en-US" altLang="zh-CN" sz="2200" dirty="0" err="1"/>
              <a:t>linux</a:t>
            </a:r>
            <a:r>
              <a:rPr lang="zh-CN" altLang="en-US" sz="2200" dirty="0"/>
              <a:t>，因此还加入了以下需求：</a:t>
            </a:r>
            <a:endParaRPr lang="en-US" altLang="zh-CN" sz="2200" dirty="0"/>
          </a:p>
          <a:p>
            <a:pPr lvl="1"/>
            <a:r>
              <a:rPr lang="en-US" altLang="zh-CN" sz="2000" dirty="0" err="1"/>
              <a:t>Ssh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scp</a:t>
            </a:r>
            <a:endParaRPr lang="en-US" altLang="zh-CN" sz="2000" dirty="0"/>
          </a:p>
          <a:p>
            <a:pPr lvl="1"/>
            <a:r>
              <a:rPr lang="en-US" altLang="zh-CN" sz="2000" dirty="0"/>
              <a:t>Bash</a:t>
            </a:r>
          </a:p>
          <a:p>
            <a:pPr lvl="1"/>
            <a:r>
              <a:rPr lang="en-US" altLang="zh-CN" sz="2000" dirty="0" err="1"/>
              <a:t>Mlock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9723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Test</a:t>
            </a:r>
            <a:r>
              <a:rPr lang="zh-CN" altLang="en-US" sz="3600" dirty="0"/>
              <a:t>流程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200" dirty="0"/>
              <a:t>SKI</a:t>
            </a:r>
            <a:r>
              <a:rPr lang="zh-CN" altLang="en-US" sz="2200" dirty="0"/>
              <a:t>建立</a:t>
            </a:r>
            <a:r>
              <a:rPr lang="en-US" altLang="zh-CN" sz="2200" dirty="0" err="1"/>
              <a:t>Qemu</a:t>
            </a:r>
            <a:r>
              <a:rPr lang="zh-CN" altLang="en-US" sz="2200" dirty="0"/>
              <a:t>，编译</a:t>
            </a:r>
            <a:r>
              <a:rPr lang="en-US" altLang="zh-CN" sz="2200" dirty="0"/>
              <a:t>Test Suite</a:t>
            </a:r>
          </a:p>
          <a:p>
            <a:pPr rtl="0"/>
            <a:r>
              <a:rPr lang="en-US" altLang="zh-CN" sz="2200" dirty="0"/>
              <a:t>Target</a:t>
            </a:r>
            <a:r>
              <a:rPr lang="zh-CN" altLang="en-US" sz="2200" dirty="0"/>
              <a:t> </a:t>
            </a:r>
            <a:r>
              <a:rPr lang="en-US" altLang="zh-CN" sz="2200" dirty="0"/>
              <a:t>booting</a:t>
            </a:r>
            <a:r>
              <a:rPr lang="zh-CN" altLang="en-US" sz="2200" dirty="0"/>
              <a:t>结束后向</a:t>
            </a:r>
            <a:r>
              <a:rPr lang="en-US" altLang="zh-CN" sz="2200" dirty="0"/>
              <a:t>SKI</a:t>
            </a:r>
            <a:r>
              <a:rPr lang="zh-CN" altLang="en-US" sz="2200" dirty="0"/>
              <a:t>发送信息</a:t>
            </a:r>
            <a:endParaRPr lang="en-US" altLang="zh-CN" sz="2200" dirty="0"/>
          </a:p>
          <a:p>
            <a:r>
              <a:rPr lang="en-US" altLang="zh-CN" sz="2200" dirty="0"/>
              <a:t>SKI</a:t>
            </a:r>
            <a:r>
              <a:rPr lang="zh-CN" altLang="en-US" sz="2200" dirty="0"/>
              <a:t>接收后通过通过</a:t>
            </a:r>
            <a:r>
              <a:rPr lang="en-US" altLang="zh-CN" sz="2200" dirty="0" err="1"/>
              <a:t>ssh</a:t>
            </a:r>
            <a:r>
              <a:rPr lang="zh-CN" altLang="en-US" sz="2200" dirty="0"/>
              <a:t>向</a:t>
            </a:r>
            <a:r>
              <a:rPr lang="en-US" altLang="zh-CN" sz="2200" dirty="0"/>
              <a:t>target</a:t>
            </a:r>
            <a:r>
              <a:rPr lang="zh-CN" altLang="en-US" sz="2200" dirty="0"/>
              <a:t>发送</a:t>
            </a:r>
            <a:r>
              <a:rPr lang="en-US" altLang="zh-CN" sz="2200" dirty="0"/>
              <a:t>run</a:t>
            </a:r>
            <a:r>
              <a:rPr lang="zh-CN" altLang="en-US" sz="2200" dirty="0"/>
              <a:t>脚本，并运行</a:t>
            </a:r>
            <a:endParaRPr lang="en-US" altLang="zh-CN" sz="2200" dirty="0"/>
          </a:p>
          <a:p>
            <a:r>
              <a:rPr lang="en-US" altLang="zh-CN" sz="2200" dirty="0"/>
              <a:t>Run</a:t>
            </a:r>
            <a:r>
              <a:rPr lang="zh-CN" altLang="en-US" sz="2200" dirty="0"/>
              <a:t>脚本设定环境，然后开始运行测试程序（由</a:t>
            </a:r>
            <a:r>
              <a:rPr lang="en-US" altLang="zh-CN" sz="2200" dirty="0"/>
              <a:t>C</a:t>
            </a:r>
            <a:r>
              <a:rPr lang="zh-CN" altLang="en-US" sz="2200" dirty="0"/>
              <a:t>编写）</a:t>
            </a:r>
            <a:endParaRPr lang="en-US" altLang="zh-CN" sz="2200" dirty="0"/>
          </a:p>
          <a:p>
            <a:r>
              <a:rPr lang="zh-CN" altLang="en-US" sz="2200" dirty="0"/>
              <a:t>测试程序中，有两个关键函数：</a:t>
            </a:r>
            <a:r>
              <a:rPr lang="en-US" altLang="zh-CN" sz="2200" dirty="0" err="1"/>
              <a:t>ski_test_start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ski_test</a:t>
            </a:r>
            <a:r>
              <a:rPr lang="en-US" altLang="zh-CN" sz="2200" dirty="0"/>
              <a:t>_ finish </a:t>
            </a:r>
            <a:r>
              <a:rPr lang="zh-CN" altLang="en-US" sz="2200" dirty="0"/>
              <a:t>，分别标志着测试的开始和结束</a:t>
            </a:r>
            <a:endParaRPr lang="en-US" altLang="zh-CN" sz="2200" dirty="0"/>
          </a:p>
          <a:p>
            <a:r>
              <a:rPr lang="en-US" altLang="zh-CN" sz="2200" dirty="0" err="1"/>
              <a:t>ski_test_start</a:t>
            </a:r>
            <a:r>
              <a:rPr lang="zh-CN" altLang="en-US" sz="2200" dirty="0"/>
              <a:t>结束后向</a:t>
            </a:r>
            <a:r>
              <a:rPr lang="en-US" altLang="zh-CN" sz="2200" dirty="0"/>
              <a:t>SKI</a:t>
            </a:r>
            <a:r>
              <a:rPr lang="zh-CN" altLang="en-US" sz="2200" dirty="0"/>
              <a:t>发送</a:t>
            </a:r>
            <a:r>
              <a:rPr lang="en-US" altLang="zh-CN" sz="2200" dirty="0" err="1"/>
              <a:t>hypercall</a:t>
            </a:r>
            <a:r>
              <a:rPr lang="zh-CN" altLang="en-US" sz="2200" dirty="0"/>
              <a:t>，</a:t>
            </a:r>
            <a:r>
              <a:rPr lang="en-US" altLang="zh-CN" sz="2200" dirty="0"/>
              <a:t>SKI</a:t>
            </a:r>
            <a:r>
              <a:rPr lang="zh-CN" altLang="en-US" sz="2200" dirty="0"/>
              <a:t>记录此时的</a:t>
            </a:r>
            <a:r>
              <a:rPr lang="en-US" altLang="zh-CN" sz="2200" dirty="0"/>
              <a:t>snapshot</a:t>
            </a:r>
          </a:p>
          <a:p>
            <a:r>
              <a:rPr lang="en-US" altLang="zh-CN" sz="2200" dirty="0" err="1"/>
              <a:t>ski_test_finish</a:t>
            </a:r>
            <a:r>
              <a:rPr lang="zh-CN" altLang="en-US" sz="2200" dirty="0"/>
              <a:t>结束后</a:t>
            </a:r>
            <a:r>
              <a:rPr lang="en-US" altLang="zh-CN" sz="2200" dirty="0"/>
              <a:t>SKI</a:t>
            </a:r>
            <a:r>
              <a:rPr lang="zh-CN" altLang="en-US" sz="2200" dirty="0"/>
              <a:t>开始枚举</a:t>
            </a:r>
            <a:r>
              <a:rPr lang="en-US" altLang="zh-CN" sz="2200" dirty="0"/>
              <a:t>interleaving</a:t>
            </a:r>
            <a:r>
              <a:rPr lang="zh-CN" altLang="en-US" sz="2200" dirty="0"/>
              <a:t>，进行测试</a:t>
            </a:r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589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Barrier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200" dirty="0"/>
              <a:t>用于对多核进行同步</a:t>
            </a:r>
            <a:endParaRPr lang="en-US" altLang="zh-CN" sz="2200" dirty="0"/>
          </a:p>
          <a:p>
            <a:pPr rtl="0"/>
            <a:endParaRPr lang="en-US" altLang="zh-CN" sz="2200" dirty="0"/>
          </a:p>
          <a:p>
            <a:pPr rtl="0"/>
            <a:r>
              <a:rPr lang="zh-CN" altLang="en-US" sz="2200" dirty="0"/>
              <a:t>需要：条件变量、</a:t>
            </a:r>
            <a:r>
              <a:rPr lang="en-US" altLang="zh-CN" sz="2200" dirty="0"/>
              <a:t>Mutex</a:t>
            </a:r>
          </a:p>
          <a:p>
            <a:pPr rtl="0"/>
            <a:endParaRPr lang="en-US" altLang="zh-CN" sz="2200" dirty="0"/>
          </a:p>
          <a:p>
            <a:pPr rtl="0"/>
            <a:r>
              <a:rPr lang="zh-CN" altLang="en-US" sz="2200" dirty="0"/>
              <a:t>可以统一通过信号量完成 √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425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600" dirty="0"/>
              <a:t>Concurrency bugs</a:t>
            </a:r>
            <a:endParaRPr lang="zh-cn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400" dirty="0"/>
              <a:t>主要出现在多核并行处理的机器当中</a:t>
            </a:r>
            <a:endParaRPr lang="en-US" altLang="zh-CN" sz="2400" dirty="0"/>
          </a:p>
          <a:p>
            <a:pPr rtl="0"/>
            <a:r>
              <a:rPr lang="zh-CN" altLang="en-US" sz="2400" dirty="0"/>
              <a:t>极难复现</a:t>
            </a:r>
            <a:endParaRPr lang="en-US" altLang="zh-CN" sz="2400" dirty="0"/>
          </a:p>
          <a:p>
            <a:pPr rtl="0"/>
            <a:r>
              <a:rPr lang="zh-CN" altLang="en-US" sz="2400" dirty="0"/>
              <a:t>通常只能通过肉眼调试</a:t>
            </a:r>
            <a:endParaRPr lang="en-US" altLang="zh-CN" sz="2400" dirty="0"/>
          </a:p>
          <a:p>
            <a:pPr rtl="0"/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data race, semantic problems</a:t>
            </a:r>
          </a:p>
          <a:p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Test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200" dirty="0"/>
              <a:t>经过调整（删除代码）目前已经不再需要这些支持</a:t>
            </a:r>
            <a:endParaRPr lang="en-US" altLang="zh-CN" sz="2200" dirty="0"/>
          </a:p>
          <a:p>
            <a:r>
              <a:rPr lang="en-US" altLang="zh-CN" sz="2200" dirty="0"/>
              <a:t>Test</a:t>
            </a:r>
            <a:r>
              <a:rPr lang="zh-CN" altLang="en-US" sz="2200" dirty="0"/>
              <a:t> </a:t>
            </a:r>
            <a:r>
              <a:rPr lang="en-US" altLang="zh-CN" sz="2200" dirty="0"/>
              <a:t>Suite</a:t>
            </a:r>
            <a:r>
              <a:rPr lang="zh-CN" altLang="en-US" sz="2200" dirty="0"/>
              <a:t>在单核</a:t>
            </a:r>
            <a:r>
              <a:rPr lang="en-US" altLang="zh-CN" sz="2200" dirty="0" err="1"/>
              <a:t>uCore</a:t>
            </a:r>
            <a:r>
              <a:rPr lang="zh-CN" altLang="en-US" sz="2200" dirty="0"/>
              <a:t>中已经运行成功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559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 err="1"/>
              <a:t>Qemu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200" dirty="0"/>
              <a:t>项目的难点所在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SKI</a:t>
            </a:r>
            <a:r>
              <a:rPr lang="zh-CN" altLang="en-US" sz="2200" dirty="0"/>
              <a:t>需要记录</a:t>
            </a:r>
            <a:r>
              <a:rPr lang="en-US" altLang="zh-CN" sz="2200" dirty="0"/>
              <a:t>target</a:t>
            </a:r>
            <a:r>
              <a:rPr lang="zh-CN" altLang="en-US" sz="2200" dirty="0"/>
              <a:t>中的系统调用，需要重新生成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SKI</a:t>
            </a:r>
            <a:r>
              <a:rPr lang="zh-CN" altLang="en-US" sz="2200" dirty="0"/>
              <a:t>所使用的</a:t>
            </a:r>
            <a:r>
              <a:rPr lang="en-US" altLang="zh-CN" sz="2200" dirty="0" err="1"/>
              <a:t>Qemu</a:t>
            </a:r>
            <a:r>
              <a:rPr lang="zh-CN" altLang="en-US" sz="2200" dirty="0"/>
              <a:t>版本为</a:t>
            </a:r>
            <a:r>
              <a:rPr lang="en-US" altLang="zh-CN" sz="2200" dirty="0"/>
              <a:t>1.0.1</a:t>
            </a:r>
            <a:r>
              <a:rPr lang="zh-CN" altLang="en-US" sz="2200" dirty="0"/>
              <a:t>，只支持</a:t>
            </a:r>
            <a:r>
              <a:rPr lang="en-US" altLang="zh-CN" sz="2200" dirty="0"/>
              <a:t>i386</a:t>
            </a:r>
            <a:r>
              <a:rPr lang="zh-CN" altLang="en-US" sz="2200" dirty="0"/>
              <a:t>，且因为兼容性问题暂时无法运行</a:t>
            </a:r>
            <a:endParaRPr lang="en-US" altLang="zh-CN" sz="2200" dirty="0"/>
          </a:p>
          <a:p>
            <a:r>
              <a:rPr lang="zh-CN" altLang="en-US" sz="2200" dirty="0"/>
              <a:t>（尽管纯</a:t>
            </a:r>
            <a:r>
              <a:rPr lang="en-US" altLang="zh-CN" sz="2200" dirty="0"/>
              <a:t>Qemu1.0.1</a:t>
            </a:r>
            <a:r>
              <a:rPr lang="zh-CN" altLang="en-US" sz="2200" dirty="0"/>
              <a:t>可以运行）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5964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sz="3600" dirty="0"/>
              <a:t>改动</a:t>
            </a:r>
            <a:r>
              <a:rPr lang="en-US" altLang="zh-CN" sz="3600" dirty="0" err="1"/>
              <a:t>Qemu</a:t>
            </a:r>
            <a:r>
              <a:rPr lang="zh-CN" altLang="en-US" sz="3600" dirty="0"/>
              <a:t>所需的成本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200" dirty="0"/>
              <a:t>咨询了论文一作</a:t>
            </a:r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1912B3-D2FC-4C2D-BA9E-479D56D83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079"/>
            <a:ext cx="12192000" cy="1025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DA6674-EDA6-4E3E-BE0D-769309830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63" y="4291214"/>
            <a:ext cx="7673653" cy="4080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A45418-BFCE-4571-B009-1EC36FCE3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5" y="4699221"/>
            <a:ext cx="11523409" cy="4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sz="3600" dirty="0"/>
              <a:t>改动</a:t>
            </a:r>
            <a:r>
              <a:rPr lang="en-US" altLang="zh-CN" sz="3600" dirty="0" err="1"/>
              <a:t>Qemu</a:t>
            </a:r>
            <a:r>
              <a:rPr lang="zh-CN" altLang="en-US" sz="3600" dirty="0"/>
              <a:t>所需的成本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200" dirty="0"/>
              <a:t>主要改动在</a:t>
            </a:r>
            <a:r>
              <a:rPr lang="en-US" altLang="zh-CN" sz="2200" dirty="0"/>
              <a:t>Target-i386</a:t>
            </a:r>
            <a:r>
              <a:rPr lang="zh-CN" altLang="en-US" sz="2200" dirty="0"/>
              <a:t>和新建的</a:t>
            </a:r>
            <a:r>
              <a:rPr lang="en-US" altLang="zh-CN" sz="2200" dirty="0"/>
              <a:t>ski-*</a:t>
            </a:r>
            <a:r>
              <a:rPr lang="zh-CN" altLang="en-US" sz="2200" dirty="0"/>
              <a:t>文件上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目前已经基本看完</a:t>
            </a:r>
            <a:r>
              <a:rPr lang="en-US" altLang="zh-CN" sz="2200" dirty="0"/>
              <a:t>Target-i386</a:t>
            </a:r>
            <a:r>
              <a:rPr lang="zh-CN" altLang="en-US" sz="2200" dirty="0"/>
              <a:t>的改动，但由于工程过于庞大，大部分代码还没看懂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 err="1"/>
              <a:t>Qemu</a:t>
            </a:r>
            <a:r>
              <a:rPr lang="zh-CN" altLang="en-US" sz="2200" dirty="0"/>
              <a:t>本身也有很多复杂度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适合单独作为一次拓展实验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3996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sz="3600" dirty="0"/>
              <a:t>谢谢！</a:t>
            </a:r>
            <a:endParaRPr lang="zh-cn" altLang="en-US" sz="3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7BAEC-BC9B-4DE3-9469-CA214AD20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0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如何在模拟情况下调试</a:t>
            </a:r>
            <a:endParaRPr lang="zh-cn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400" dirty="0"/>
              <a:t>绝大多数的</a:t>
            </a:r>
            <a:r>
              <a:rPr lang="en-US" altLang="zh-CN" sz="2400" dirty="0"/>
              <a:t>bug</a:t>
            </a:r>
            <a:r>
              <a:rPr lang="zh-CN" altLang="en-US" sz="2400" dirty="0"/>
              <a:t>本质都由</a:t>
            </a:r>
            <a:r>
              <a:rPr lang="en-US" altLang="zh-CN" sz="2400" dirty="0"/>
              <a:t>data race</a:t>
            </a:r>
            <a:r>
              <a:rPr lang="zh-CN" altLang="en-US" sz="2400" dirty="0"/>
              <a:t>触发</a:t>
            </a:r>
            <a:r>
              <a:rPr lang="en-US" altLang="zh-CN" sz="2400" dirty="0"/>
              <a:t>	</a:t>
            </a:r>
          </a:p>
          <a:p>
            <a:pPr lvl="1"/>
            <a:r>
              <a:rPr lang="zh-CN" altLang="en-US" sz="2200" dirty="0"/>
              <a:t>由访存的顺序不一致引起</a:t>
            </a:r>
            <a:endParaRPr lang="en-US" altLang="zh-CN" sz="2200" dirty="0"/>
          </a:p>
          <a:p>
            <a:pPr lvl="1"/>
            <a:r>
              <a:rPr lang="zh-CN" altLang="en-US" sz="2200" dirty="0"/>
              <a:t>各个核内部的处理情况并不关键</a:t>
            </a:r>
            <a:endParaRPr lang="en-US" altLang="zh-CN" sz="2200" dirty="0"/>
          </a:p>
          <a:p>
            <a:r>
              <a:rPr lang="zh-CN" altLang="en-US" sz="2400" dirty="0"/>
              <a:t>可以把每条指令都看成多核的原子操作</a:t>
            </a:r>
            <a:endParaRPr lang="en-US" altLang="zh-CN" sz="2400" dirty="0"/>
          </a:p>
          <a:p>
            <a:r>
              <a:rPr lang="zh-CN" altLang="en-US" sz="2400" dirty="0"/>
              <a:t>多核程序运行的结果取决于不同</a:t>
            </a:r>
            <a:r>
              <a:rPr lang="zh-CN" altLang="en-US" sz="2400" dirty="0">
                <a:solidFill>
                  <a:schemeClr val="accent3"/>
                </a:solidFill>
              </a:rPr>
              <a:t>线程</a:t>
            </a:r>
            <a:r>
              <a:rPr lang="zh-CN" altLang="en-US" sz="2400" dirty="0"/>
              <a:t>之间执行指令的顺序（</a:t>
            </a:r>
            <a:r>
              <a:rPr lang="en-US" altLang="zh-CN" sz="2400" dirty="0"/>
              <a:t>interleaving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40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两种调试方法</a:t>
            </a:r>
            <a:endParaRPr lang="zh-cn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400" dirty="0"/>
              <a:t>Stress testing</a:t>
            </a:r>
          </a:p>
          <a:p>
            <a:pPr lvl="1"/>
            <a:r>
              <a:rPr lang="zh-CN" altLang="en-US" sz="2200" dirty="0"/>
              <a:t>通过不断输入找到可能引发出错的</a:t>
            </a:r>
            <a:r>
              <a:rPr lang="en-US" altLang="zh-CN" sz="2200" dirty="0"/>
              <a:t>interleaving</a:t>
            </a:r>
          </a:p>
          <a:p>
            <a:pPr rtl="0"/>
            <a:r>
              <a:rPr lang="en-US" altLang="zh-CN" sz="2400" dirty="0"/>
              <a:t>Systematic testing</a:t>
            </a:r>
          </a:p>
          <a:p>
            <a:pPr lvl="1"/>
            <a:r>
              <a:rPr lang="zh-CN" altLang="en-US" sz="2200" dirty="0"/>
              <a:t>通过不断随机</a:t>
            </a:r>
            <a:r>
              <a:rPr lang="en-US" altLang="zh-CN" sz="2200" dirty="0"/>
              <a:t>interleaving</a:t>
            </a:r>
            <a:r>
              <a:rPr lang="zh-CN" altLang="en-US" sz="2200" dirty="0"/>
              <a:t>找出错误</a:t>
            </a:r>
            <a:endParaRPr lang="en-US" altLang="zh-CN" sz="2200" dirty="0"/>
          </a:p>
          <a:p>
            <a:pPr lvl="1"/>
            <a:r>
              <a:rPr lang="en-US" altLang="zh-CN" sz="2200" dirty="0"/>
              <a:t>Kernel</a:t>
            </a:r>
            <a:r>
              <a:rPr lang="zh-CN" altLang="en-US" sz="2200" dirty="0"/>
              <a:t>无法控制</a:t>
            </a:r>
            <a:r>
              <a:rPr lang="en-US" altLang="zh-CN" sz="2200" dirty="0"/>
              <a:t>interleaving</a:t>
            </a:r>
            <a:r>
              <a:rPr lang="zh-CN" altLang="en-US" sz="2200" dirty="0"/>
              <a:t>，只能使用</a:t>
            </a:r>
            <a:r>
              <a:rPr lang="en-US" altLang="zh-CN" sz="2200" dirty="0"/>
              <a:t>VMM</a:t>
            </a:r>
            <a:r>
              <a:rPr lang="zh-CN" altLang="en-US" sz="2200" dirty="0"/>
              <a:t>来操作</a:t>
            </a:r>
            <a:endParaRPr lang="en-US" altLang="zh-CN" sz="2200" dirty="0"/>
          </a:p>
          <a:p>
            <a:pPr lvl="1"/>
            <a:r>
              <a:rPr lang="zh-CN" altLang="en-US" sz="2200" dirty="0"/>
              <a:t>尽量对</a:t>
            </a:r>
            <a:r>
              <a:rPr lang="en-US" altLang="zh-CN" sz="2200" dirty="0"/>
              <a:t>Kernel</a:t>
            </a:r>
            <a:r>
              <a:rPr lang="zh-CN" altLang="en-US" sz="2200" dirty="0"/>
              <a:t>不做修改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462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61C5-D229-487F-B0D2-293989E4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F5C04-49B7-4E9F-A00E-30F8A02D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EBDEBC-0C29-4CF6-AB3D-A79C9E634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6" y="851020"/>
            <a:ext cx="10195987" cy="51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sz="3600" dirty="0"/>
              <a:t>如何利用</a:t>
            </a:r>
            <a:r>
              <a:rPr lang="en-US" altLang="zh-CN" sz="3600" dirty="0"/>
              <a:t>VMM</a:t>
            </a:r>
            <a:r>
              <a:rPr lang="zh-CN" altLang="en-US" sz="3600" dirty="0"/>
              <a:t>操控</a:t>
            </a:r>
            <a:r>
              <a:rPr lang="en-US" altLang="zh-CN" sz="3600" dirty="0"/>
              <a:t>interleaving</a:t>
            </a:r>
            <a:endParaRPr lang="zh-cn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200" dirty="0"/>
              <a:t>大部分操作系统拥有让一个线程依附在同一个核的功能（</a:t>
            </a:r>
            <a:r>
              <a:rPr lang="en-US" altLang="zh-CN" sz="2200" dirty="0"/>
              <a:t>affinity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rtl="0"/>
            <a:r>
              <a:rPr lang="zh-CN" altLang="en-US" sz="2200" dirty="0"/>
              <a:t>利用这点可以让线程与核绑定</a:t>
            </a:r>
            <a:endParaRPr lang="en-US" altLang="zh-CN" sz="2200" dirty="0"/>
          </a:p>
          <a:p>
            <a:pPr rtl="0"/>
            <a:r>
              <a:rPr lang="zh-CN" altLang="en-US" sz="2200" dirty="0"/>
              <a:t>通过开关核来控制线程</a:t>
            </a:r>
            <a:endParaRPr lang="en-US" altLang="zh-CN" sz="2200" dirty="0"/>
          </a:p>
          <a:p>
            <a:pPr rtl="0"/>
            <a:endParaRPr lang="en-US" altLang="zh-CN" sz="2200" dirty="0"/>
          </a:p>
          <a:p>
            <a:r>
              <a:rPr lang="en-US" altLang="zh-CN" sz="2200" dirty="0"/>
              <a:t>VMM</a:t>
            </a:r>
            <a:r>
              <a:rPr lang="zh-CN" altLang="en-US" sz="2200" dirty="0"/>
              <a:t>中的核可以看成是</a:t>
            </a:r>
            <a:r>
              <a:rPr lang="en-US" altLang="zh-CN" sz="2200" dirty="0"/>
              <a:t>host</a:t>
            </a:r>
            <a:r>
              <a:rPr lang="zh-CN" altLang="en-US" sz="2200" dirty="0"/>
              <a:t>中的一个进程，通过</a:t>
            </a:r>
            <a:r>
              <a:rPr lang="en-US" altLang="zh-CN" sz="2200" dirty="0"/>
              <a:t>schedule</a:t>
            </a:r>
            <a:r>
              <a:rPr lang="zh-CN" altLang="en-US" sz="2200" dirty="0"/>
              <a:t>即可控制</a:t>
            </a:r>
            <a:endParaRPr lang="en-US" altLang="zh-CN" sz="2200" dirty="0"/>
          </a:p>
          <a:p>
            <a:r>
              <a:rPr lang="en-US" altLang="zh-CN" sz="2200" dirty="0"/>
              <a:t>Kernel Thread</a:t>
            </a:r>
            <a:r>
              <a:rPr lang="zh-CN" altLang="en-US" sz="2200" dirty="0"/>
              <a:t>不一定能绑定核，因此</a:t>
            </a:r>
            <a:r>
              <a:rPr lang="en-US" altLang="zh-CN" sz="2200" dirty="0"/>
              <a:t>SKI</a:t>
            </a:r>
            <a:r>
              <a:rPr lang="zh-CN" altLang="en-US" sz="2200" dirty="0"/>
              <a:t>不能控制这些线程</a:t>
            </a:r>
            <a:endParaRPr lang="en-US" altLang="zh-CN" sz="2200" dirty="0"/>
          </a:p>
          <a:p>
            <a:pPr rtl="0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9416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endParaRPr lang="zh-cn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DD029F-68B8-47BC-A32C-0E280A1E3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8" y="1453939"/>
            <a:ext cx="10513944" cy="39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Schedule</a:t>
            </a:r>
            <a:r>
              <a:rPr lang="zh-CN" altLang="en-US" sz="3600" dirty="0"/>
              <a:t>算法</a:t>
            </a:r>
            <a:endParaRPr lang="zh-cn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200" dirty="0"/>
              <a:t>PCT</a:t>
            </a:r>
            <a:r>
              <a:rPr lang="zh-CN" altLang="en-US" sz="2200" dirty="0"/>
              <a:t>算法：</a:t>
            </a:r>
            <a:endParaRPr lang="en-US" altLang="zh-CN" sz="2200" dirty="0"/>
          </a:p>
          <a:p>
            <a:pPr lvl="1"/>
            <a:r>
              <a:rPr lang="zh-CN" altLang="en-US" sz="2000" dirty="0"/>
              <a:t>随机初始活跃度，活跃度最高的线程开始执行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每个线程的运行过程中随机出现切换点，线程执行到切换点时活跃度降低</a:t>
            </a:r>
            <a:endParaRPr lang="en-US" altLang="zh-CN" sz="2000" dirty="0"/>
          </a:p>
          <a:p>
            <a:pPr lvl="1"/>
            <a:r>
              <a:rPr lang="en-US" altLang="zh-CN" sz="2000" dirty="0"/>
              <a:t>[0,k]</a:t>
            </a:r>
            <a:r>
              <a:rPr lang="zh-CN" altLang="en-US" sz="2000" dirty="0"/>
              <a:t>中随机生成</a:t>
            </a:r>
            <a:r>
              <a:rPr lang="en-US" altLang="zh-CN" sz="2000" dirty="0"/>
              <a:t>p</a:t>
            </a:r>
            <a:r>
              <a:rPr lang="zh-CN" altLang="en-US" sz="2000" dirty="0"/>
              <a:t>个</a:t>
            </a:r>
            <a:endParaRPr lang="en-US" altLang="zh-CN" sz="2000" dirty="0"/>
          </a:p>
          <a:p>
            <a:r>
              <a:rPr lang="zh-CN" altLang="en-US" sz="2200" dirty="0"/>
              <a:t>中断处理</a:t>
            </a:r>
            <a:endParaRPr lang="en-US" altLang="zh-CN" sz="2200" dirty="0"/>
          </a:p>
          <a:p>
            <a:pPr lvl="1"/>
            <a:r>
              <a:rPr lang="zh-CN" altLang="en-US" sz="2000" dirty="0"/>
              <a:t>每个核引入一个“中断态”</a:t>
            </a:r>
            <a:endParaRPr lang="en-US" altLang="zh-CN" sz="2000" dirty="0"/>
          </a:p>
          <a:p>
            <a:pPr lvl="1"/>
            <a:r>
              <a:rPr lang="zh-CN" altLang="en-US" sz="2000" dirty="0"/>
              <a:t>运行中随机出现中断，中断所处的核随机</a:t>
            </a:r>
            <a:endParaRPr lang="en-US" altLang="zh-CN" sz="2000" dirty="0"/>
          </a:p>
          <a:p>
            <a:pPr lvl="1"/>
            <a:r>
              <a:rPr lang="zh-CN" altLang="en-US" sz="2000" dirty="0"/>
              <a:t>出现中断的核进入中断态运行，直至</a:t>
            </a:r>
            <a:r>
              <a:rPr lang="en-US" altLang="zh-CN" sz="2000" dirty="0"/>
              <a:t>IRET</a:t>
            </a:r>
            <a:r>
              <a:rPr lang="zh-CN" altLang="en-US" sz="2000" dirty="0"/>
              <a:t>指令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663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3600" dirty="0"/>
              <a:t>Heuristic 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200" dirty="0"/>
              <a:t>用来判断线程是否进入等待</a:t>
            </a:r>
            <a:endParaRPr lang="en-US" altLang="zh-CN" sz="2200" dirty="0"/>
          </a:p>
          <a:p>
            <a:pPr lvl="1"/>
            <a:r>
              <a:rPr lang="en-US" altLang="zh-CN" sz="2000" dirty="0"/>
              <a:t>Pause Heuristic</a:t>
            </a:r>
          </a:p>
          <a:p>
            <a:pPr lvl="1"/>
            <a:r>
              <a:rPr lang="en-US" altLang="zh-CN" sz="2000" dirty="0"/>
              <a:t>Halt Heuristic</a:t>
            </a:r>
          </a:p>
          <a:p>
            <a:pPr lvl="1"/>
            <a:r>
              <a:rPr lang="en-US" altLang="zh-CN" sz="2000" dirty="0"/>
              <a:t>Loop Heuristic</a:t>
            </a:r>
          </a:p>
          <a:p>
            <a:pPr lvl="1"/>
            <a:r>
              <a:rPr lang="en-US" altLang="zh-CN" sz="2000" dirty="0"/>
              <a:t>Starvation Heuristic</a:t>
            </a:r>
          </a:p>
          <a:p>
            <a:endParaRPr lang="en-US" altLang="zh-CN" sz="2400" dirty="0"/>
          </a:p>
          <a:p>
            <a:r>
              <a:rPr lang="zh-CN" altLang="en-US" sz="2200" dirty="0"/>
              <a:t>只能进行推测，不能保证一定准确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395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604</TotalTime>
  <Words>745</Words>
  <Application>Microsoft Office PowerPoint</Application>
  <PresentationFormat>宽屏</PresentationFormat>
  <Paragraphs>133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幼圆</vt:lpstr>
      <vt:lpstr>Arial</vt:lpstr>
      <vt:lpstr>Calibri</vt:lpstr>
      <vt:lpstr>Wingdings</vt:lpstr>
      <vt:lpstr>青色镶边设计 16x9</vt:lpstr>
      <vt:lpstr>SKI: exposing concurrency bugs</vt:lpstr>
      <vt:lpstr>Concurrency bugs</vt:lpstr>
      <vt:lpstr>如何在模拟情况下调试</vt:lpstr>
      <vt:lpstr>两种调试方法</vt:lpstr>
      <vt:lpstr>PowerPoint 演示文稿</vt:lpstr>
      <vt:lpstr>如何利用VMM操控interleaving</vt:lpstr>
      <vt:lpstr>PowerPoint 演示文稿</vt:lpstr>
      <vt:lpstr>Schedule算法</vt:lpstr>
      <vt:lpstr>Heuristic </vt:lpstr>
      <vt:lpstr>PowerPoint 演示文稿</vt:lpstr>
      <vt:lpstr>Communication Point</vt:lpstr>
      <vt:lpstr>Implement</vt:lpstr>
      <vt:lpstr>Implement</vt:lpstr>
      <vt:lpstr>Snapshot</vt:lpstr>
      <vt:lpstr>Parallelization</vt:lpstr>
      <vt:lpstr>Porting to uCore</vt:lpstr>
      <vt:lpstr>uCore需要进行的改动</vt:lpstr>
      <vt:lpstr>Test流程</vt:lpstr>
      <vt:lpstr>Barrier</vt:lpstr>
      <vt:lpstr>Test</vt:lpstr>
      <vt:lpstr>Qemu</vt:lpstr>
      <vt:lpstr>改动Qemu所需的成本</vt:lpstr>
      <vt:lpstr>改动Qemu所需的成本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SKI: exposing concurrency bugs</dc:title>
  <dc:creator>Kuang Zhengfei</dc:creator>
  <cp:lastModifiedBy>Kuang Zhengfei</cp:lastModifiedBy>
  <cp:revision>85</cp:revision>
  <dcterms:created xsi:type="dcterms:W3CDTF">2018-06-14T18:24:42Z</dcterms:created>
  <dcterms:modified xsi:type="dcterms:W3CDTF">2018-06-15T04:29:26Z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