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0" r:id="rId24"/>
    <p:sldId id="281" r:id="rId25"/>
    <p:sldId id="282" r:id="rId26"/>
    <p:sldId id="283" r:id="rId27"/>
    <p:sldId id="285" r:id="rId28"/>
    <p:sldId id="284"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2" d="100"/>
          <a:sy n="112" d="100"/>
        </p:scale>
        <p:origin x="55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76944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4001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kern="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kern="0" smtClean="0">
                <a:solidFill>
                  <a:prstClr val="black">
                    <a:tint val="75000"/>
                  </a:prstClr>
                </a:solidFill>
              </a:rPr>
              <a:pPr/>
              <a:t>7/10/2022</a:t>
            </a:fld>
            <a:endParaRPr lang="en-US" kern="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kern="0" smtClean="0">
                <a:solidFill>
                  <a:prstClr val="black">
                    <a:tint val="75000"/>
                  </a:prstClr>
                </a:solidFill>
              </a:rPr>
              <a:pPr/>
              <a:t>‹#›</a:t>
            </a:fld>
            <a:endParaRPr lang="en-US" kern="0">
              <a:solidFill>
                <a:prstClr val="black">
                  <a:tint val="75000"/>
                </a:prstClr>
              </a:solidFill>
            </a:endParaRPr>
          </a:p>
        </p:txBody>
      </p:sp>
    </p:spTree>
    <p:extLst>
      <p:ext uri="{BB962C8B-B14F-4D97-AF65-F5344CB8AC3E}">
        <p14:creationId xmlns:p14="http://schemas.microsoft.com/office/powerpoint/2010/main" val="1935587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444D25"/>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kern="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kern="0" smtClean="0">
                <a:solidFill>
                  <a:prstClr val="black">
                    <a:tint val="75000"/>
                  </a:prstClr>
                </a:solidFill>
              </a:rPr>
              <a:pPr/>
              <a:t>7/10/2022</a:t>
            </a:fld>
            <a:endParaRPr lang="en-US" kern="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kern="0" smtClean="0">
                <a:solidFill>
                  <a:prstClr val="black">
                    <a:tint val="75000"/>
                  </a:prstClr>
                </a:solidFill>
              </a:rPr>
              <a:pPr/>
              <a:t>‹#›</a:t>
            </a:fld>
            <a:endParaRPr lang="en-US" kern="0">
              <a:solidFill>
                <a:prstClr val="black">
                  <a:tint val="75000"/>
                </a:prstClr>
              </a:solidFill>
            </a:endParaRPr>
          </a:p>
        </p:txBody>
      </p:sp>
    </p:spTree>
    <p:extLst>
      <p:ext uri="{BB962C8B-B14F-4D97-AF65-F5344CB8AC3E}">
        <p14:creationId xmlns:p14="http://schemas.microsoft.com/office/powerpoint/2010/main" val="3326366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444D25"/>
                </a:solidFill>
                <a:latin typeface="Arial"/>
                <a:cs typeface="Arial"/>
              </a:defRPr>
            </a:lvl1pPr>
          </a:lstStyle>
          <a:p>
            <a:endParaRPr/>
          </a:p>
        </p:txBody>
      </p:sp>
      <p:sp>
        <p:nvSpPr>
          <p:cNvPr id="3" name="Holder 3"/>
          <p:cNvSpPr>
            <a:spLocks noGrp="1"/>
          </p:cNvSpPr>
          <p:nvPr>
            <p:ph sz="half" idx="2"/>
          </p:nvPr>
        </p:nvSpPr>
        <p:spPr>
          <a:xfrm>
            <a:off x="609600" y="1577340"/>
            <a:ext cx="5303520" cy="4001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001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kern="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kern="0" smtClean="0">
                <a:solidFill>
                  <a:prstClr val="black">
                    <a:tint val="75000"/>
                  </a:prstClr>
                </a:solidFill>
              </a:rPr>
              <a:pPr/>
              <a:t>7/10/2022</a:t>
            </a:fld>
            <a:endParaRPr lang="en-US" kern="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kern="0" smtClean="0">
                <a:solidFill>
                  <a:prstClr val="black">
                    <a:tint val="75000"/>
                  </a:prstClr>
                </a:solidFill>
              </a:rPr>
              <a:pPr/>
              <a:t>‹#›</a:t>
            </a:fld>
            <a:endParaRPr lang="en-US" kern="0">
              <a:solidFill>
                <a:prstClr val="black">
                  <a:tint val="75000"/>
                </a:prstClr>
              </a:solidFill>
            </a:endParaRPr>
          </a:p>
        </p:txBody>
      </p:sp>
    </p:spTree>
    <p:extLst>
      <p:ext uri="{BB962C8B-B14F-4D97-AF65-F5344CB8AC3E}">
        <p14:creationId xmlns:p14="http://schemas.microsoft.com/office/powerpoint/2010/main" val="1030416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444D25"/>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kern="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kern="0" smtClean="0">
                <a:solidFill>
                  <a:prstClr val="black">
                    <a:tint val="75000"/>
                  </a:prstClr>
                </a:solidFill>
              </a:rPr>
              <a:pPr/>
              <a:t>7/10/2022</a:t>
            </a:fld>
            <a:endParaRPr lang="en-US" kern="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kern="0" smtClean="0">
                <a:solidFill>
                  <a:prstClr val="black">
                    <a:tint val="75000"/>
                  </a:prstClr>
                </a:solidFill>
              </a:rPr>
              <a:pPr/>
              <a:t>‹#›</a:t>
            </a:fld>
            <a:endParaRPr lang="en-US" kern="0">
              <a:solidFill>
                <a:prstClr val="black">
                  <a:tint val="75000"/>
                </a:prstClr>
              </a:solidFill>
            </a:endParaRPr>
          </a:p>
        </p:txBody>
      </p:sp>
    </p:spTree>
    <p:extLst>
      <p:ext uri="{BB962C8B-B14F-4D97-AF65-F5344CB8AC3E}">
        <p14:creationId xmlns:p14="http://schemas.microsoft.com/office/powerpoint/2010/main" val="4264304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pic>
        <p:nvPicPr>
          <p:cNvPr id="17" name="bg object 17"/>
          <p:cNvPicPr/>
          <p:nvPr/>
        </p:nvPicPr>
        <p:blipFill>
          <a:blip r:embed="rId3" cstate="print"/>
          <a:stretch>
            <a:fillRect/>
          </a:stretch>
        </p:blipFill>
        <p:spPr>
          <a:xfrm>
            <a:off x="0" y="746"/>
            <a:ext cx="12192000" cy="1027429"/>
          </a:xfrm>
          <a:prstGeom prst="rect">
            <a:avLst/>
          </a:prstGeom>
        </p:spPr>
      </p:pic>
      <p:pic>
        <p:nvPicPr>
          <p:cNvPr id="18" name="bg object 18"/>
          <p:cNvPicPr/>
          <p:nvPr/>
        </p:nvPicPr>
        <p:blipFill>
          <a:blip r:embed="rId4" cstate="print"/>
          <a:stretch>
            <a:fillRect/>
          </a:stretch>
        </p:blipFill>
        <p:spPr>
          <a:xfrm>
            <a:off x="5866676" y="1"/>
            <a:ext cx="6325323" cy="600077"/>
          </a:xfrm>
          <a:prstGeom prst="rect">
            <a:avLst/>
          </a:prstGeom>
        </p:spPr>
      </p:pic>
      <p:pic>
        <p:nvPicPr>
          <p:cNvPr id="19" name="bg object 19"/>
          <p:cNvPicPr/>
          <p:nvPr/>
        </p:nvPicPr>
        <p:blipFill>
          <a:blip r:embed="rId5" cstate="print"/>
          <a:stretch>
            <a:fillRect/>
          </a:stretch>
        </p:blipFill>
        <p:spPr>
          <a:xfrm>
            <a:off x="0" y="1"/>
            <a:ext cx="12122347" cy="1021461"/>
          </a:xfrm>
          <a:prstGeom prst="rect">
            <a:avLst/>
          </a:prstGeom>
        </p:spPr>
      </p:pic>
      <p:pic>
        <p:nvPicPr>
          <p:cNvPr id="20" name="bg object 20"/>
          <p:cNvPicPr/>
          <p:nvPr/>
        </p:nvPicPr>
        <p:blipFill>
          <a:blip r:embed="rId6" cstate="print"/>
          <a:stretch>
            <a:fillRect/>
          </a:stretch>
        </p:blipFill>
        <p:spPr>
          <a:xfrm>
            <a:off x="-1373" y="50926"/>
            <a:ext cx="12194897" cy="904748"/>
          </a:xfrm>
          <a:prstGeom prst="rect">
            <a:avLst/>
          </a:prstGeom>
        </p:spPr>
      </p:pic>
      <p:pic>
        <p:nvPicPr>
          <p:cNvPr id="21" name="bg object 21"/>
          <p:cNvPicPr/>
          <p:nvPr/>
        </p:nvPicPr>
        <p:blipFill>
          <a:blip r:embed="rId7" cstate="print"/>
          <a:stretch>
            <a:fillRect/>
          </a:stretch>
        </p:blipFill>
        <p:spPr>
          <a:xfrm>
            <a:off x="3883152" y="2107693"/>
            <a:ext cx="7900416" cy="1156715"/>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kern="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kern="0" smtClean="0">
                <a:solidFill>
                  <a:prstClr val="black">
                    <a:tint val="75000"/>
                  </a:prstClr>
                </a:solidFill>
              </a:rPr>
              <a:pPr/>
              <a:t>7/10/2022</a:t>
            </a:fld>
            <a:endParaRPr lang="en-US" kern="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US" kern="0" smtClean="0">
                <a:solidFill>
                  <a:prstClr val="black">
                    <a:tint val="75000"/>
                  </a:prstClr>
                </a:solidFill>
              </a:rPr>
              <a:pPr/>
              <a:t>‹#›</a:t>
            </a:fld>
            <a:endParaRPr lang="en-US" kern="0">
              <a:solidFill>
                <a:prstClr val="black">
                  <a:tint val="75000"/>
                </a:prstClr>
              </a:solidFill>
            </a:endParaRPr>
          </a:p>
        </p:txBody>
      </p:sp>
    </p:spTree>
    <p:extLst>
      <p:ext uri="{BB962C8B-B14F-4D97-AF65-F5344CB8AC3E}">
        <p14:creationId xmlns:p14="http://schemas.microsoft.com/office/powerpoint/2010/main" val="625407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8F0BB-4F22-083D-504E-B4570B510A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29A72B-26DB-C646-C5A5-CD486F4115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F139BD-7949-189B-839D-535DB527141C}"/>
              </a:ext>
            </a:extLst>
          </p:cNvPr>
          <p:cNvSpPr>
            <a:spLocks noGrp="1"/>
          </p:cNvSpPr>
          <p:nvPr>
            <p:ph type="dt" sz="half" idx="10"/>
          </p:nvPr>
        </p:nvSpPr>
        <p:spPr/>
        <p:txBody>
          <a:bodyPr/>
          <a:lstStyle/>
          <a:p>
            <a:fld id="{81D009C0-9930-4051-A75A-4EE0E09CE525}" type="datetimeFigureOut">
              <a:rPr lang="en-US" smtClean="0"/>
              <a:t>7/10/2022</a:t>
            </a:fld>
            <a:endParaRPr lang="en-US"/>
          </a:p>
        </p:txBody>
      </p:sp>
      <p:sp>
        <p:nvSpPr>
          <p:cNvPr id="5" name="Footer Placeholder 4">
            <a:extLst>
              <a:ext uri="{FF2B5EF4-FFF2-40B4-BE49-F238E27FC236}">
                <a16:creationId xmlns:a16="http://schemas.microsoft.com/office/drawing/2014/main" id="{5DF4525D-748D-7DD3-56B2-1D28AB3C1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F7836E-34AA-08DC-42BB-201B318912CF}"/>
              </a:ext>
            </a:extLst>
          </p:cNvPr>
          <p:cNvSpPr>
            <a:spLocks noGrp="1"/>
          </p:cNvSpPr>
          <p:nvPr>
            <p:ph type="sldNum" sz="quarter" idx="12"/>
          </p:nvPr>
        </p:nvSpPr>
        <p:spPr/>
        <p:txBody>
          <a:bodyPr/>
          <a:lstStyle/>
          <a:p>
            <a:fld id="{895FEF92-9DF9-4F07-9BFC-C704DBAB3A6D}" type="slidenum">
              <a:rPr lang="en-US" smtClean="0"/>
              <a:t>‹#›</a:t>
            </a:fld>
            <a:endParaRPr lang="en-US"/>
          </a:p>
        </p:txBody>
      </p:sp>
    </p:spTree>
    <p:extLst>
      <p:ext uri="{BB962C8B-B14F-4D97-AF65-F5344CB8AC3E}">
        <p14:creationId xmlns:p14="http://schemas.microsoft.com/office/powerpoint/2010/main" val="2656381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0" y="0"/>
            <a:ext cx="12192000" cy="6858000"/>
          </a:xfrm>
          <a:prstGeom prst="rect">
            <a:avLst/>
          </a:prstGeom>
        </p:spPr>
      </p:pic>
      <p:pic>
        <p:nvPicPr>
          <p:cNvPr id="17" name="bg object 17"/>
          <p:cNvPicPr/>
          <p:nvPr/>
        </p:nvPicPr>
        <p:blipFill>
          <a:blip r:embed="rId9" cstate="print"/>
          <a:stretch>
            <a:fillRect/>
          </a:stretch>
        </p:blipFill>
        <p:spPr>
          <a:xfrm>
            <a:off x="0" y="746"/>
            <a:ext cx="12192000" cy="1027429"/>
          </a:xfrm>
          <a:prstGeom prst="rect">
            <a:avLst/>
          </a:prstGeom>
        </p:spPr>
      </p:pic>
      <p:pic>
        <p:nvPicPr>
          <p:cNvPr id="18" name="bg object 18"/>
          <p:cNvPicPr/>
          <p:nvPr/>
        </p:nvPicPr>
        <p:blipFill>
          <a:blip r:embed="rId10" cstate="print"/>
          <a:stretch>
            <a:fillRect/>
          </a:stretch>
        </p:blipFill>
        <p:spPr>
          <a:xfrm>
            <a:off x="5866676" y="1"/>
            <a:ext cx="6325323" cy="600077"/>
          </a:xfrm>
          <a:prstGeom prst="rect">
            <a:avLst/>
          </a:prstGeom>
        </p:spPr>
      </p:pic>
      <p:pic>
        <p:nvPicPr>
          <p:cNvPr id="19" name="bg object 19"/>
          <p:cNvPicPr/>
          <p:nvPr/>
        </p:nvPicPr>
        <p:blipFill>
          <a:blip r:embed="rId11" cstate="print"/>
          <a:stretch>
            <a:fillRect/>
          </a:stretch>
        </p:blipFill>
        <p:spPr>
          <a:xfrm>
            <a:off x="0" y="1"/>
            <a:ext cx="12122347" cy="1021461"/>
          </a:xfrm>
          <a:prstGeom prst="rect">
            <a:avLst/>
          </a:prstGeom>
        </p:spPr>
      </p:pic>
      <p:pic>
        <p:nvPicPr>
          <p:cNvPr id="20" name="bg object 20"/>
          <p:cNvPicPr/>
          <p:nvPr/>
        </p:nvPicPr>
        <p:blipFill>
          <a:blip r:embed="rId12" cstate="print"/>
          <a:stretch>
            <a:fillRect/>
          </a:stretch>
        </p:blipFill>
        <p:spPr>
          <a:xfrm>
            <a:off x="-1373" y="50926"/>
            <a:ext cx="12194897" cy="904748"/>
          </a:xfrm>
          <a:prstGeom prst="rect">
            <a:avLst/>
          </a:prstGeom>
        </p:spPr>
      </p:pic>
      <p:sp>
        <p:nvSpPr>
          <p:cNvPr id="2" name="Holder 2"/>
          <p:cNvSpPr>
            <a:spLocks noGrp="1"/>
          </p:cNvSpPr>
          <p:nvPr>
            <p:ph type="title"/>
          </p:nvPr>
        </p:nvSpPr>
        <p:spPr>
          <a:xfrm>
            <a:off x="592667" y="1054354"/>
            <a:ext cx="10333567" cy="788035"/>
          </a:xfrm>
          <a:prstGeom prst="rect">
            <a:avLst/>
          </a:prstGeom>
        </p:spPr>
        <p:txBody>
          <a:bodyPr wrap="square" lIns="0" tIns="0" rIns="0" bIns="0">
            <a:spAutoFit/>
          </a:bodyPr>
          <a:lstStyle>
            <a:lvl1pPr>
              <a:defRPr sz="5000" b="0" i="0">
                <a:solidFill>
                  <a:srgbClr val="444D25"/>
                </a:solidFill>
                <a:latin typeface="Arial"/>
                <a:cs typeface="Arial"/>
              </a:defRPr>
            </a:lvl1pPr>
          </a:lstStyle>
          <a:p>
            <a:endParaRPr/>
          </a:p>
        </p:txBody>
      </p:sp>
      <p:sp>
        <p:nvSpPr>
          <p:cNvPr id="3" name="Holder 3"/>
          <p:cNvSpPr>
            <a:spLocks noGrp="1"/>
          </p:cNvSpPr>
          <p:nvPr>
            <p:ph type="body" idx="1"/>
          </p:nvPr>
        </p:nvSpPr>
        <p:spPr>
          <a:xfrm>
            <a:off x="714587" y="1959992"/>
            <a:ext cx="10564707" cy="400110"/>
          </a:xfrm>
          <a:prstGeom prst="rect">
            <a:avLst/>
          </a:prstGeom>
        </p:spPr>
        <p:txBody>
          <a:bodyPr wrap="square" lIns="0" tIns="0" rIns="0" bIns="0">
            <a:spAutoFit/>
          </a:bodyPr>
          <a:lstStyle>
            <a:lvl1pPr>
              <a:defRPr sz="2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lang="en-US" kern="0">
              <a:solidFill>
                <a:prstClr val="black">
                  <a:tint val="75000"/>
                </a:prstClr>
              </a:solidFill>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kern="0" smtClean="0">
                <a:solidFill>
                  <a:prstClr val="black">
                    <a:tint val="75000"/>
                  </a:prstClr>
                </a:solidFill>
              </a:rPr>
              <a:pPr/>
              <a:t>7/10/2022</a:t>
            </a:fld>
            <a:endParaRPr lang="en-US" kern="0">
              <a:solidFill>
                <a:prstClr val="black">
                  <a:tint val="75000"/>
                </a:prstClr>
              </a:solidFill>
            </a:endParaRPr>
          </a:p>
        </p:txBody>
      </p:sp>
      <p:sp>
        <p:nvSpPr>
          <p:cNvPr id="6" name="Holder 6"/>
          <p:cNvSpPr>
            <a:spLocks noGrp="1"/>
          </p:cNvSpPr>
          <p:nvPr>
            <p:ph type="sldNum" sz="quarter" idx="7"/>
          </p:nvPr>
        </p:nvSpPr>
        <p:spPr>
          <a:xfrm>
            <a:off x="8778240" y="6377941"/>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lang="en-US" kern="0" smtClean="0">
                <a:solidFill>
                  <a:prstClr val="black">
                    <a:tint val="75000"/>
                  </a:prstClr>
                </a:solidFill>
              </a:rPr>
              <a:pPr/>
              <a:t>‹#›</a:t>
            </a:fld>
            <a:endParaRPr lang="en-US" kern="0">
              <a:solidFill>
                <a:prstClr val="black">
                  <a:tint val="75000"/>
                </a:prstClr>
              </a:solidFill>
            </a:endParaRPr>
          </a:p>
        </p:txBody>
      </p:sp>
    </p:spTree>
    <p:extLst>
      <p:ext uri="{BB962C8B-B14F-4D97-AF65-F5344CB8AC3E}">
        <p14:creationId xmlns:p14="http://schemas.microsoft.com/office/powerpoint/2010/main" val="42182082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47B2E-BBFA-E50D-59E9-637DE1B3A81E}"/>
              </a:ext>
            </a:extLst>
          </p:cNvPr>
          <p:cNvSpPr>
            <a:spLocks noGrp="1"/>
          </p:cNvSpPr>
          <p:nvPr>
            <p:ph type="ctrTitle"/>
          </p:nvPr>
        </p:nvSpPr>
        <p:spPr>
          <a:xfrm>
            <a:off x="1524000" y="2586633"/>
            <a:ext cx="9144000" cy="923330"/>
          </a:xfrm>
        </p:spPr>
        <p:txBody>
          <a:bodyPr/>
          <a:lstStyle/>
          <a:p>
            <a:r>
              <a:rPr lang="en-US" dirty="0" err="1"/>
              <a:t>Buổi</a:t>
            </a:r>
            <a:r>
              <a:rPr lang="en-US" dirty="0"/>
              <a:t> 2</a:t>
            </a:r>
          </a:p>
        </p:txBody>
      </p:sp>
      <p:sp>
        <p:nvSpPr>
          <p:cNvPr id="3" name="Subtitle 2">
            <a:extLst>
              <a:ext uri="{FF2B5EF4-FFF2-40B4-BE49-F238E27FC236}">
                <a16:creationId xmlns:a16="http://schemas.microsoft.com/office/drawing/2014/main" id="{75642BF9-C32D-12B0-497F-10BEFE97793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51228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GB" dirty="0" err="1"/>
              <a:t>Ví</a:t>
            </a:r>
            <a:r>
              <a:rPr lang="en-GB" dirty="0"/>
              <a:t> </a:t>
            </a:r>
            <a:r>
              <a:rPr lang="en-GB" dirty="0" err="1"/>
              <a:t>dụ</a:t>
            </a:r>
            <a:r>
              <a:rPr lang="en-GB" dirty="0"/>
              <a:t> 2</a:t>
            </a:r>
            <a:endParaRPr lang="en-US" spc="-20" dirty="0"/>
          </a:p>
        </p:txBody>
      </p:sp>
      <p:graphicFrame>
        <p:nvGraphicFramePr>
          <p:cNvPr id="4" name="Table 3">
            <a:extLst>
              <a:ext uri="{FF2B5EF4-FFF2-40B4-BE49-F238E27FC236}">
                <a16:creationId xmlns:a16="http://schemas.microsoft.com/office/drawing/2014/main" id="{7FA5A563-D815-2C8F-4EC3-81C8B9FABC63}"/>
              </a:ext>
            </a:extLst>
          </p:cNvPr>
          <p:cNvGraphicFramePr>
            <a:graphicFrameLocks/>
          </p:cNvGraphicFramePr>
          <p:nvPr>
            <p:extLst>
              <p:ext uri="{D42A27DB-BD31-4B8C-83A1-F6EECF244321}">
                <p14:modId xmlns:p14="http://schemas.microsoft.com/office/powerpoint/2010/main" val="4014479875"/>
              </p:ext>
            </p:extLst>
          </p:nvPr>
        </p:nvGraphicFramePr>
        <p:xfrm>
          <a:off x="3945395" y="2589806"/>
          <a:ext cx="4611169" cy="335280"/>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1">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302569">
                <a:tc>
                  <a:txBody>
                    <a:bodyPr/>
                    <a:lstStyle/>
                    <a:p>
                      <a:pPr algn="ctr"/>
                      <a:r>
                        <a:rPr lang="en-US" sz="1600" dirty="0">
                          <a:solidFill>
                            <a:schemeClr val="tx1"/>
                          </a:solidFill>
                        </a:rPr>
                        <a:t>7</a:t>
                      </a:r>
                    </a:p>
                  </a:txBody>
                  <a:tcPr>
                    <a:solidFill>
                      <a:schemeClr val="bg1"/>
                    </a:solidFill>
                  </a:tcPr>
                </a:tc>
                <a:tc>
                  <a:txBody>
                    <a:bodyPr/>
                    <a:lstStyle/>
                    <a:p>
                      <a:pPr algn="ctr"/>
                      <a:r>
                        <a:rPr lang="en-US" sz="1600" dirty="0">
                          <a:solidFill>
                            <a:schemeClr val="tx1"/>
                          </a:solidFill>
                        </a:rPr>
                        <a:t>6</a:t>
                      </a:r>
                    </a:p>
                  </a:txBody>
                  <a:tcPr>
                    <a:solidFill>
                      <a:schemeClr val="bg1"/>
                    </a:solidFill>
                  </a:tcPr>
                </a:tc>
                <a:tc>
                  <a:txBody>
                    <a:bodyPr/>
                    <a:lstStyle/>
                    <a:p>
                      <a:pPr algn="ctr"/>
                      <a:r>
                        <a:rPr lang="en-US" sz="1600" dirty="0">
                          <a:solidFill>
                            <a:schemeClr val="tx1"/>
                          </a:solidFill>
                        </a:rPr>
                        <a:t>5</a:t>
                      </a:r>
                    </a:p>
                  </a:txBody>
                  <a:tcPr>
                    <a:solidFill>
                      <a:schemeClr val="bg1"/>
                    </a:solidFill>
                  </a:tcPr>
                </a:tc>
                <a:tc>
                  <a:txBody>
                    <a:bodyPr/>
                    <a:lstStyle/>
                    <a:p>
                      <a:pPr algn="ctr"/>
                      <a:r>
                        <a:rPr lang="en-US" sz="1600" dirty="0">
                          <a:solidFill>
                            <a:schemeClr val="tx1"/>
                          </a:solidFill>
                        </a:rPr>
                        <a:t>4</a:t>
                      </a:r>
                    </a:p>
                  </a:txBody>
                  <a:tcPr>
                    <a:solidFill>
                      <a:schemeClr val="bg1"/>
                    </a:solidFill>
                  </a:tcPr>
                </a:tc>
                <a:tc>
                  <a:txBody>
                    <a:bodyPr/>
                    <a:lstStyle/>
                    <a:p>
                      <a:pPr algn="ctr"/>
                      <a:r>
                        <a:rPr lang="en-US" sz="1600" dirty="0">
                          <a:solidFill>
                            <a:schemeClr val="tx1"/>
                          </a:solidFill>
                        </a:rPr>
                        <a:t>3</a:t>
                      </a:r>
                    </a:p>
                  </a:txBody>
                  <a:tcPr>
                    <a:solidFill>
                      <a:schemeClr val="bg1"/>
                    </a:solidFill>
                  </a:tcPr>
                </a:tc>
                <a:tc>
                  <a:txBody>
                    <a:bodyPr/>
                    <a:lstStyle/>
                    <a:p>
                      <a:pPr algn="ctr"/>
                      <a:r>
                        <a:rPr lang="en-US" sz="1600" dirty="0">
                          <a:solidFill>
                            <a:schemeClr val="tx1"/>
                          </a:solidFill>
                        </a:rPr>
                        <a:t>2</a:t>
                      </a:r>
                    </a:p>
                  </a:txBody>
                  <a:tcPr>
                    <a:solidFill>
                      <a:schemeClr val="bg1"/>
                    </a:solidFill>
                  </a:tcPr>
                </a:tc>
                <a:tc>
                  <a:txBody>
                    <a:bodyPr/>
                    <a:lstStyle/>
                    <a:p>
                      <a:pPr algn="ctr"/>
                      <a:r>
                        <a:rPr lang="en-US" sz="1600" dirty="0">
                          <a:solidFill>
                            <a:schemeClr val="tx1"/>
                          </a:solidFill>
                        </a:rPr>
                        <a:t>1</a:t>
                      </a:r>
                    </a:p>
                  </a:txBody>
                  <a:tcPr>
                    <a:solidFill>
                      <a:schemeClr val="bg1"/>
                    </a:solidFill>
                  </a:tcPr>
                </a:tc>
                <a:tc>
                  <a:txBody>
                    <a:bodyPr/>
                    <a:lstStyle/>
                    <a:p>
                      <a:pPr algn="ctr"/>
                      <a:r>
                        <a:rPr lang="en-US" sz="1600" dirty="0">
                          <a:solidFill>
                            <a:schemeClr val="tx1"/>
                          </a:solidFill>
                        </a:rPr>
                        <a:t>0</a:t>
                      </a:r>
                    </a:p>
                  </a:txBody>
                  <a:tcPr>
                    <a:solidFill>
                      <a:schemeClr val="bg1"/>
                    </a:solidFill>
                  </a:tcPr>
                </a:tc>
                <a:extLst>
                  <a:ext uri="{0D108BD9-81ED-4DB2-BD59-A6C34878D82A}">
                    <a16:rowId xmlns:a16="http://schemas.microsoft.com/office/drawing/2014/main" val="1199000388"/>
                  </a:ext>
                </a:extLst>
              </a:tr>
            </a:tbl>
          </a:graphicData>
        </a:graphic>
      </p:graphicFrame>
      <p:graphicFrame>
        <p:nvGraphicFramePr>
          <p:cNvPr id="5" name="Table 4">
            <a:extLst>
              <a:ext uri="{FF2B5EF4-FFF2-40B4-BE49-F238E27FC236}">
                <a16:creationId xmlns:a16="http://schemas.microsoft.com/office/drawing/2014/main" id="{75CAEB51-56C0-A90A-1397-7C78DC120128}"/>
              </a:ext>
            </a:extLst>
          </p:cNvPr>
          <p:cNvGraphicFramePr>
            <a:graphicFrameLocks/>
          </p:cNvGraphicFramePr>
          <p:nvPr>
            <p:extLst>
              <p:ext uri="{D42A27DB-BD31-4B8C-83A1-F6EECF244321}">
                <p14:modId xmlns:p14="http://schemas.microsoft.com/office/powerpoint/2010/main" val="1606206448"/>
              </p:ext>
            </p:extLst>
          </p:nvPr>
        </p:nvGraphicFramePr>
        <p:xfrm>
          <a:off x="3945395" y="3013215"/>
          <a:ext cx="4611168" cy="564546"/>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0">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564546">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0</a:t>
                      </a:r>
                    </a:p>
                  </a:txBody>
                  <a:tcPr/>
                </a:tc>
                <a:extLst>
                  <a:ext uri="{0D108BD9-81ED-4DB2-BD59-A6C34878D82A}">
                    <a16:rowId xmlns:a16="http://schemas.microsoft.com/office/drawing/2014/main" val="1199000388"/>
                  </a:ext>
                </a:extLst>
              </a:tr>
            </a:tbl>
          </a:graphicData>
        </a:graphic>
      </p:graphicFrame>
      <p:graphicFrame>
        <p:nvGraphicFramePr>
          <p:cNvPr id="6" name="Table 6">
            <a:extLst>
              <a:ext uri="{FF2B5EF4-FFF2-40B4-BE49-F238E27FC236}">
                <a16:creationId xmlns:a16="http://schemas.microsoft.com/office/drawing/2014/main" id="{9A149C11-4D3F-7923-FE93-B9E52FF4617F}"/>
              </a:ext>
            </a:extLst>
          </p:cNvPr>
          <p:cNvGraphicFramePr>
            <a:graphicFrameLocks noGrp="1"/>
          </p:cNvGraphicFramePr>
          <p:nvPr>
            <p:extLst>
              <p:ext uri="{D42A27DB-BD31-4B8C-83A1-F6EECF244321}">
                <p14:modId xmlns:p14="http://schemas.microsoft.com/office/powerpoint/2010/main" val="2429796729"/>
              </p:ext>
            </p:extLst>
          </p:nvPr>
        </p:nvGraphicFramePr>
        <p:xfrm>
          <a:off x="1504994" y="3013213"/>
          <a:ext cx="1252141" cy="564545"/>
        </p:xfrm>
        <a:graphic>
          <a:graphicData uri="http://schemas.openxmlformats.org/drawingml/2006/table">
            <a:tbl>
              <a:tblPr firstRow="1" bandRow="1">
                <a:tableStyleId>{5C22544A-7EE6-4342-B048-85BDC9FD1C3A}</a:tableStyleId>
              </a:tblPr>
              <a:tblGrid>
                <a:gridCol w="1252141">
                  <a:extLst>
                    <a:ext uri="{9D8B030D-6E8A-4147-A177-3AD203B41FA5}">
                      <a16:colId xmlns:a16="http://schemas.microsoft.com/office/drawing/2014/main" val="3040741576"/>
                    </a:ext>
                  </a:extLst>
                </a:gridCol>
              </a:tblGrid>
              <a:tr h="564545">
                <a:tc>
                  <a:txBody>
                    <a:bodyPr/>
                    <a:lstStyle/>
                    <a:p>
                      <a:r>
                        <a:rPr lang="en-GB" sz="2800" dirty="0"/>
                        <a:t>0x0800</a:t>
                      </a:r>
                    </a:p>
                  </a:txBody>
                  <a:tcPr/>
                </a:tc>
                <a:extLst>
                  <a:ext uri="{0D108BD9-81ED-4DB2-BD59-A6C34878D82A}">
                    <a16:rowId xmlns:a16="http://schemas.microsoft.com/office/drawing/2014/main" val="471862987"/>
                  </a:ext>
                </a:extLst>
              </a:tr>
            </a:tbl>
          </a:graphicData>
        </a:graphic>
      </p:graphicFrame>
      <p:graphicFrame>
        <p:nvGraphicFramePr>
          <p:cNvPr id="7" name="Table 6">
            <a:extLst>
              <a:ext uri="{FF2B5EF4-FFF2-40B4-BE49-F238E27FC236}">
                <a16:creationId xmlns:a16="http://schemas.microsoft.com/office/drawing/2014/main" id="{685198A6-B14B-75A8-ECB8-C666FD88EB89}"/>
              </a:ext>
            </a:extLst>
          </p:cNvPr>
          <p:cNvGraphicFramePr>
            <a:graphicFrameLocks noGrp="1"/>
          </p:cNvGraphicFramePr>
          <p:nvPr>
            <p:extLst>
              <p:ext uri="{D42A27DB-BD31-4B8C-83A1-F6EECF244321}">
                <p14:modId xmlns:p14="http://schemas.microsoft.com/office/powerpoint/2010/main" val="248941009"/>
              </p:ext>
            </p:extLst>
          </p:nvPr>
        </p:nvGraphicFramePr>
        <p:xfrm>
          <a:off x="1504993" y="3766975"/>
          <a:ext cx="1252141" cy="564545"/>
        </p:xfrm>
        <a:graphic>
          <a:graphicData uri="http://schemas.openxmlformats.org/drawingml/2006/table">
            <a:tbl>
              <a:tblPr firstRow="1" bandRow="1">
                <a:tableStyleId>{5C22544A-7EE6-4342-B048-85BDC9FD1C3A}</a:tableStyleId>
              </a:tblPr>
              <a:tblGrid>
                <a:gridCol w="1252141">
                  <a:extLst>
                    <a:ext uri="{9D8B030D-6E8A-4147-A177-3AD203B41FA5}">
                      <a16:colId xmlns:a16="http://schemas.microsoft.com/office/drawing/2014/main" val="3040741576"/>
                    </a:ext>
                  </a:extLst>
                </a:gridCol>
              </a:tblGrid>
              <a:tr h="564545">
                <a:tc>
                  <a:txBody>
                    <a:bodyPr/>
                    <a:lstStyle/>
                    <a:p>
                      <a:r>
                        <a:rPr lang="en-GB" sz="2800" dirty="0" err="1">
                          <a:solidFill>
                            <a:schemeClr val="tx1"/>
                          </a:solidFill>
                        </a:rPr>
                        <a:t>ValueA</a:t>
                      </a:r>
                      <a:endParaRPr lang="en-GB"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71862987"/>
                  </a:ext>
                </a:extLst>
              </a:tr>
            </a:tbl>
          </a:graphicData>
        </a:graphic>
      </p:graphicFrame>
      <p:cxnSp>
        <p:nvCxnSpPr>
          <p:cNvPr id="8" name="Connector: Elbow 7">
            <a:extLst>
              <a:ext uri="{FF2B5EF4-FFF2-40B4-BE49-F238E27FC236}">
                <a16:creationId xmlns:a16="http://schemas.microsoft.com/office/drawing/2014/main" id="{2576A88E-23C9-EBB6-2D51-070FAA32CC0A}"/>
              </a:ext>
            </a:extLst>
          </p:cNvPr>
          <p:cNvCxnSpPr>
            <a:cxnSpLocks/>
          </p:cNvCxnSpPr>
          <p:nvPr/>
        </p:nvCxnSpPr>
        <p:spPr>
          <a:xfrm flipV="1">
            <a:off x="2124714" y="1880385"/>
            <a:ext cx="1220202" cy="1139181"/>
          </a:xfrm>
          <a:prstGeom prst="bentConnector3">
            <a:avLst>
              <a:gd name="adj1" fmla="val 139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7B97F43-0E3B-04C3-1038-E90F6B2BA30D}"/>
              </a:ext>
            </a:extLst>
          </p:cNvPr>
          <p:cNvSpPr txBox="1"/>
          <p:nvPr/>
        </p:nvSpPr>
        <p:spPr>
          <a:xfrm>
            <a:off x="3269892" y="4049247"/>
            <a:ext cx="2271632" cy="1200329"/>
          </a:xfrm>
          <a:prstGeom prst="rect">
            <a:avLst/>
          </a:prstGeom>
          <a:noFill/>
        </p:spPr>
        <p:txBody>
          <a:bodyPr wrap="square" rtlCol="0">
            <a:spAutoFit/>
          </a:bodyPr>
          <a:lstStyle/>
          <a:p>
            <a:r>
              <a:rPr lang="en-GB" dirty="0" err="1"/>
              <a:t>Đây</a:t>
            </a:r>
            <a:r>
              <a:rPr lang="en-GB" dirty="0"/>
              <a:t> </a:t>
            </a:r>
            <a:r>
              <a:rPr lang="en-GB" dirty="0" err="1"/>
              <a:t>chỉ</a:t>
            </a:r>
            <a:r>
              <a:rPr lang="en-GB" dirty="0"/>
              <a:t> </a:t>
            </a:r>
            <a:r>
              <a:rPr lang="en-GB" dirty="0" err="1"/>
              <a:t>là</a:t>
            </a:r>
            <a:r>
              <a:rPr lang="en-GB" dirty="0"/>
              <a:t> </a:t>
            </a:r>
            <a:r>
              <a:rPr lang="en-GB" dirty="0" err="1"/>
              <a:t>tên</a:t>
            </a:r>
            <a:r>
              <a:rPr lang="en-GB" dirty="0"/>
              <a:t> đ</a:t>
            </a:r>
            <a:r>
              <a:rPr lang="vi-VN" dirty="0"/>
              <a:t>ư</a:t>
            </a:r>
            <a:r>
              <a:rPr lang="en-GB" dirty="0" err="1"/>
              <a:t>ợc</a:t>
            </a:r>
            <a:r>
              <a:rPr lang="en-GB" dirty="0"/>
              <a:t> </a:t>
            </a:r>
            <a:r>
              <a:rPr lang="en-GB" dirty="0" err="1"/>
              <a:t>gán</a:t>
            </a:r>
            <a:r>
              <a:rPr lang="en-GB" dirty="0"/>
              <a:t> </a:t>
            </a:r>
            <a:r>
              <a:rPr lang="en-GB" dirty="0" err="1"/>
              <a:t>cho</a:t>
            </a:r>
            <a:r>
              <a:rPr lang="en-GB" dirty="0"/>
              <a:t> </a:t>
            </a:r>
            <a:r>
              <a:rPr lang="en-GB" dirty="0" err="1"/>
              <a:t>địa</a:t>
            </a:r>
            <a:r>
              <a:rPr lang="en-GB" dirty="0"/>
              <a:t> </a:t>
            </a:r>
            <a:r>
              <a:rPr lang="en-GB" dirty="0" err="1"/>
              <a:t>chỉ</a:t>
            </a:r>
            <a:r>
              <a:rPr lang="en-GB" dirty="0"/>
              <a:t> </a:t>
            </a:r>
            <a:r>
              <a:rPr lang="en-GB" dirty="0" err="1"/>
              <a:t>vị</a:t>
            </a:r>
            <a:r>
              <a:rPr lang="en-GB" dirty="0"/>
              <a:t> </a:t>
            </a:r>
            <a:r>
              <a:rPr lang="en-GB" dirty="0" err="1"/>
              <a:t>trí</a:t>
            </a:r>
            <a:r>
              <a:rPr lang="en-GB" dirty="0"/>
              <a:t> </a:t>
            </a:r>
            <a:r>
              <a:rPr lang="en-GB" dirty="0" err="1"/>
              <a:t>bộ</a:t>
            </a:r>
            <a:r>
              <a:rPr lang="en-GB" dirty="0"/>
              <a:t> </a:t>
            </a:r>
            <a:r>
              <a:rPr lang="en-GB" dirty="0" err="1"/>
              <a:t>nhớ</a:t>
            </a:r>
            <a:r>
              <a:rPr lang="en-GB" dirty="0"/>
              <a:t> </a:t>
            </a:r>
            <a:r>
              <a:rPr lang="en-GB" dirty="0" err="1"/>
              <a:t>để</a:t>
            </a:r>
            <a:r>
              <a:rPr lang="en-GB" dirty="0"/>
              <a:t> </a:t>
            </a:r>
            <a:r>
              <a:rPr lang="en-GB" dirty="0" err="1"/>
              <a:t>truy</a:t>
            </a:r>
            <a:r>
              <a:rPr lang="en-GB" dirty="0"/>
              <a:t> </a:t>
            </a:r>
            <a:r>
              <a:rPr lang="en-GB" dirty="0" err="1"/>
              <a:t>xuất</a:t>
            </a:r>
            <a:r>
              <a:rPr lang="en-GB" dirty="0"/>
              <a:t> d</a:t>
            </a:r>
            <a:r>
              <a:rPr lang="vi-VN" dirty="0"/>
              <a:t>ư</a:t>
            </a:r>
            <a:r>
              <a:rPr lang="en-GB" dirty="0"/>
              <a:t> </a:t>
            </a:r>
            <a:r>
              <a:rPr lang="en-GB" dirty="0" err="1"/>
              <a:t>liệu</a:t>
            </a:r>
            <a:r>
              <a:rPr lang="en-GB" dirty="0"/>
              <a:t> đ</a:t>
            </a:r>
            <a:r>
              <a:rPr lang="vi-VN" dirty="0"/>
              <a:t>ư</a:t>
            </a:r>
            <a:r>
              <a:rPr lang="en-GB" dirty="0" err="1"/>
              <a:t>ợc</a:t>
            </a:r>
            <a:r>
              <a:rPr lang="en-GB" dirty="0"/>
              <a:t> l</a:t>
            </a:r>
            <a:r>
              <a:rPr lang="vi-VN" dirty="0"/>
              <a:t>ư</a:t>
            </a:r>
            <a:r>
              <a:rPr lang="en-GB" dirty="0"/>
              <a:t>u </a:t>
            </a:r>
            <a:r>
              <a:rPr lang="en-GB" dirty="0" err="1"/>
              <a:t>trữ</a:t>
            </a:r>
            <a:r>
              <a:rPr lang="en-GB" dirty="0"/>
              <a:t> </a:t>
            </a:r>
          </a:p>
        </p:txBody>
      </p:sp>
      <p:cxnSp>
        <p:nvCxnSpPr>
          <p:cNvPr id="10" name="Connector: Elbow 9">
            <a:extLst>
              <a:ext uri="{FF2B5EF4-FFF2-40B4-BE49-F238E27FC236}">
                <a16:creationId xmlns:a16="http://schemas.microsoft.com/office/drawing/2014/main" id="{39AB209D-5A9D-B7B0-F7FF-F0DFFAE8FE74}"/>
              </a:ext>
            </a:extLst>
          </p:cNvPr>
          <p:cNvCxnSpPr>
            <a:cxnSpLocks/>
            <a:stCxn id="7" idx="3"/>
            <a:endCxn id="9" idx="1"/>
          </p:cNvCxnSpPr>
          <p:nvPr/>
        </p:nvCxnSpPr>
        <p:spPr>
          <a:xfrm>
            <a:off x="2757134" y="4049247"/>
            <a:ext cx="512758" cy="60016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9F312A7-42CB-C7B6-0444-0A8A12CFDAE6}"/>
              </a:ext>
            </a:extLst>
          </p:cNvPr>
          <p:cNvSpPr txBox="1"/>
          <p:nvPr/>
        </p:nvSpPr>
        <p:spPr>
          <a:xfrm>
            <a:off x="3497316" y="1837261"/>
            <a:ext cx="2102948" cy="369332"/>
          </a:xfrm>
          <a:prstGeom prst="rect">
            <a:avLst/>
          </a:prstGeom>
          <a:noFill/>
        </p:spPr>
        <p:txBody>
          <a:bodyPr wrap="none" rtlCol="0">
            <a:spAutoFit/>
          </a:bodyPr>
          <a:lstStyle/>
          <a:p>
            <a:r>
              <a:rPr lang="en-GB" dirty="0" err="1"/>
              <a:t>Địa</a:t>
            </a:r>
            <a:r>
              <a:rPr lang="en-GB" dirty="0"/>
              <a:t> </a:t>
            </a:r>
            <a:r>
              <a:rPr lang="en-GB" dirty="0" err="1"/>
              <a:t>chỉ</a:t>
            </a:r>
            <a:r>
              <a:rPr lang="en-GB" dirty="0"/>
              <a:t> </a:t>
            </a:r>
            <a:r>
              <a:rPr lang="en-GB" dirty="0" err="1"/>
              <a:t>trong</a:t>
            </a:r>
            <a:r>
              <a:rPr lang="en-GB" dirty="0"/>
              <a:t> </a:t>
            </a:r>
            <a:r>
              <a:rPr lang="en-GB" dirty="0" err="1"/>
              <a:t>bộ</a:t>
            </a:r>
            <a:r>
              <a:rPr lang="en-GB" dirty="0"/>
              <a:t> </a:t>
            </a:r>
            <a:r>
              <a:rPr lang="en-GB" dirty="0" err="1"/>
              <a:t>nhớ</a:t>
            </a:r>
            <a:endParaRPr lang="en-GB" dirty="0"/>
          </a:p>
        </p:txBody>
      </p:sp>
      <p:sp>
        <p:nvSpPr>
          <p:cNvPr id="12" name="TextBox 11">
            <a:extLst>
              <a:ext uri="{FF2B5EF4-FFF2-40B4-BE49-F238E27FC236}">
                <a16:creationId xmlns:a16="http://schemas.microsoft.com/office/drawing/2014/main" id="{B9666184-5A2F-9AE9-A500-FDC3CE6D1294}"/>
              </a:ext>
            </a:extLst>
          </p:cNvPr>
          <p:cNvSpPr txBox="1"/>
          <p:nvPr/>
        </p:nvSpPr>
        <p:spPr>
          <a:xfrm>
            <a:off x="2124714" y="5411610"/>
            <a:ext cx="6341242" cy="1200329"/>
          </a:xfrm>
          <a:prstGeom prst="rect">
            <a:avLst/>
          </a:prstGeom>
          <a:noFill/>
        </p:spPr>
        <p:txBody>
          <a:bodyPr wrap="square" rtlCol="0">
            <a:spAutoFit/>
          </a:bodyPr>
          <a:lstStyle/>
          <a:p>
            <a:r>
              <a:rPr lang="en-GB" dirty="0" err="1"/>
              <a:t>Tên</a:t>
            </a:r>
            <a:r>
              <a:rPr lang="en-GB" dirty="0"/>
              <a:t> </a:t>
            </a:r>
            <a:r>
              <a:rPr lang="en-GB" dirty="0" err="1"/>
              <a:t>này</a:t>
            </a:r>
            <a:r>
              <a:rPr lang="en-GB" dirty="0"/>
              <a:t> </a:t>
            </a:r>
            <a:r>
              <a:rPr lang="en-GB" dirty="0" err="1"/>
              <a:t>chỉ</a:t>
            </a:r>
            <a:r>
              <a:rPr lang="en-GB" dirty="0"/>
              <a:t> </a:t>
            </a:r>
            <a:r>
              <a:rPr lang="en-GB" dirty="0" err="1"/>
              <a:t>tồn</a:t>
            </a:r>
            <a:r>
              <a:rPr lang="en-GB" dirty="0"/>
              <a:t> </a:t>
            </a:r>
            <a:r>
              <a:rPr lang="en-GB" dirty="0" err="1"/>
              <a:t>tại</a:t>
            </a:r>
            <a:r>
              <a:rPr lang="en-GB" dirty="0"/>
              <a:t> </a:t>
            </a:r>
            <a:r>
              <a:rPr lang="en-GB" dirty="0" err="1"/>
              <a:t>để</a:t>
            </a:r>
            <a:r>
              <a:rPr lang="en-GB" dirty="0"/>
              <a:t> </a:t>
            </a:r>
            <a:r>
              <a:rPr lang="en-GB" dirty="0" err="1"/>
              <a:t>thuận</a:t>
            </a:r>
            <a:r>
              <a:rPr lang="en-GB" dirty="0"/>
              <a:t> </a:t>
            </a:r>
            <a:r>
              <a:rPr lang="en-GB" dirty="0" err="1"/>
              <a:t>tiện</a:t>
            </a:r>
            <a:r>
              <a:rPr lang="en-GB" dirty="0"/>
              <a:t> </a:t>
            </a:r>
            <a:r>
              <a:rPr lang="en-GB" dirty="0" err="1"/>
              <a:t>lập</a:t>
            </a:r>
            <a:r>
              <a:rPr lang="en-GB" dirty="0"/>
              <a:t> </a:t>
            </a:r>
            <a:r>
              <a:rPr lang="en-GB" dirty="0" err="1"/>
              <a:t>trình</a:t>
            </a:r>
            <a:r>
              <a:rPr lang="en-GB" dirty="0"/>
              <a:t> </a:t>
            </a:r>
            <a:r>
              <a:rPr lang="en-GB" dirty="0" err="1"/>
              <a:t>và</a:t>
            </a:r>
            <a:r>
              <a:rPr lang="en-GB" dirty="0"/>
              <a:t> </a:t>
            </a:r>
            <a:r>
              <a:rPr lang="en-GB" dirty="0" err="1"/>
              <a:t>không</a:t>
            </a:r>
            <a:r>
              <a:rPr lang="en-GB" dirty="0"/>
              <a:t> </a:t>
            </a:r>
            <a:r>
              <a:rPr lang="en-GB" dirty="0" err="1"/>
              <a:t>tồn</a:t>
            </a:r>
            <a:r>
              <a:rPr lang="en-GB" dirty="0"/>
              <a:t> </a:t>
            </a:r>
            <a:r>
              <a:rPr lang="en-GB" dirty="0" err="1"/>
              <a:t>tại</a:t>
            </a:r>
            <a:r>
              <a:rPr lang="en-GB" dirty="0"/>
              <a:t> </a:t>
            </a:r>
            <a:r>
              <a:rPr lang="en-GB" dirty="0" err="1"/>
              <a:t>trong</a:t>
            </a:r>
            <a:r>
              <a:rPr lang="en-GB" dirty="0"/>
              <a:t> file </a:t>
            </a:r>
            <a:r>
              <a:rPr lang="en-GB" dirty="0" err="1"/>
              <a:t>chạy</a:t>
            </a:r>
            <a:r>
              <a:rPr lang="en-GB" dirty="0"/>
              <a:t> </a:t>
            </a:r>
            <a:r>
              <a:rPr lang="en-GB" dirty="0" err="1"/>
              <a:t>sau</a:t>
            </a:r>
            <a:r>
              <a:rPr lang="en-GB" dirty="0"/>
              <a:t> </a:t>
            </a:r>
            <a:r>
              <a:rPr lang="en-GB" dirty="0" err="1"/>
              <a:t>khi</a:t>
            </a:r>
            <a:r>
              <a:rPr lang="en-GB" dirty="0"/>
              <a:t> </a:t>
            </a:r>
            <a:r>
              <a:rPr lang="en-GB" dirty="0" err="1"/>
              <a:t>biên</a:t>
            </a:r>
            <a:r>
              <a:rPr lang="en-GB" dirty="0"/>
              <a:t> </a:t>
            </a:r>
            <a:r>
              <a:rPr lang="en-GB" dirty="0" err="1"/>
              <a:t>dịch</a:t>
            </a:r>
            <a:r>
              <a:rPr lang="en-GB" dirty="0"/>
              <a:t>.</a:t>
            </a:r>
          </a:p>
          <a:p>
            <a:r>
              <a:rPr lang="en-GB" dirty="0" err="1"/>
              <a:t>Khi</a:t>
            </a:r>
            <a:r>
              <a:rPr lang="en-GB" dirty="0"/>
              <a:t> </a:t>
            </a:r>
            <a:r>
              <a:rPr lang="en-GB" dirty="0" err="1"/>
              <a:t>lập</a:t>
            </a:r>
            <a:r>
              <a:rPr lang="en-GB" dirty="0"/>
              <a:t> </a:t>
            </a:r>
            <a:r>
              <a:rPr lang="en-GB" dirty="0" err="1"/>
              <a:t>trình</a:t>
            </a:r>
            <a:r>
              <a:rPr lang="en-GB" dirty="0"/>
              <a:t> </a:t>
            </a:r>
            <a:r>
              <a:rPr lang="en-GB" dirty="0" err="1"/>
              <a:t>viên</a:t>
            </a:r>
            <a:r>
              <a:rPr lang="en-GB" dirty="0"/>
              <a:t> </a:t>
            </a:r>
            <a:r>
              <a:rPr lang="en-GB" dirty="0" err="1"/>
              <a:t>muốn</a:t>
            </a:r>
            <a:r>
              <a:rPr lang="en-GB" dirty="0"/>
              <a:t> </a:t>
            </a:r>
            <a:r>
              <a:rPr lang="en-GB" dirty="0" err="1"/>
              <a:t>thay</a:t>
            </a:r>
            <a:r>
              <a:rPr lang="en-GB" dirty="0"/>
              <a:t> </a:t>
            </a:r>
            <a:r>
              <a:rPr lang="en-GB" dirty="0" err="1"/>
              <a:t>đổi</a:t>
            </a:r>
            <a:r>
              <a:rPr lang="en-GB" dirty="0"/>
              <a:t> </a:t>
            </a:r>
            <a:r>
              <a:rPr lang="en-GB" dirty="0" err="1"/>
              <a:t>chỉ</a:t>
            </a:r>
            <a:r>
              <a:rPr lang="en-GB" dirty="0"/>
              <a:t> </a:t>
            </a:r>
            <a:r>
              <a:rPr lang="en-GB" dirty="0" err="1"/>
              <a:t>cần</a:t>
            </a:r>
            <a:r>
              <a:rPr lang="en-GB" dirty="0"/>
              <a:t> </a:t>
            </a:r>
            <a:r>
              <a:rPr lang="en-GB" dirty="0" err="1"/>
              <a:t>gọi</a:t>
            </a:r>
            <a:r>
              <a:rPr lang="en-GB" dirty="0"/>
              <a:t> </a:t>
            </a:r>
            <a:r>
              <a:rPr lang="en-GB" dirty="0" err="1"/>
              <a:t>đến</a:t>
            </a:r>
            <a:r>
              <a:rPr lang="en-GB" dirty="0"/>
              <a:t> </a:t>
            </a:r>
            <a:r>
              <a:rPr lang="en-GB" dirty="0" err="1"/>
              <a:t>tên</a:t>
            </a:r>
            <a:r>
              <a:rPr lang="en-GB" dirty="0"/>
              <a:t> </a:t>
            </a:r>
            <a:r>
              <a:rPr lang="en-GB" dirty="0" err="1"/>
              <a:t>biến</a:t>
            </a:r>
            <a:r>
              <a:rPr lang="en-GB" dirty="0"/>
              <a:t> đ</a:t>
            </a:r>
            <a:r>
              <a:rPr lang="vi-VN" dirty="0"/>
              <a:t>ư</a:t>
            </a:r>
            <a:r>
              <a:rPr lang="en-GB" dirty="0" err="1"/>
              <a:t>ợc</a:t>
            </a:r>
            <a:r>
              <a:rPr lang="en-GB" dirty="0"/>
              <a:t> </a:t>
            </a:r>
            <a:r>
              <a:rPr lang="en-GB" dirty="0" err="1"/>
              <a:t>tham</a:t>
            </a:r>
            <a:r>
              <a:rPr lang="en-GB" dirty="0"/>
              <a:t> </a:t>
            </a:r>
            <a:r>
              <a:rPr lang="en-GB" dirty="0" err="1"/>
              <a:t>chiếu</a:t>
            </a:r>
            <a:r>
              <a:rPr lang="en-GB" dirty="0"/>
              <a:t> </a:t>
            </a:r>
            <a:r>
              <a:rPr lang="en-GB" dirty="0" err="1"/>
              <a:t>đến</a:t>
            </a:r>
            <a:r>
              <a:rPr lang="en-GB" dirty="0"/>
              <a:t> </a:t>
            </a:r>
            <a:r>
              <a:rPr lang="en-GB" dirty="0" err="1"/>
              <a:t>địa</a:t>
            </a:r>
            <a:r>
              <a:rPr lang="en-GB" dirty="0"/>
              <a:t> </a:t>
            </a:r>
            <a:r>
              <a:rPr lang="en-GB" dirty="0" err="1"/>
              <a:t>chỉ</a:t>
            </a:r>
            <a:r>
              <a:rPr lang="en-GB" dirty="0"/>
              <a:t> </a:t>
            </a:r>
            <a:r>
              <a:rPr lang="en-GB" dirty="0" err="1"/>
              <a:t>kia</a:t>
            </a:r>
            <a:r>
              <a:rPr lang="en-GB" dirty="0"/>
              <a:t> </a:t>
            </a:r>
            <a:r>
              <a:rPr lang="en-GB" dirty="0" err="1"/>
              <a:t>là</a:t>
            </a:r>
            <a:r>
              <a:rPr lang="en-GB" dirty="0"/>
              <a:t> </a:t>
            </a:r>
            <a:r>
              <a:rPr lang="en-GB" dirty="0" err="1"/>
              <a:t>thay</a:t>
            </a:r>
            <a:r>
              <a:rPr lang="en-GB" dirty="0"/>
              <a:t> </a:t>
            </a:r>
            <a:r>
              <a:rPr lang="en-GB" dirty="0" err="1"/>
              <a:t>đổi</a:t>
            </a:r>
            <a:r>
              <a:rPr lang="en-GB" dirty="0"/>
              <a:t> đ</a:t>
            </a:r>
            <a:r>
              <a:rPr lang="vi-VN" dirty="0"/>
              <a:t>ư</a:t>
            </a:r>
            <a:r>
              <a:rPr lang="en-GB" dirty="0" err="1"/>
              <a:t>ợc</a:t>
            </a:r>
            <a:r>
              <a:rPr lang="en-GB" dirty="0"/>
              <a:t>.</a:t>
            </a:r>
          </a:p>
        </p:txBody>
      </p:sp>
      <p:cxnSp>
        <p:nvCxnSpPr>
          <p:cNvPr id="13" name="Connector: Elbow 12">
            <a:extLst>
              <a:ext uri="{FF2B5EF4-FFF2-40B4-BE49-F238E27FC236}">
                <a16:creationId xmlns:a16="http://schemas.microsoft.com/office/drawing/2014/main" id="{B40280DB-0712-7F95-E923-FE3A10F3C46F}"/>
              </a:ext>
            </a:extLst>
          </p:cNvPr>
          <p:cNvCxnSpPr>
            <a:cxnSpLocks/>
          </p:cNvCxnSpPr>
          <p:nvPr/>
        </p:nvCxnSpPr>
        <p:spPr>
          <a:xfrm rot="16200000" flipH="1">
            <a:off x="1833678" y="4610741"/>
            <a:ext cx="1038486" cy="46243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254CE40-23A9-93D7-0E1B-0E5258E716B1}"/>
              </a:ext>
            </a:extLst>
          </p:cNvPr>
          <p:cNvSpPr/>
          <p:nvPr/>
        </p:nvSpPr>
        <p:spPr>
          <a:xfrm>
            <a:off x="4066951" y="3091985"/>
            <a:ext cx="4374292" cy="337495"/>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cxnSp>
        <p:nvCxnSpPr>
          <p:cNvPr id="15" name="Connector: Elbow 14">
            <a:extLst>
              <a:ext uri="{FF2B5EF4-FFF2-40B4-BE49-F238E27FC236}">
                <a16:creationId xmlns:a16="http://schemas.microsoft.com/office/drawing/2014/main" id="{05A5F42C-8211-5FB7-CB91-77ECCFB5FA35}"/>
              </a:ext>
            </a:extLst>
          </p:cNvPr>
          <p:cNvCxnSpPr>
            <a:cxnSpLocks/>
          </p:cNvCxnSpPr>
          <p:nvPr/>
        </p:nvCxnSpPr>
        <p:spPr>
          <a:xfrm>
            <a:off x="7845086" y="3429480"/>
            <a:ext cx="512758" cy="600165"/>
          </a:xfrm>
          <a:prstGeom prst="bentConnector3">
            <a:avLst>
              <a:gd name="adj1" fmla="val 50000"/>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9B5D54F-BF7B-FF33-B235-E138510332CB}"/>
              </a:ext>
            </a:extLst>
          </p:cNvPr>
          <p:cNvSpPr txBox="1"/>
          <p:nvPr/>
        </p:nvSpPr>
        <p:spPr>
          <a:xfrm>
            <a:off x="8357843" y="3765114"/>
            <a:ext cx="2271632" cy="923330"/>
          </a:xfrm>
          <a:prstGeom prst="rect">
            <a:avLst/>
          </a:prstGeom>
          <a:noFill/>
        </p:spPr>
        <p:txBody>
          <a:bodyPr wrap="square" rtlCol="0">
            <a:spAutoFit/>
          </a:bodyPr>
          <a:lstStyle/>
          <a:p>
            <a:r>
              <a:rPr lang="en-GB" dirty="0" err="1"/>
              <a:t>Đây</a:t>
            </a:r>
            <a:r>
              <a:rPr lang="en-GB" dirty="0"/>
              <a:t> </a:t>
            </a:r>
            <a:r>
              <a:rPr lang="en-GB" dirty="0" err="1"/>
              <a:t>là</a:t>
            </a:r>
            <a:r>
              <a:rPr lang="en-GB" dirty="0"/>
              <a:t> data đ</a:t>
            </a:r>
            <a:r>
              <a:rPr lang="vi-VN" dirty="0"/>
              <a:t>ư</a:t>
            </a:r>
            <a:r>
              <a:rPr lang="en-GB" dirty="0" err="1"/>
              <a:t>ợc</a:t>
            </a:r>
            <a:r>
              <a:rPr lang="en-GB" dirty="0"/>
              <a:t> l</a:t>
            </a:r>
            <a:r>
              <a:rPr lang="vi-VN" dirty="0"/>
              <a:t>ư</a:t>
            </a:r>
            <a:r>
              <a:rPr lang="en-GB" dirty="0"/>
              <a:t>u </a:t>
            </a:r>
            <a:r>
              <a:rPr lang="en-GB" dirty="0" err="1"/>
              <a:t>bên</a:t>
            </a:r>
            <a:r>
              <a:rPr lang="en-GB" dirty="0"/>
              <a:t> </a:t>
            </a:r>
            <a:r>
              <a:rPr lang="en-GB" dirty="0" err="1"/>
              <a:t>trong</a:t>
            </a:r>
            <a:r>
              <a:rPr lang="en-GB" dirty="0"/>
              <a:t> ô </a:t>
            </a:r>
            <a:r>
              <a:rPr lang="en-GB" dirty="0" err="1"/>
              <a:t>nhớ</a:t>
            </a:r>
            <a:r>
              <a:rPr lang="en-GB" dirty="0"/>
              <a:t> </a:t>
            </a:r>
            <a:r>
              <a:rPr lang="en-GB" dirty="0" err="1"/>
              <a:t>địa</a:t>
            </a:r>
            <a:r>
              <a:rPr lang="en-GB" dirty="0"/>
              <a:t> </a:t>
            </a:r>
            <a:r>
              <a:rPr lang="en-GB" dirty="0" err="1"/>
              <a:t>chỉ</a:t>
            </a:r>
            <a:r>
              <a:rPr lang="en-GB" dirty="0"/>
              <a:t>.</a:t>
            </a:r>
          </a:p>
        </p:txBody>
      </p:sp>
    </p:spTree>
    <p:extLst>
      <p:ext uri="{BB962C8B-B14F-4D97-AF65-F5344CB8AC3E}">
        <p14:creationId xmlns:p14="http://schemas.microsoft.com/office/powerpoint/2010/main" val="1605201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GB" dirty="0" err="1"/>
              <a:t>Khai</a:t>
            </a:r>
            <a:r>
              <a:rPr lang="en-GB" dirty="0"/>
              <a:t> </a:t>
            </a:r>
            <a:r>
              <a:rPr lang="en-GB" dirty="0" err="1"/>
              <a:t>báo</a:t>
            </a:r>
            <a:r>
              <a:rPr lang="en-GB" dirty="0"/>
              <a:t> </a:t>
            </a:r>
            <a:r>
              <a:rPr lang="en-GB" dirty="0" err="1"/>
              <a:t>biến</a:t>
            </a:r>
            <a:endParaRPr lang="en-US" spc="-20" dirty="0"/>
          </a:p>
        </p:txBody>
      </p:sp>
      <p:sp>
        <p:nvSpPr>
          <p:cNvPr id="3" name="object 3"/>
          <p:cNvSpPr txBox="1"/>
          <p:nvPr/>
        </p:nvSpPr>
        <p:spPr>
          <a:xfrm>
            <a:off x="94003" y="1837261"/>
            <a:ext cx="11793197" cy="4588436"/>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Muốn sự dụng một biến ta cần khai báo chúng.</a:t>
            </a:r>
          </a:p>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Khai báo biến cho trình biên dịch biết bạn cần một một không gian trong bộ nhớ cho dữ liệu chương trình.</a:t>
            </a:r>
          </a:p>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Để xác định một biến ta chỉ cần đưa ta kiểu dữ liệu của biến(char, int, long, float…), tên của biến đó. Nếu kiểu dữ liệu của biến là char thì trình biên dịch sẽ cấp cho biến 1 byte. Nếu là int thì là 2 hoặc 4 byte.</a:t>
            </a:r>
          </a:p>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VD</a:t>
            </a:r>
          </a:p>
          <a:p>
            <a:pPr marL="744220" lvl="1" indent="-274320" algn="just">
              <a:spcBef>
                <a:spcPts val="720"/>
              </a:spcBef>
              <a:buClr>
                <a:srgbClr val="E7BB29"/>
              </a:buClr>
              <a:buSzPct val="94230"/>
              <a:buFont typeface="Segoe UI Symbol"/>
              <a:buChar char="⚫"/>
              <a:tabLst>
                <a:tab pos="287020" algn="l"/>
              </a:tabLst>
            </a:pPr>
            <a:r>
              <a:rPr lang="vi-VN" sz="2600" dirty="0">
                <a:latin typeface="Arial"/>
                <a:cs typeface="Arial"/>
              </a:rPr>
              <a:t>Char myValue;</a:t>
            </a:r>
          </a:p>
          <a:p>
            <a:pPr marL="744220" lvl="1" indent="-274320" algn="just">
              <a:spcBef>
                <a:spcPts val="720"/>
              </a:spcBef>
              <a:buClr>
                <a:srgbClr val="E7BB29"/>
              </a:buClr>
              <a:buSzPct val="94230"/>
              <a:buFont typeface="Segoe UI Symbol"/>
              <a:buChar char="⚫"/>
              <a:tabLst>
                <a:tab pos="287020" algn="l"/>
              </a:tabLst>
            </a:pPr>
            <a:r>
              <a:rPr lang="vi-VN" sz="2600" dirty="0">
                <a:latin typeface="Arial"/>
                <a:cs typeface="Arial"/>
              </a:rPr>
              <a:t>Int myValue; </a:t>
            </a:r>
          </a:p>
          <a:p>
            <a:pPr marL="744220" lvl="1" indent="-274320" algn="just">
              <a:spcBef>
                <a:spcPts val="720"/>
              </a:spcBef>
              <a:buClr>
                <a:srgbClr val="E7BB29"/>
              </a:buClr>
              <a:buSzPct val="94230"/>
              <a:buFont typeface="Segoe UI Symbol"/>
              <a:buChar char="⚫"/>
              <a:tabLst>
                <a:tab pos="287020" algn="l"/>
              </a:tabLst>
            </a:pPr>
            <a:r>
              <a:rPr lang="vi-VN" sz="2600" dirty="0">
                <a:latin typeface="Arial"/>
                <a:cs typeface="Arial"/>
              </a:rPr>
              <a:t>myValue = 20;</a:t>
            </a:r>
            <a:endParaRPr sz="2400" dirty="0">
              <a:latin typeface="Arial"/>
              <a:cs typeface="Arial"/>
            </a:endParaRPr>
          </a:p>
        </p:txBody>
      </p:sp>
    </p:spTree>
    <p:extLst>
      <p:ext uri="{BB962C8B-B14F-4D97-AF65-F5344CB8AC3E}">
        <p14:creationId xmlns:p14="http://schemas.microsoft.com/office/powerpoint/2010/main" val="1056071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GB" dirty="0" err="1"/>
              <a:t>Nguyên</a:t>
            </a:r>
            <a:r>
              <a:rPr lang="en-GB" dirty="0"/>
              <a:t> </a:t>
            </a:r>
            <a:r>
              <a:rPr lang="en-GB" dirty="0" err="1"/>
              <a:t>tắc</a:t>
            </a:r>
            <a:r>
              <a:rPr lang="en-GB" dirty="0"/>
              <a:t> </a:t>
            </a:r>
            <a:r>
              <a:rPr lang="en-GB" dirty="0" err="1"/>
              <a:t>khi</a:t>
            </a:r>
            <a:r>
              <a:rPr lang="en-GB" dirty="0"/>
              <a:t> </a:t>
            </a:r>
            <a:r>
              <a:rPr lang="en-GB" dirty="0" err="1"/>
              <a:t>đặt</a:t>
            </a:r>
            <a:r>
              <a:rPr lang="en-GB" dirty="0"/>
              <a:t> </a:t>
            </a:r>
            <a:r>
              <a:rPr lang="en-GB" dirty="0" err="1"/>
              <a:t>tên</a:t>
            </a:r>
            <a:r>
              <a:rPr lang="en-GB" dirty="0"/>
              <a:t> </a:t>
            </a:r>
            <a:r>
              <a:rPr lang="en-GB" dirty="0" err="1"/>
              <a:t>biến</a:t>
            </a:r>
            <a:endParaRPr lang="en-US" spc="-20" dirty="0"/>
          </a:p>
        </p:txBody>
      </p:sp>
      <p:sp>
        <p:nvSpPr>
          <p:cNvPr id="3" name="object 3"/>
          <p:cNvSpPr txBox="1"/>
          <p:nvPr/>
        </p:nvSpPr>
        <p:spPr>
          <a:xfrm>
            <a:off x="94003" y="1837261"/>
            <a:ext cx="11793197" cy="4780796"/>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600" dirty="0">
                <a:latin typeface="Arial"/>
                <a:cs typeface="Arial"/>
              </a:rPr>
              <a:t>Tên biến không được dài quá 30 kí tự</a:t>
            </a:r>
          </a:p>
          <a:p>
            <a:pPr marL="287020" indent="-274320">
              <a:spcBef>
                <a:spcPts val="720"/>
              </a:spcBef>
              <a:buClr>
                <a:srgbClr val="E7BB29"/>
              </a:buClr>
              <a:buSzPct val="94230"/>
              <a:buFont typeface="Segoe UI Symbol"/>
              <a:buChar char="⚫"/>
              <a:tabLst>
                <a:tab pos="287020" algn="l"/>
              </a:tabLst>
            </a:pPr>
            <a:r>
              <a:rPr lang="vi-VN" sz="2600" dirty="0">
                <a:latin typeface="Arial"/>
                <a:cs typeface="Arial"/>
              </a:rPr>
              <a:t>Tên biến chỉ sử dụng các từ trong bảng chữ cái(a,c,d..) và có thể chứa số(1,2,3..) hoặc dấu gạch dưới(_).</a:t>
            </a:r>
          </a:p>
          <a:p>
            <a:pPr marL="287020" indent="-274320">
              <a:spcBef>
                <a:spcPts val="720"/>
              </a:spcBef>
              <a:buClr>
                <a:srgbClr val="E7BB29"/>
              </a:buClr>
              <a:buSzPct val="94230"/>
              <a:buFont typeface="Segoe UI Symbol"/>
              <a:buChar char="⚫"/>
              <a:tabLst>
                <a:tab pos="287020" algn="l"/>
              </a:tabLst>
            </a:pPr>
            <a:r>
              <a:rPr lang="vi-VN" sz="2600" dirty="0">
                <a:latin typeface="Arial"/>
                <a:cs typeface="Arial"/>
              </a:rPr>
              <a:t>Tên biến không được chứa kí tự đặc biệt.</a:t>
            </a:r>
          </a:p>
          <a:p>
            <a:pPr marL="287020" indent="-274320">
              <a:spcBef>
                <a:spcPts val="720"/>
              </a:spcBef>
              <a:buClr>
                <a:srgbClr val="E7BB29"/>
              </a:buClr>
              <a:buSzPct val="94230"/>
              <a:buFont typeface="Segoe UI Symbol"/>
              <a:buChar char="⚫"/>
              <a:tabLst>
                <a:tab pos="287020" algn="l"/>
              </a:tabLst>
            </a:pPr>
            <a:r>
              <a:rPr lang="vi-VN" sz="2600" dirty="0">
                <a:latin typeface="Arial"/>
                <a:cs typeface="Arial"/>
              </a:rPr>
              <a:t>Tên biến không có khoảng trắng ở giữa.</a:t>
            </a:r>
          </a:p>
          <a:p>
            <a:pPr marL="287020" indent="-274320">
              <a:spcBef>
                <a:spcPts val="720"/>
              </a:spcBef>
              <a:buClr>
                <a:srgbClr val="E7BB29"/>
              </a:buClr>
              <a:buSzPct val="94230"/>
              <a:buFont typeface="Segoe UI Symbol"/>
              <a:buChar char="⚫"/>
              <a:tabLst>
                <a:tab pos="287020" algn="l"/>
              </a:tabLst>
            </a:pPr>
            <a:r>
              <a:rPr lang="vi-VN" sz="2600" dirty="0">
                <a:latin typeface="Arial"/>
                <a:cs typeface="Arial"/>
              </a:rPr>
              <a:t>Tên biến không được đặt theo các tự khóa trong ‘C’</a:t>
            </a:r>
          </a:p>
          <a:p>
            <a:pPr marL="927100" lvl="1" indent="-457200">
              <a:spcBef>
                <a:spcPts val="720"/>
              </a:spcBef>
              <a:buClr>
                <a:srgbClr val="E7BB29"/>
              </a:buClr>
              <a:buSzPct val="94230"/>
              <a:buFont typeface="Arial" panose="020B0604020202020204" pitchFamily="34" charset="0"/>
              <a:buChar char="•"/>
              <a:tabLst>
                <a:tab pos="287020" algn="l"/>
              </a:tabLst>
            </a:pPr>
            <a:r>
              <a:rPr lang="vi-VN" sz="2600" dirty="0">
                <a:latin typeface="Arial"/>
                <a:cs typeface="Arial"/>
              </a:rPr>
              <a:t>Vd: if, else, for, case …</a:t>
            </a:r>
          </a:p>
          <a:p>
            <a:pPr marL="287020" indent="-274320">
              <a:spcBef>
                <a:spcPts val="720"/>
              </a:spcBef>
              <a:buClr>
                <a:srgbClr val="E7BB29"/>
              </a:buClr>
              <a:buSzPct val="94230"/>
              <a:buFont typeface="Segoe UI Symbol"/>
              <a:buChar char="⚫"/>
              <a:tabLst>
                <a:tab pos="287020" algn="l"/>
              </a:tabLst>
            </a:pPr>
            <a:r>
              <a:rPr lang="vi-VN" sz="2600" dirty="0">
                <a:latin typeface="Arial"/>
                <a:cs typeface="Arial"/>
              </a:rPr>
              <a:t>Tên biến không được có số đứng đầu.</a:t>
            </a:r>
          </a:p>
          <a:p>
            <a:pPr marL="927100" lvl="1" indent="-457200">
              <a:spcBef>
                <a:spcPts val="720"/>
              </a:spcBef>
              <a:buClr>
                <a:srgbClr val="E7BB29"/>
              </a:buClr>
              <a:buSzPct val="94230"/>
              <a:buFont typeface="Arial" panose="020B0604020202020204" pitchFamily="34" charset="0"/>
              <a:buChar char="•"/>
              <a:tabLst>
                <a:tab pos="287020" algn="l"/>
              </a:tabLst>
            </a:pPr>
            <a:r>
              <a:rPr lang="vi-VN" sz="2600" dirty="0">
                <a:latin typeface="Arial"/>
                <a:cs typeface="Arial"/>
              </a:rPr>
              <a:t>Vd: char 123_Number; //sai</a:t>
            </a:r>
          </a:p>
          <a:p>
            <a:pPr marL="744220" lvl="1" indent="-274320">
              <a:spcBef>
                <a:spcPts val="720"/>
              </a:spcBef>
              <a:buClr>
                <a:srgbClr val="E7BB29"/>
              </a:buClr>
              <a:buSzPct val="94230"/>
              <a:buFont typeface="Segoe UI Symbol"/>
              <a:buChar char="⚫"/>
              <a:tabLst>
                <a:tab pos="287020" algn="l"/>
              </a:tabLst>
            </a:pPr>
            <a:endParaRPr sz="2400" dirty="0">
              <a:latin typeface="Arial"/>
              <a:cs typeface="Arial"/>
            </a:endParaRPr>
          </a:p>
        </p:txBody>
      </p:sp>
      <p:pic>
        <p:nvPicPr>
          <p:cNvPr id="4" name="Picture 3">
            <a:extLst>
              <a:ext uri="{FF2B5EF4-FFF2-40B4-BE49-F238E27FC236}">
                <a16:creationId xmlns:a16="http://schemas.microsoft.com/office/drawing/2014/main" id="{F2BE7BB7-DB35-E2A9-D78C-BC7CBAF67671}"/>
              </a:ext>
            </a:extLst>
          </p:cNvPr>
          <p:cNvPicPr>
            <a:picLocks noChangeAspect="1"/>
          </p:cNvPicPr>
          <p:nvPr/>
        </p:nvPicPr>
        <p:blipFill>
          <a:blip r:embed="rId2"/>
          <a:stretch>
            <a:fillRect/>
          </a:stretch>
        </p:blipFill>
        <p:spPr>
          <a:xfrm>
            <a:off x="153824" y="1130585"/>
            <a:ext cx="4983598" cy="5325762"/>
          </a:xfrm>
          <a:prstGeom prst="rect">
            <a:avLst/>
          </a:prstGeom>
        </p:spPr>
      </p:pic>
    </p:spTree>
    <p:extLst>
      <p:ext uri="{BB962C8B-B14F-4D97-AF65-F5344CB8AC3E}">
        <p14:creationId xmlns:p14="http://schemas.microsoft.com/office/powerpoint/2010/main" val="113405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GB" dirty="0" err="1"/>
              <a:t>Phạm</a:t>
            </a:r>
            <a:r>
              <a:rPr lang="en-GB" dirty="0"/>
              <a:t> vi </a:t>
            </a:r>
            <a:r>
              <a:rPr lang="en-GB" dirty="0" err="1"/>
              <a:t>của</a:t>
            </a:r>
            <a:r>
              <a:rPr lang="en-GB" dirty="0"/>
              <a:t> </a:t>
            </a:r>
            <a:r>
              <a:rPr lang="en-GB" dirty="0" err="1"/>
              <a:t>biến</a:t>
            </a:r>
            <a:r>
              <a:rPr lang="en-GB" dirty="0"/>
              <a:t>(variable scopes)</a:t>
            </a:r>
            <a:endParaRPr lang="en-US" spc="-20" dirty="0"/>
          </a:p>
        </p:txBody>
      </p:sp>
      <p:sp>
        <p:nvSpPr>
          <p:cNvPr id="3" name="object 3"/>
          <p:cNvSpPr txBox="1"/>
          <p:nvPr/>
        </p:nvSpPr>
        <p:spPr>
          <a:xfrm>
            <a:off x="94003" y="1837261"/>
            <a:ext cx="11793197" cy="2762295"/>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Phạm vi của biến đề cập đến khả năng truy cập của một biến trong một chương trình hoặc hàm nhất định hoặc có thể sử dụng trong toàn bộ chương trình.</a:t>
            </a:r>
          </a:p>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Tùy thuộc vào pham vi mà ta có 2 biến như sau:</a:t>
            </a:r>
          </a:p>
          <a:p>
            <a:pPr marL="927100" lvl="1" indent="-457200" algn="just">
              <a:spcBef>
                <a:spcPts val="720"/>
              </a:spcBef>
              <a:buClr>
                <a:srgbClr val="E7BB29"/>
              </a:buClr>
              <a:buSzPct val="94230"/>
              <a:buFont typeface="Arial" panose="020B0604020202020204" pitchFamily="34" charset="0"/>
              <a:buChar char="•"/>
              <a:tabLst>
                <a:tab pos="287020" algn="l"/>
              </a:tabLst>
            </a:pPr>
            <a:r>
              <a:rPr lang="vi-VN" sz="2600" dirty="0">
                <a:latin typeface="Arial"/>
                <a:cs typeface="Arial"/>
              </a:rPr>
              <a:t>Biến cục bộ(local variables).</a:t>
            </a:r>
          </a:p>
          <a:p>
            <a:pPr marL="927100" lvl="1" indent="-457200" algn="just">
              <a:spcBef>
                <a:spcPts val="720"/>
              </a:spcBef>
              <a:buClr>
                <a:srgbClr val="E7BB29"/>
              </a:buClr>
              <a:buSzPct val="94230"/>
              <a:buFont typeface="Arial" panose="020B0604020202020204" pitchFamily="34" charset="0"/>
              <a:buChar char="•"/>
              <a:tabLst>
                <a:tab pos="287020" algn="l"/>
              </a:tabLst>
            </a:pPr>
            <a:r>
              <a:rPr lang="vi-VN" sz="2600" dirty="0">
                <a:latin typeface="Arial"/>
                <a:cs typeface="Arial"/>
              </a:rPr>
              <a:t>Biến toàn cục (global variables).</a:t>
            </a:r>
          </a:p>
        </p:txBody>
      </p:sp>
    </p:spTree>
    <p:extLst>
      <p:ext uri="{BB962C8B-B14F-4D97-AF65-F5344CB8AC3E}">
        <p14:creationId xmlns:p14="http://schemas.microsoft.com/office/powerpoint/2010/main" val="1723657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s-ES" dirty="0" err="1"/>
              <a:t>Biến</a:t>
            </a:r>
            <a:r>
              <a:rPr lang="es-ES" dirty="0"/>
              <a:t> </a:t>
            </a:r>
            <a:r>
              <a:rPr lang="es-ES" dirty="0" err="1"/>
              <a:t>cục</a:t>
            </a:r>
            <a:r>
              <a:rPr lang="es-ES" dirty="0"/>
              <a:t> </a:t>
            </a:r>
            <a:r>
              <a:rPr lang="es-ES" dirty="0" err="1"/>
              <a:t>bộ</a:t>
            </a:r>
            <a:r>
              <a:rPr lang="es-ES" dirty="0"/>
              <a:t>(local variables).</a:t>
            </a:r>
            <a:endParaRPr lang="en-US" spc="-20" dirty="0"/>
          </a:p>
        </p:txBody>
      </p:sp>
      <p:sp>
        <p:nvSpPr>
          <p:cNvPr id="3" name="object 3"/>
          <p:cNvSpPr txBox="1"/>
          <p:nvPr/>
        </p:nvSpPr>
        <p:spPr>
          <a:xfrm>
            <a:off x="94003" y="1837261"/>
            <a:ext cx="11793197" cy="3162404"/>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Một biến được khai báo trong hàm (bên trong thân hàm giữa cặp dấu ngoặc nhọn { }) được gọi là biến cục bộ.</a:t>
            </a:r>
          </a:p>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Phạm vi của biến cục bộ chỉ giới hạn trong hàm mà biến được định nghĩa. Tức là biến cục bộ chỉ tồn tại và chỉ có thể được truy cập bên trong hàm. Biến cục bộ sẽ bị hủy khi hàm kết thúc.</a:t>
            </a:r>
          </a:p>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Ví dụ 2.</a:t>
            </a:r>
          </a:p>
          <a:p>
            <a:pPr marL="927100" lvl="1" indent="-457200" algn="just">
              <a:spcBef>
                <a:spcPts val="720"/>
              </a:spcBef>
              <a:buClr>
                <a:srgbClr val="E7BB29"/>
              </a:buClr>
              <a:buSzPct val="94230"/>
              <a:buFont typeface="Arial" panose="020B0604020202020204" pitchFamily="34" charset="0"/>
              <a:buChar char="•"/>
              <a:tabLst>
                <a:tab pos="287020" algn="l"/>
              </a:tabLst>
            </a:pPr>
            <a:endParaRPr lang="vi-VN" sz="2600" dirty="0">
              <a:latin typeface="Arial"/>
              <a:cs typeface="Arial"/>
            </a:endParaRPr>
          </a:p>
        </p:txBody>
      </p:sp>
      <p:pic>
        <p:nvPicPr>
          <p:cNvPr id="4" name="Picture 3">
            <a:extLst>
              <a:ext uri="{FF2B5EF4-FFF2-40B4-BE49-F238E27FC236}">
                <a16:creationId xmlns:a16="http://schemas.microsoft.com/office/drawing/2014/main" id="{27B6E588-3D66-E1F3-C342-1750A7F7BDDD}"/>
              </a:ext>
            </a:extLst>
          </p:cNvPr>
          <p:cNvPicPr>
            <a:picLocks noChangeAspect="1"/>
          </p:cNvPicPr>
          <p:nvPr/>
        </p:nvPicPr>
        <p:blipFill>
          <a:blip r:embed="rId2"/>
          <a:stretch>
            <a:fillRect/>
          </a:stretch>
        </p:blipFill>
        <p:spPr>
          <a:xfrm>
            <a:off x="1825375" y="4010025"/>
            <a:ext cx="2743200" cy="2847975"/>
          </a:xfrm>
          <a:prstGeom prst="rect">
            <a:avLst/>
          </a:prstGeom>
        </p:spPr>
      </p:pic>
    </p:spTree>
    <p:extLst>
      <p:ext uri="{BB962C8B-B14F-4D97-AF65-F5344CB8AC3E}">
        <p14:creationId xmlns:p14="http://schemas.microsoft.com/office/powerpoint/2010/main" val="90273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GB" dirty="0" err="1"/>
              <a:t>Địa</a:t>
            </a:r>
            <a:r>
              <a:rPr lang="en-GB" dirty="0"/>
              <a:t> </a:t>
            </a:r>
            <a:r>
              <a:rPr lang="en-GB" dirty="0" err="1"/>
              <a:t>chỉ</a:t>
            </a:r>
            <a:r>
              <a:rPr lang="en-GB" dirty="0"/>
              <a:t> </a:t>
            </a:r>
            <a:r>
              <a:rPr lang="en-GB" dirty="0" err="1"/>
              <a:t>của</a:t>
            </a:r>
            <a:r>
              <a:rPr lang="en-GB" dirty="0"/>
              <a:t> </a:t>
            </a:r>
            <a:r>
              <a:rPr lang="en-GB" dirty="0" err="1"/>
              <a:t>một</a:t>
            </a:r>
            <a:r>
              <a:rPr lang="en-GB" dirty="0"/>
              <a:t> </a:t>
            </a:r>
            <a:r>
              <a:rPr lang="en-GB" dirty="0" err="1"/>
              <a:t>biến</a:t>
            </a:r>
            <a:endParaRPr lang="en-US" spc="-20" dirty="0"/>
          </a:p>
        </p:txBody>
      </p:sp>
      <p:sp>
        <p:nvSpPr>
          <p:cNvPr id="3" name="object 3"/>
          <p:cNvSpPr txBox="1"/>
          <p:nvPr/>
        </p:nvSpPr>
        <p:spPr>
          <a:xfrm>
            <a:off x="94003" y="1837261"/>
            <a:ext cx="11793197" cy="1962076"/>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Ví dụ 3: </a:t>
            </a:r>
          </a:p>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Sử dụng toán tử &amp; để in địa chỉ của biến</a:t>
            </a:r>
          </a:p>
          <a:p>
            <a:pPr marL="287020" indent="-274320" algn="just">
              <a:spcBef>
                <a:spcPts val="720"/>
              </a:spcBef>
              <a:buClr>
                <a:srgbClr val="E7BB29"/>
              </a:buClr>
              <a:buSzPct val="94230"/>
              <a:buFont typeface="Segoe UI Symbol"/>
              <a:buChar char="⚫"/>
              <a:tabLst>
                <a:tab pos="287020" algn="l"/>
              </a:tabLst>
            </a:pPr>
            <a:endParaRPr lang="vi-VN" sz="2600" dirty="0">
              <a:latin typeface="Arial"/>
              <a:cs typeface="Arial"/>
            </a:endParaRPr>
          </a:p>
          <a:p>
            <a:pPr marL="927100" lvl="1" indent="-457200" algn="just">
              <a:spcBef>
                <a:spcPts val="720"/>
              </a:spcBef>
              <a:buClr>
                <a:srgbClr val="E7BB29"/>
              </a:buClr>
              <a:buSzPct val="94230"/>
              <a:buFont typeface="Arial" panose="020B0604020202020204" pitchFamily="34" charset="0"/>
              <a:buChar char="•"/>
              <a:tabLst>
                <a:tab pos="287020" algn="l"/>
              </a:tabLst>
            </a:pPr>
            <a:endParaRPr lang="vi-VN" sz="2600" dirty="0">
              <a:latin typeface="Arial"/>
              <a:cs typeface="Arial"/>
            </a:endParaRPr>
          </a:p>
        </p:txBody>
      </p:sp>
      <p:pic>
        <p:nvPicPr>
          <p:cNvPr id="5" name="Picture 4">
            <a:extLst>
              <a:ext uri="{FF2B5EF4-FFF2-40B4-BE49-F238E27FC236}">
                <a16:creationId xmlns:a16="http://schemas.microsoft.com/office/drawing/2014/main" id="{F12EC38C-054A-8E77-EC18-C61C806D8955}"/>
              </a:ext>
            </a:extLst>
          </p:cNvPr>
          <p:cNvPicPr>
            <a:picLocks noChangeAspect="1"/>
          </p:cNvPicPr>
          <p:nvPr/>
        </p:nvPicPr>
        <p:blipFill>
          <a:blip r:embed="rId2"/>
          <a:stretch>
            <a:fillRect/>
          </a:stretch>
        </p:blipFill>
        <p:spPr>
          <a:xfrm>
            <a:off x="153824" y="3075437"/>
            <a:ext cx="3886200" cy="1447800"/>
          </a:xfrm>
          <a:prstGeom prst="rect">
            <a:avLst/>
          </a:prstGeom>
        </p:spPr>
      </p:pic>
      <p:pic>
        <p:nvPicPr>
          <p:cNvPr id="6" name="Picture 5">
            <a:extLst>
              <a:ext uri="{FF2B5EF4-FFF2-40B4-BE49-F238E27FC236}">
                <a16:creationId xmlns:a16="http://schemas.microsoft.com/office/drawing/2014/main" id="{3BEEAC68-940F-A2FB-2692-A68416880975}"/>
              </a:ext>
            </a:extLst>
          </p:cNvPr>
          <p:cNvPicPr>
            <a:picLocks noChangeAspect="1"/>
          </p:cNvPicPr>
          <p:nvPr/>
        </p:nvPicPr>
        <p:blipFill>
          <a:blip r:embed="rId3"/>
          <a:stretch>
            <a:fillRect/>
          </a:stretch>
        </p:blipFill>
        <p:spPr>
          <a:xfrm>
            <a:off x="4707115" y="3075437"/>
            <a:ext cx="4171950" cy="3238500"/>
          </a:xfrm>
          <a:prstGeom prst="rect">
            <a:avLst/>
          </a:prstGeom>
        </p:spPr>
      </p:pic>
    </p:spTree>
    <p:extLst>
      <p:ext uri="{BB962C8B-B14F-4D97-AF65-F5344CB8AC3E}">
        <p14:creationId xmlns:p14="http://schemas.microsoft.com/office/powerpoint/2010/main" val="396649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GB" dirty="0" err="1"/>
              <a:t>Ví</a:t>
            </a:r>
            <a:r>
              <a:rPr lang="en-GB" dirty="0"/>
              <a:t> </a:t>
            </a:r>
            <a:r>
              <a:rPr lang="en-GB" dirty="0" err="1"/>
              <a:t>dụ</a:t>
            </a:r>
            <a:r>
              <a:rPr lang="en-GB" dirty="0"/>
              <a:t> 3: Code Arduino</a:t>
            </a:r>
            <a:endParaRPr lang="en-US" spc="-20" dirty="0"/>
          </a:p>
        </p:txBody>
      </p:sp>
      <p:graphicFrame>
        <p:nvGraphicFramePr>
          <p:cNvPr id="7" name="Table 6">
            <a:extLst>
              <a:ext uri="{FF2B5EF4-FFF2-40B4-BE49-F238E27FC236}">
                <a16:creationId xmlns:a16="http://schemas.microsoft.com/office/drawing/2014/main" id="{806A839A-22D2-1CBE-6051-43251AFF4EB0}"/>
              </a:ext>
            </a:extLst>
          </p:cNvPr>
          <p:cNvGraphicFramePr>
            <a:graphicFrameLocks/>
          </p:cNvGraphicFramePr>
          <p:nvPr>
            <p:extLst>
              <p:ext uri="{D42A27DB-BD31-4B8C-83A1-F6EECF244321}">
                <p14:modId xmlns:p14="http://schemas.microsoft.com/office/powerpoint/2010/main" val="2855820971"/>
              </p:ext>
            </p:extLst>
          </p:nvPr>
        </p:nvGraphicFramePr>
        <p:xfrm>
          <a:off x="4253044" y="3016356"/>
          <a:ext cx="4611169" cy="335280"/>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1">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302569">
                <a:tc>
                  <a:txBody>
                    <a:bodyPr/>
                    <a:lstStyle/>
                    <a:p>
                      <a:pPr algn="ctr"/>
                      <a:r>
                        <a:rPr lang="en-US" sz="1600" dirty="0">
                          <a:solidFill>
                            <a:schemeClr val="tx1"/>
                          </a:solidFill>
                        </a:rPr>
                        <a:t>7</a:t>
                      </a:r>
                    </a:p>
                  </a:txBody>
                  <a:tcPr>
                    <a:solidFill>
                      <a:schemeClr val="bg1"/>
                    </a:solidFill>
                  </a:tcPr>
                </a:tc>
                <a:tc>
                  <a:txBody>
                    <a:bodyPr/>
                    <a:lstStyle/>
                    <a:p>
                      <a:pPr algn="ctr"/>
                      <a:r>
                        <a:rPr lang="en-US" sz="1600" dirty="0">
                          <a:solidFill>
                            <a:schemeClr val="tx1"/>
                          </a:solidFill>
                        </a:rPr>
                        <a:t>6</a:t>
                      </a:r>
                    </a:p>
                  </a:txBody>
                  <a:tcPr>
                    <a:solidFill>
                      <a:schemeClr val="bg1"/>
                    </a:solidFill>
                  </a:tcPr>
                </a:tc>
                <a:tc>
                  <a:txBody>
                    <a:bodyPr/>
                    <a:lstStyle/>
                    <a:p>
                      <a:pPr algn="ctr"/>
                      <a:r>
                        <a:rPr lang="en-US" sz="1600" dirty="0">
                          <a:solidFill>
                            <a:schemeClr val="tx1"/>
                          </a:solidFill>
                        </a:rPr>
                        <a:t>5</a:t>
                      </a:r>
                    </a:p>
                  </a:txBody>
                  <a:tcPr>
                    <a:solidFill>
                      <a:schemeClr val="bg1"/>
                    </a:solidFill>
                  </a:tcPr>
                </a:tc>
                <a:tc>
                  <a:txBody>
                    <a:bodyPr/>
                    <a:lstStyle/>
                    <a:p>
                      <a:pPr algn="ctr"/>
                      <a:r>
                        <a:rPr lang="en-US" sz="1600" dirty="0">
                          <a:solidFill>
                            <a:schemeClr val="tx1"/>
                          </a:solidFill>
                        </a:rPr>
                        <a:t>4</a:t>
                      </a:r>
                    </a:p>
                  </a:txBody>
                  <a:tcPr>
                    <a:solidFill>
                      <a:schemeClr val="bg1"/>
                    </a:solidFill>
                  </a:tcPr>
                </a:tc>
                <a:tc>
                  <a:txBody>
                    <a:bodyPr/>
                    <a:lstStyle/>
                    <a:p>
                      <a:pPr algn="ctr"/>
                      <a:r>
                        <a:rPr lang="en-US" sz="1600" dirty="0">
                          <a:solidFill>
                            <a:schemeClr val="tx1"/>
                          </a:solidFill>
                        </a:rPr>
                        <a:t>3</a:t>
                      </a:r>
                    </a:p>
                  </a:txBody>
                  <a:tcPr>
                    <a:solidFill>
                      <a:schemeClr val="bg1"/>
                    </a:solidFill>
                  </a:tcPr>
                </a:tc>
                <a:tc>
                  <a:txBody>
                    <a:bodyPr/>
                    <a:lstStyle/>
                    <a:p>
                      <a:pPr algn="ctr"/>
                      <a:r>
                        <a:rPr lang="en-US" sz="1600" dirty="0">
                          <a:solidFill>
                            <a:schemeClr val="tx1"/>
                          </a:solidFill>
                        </a:rPr>
                        <a:t>2</a:t>
                      </a:r>
                    </a:p>
                  </a:txBody>
                  <a:tcPr>
                    <a:solidFill>
                      <a:schemeClr val="bg1"/>
                    </a:solidFill>
                  </a:tcPr>
                </a:tc>
                <a:tc>
                  <a:txBody>
                    <a:bodyPr/>
                    <a:lstStyle/>
                    <a:p>
                      <a:pPr algn="ctr"/>
                      <a:r>
                        <a:rPr lang="en-US" sz="1600" dirty="0">
                          <a:solidFill>
                            <a:schemeClr val="tx1"/>
                          </a:solidFill>
                        </a:rPr>
                        <a:t>1</a:t>
                      </a:r>
                    </a:p>
                  </a:txBody>
                  <a:tcPr>
                    <a:solidFill>
                      <a:schemeClr val="bg1"/>
                    </a:solidFill>
                  </a:tcPr>
                </a:tc>
                <a:tc>
                  <a:txBody>
                    <a:bodyPr/>
                    <a:lstStyle/>
                    <a:p>
                      <a:pPr algn="ctr"/>
                      <a:r>
                        <a:rPr lang="en-US" sz="1600" dirty="0">
                          <a:solidFill>
                            <a:schemeClr val="tx1"/>
                          </a:solidFill>
                        </a:rPr>
                        <a:t>0</a:t>
                      </a:r>
                    </a:p>
                  </a:txBody>
                  <a:tcPr>
                    <a:solidFill>
                      <a:schemeClr val="bg1"/>
                    </a:solidFill>
                  </a:tcPr>
                </a:tc>
                <a:extLst>
                  <a:ext uri="{0D108BD9-81ED-4DB2-BD59-A6C34878D82A}">
                    <a16:rowId xmlns:a16="http://schemas.microsoft.com/office/drawing/2014/main" val="1199000388"/>
                  </a:ext>
                </a:extLst>
              </a:tr>
            </a:tbl>
          </a:graphicData>
        </a:graphic>
      </p:graphicFrame>
      <p:graphicFrame>
        <p:nvGraphicFramePr>
          <p:cNvPr id="8" name="Table 7">
            <a:extLst>
              <a:ext uri="{FF2B5EF4-FFF2-40B4-BE49-F238E27FC236}">
                <a16:creationId xmlns:a16="http://schemas.microsoft.com/office/drawing/2014/main" id="{6D2FDB8C-859E-237A-1773-74419C21A7C7}"/>
              </a:ext>
            </a:extLst>
          </p:cNvPr>
          <p:cNvGraphicFramePr>
            <a:graphicFrameLocks/>
          </p:cNvGraphicFramePr>
          <p:nvPr>
            <p:extLst>
              <p:ext uri="{D42A27DB-BD31-4B8C-83A1-F6EECF244321}">
                <p14:modId xmlns:p14="http://schemas.microsoft.com/office/powerpoint/2010/main" val="3768456760"/>
              </p:ext>
            </p:extLst>
          </p:nvPr>
        </p:nvGraphicFramePr>
        <p:xfrm>
          <a:off x="4253044" y="3439765"/>
          <a:ext cx="4611168" cy="564546"/>
        </p:xfrm>
        <a:graphic>
          <a:graphicData uri="http://schemas.openxmlformats.org/drawingml/2006/table">
            <a:tbl>
              <a:tblPr firstRow="1" bandRow="1">
                <a:tableStyleId>{5C22544A-7EE6-4342-B048-85BDC9FD1C3A}</a:tableStyleId>
              </a:tblPr>
              <a:tblGrid>
                <a:gridCol w="576396">
                  <a:extLst>
                    <a:ext uri="{9D8B030D-6E8A-4147-A177-3AD203B41FA5}">
                      <a16:colId xmlns:a16="http://schemas.microsoft.com/office/drawing/2014/main" val="2224547439"/>
                    </a:ext>
                  </a:extLst>
                </a:gridCol>
                <a:gridCol w="576396">
                  <a:extLst>
                    <a:ext uri="{9D8B030D-6E8A-4147-A177-3AD203B41FA5}">
                      <a16:colId xmlns:a16="http://schemas.microsoft.com/office/drawing/2014/main" val="1291267070"/>
                    </a:ext>
                  </a:extLst>
                </a:gridCol>
                <a:gridCol w="576396">
                  <a:extLst>
                    <a:ext uri="{9D8B030D-6E8A-4147-A177-3AD203B41FA5}">
                      <a16:colId xmlns:a16="http://schemas.microsoft.com/office/drawing/2014/main" val="1425503898"/>
                    </a:ext>
                  </a:extLst>
                </a:gridCol>
                <a:gridCol w="567652">
                  <a:extLst>
                    <a:ext uri="{9D8B030D-6E8A-4147-A177-3AD203B41FA5}">
                      <a16:colId xmlns:a16="http://schemas.microsoft.com/office/drawing/2014/main" val="3884440360"/>
                    </a:ext>
                  </a:extLst>
                </a:gridCol>
                <a:gridCol w="585140">
                  <a:extLst>
                    <a:ext uri="{9D8B030D-6E8A-4147-A177-3AD203B41FA5}">
                      <a16:colId xmlns:a16="http://schemas.microsoft.com/office/drawing/2014/main" val="3549418186"/>
                    </a:ext>
                  </a:extLst>
                </a:gridCol>
                <a:gridCol w="576396">
                  <a:extLst>
                    <a:ext uri="{9D8B030D-6E8A-4147-A177-3AD203B41FA5}">
                      <a16:colId xmlns:a16="http://schemas.microsoft.com/office/drawing/2014/main" val="2953312260"/>
                    </a:ext>
                  </a:extLst>
                </a:gridCol>
                <a:gridCol w="576396">
                  <a:extLst>
                    <a:ext uri="{9D8B030D-6E8A-4147-A177-3AD203B41FA5}">
                      <a16:colId xmlns:a16="http://schemas.microsoft.com/office/drawing/2014/main" val="2280226530"/>
                    </a:ext>
                  </a:extLst>
                </a:gridCol>
                <a:gridCol w="576396">
                  <a:extLst>
                    <a:ext uri="{9D8B030D-6E8A-4147-A177-3AD203B41FA5}">
                      <a16:colId xmlns:a16="http://schemas.microsoft.com/office/drawing/2014/main" val="3619466717"/>
                    </a:ext>
                  </a:extLst>
                </a:gridCol>
              </a:tblGrid>
              <a:tr h="564546">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0</a:t>
                      </a:r>
                    </a:p>
                  </a:txBody>
                  <a:tcPr/>
                </a:tc>
                <a:extLst>
                  <a:ext uri="{0D108BD9-81ED-4DB2-BD59-A6C34878D82A}">
                    <a16:rowId xmlns:a16="http://schemas.microsoft.com/office/drawing/2014/main" val="1199000388"/>
                  </a:ext>
                </a:extLst>
              </a:tr>
            </a:tbl>
          </a:graphicData>
        </a:graphic>
      </p:graphicFrame>
      <p:graphicFrame>
        <p:nvGraphicFramePr>
          <p:cNvPr id="9" name="Table 6">
            <a:extLst>
              <a:ext uri="{FF2B5EF4-FFF2-40B4-BE49-F238E27FC236}">
                <a16:creationId xmlns:a16="http://schemas.microsoft.com/office/drawing/2014/main" id="{E2DFA482-1B14-3BBD-6E5E-387E4710253A}"/>
              </a:ext>
            </a:extLst>
          </p:cNvPr>
          <p:cNvGraphicFramePr>
            <a:graphicFrameLocks noGrp="1"/>
          </p:cNvGraphicFramePr>
          <p:nvPr>
            <p:extLst>
              <p:ext uri="{D42A27DB-BD31-4B8C-83A1-F6EECF244321}">
                <p14:modId xmlns:p14="http://schemas.microsoft.com/office/powerpoint/2010/main" val="1481806883"/>
              </p:ext>
            </p:extLst>
          </p:nvPr>
        </p:nvGraphicFramePr>
        <p:xfrm>
          <a:off x="1812643" y="3439763"/>
          <a:ext cx="1992322" cy="944880"/>
        </p:xfrm>
        <a:graphic>
          <a:graphicData uri="http://schemas.openxmlformats.org/drawingml/2006/table">
            <a:tbl>
              <a:tblPr firstRow="1" bandRow="1">
                <a:tableStyleId>{5C22544A-7EE6-4342-B048-85BDC9FD1C3A}</a:tableStyleId>
              </a:tblPr>
              <a:tblGrid>
                <a:gridCol w="1992322">
                  <a:extLst>
                    <a:ext uri="{9D8B030D-6E8A-4147-A177-3AD203B41FA5}">
                      <a16:colId xmlns:a16="http://schemas.microsoft.com/office/drawing/2014/main" val="3040741576"/>
                    </a:ext>
                  </a:extLst>
                </a:gridCol>
              </a:tblGrid>
              <a:tr h="564545">
                <a:tc>
                  <a:txBody>
                    <a:bodyPr/>
                    <a:lstStyle/>
                    <a:p>
                      <a:r>
                        <a:rPr lang="en-GB" sz="2800" dirty="0"/>
                        <a:t>0x100</a:t>
                      </a:r>
                    </a:p>
                    <a:p>
                      <a:r>
                        <a:rPr lang="en-GB" sz="2800" dirty="0"/>
                        <a:t>pointer</a:t>
                      </a:r>
                    </a:p>
                  </a:txBody>
                  <a:tcPr/>
                </a:tc>
                <a:extLst>
                  <a:ext uri="{0D108BD9-81ED-4DB2-BD59-A6C34878D82A}">
                    <a16:rowId xmlns:a16="http://schemas.microsoft.com/office/drawing/2014/main" val="471862987"/>
                  </a:ext>
                </a:extLst>
              </a:tr>
            </a:tbl>
          </a:graphicData>
        </a:graphic>
      </p:graphicFrame>
      <p:graphicFrame>
        <p:nvGraphicFramePr>
          <p:cNvPr id="10" name="Table 6">
            <a:extLst>
              <a:ext uri="{FF2B5EF4-FFF2-40B4-BE49-F238E27FC236}">
                <a16:creationId xmlns:a16="http://schemas.microsoft.com/office/drawing/2014/main" id="{B0585782-7485-7A1B-D74B-9880439DF7C9}"/>
              </a:ext>
            </a:extLst>
          </p:cNvPr>
          <p:cNvGraphicFramePr>
            <a:graphicFrameLocks noGrp="1"/>
          </p:cNvGraphicFramePr>
          <p:nvPr>
            <p:extLst>
              <p:ext uri="{D42A27DB-BD31-4B8C-83A1-F6EECF244321}">
                <p14:modId xmlns:p14="http://schemas.microsoft.com/office/powerpoint/2010/main" val="3465671665"/>
              </p:ext>
            </p:extLst>
          </p:nvPr>
        </p:nvGraphicFramePr>
        <p:xfrm>
          <a:off x="1790323" y="4456195"/>
          <a:ext cx="1252141" cy="564545"/>
        </p:xfrm>
        <a:graphic>
          <a:graphicData uri="http://schemas.openxmlformats.org/drawingml/2006/table">
            <a:tbl>
              <a:tblPr firstRow="1" bandRow="1">
                <a:tableStyleId>{5C22544A-7EE6-4342-B048-85BDC9FD1C3A}</a:tableStyleId>
              </a:tblPr>
              <a:tblGrid>
                <a:gridCol w="1252141">
                  <a:extLst>
                    <a:ext uri="{9D8B030D-6E8A-4147-A177-3AD203B41FA5}">
                      <a16:colId xmlns:a16="http://schemas.microsoft.com/office/drawing/2014/main" val="3040741576"/>
                    </a:ext>
                  </a:extLst>
                </a:gridCol>
              </a:tblGrid>
              <a:tr h="564545">
                <a:tc>
                  <a:txBody>
                    <a:bodyPr/>
                    <a:lstStyle/>
                    <a:p>
                      <a:r>
                        <a:rPr lang="en-GB" sz="2800" dirty="0">
                          <a:solidFill>
                            <a:schemeClr val="tx1"/>
                          </a:solidFill>
                        </a:rPr>
                        <a:t>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71862987"/>
                  </a:ext>
                </a:extLst>
              </a:tr>
            </a:tbl>
          </a:graphicData>
        </a:graphic>
      </p:graphicFrame>
      <p:cxnSp>
        <p:nvCxnSpPr>
          <p:cNvPr id="11" name="Connector: Elbow 10">
            <a:extLst>
              <a:ext uri="{FF2B5EF4-FFF2-40B4-BE49-F238E27FC236}">
                <a16:creationId xmlns:a16="http://schemas.microsoft.com/office/drawing/2014/main" id="{7CF7FFF5-75B7-2E77-AD0C-5C28EF26B857}"/>
              </a:ext>
            </a:extLst>
          </p:cNvPr>
          <p:cNvCxnSpPr>
            <a:cxnSpLocks/>
          </p:cNvCxnSpPr>
          <p:nvPr/>
        </p:nvCxnSpPr>
        <p:spPr>
          <a:xfrm flipV="1">
            <a:off x="2432363" y="2306935"/>
            <a:ext cx="1220202" cy="1139181"/>
          </a:xfrm>
          <a:prstGeom prst="bentConnector3">
            <a:avLst>
              <a:gd name="adj1" fmla="val 139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31425AC-315F-E012-7E63-40FE7F507433}"/>
              </a:ext>
            </a:extLst>
          </p:cNvPr>
          <p:cNvSpPr txBox="1"/>
          <p:nvPr/>
        </p:nvSpPr>
        <p:spPr>
          <a:xfrm>
            <a:off x="3651953" y="2161798"/>
            <a:ext cx="2102948" cy="369332"/>
          </a:xfrm>
          <a:prstGeom prst="rect">
            <a:avLst/>
          </a:prstGeom>
          <a:noFill/>
        </p:spPr>
        <p:txBody>
          <a:bodyPr wrap="none" rtlCol="0">
            <a:spAutoFit/>
          </a:bodyPr>
          <a:lstStyle/>
          <a:p>
            <a:r>
              <a:rPr lang="en-GB" dirty="0" err="1"/>
              <a:t>Địa</a:t>
            </a:r>
            <a:r>
              <a:rPr lang="en-GB" dirty="0"/>
              <a:t> </a:t>
            </a:r>
            <a:r>
              <a:rPr lang="en-GB" dirty="0" err="1"/>
              <a:t>chỉ</a:t>
            </a:r>
            <a:r>
              <a:rPr lang="en-GB" dirty="0"/>
              <a:t> </a:t>
            </a:r>
            <a:r>
              <a:rPr lang="en-GB" dirty="0" err="1"/>
              <a:t>trong</a:t>
            </a:r>
            <a:r>
              <a:rPr lang="en-GB" dirty="0"/>
              <a:t> </a:t>
            </a:r>
            <a:r>
              <a:rPr lang="en-GB" dirty="0" err="1"/>
              <a:t>bộ</a:t>
            </a:r>
            <a:r>
              <a:rPr lang="en-GB" dirty="0"/>
              <a:t> </a:t>
            </a:r>
            <a:r>
              <a:rPr lang="en-GB" dirty="0" err="1"/>
              <a:t>nhớ</a:t>
            </a:r>
            <a:endParaRPr lang="en-GB" dirty="0"/>
          </a:p>
        </p:txBody>
      </p:sp>
      <p:sp>
        <p:nvSpPr>
          <p:cNvPr id="13" name="Rectangle 12">
            <a:extLst>
              <a:ext uri="{FF2B5EF4-FFF2-40B4-BE49-F238E27FC236}">
                <a16:creationId xmlns:a16="http://schemas.microsoft.com/office/drawing/2014/main" id="{C86F755F-A331-D60C-5501-D5052811FFF4}"/>
              </a:ext>
            </a:extLst>
          </p:cNvPr>
          <p:cNvSpPr/>
          <p:nvPr/>
        </p:nvSpPr>
        <p:spPr>
          <a:xfrm>
            <a:off x="4374600" y="3518535"/>
            <a:ext cx="4374292" cy="337495"/>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cxnSp>
        <p:nvCxnSpPr>
          <p:cNvPr id="14" name="Connector: Elbow 13">
            <a:extLst>
              <a:ext uri="{FF2B5EF4-FFF2-40B4-BE49-F238E27FC236}">
                <a16:creationId xmlns:a16="http://schemas.microsoft.com/office/drawing/2014/main" id="{5EA2AA0D-72EE-250E-9F1A-AEB6709223F5}"/>
              </a:ext>
            </a:extLst>
          </p:cNvPr>
          <p:cNvCxnSpPr>
            <a:cxnSpLocks/>
          </p:cNvCxnSpPr>
          <p:nvPr/>
        </p:nvCxnSpPr>
        <p:spPr>
          <a:xfrm>
            <a:off x="8152735" y="3856030"/>
            <a:ext cx="512758" cy="600165"/>
          </a:xfrm>
          <a:prstGeom prst="bentConnector3">
            <a:avLst>
              <a:gd name="adj1" fmla="val 50000"/>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D857CE5-330D-31C0-ABD0-94494D819D22}"/>
              </a:ext>
            </a:extLst>
          </p:cNvPr>
          <p:cNvSpPr txBox="1"/>
          <p:nvPr/>
        </p:nvSpPr>
        <p:spPr>
          <a:xfrm>
            <a:off x="8665492" y="4191664"/>
            <a:ext cx="2271632" cy="369332"/>
          </a:xfrm>
          <a:prstGeom prst="rect">
            <a:avLst/>
          </a:prstGeom>
          <a:noFill/>
        </p:spPr>
        <p:txBody>
          <a:bodyPr wrap="square" rtlCol="0">
            <a:spAutoFit/>
          </a:bodyPr>
          <a:lstStyle/>
          <a:p>
            <a:r>
              <a:rPr lang="en-GB" dirty="0"/>
              <a:t>Data = 10</a:t>
            </a:r>
          </a:p>
        </p:txBody>
      </p:sp>
    </p:spTree>
    <p:extLst>
      <p:ext uri="{BB962C8B-B14F-4D97-AF65-F5344CB8AC3E}">
        <p14:creationId xmlns:p14="http://schemas.microsoft.com/office/powerpoint/2010/main" val="3747126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GB" dirty="0" err="1"/>
              <a:t>Bài</a:t>
            </a:r>
            <a:r>
              <a:rPr lang="en-GB" dirty="0"/>
              <a:t> </a:t>
            </a:r>
            <a:r>
              <a:rPr lang="en-GB" dirty="0" err="1"/>
              <a:t>tập</a:t>
            </a:r>
            <a:r>
              <a:rPr lang="en-GB" dirty="0"/>
              <a:t> 1(</a:t>
            </a:r>
            <a:r>
              <a:rPr lang="en-GB" dirty="0" err="1"/>
              <a:t>làm</a:t>
            </a:r>
            <a:r>
              <a:rPr lang="en-GB" dirty="0"/>
              <a:t> </a:t>
            </a:r>
            <a:r>
              <a:rPr lang="en-GB" dirty="0" err="1"/>
              <a:t>tại</a:t>
            </a:r>
            <a:r>
              <a:rPr lang="en-GB" dirty="0"/>
              <a:t> </a:t>
            </a:r>
            <a:r>
              <a:rPr lang="en-GB" dirty="0" err="1"/>
              <a:t>lớp</a:t>
            </a:r>
            <a:r>
              <a:rPr lang="en-GB" dirty="0"/>
              <a:t>)</a:t>
            </a:r>
            <a:endParaRPr lang="en-US" spc="-20" dirty="0"/>
          </a:p>
        </p:txBody>
      </p:sp>
      <p:sp>
        <p:nvSpPr>
          <p:cNvPr id="3" name="object 3"/>
          <p:cNvSpPr txBox="1"/>
          <p:nvPr/>
        </p:nvSpPr>
        <p:spPr>
          <a:xfrm>
            <a:off x="94003" y="1837261"/>
            <a:ext cx="11793197" cy="2451953"/>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In địa chỉ của 5 biến:</a:t>
            </a:r>
          </a:p>
          <a:p>
            <a:pPr marL="927100" lvl="1" indent="-457200" algn="just">
              <a:spcBef>
                <a:spcPts val="720"/>
              </a:spcBef>
              <a:buClr>
                <a:srgbClr val="E7BB29"/>
              </a:buClr>
              <a:buSzPct val="94230"/>
              <a:buFont typeface="Arial" panose="020B0604020202020204" pitchFamily="34" charset="0"/>
              <a:buChar char="•"/>
              <a:tabLst>
                <a:tab pos="287020" algn="l"/>
              </a:tabLst>
            </a:pPr>
            <a:r>
              <a:rPr lang="vi-VN" sz="2600" dirty="0">
                <a:latin typeface="Arial"/>
                <a:cs typeface="Arial"/>
              </a:rPr>
              <a:t>Kiểu int.</a:t>
            </a:r>
          </a:p>
          <a:p>
            <a:pPr marL="927100" lvl="1" indent="-457200" algn="just">
              <a:spcBef>
                <a:spcPts val="720"/>
              </a:spcBef>
              <a:buClr>
                <a:srgbClr val="E7BB29"/>
              </a:buClr>
              <a:buSzPct val="94230"/>
              <a:buFont typeface="Arial" panose="020B0604020202020204" pitchFamily="34" charset="0"/>
              <a:buChar char="•"/>
              <a:tabLst>
                <a:tab pos="287020" algn="l"/>
              </a:tabLst>
            </a:pPr>
            <a:r>
              <a:rPr lang="vi-VN" sz="2600" dirty="0">
                <a:latin typeface="Arial"/>
                <a:cs typeface="Arial"/>
              </a:rPr>
              <a:t>Kiểu char.</a:t>
            </a:r>
          </a:p>
          <a:p>
            <a:pPr marL="927100" lvl="1" indent="-457200" algn="just">
              <a:spcBef>
                <a:spcPts val="720"/>
              </a:spcBef>
              <a:buClr>
                <a:srgbClr val="E7BB29"/>
              </a:buClr>
              <a:buSzPct val="94230"/>
              <a:buFont typeface="Arial" panose="020B0604020202020204" pitchFamily="34" charset="0"/>
              <a:buChar char="•"/>
              <a:tabLst>
                <a:tab pos="287020" algn="l"/>
              </a:tabLst>
            </a:pPr>
            <a:r>
              <a:rPr lang="vi-VN" sz="2600" dirty="0">
                <a:latin typeface="Arial"/>
                <a:cs typeface="Arial"/>
              </a:rPr>
              <a:t>Kết hợp cả 2.</a:t>
            </a:r>
          </a:p>
          <a:p>
            <a:pPr marL="927100" lvl="1" indent="-457200" algn="just">
              <a:spcBef>
                <a:spcPts val="720"/>
              </a:spcBef>
              <a:buClr>
                <a:srgbClr val="E7BB29"/>
              </a:buClr>
              <a:buSzPct val="94230"/>
              <a:buFont typeface="Arial" panose="020B0604020202020204" pitchFamily="34" charset="0"/>
              <a:buChar char="•"/>
              <a:tabLst>
                <a:tab pos="287020" algn="l"/>
              </a:tabLst>
            </a:pPr>
            <a:endParaRPr lang="vi-VN" sz="2600" dirty="0">
              <a:latin typeface="Arial"/>
              <a:cs typeface="Arial"/>
            </a:endParaRPr>
          </a:p>
        </p:txBody>
      </p:sp>
      <p:pic>
        <p:nvPicPr>
          <p:cNvPr id="8" name="Picture 7">
            <a:extLst>
              <a:ext uri="{FF2B5EF4-FFF2-40B4-BE49-F238E27FC236}">
                <a16:creationId xmlns:a16="http://schemas.microsoft.com/office/drawing/2014/main" id="{841A33B1-9E67-92AB-3E6A-F1B7955A8743}"/>
              </a:ext>
            </a:extLst>
          </p:cNvPr>
          <p:cNvPicPr>
            <a:picLocks noChangeAspect="1"/>
          </p:cNvPicPr>
          <p:nvPr/>
        </p:nvPicPr>
        <p:blipFill>
          <a:blip r:embed="rId2"/>
          <a:stretch>
            <a:fillRect/>
          </a:stretch>
        </p:blipFill>
        <p:spPr>
          <a:xfrm>
            <a:off x="304800" y="3965321"/>
            <a:ext cx="5257800" cy="1838325"/>
          </a:xfrm>
          <a:prstGeom prst="rect">
            <a:avLst/>
          </a:prstGeom>
        </p:spPr>
      </p:pic>
    </p:spTree>
    <p:extLst>
      <p:ext uri="{BB962C8B-B14F-4D97-AF65-F5344CB8AC3E}">
        <p14:creationId xmlns:p14="http://schemas.microsoft.com/office/powerpoint/2010/main" val="2767880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GB" dirty="0" err="1"/>
              <a:t>Lớp</a:t>
            </a:r>
            <a:r>
              <a:rPr lang="en-GB" dirty="0"/>
              <a:t> </a:t>
            </a:r>
            <a:r>
              <a:rPr lang="en-GB" dirty="0" err="1"/>
              <a:t>lưu</a:t>
            </a:r>
            <a:r>
              <a:rPr lang="en-GB" dirty="0"/>
              <a:t> </a:t>
            </a:r>
            <a:r>
              <a:rPr lang="en-GB" dirty="0" err="1"/>
              <a:t>trữ</a:t>
            </a:r>
            <a:r>
              <a:rPr lang="en-GB" dirty="0"/>
              <a:t> (Storage Class) </a:t>
            </a:r>
            <a:r>
              <a:rPr lang="en-GB" dirty="0" err="1"/>
              <a:t>trong</a:t>
            </a:r>
            <a:r>
              <a:rPr lang="en-GB" dirty="0"/>
              <a:t> C</a:t>
            </a:r>
            <a:endParaRPr lang="en-US" spc="-20" dirty="0"/>
          </a:p>
        </p:txBody>
      </p:sp>
      <p:sp>
        <p:nvSpPr>
          <p:cNvPr id="3" name="object 3"/>
          <p:cNvSpPr txBox="1"/>
          <p:nvPr/>
        </p:nvSpPr>
        <p:spPr>
          <a:xfrm>
            <a:off x="94003" y="1837261"/>
            <a:ext cx="11793197" cy="3742050"/>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Lớp lưu trữ (Storage Class) định nghĩa phạm vi và vòng đời của biến hoặc các hàm bên trong một chương trình C/C++. Chúng thường đứng trước kiểu dữ liệu mà chúng tác động.</a:t>
            </a:r>
          </a:p>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Dưới đây là các lớp lưu trữ có thể được sử dụng trong C:</a:t>
            </a:r>
          </a:p>
          <a:p>
            <a:pPr marL="927100" lvl="1" indent="-457200" algn="just">
              <a:spcBef>
                <a:spcPts val="720"/>
              </a:spcBef>
              <a:buClr>
                <a:srgbClr val="E7BB29"/>
              </a:buClr>
              <a:buSzPct val="94230"/>
              <a:buFont typeface="Arial" panose="020B0604020202020204" pitchFamily="34" charset="0"/>
              <a:buChar char="•"/>
              <a:tabLst>
                <a:tab pos="287020" algn="l"/>
              </a:tabLst>
            </a:pPr>
            <a:r>
              <a:rPr lang="vi-VN" sz="2600" dirty="0">
                <a:latin typeface="Arial"/>
                <a:cs typeface="Arial"/>
              </a:rPr>
              <a:t>Auto(tự tìm hiểu)</a:t>
            </a:r>
          </a:p>
          <a:p>
            <a:pPr marL="927100" lvl="1" indent="-457200" algn="just">
              <a:spcBef>
                <a:spcPts val="720"/>
              </a:spcBef>
              <a:buClr>
                <a:srgbClr val="E7BB29"/>
              </a:buClr>
              <a:buSzPct val="94230"/>
              <a:buFont typeface="Arial" panose="020B0604020202020204" pitchFamily="34" charset="0"/>
              <a:buChar char="•"/>
              <a:tabLst>
                <a:tab pos="287020" algn="l"/>
              </a:tabLst>
            </a:pPr>
            <a:r>
              <a:rPr lang="vi-VN" sz="2600" dirty="0">
                <a:latin typeface="Arial"/>
                <a:cs typeface="Arial"/>
              </a:rPr>
              <a:t>Register(tự tìm hiểu)</a:t>
            </a:r>
          </a:p>
          <a:p>
            <a:pPr marL="927100" lvl="1" indent="-457200" algn="just">
              <a:spcBef>
                <a:spcPts val="720"/>
              </a:spcBef>
              <a:buClr>
                <a:srgbClr val="E7BB29"/>
              </a:buClr>
              <a:buSzPct val="94230"/>
              <a:buFont typeface="Arial" panose="020B0604020202020204" pitchFamily="34" charset="0"/>
              <a:buChar char="•"/>
              <a:tabLst>
                <a:tab pos="287020" algn="l"/>
              </a:tabLst>
            </a:pPr>
            <a:r>
              <a:rPr lang="vi-VN" sz="2600" dirty="0">
                <a:latin typeface="Arial"/>
                <a:cs typeface="Arial"/>
              </a:rPr>
              <a:t>Static </a:t>
            </a:r>
          </a:p>
          <a:p>
            <a:pPr marL="927100" lvl="1" indent="-457200" algn="just">
              <a:spcBef>
                <a:spcPts val="720"/>
              </a:spcBef>
              <a:buClr>
                <a:srgbClr val="E7BB29"/>
              </a:buClr>
              <a:buSzPct val="94230"/>
              <a:buFont typeface="Arial" panose="020B0604020202020204" pitchFamily="34" charset="0"/>
              <a:buChar char="•"/>
              <a:tabLst>
                <a:tab pos="287020" algn="l"/>
              </a:tabLst>
            </a:pPr>
            <a:r>
              <a:rPr lang="vi-VN" sz="2600" dirty="0">
                <a:latin typeface="Arial"/>
                <a:cs typeface="Arial"/>
              </a:rPr>
              <a:t>Extern </a:t>
            </a:r>
          </a:p>
        </p:txBody>
      </p:sp>
    </p:spTree>
    <p:extLst>
      <p:ext uri="{BB962C8B-B14F-4D97-AF65-F5344CB8AC3E}">
        <p14:creationId xmlns:p14="http://schemas.microsoft.com/office/powerpoint/2010/main" val="2868202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GB" dirty="0" err="1"/>
              <a:t>Lớp</a:t>
            </a:r>
            <a:r>
              <a:rPr lang="en-GB" dirty="0"/>
              <a:t> </a:t>
            </a:r>
            <a:r>
              <a:rPr lang="en-GB" dirty="0" err="1"/>
              <a:t>lưu</a:t>
            </a:r>
            <a:r>
              <a:rPr lang="en-GB" dirty="0"/>
              <a:t> </a:t>
            </a:r>
            <a:r>
              <a:rPr lang="en-GB" dirty="0" err="1"/>
              <a:t>trữ</a:t>
            </a:r>
            <a:r>
              <a:rPr lang="en-GB" dirty="0"/>
              <a:t> (Storage Class) </a:t>
            </a:r>
            <a:r>
              <a:rPr lang="en-GB" dirty="0" err="1"/>
              <a:t>trong</a:t>
            </a:r>
            <a:r>
              <a:rPr lang="en-GB" dirty="0"/>
              <a:t> C</a:t>
            </a:r>
            <a:endParaRPr lang="en-US" spc="-20" dirty="0"/>
          </a:p>
        </p:txBody>
      </p:sp>
      <p:sp>
        <p:nvSpPr>
          <p:cNvPr id="3" name="object 3"/>
          <p:cNvSpPr txBox="1"/>
          <p:nvPr/>
        </p:nvSpPr>
        <p:spPr>
          <a:xfrm>
            <a:off x="94003" y="1837261"/>
            <a:ext cx="11793197" cy="3162404"/>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Có hai lớp lưu trữ được sử dụng rộng rãi khi lập trình nhúng:</a:t>
            </a:r>
          </a:p>
          <a:p>
            <a:pPr marL="744220" lvl="1" indent="-274320" algn="just">
              <a:spcBef>
                <a:spcPts val="720"/>
              </a:spcBef>
              <a:buClr>
                <a:srgbClr val="E7BB29"/>
              </a:buClr>
              <a:buSzPct val="94230"/>
              <a:buFont typeface="Segoe UI Symbol"/>
              <a:buChar char="⚫"/>
              <a:tabLst>
                <a:tab pos="287020" algn="l"/>
              </a:tabLst>
            </a:pPr>
            <a:r>
              <a:rPr lang="vi-VN" sz="2600" dirty="0">
                <a:latin typeface="Arial"/>
                <a:cs typeface="Arial"/>
              </a:rPr>
              <a:t>Static: Phạm vi của biến static là hàm cục bộ mà hàm đó được định nghĩa nhưng không biến mất khi quá trình thực thi hàm kết thúc.</a:t>
            </a:r>
          </a:p>
          <a:p>
            <a:pPr marL="744220" lvl="1" indent="-274320" algn="just">
              <a:spcBef>
                <a:spcPts val="720"/>
              </a:spcBef>
              <a:buClr>
                <a:srgbClr val="E7BB29"/>
              </a:buClr>
              <a:buSzPct val="94230"/>
              <a:buFont typeface="Segoe UI Symbol"/>
              <a:buChar char="⚫"/>
              <a:tabLst>
                <a:tab pos="287020" algn="l"/>
              </a:tabLst>
            </a:pPr>
            <a:r>
              <a:rPr lang="vi-VN" sz="2600" dirty="0">
                <a:latin typeface="Arial"/>
                <a:cs typeface="Arial"/>
              </a:rPr>
              <a:t>Extern: Các biến của lớp lưu trữ Extern có phạm vi toàn cục. Chúng ta sử dụng các biến Extern nếu muốn biến hiển thị bên ngoài file đã được khai báo.</a:t>
            </a:r>
          </a:p>
          <a:p>
            <a:pPr marL="744220" lvl="1" indent="-274320" algn="just">
              <a:spcBef>
                <a:spcPts val="720"/>
              </a:spcBef>
              <a:buClr>
                <a:srgbClr val="E7BB29"/>
              </a:buClr>
              <a:buSzPct val="94230"/>
              <a:buFont typeface="Segoe UI Symbol"/>
              <a:buChar char="⚫"/>
              <a:tabLst>
                <a:tab pos="287020" algn="l"/>
              </a:tabLst>
            </a:pPr>
            <a:endParaRPr lang="vi-VN" sz="2600" dirty="0">
              <a:latin typeface="Arial"/>
              <a:cs typeface="Arial"/>
            </a:endParaRPr>
          </a:p>
        </p:txBody>
      </p:sp>
    </p:spTree>
    <p:extLst>
      <p:ext uri="{BB962C8B-B14F-4D97-AF65-F5344CB8AC3E}">
        <p14:creationId xmlns:p14="http://schemas.microsoft.com/office/powerpoint/2010/main" val="2024661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a:t>Short int &amp; Un</a:t>
            </a:r>
            <a:r>
              <a:rPr lang="en-GB" dirty="0"/>
              <a:t>signed short int</a:t>
            </a:r>
            <a:endParaRPr spc="-20" dirty="0"/>
          </a:p>
        </p:txBody>
      </p:sp>
      <p:sp>
        <p:nvSpPr>
          <p:cNvPr id="3" name="object 3"/>
          <p:cNvSpPr txBox="1"/>
          <p:nvPr/>
        </p:nvSpPr>
        <p:spPr>
          <a:xfrm>
            <a:off x="153824" y="2281555"/>
            <a:ext cx="11793197" cy="2808461"/>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600" dirty="0">
                <a:latin typeface="Arial"/>
                <a:cs typeface="Arial"/>
              </a:rPr>
              <a:t>Kiêu short int để lưu 2 byte dữ liệu có dấu.</a:t>
            </a:r>
          </a:p>
          <a:p>
            <a:pPr marL="287020" indent="-274320">
              <a:spcBef>
                <a:spcPts val="720"/>
              </a:spcBef>
              <a:buClr>
                <a:srgbClr val="E7BB29"/>
              </a:buClr>
              <a:buSzPct val="94230"/>
              <a:buFont typeface="Segoe UI Symbol"/>
              <a:buChar char="⚫"/>
              <a:tabLst>
                <a:tab pos="287020" algn="l"/>
              </a:tabLst>
            </a:pPr>
            <a:r>
              <a:rPr lang="vi-VN" sz="2600" dirty="0">
                <a:latin typeface="Arial"/>
                <a:cs typeface="Arial"/>
              </a:rPr>
              <a:t>Kiểu unsigned short int để lưu 2 byte dữ liệu không dấu.</a:t>
            </a:r>
          </a:p>
          <a:p>
            <a:pPr marL="287020" indent="-274320">
              <a:spcBef>
                <a:spcPts val="720"/>
              </a:spcBef>
              <a:buClr>
                <a:srgbClr val="E7BB29"/>
              </a:buClr>
              <a:buSzPct val="94230"/>
              <a:buFont typeface="Segoe UI Symbol"/>
              <a:buChar char="⚫"/>
              <a:tabLst>
                <a:tab pos="287020" algn="l"/>
              </a:tabLst>
            </a:pPr>
            <a:r>
              <a:rPr lang="vi-VN" sz="2600" dirty="0">
                <a:latin typeface="Arial"/>
                <a:cs typeface="Arial"/>
              </a:rPr>
              <a:t>Ta có thể dùng short (có dấu) hoặc unsigned short(không dấu). Loại bỏ int cho ngắn gọn.</a:t>
            </a:r>
          </a:p>
          <a:p>
            <a:pPr marL="287020" indent="-274320">
              <a:spcBef>
                <a:spcPts val="720"/>
              </a:spcBef>
              <a:buClr>
                <a:srgbClr val="E7BB29"/>
              </a:buClr>
              <a:buSzPct val="94230"/>
              <a:buFont typeface="Segoe UI Symbol"/>
              <a:buChar char="⚫"/>
              <a:tabLst>
                <a:tab pos="287020" algn="l"/>
              </a:tabLst>
            </a:pPr>
            <a:r>
              <a:rPr lang="vi-VN" sz="2600" dirty="0">
                <a:latin typeface="Arial"/>
                <a:cs typeface="Arial"/>
              </a:rPr>
              <a:t>Kiểu short luôn chiếm 2 byte bộ nhớ không phân biệt trình biên dịch.</a:t>
            </a:r>
          </a:p>
          <a:p>
            <a:pPr marL="652780" lvl="1" indent="-247650">
              <a:spcBef>
                <a:spcPts val="575"/>
              </a:spcBef>
              <a:buClr>
                <a:srgbClr val="A4B592"/>
              </a:buClr>
              <a:buSzPct val="85416"/>
              <a:buFont typeface="Segoe UI Symbol"/>
              <a:buChar char="⚫"/>
              <a:tabLst>
                <a:tab pos="653415" algn="l"/>
              </a:tabLst>
            </a:pPr>
            <a:endParaRPr sz="240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vi-VN" dirty="0"/>
              <a:t>Ví dụ4: static</a:t>
            </a:r>
            <a:endParaRPr lang="en-US" spc="-20" dirty="0"/>
          </a:p>
        </p:txBody>
      </p:sp>
      <p:sp>
        <p:nvSpPr>
          <p:cNvPr id="3" name="object 3"/>
          <p:cNvSpPr txBox="1"/>
          <p:nvPr/>
        </p:nvSpPr>
        <p:spPr>
          <a:xfrm>
            <a:off x="94003" y="1837261"/>
            <a:ext cx="11793197" cy="3431709"/>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File 1: không thể đếm được.</a:t>
            </a:r>
          </a:p>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File 2: Có thể đếm được, có thể bị hàm khác thay đổi biến count</a:t>
            </a:r>
          </a:p>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File 3: Có thể thay đổi được và không bị hàm khác thay đổi(biến toàn cục).</a:t>
            </a:r>
          </a:p>
          <a:p>
            <a:pPr marL="287020" indent="-274320" algn="just">
              <a:spcBef>
                <a:spcPts val="720"/>
              </a:spcBef>
              <a:buClr>
                <a:srgbClr val="E7BB29"/>
              </a:buClr>
              <a:buSzPct val="94230"/>
              <a:buFont typeface="Segoe UI Symbol"/>
              <a:buChar char="⚫"/>
              <a:tabLst>
                <a:tab pos="287020" algn="l"/>
              </a:tabLst>
            </a:pPr>
            <a:endParaRPr lang="vi-VN" sz="2600" dirty="0">
              <a:latin typeface="Arial"/>
              <a:cs typeface="Arial"/>
            </a:endParaRPr>
          </a:p>
          <a:p>
            <a:pPr marL="287020" indent="-274320" algn="just">
              <a:spcBef>
                <a:spcPts val="720"/>
              </a:spcBef>
              <a:buClr>
                <a:srgbClr val="E7BB29"/>
              </a:buClr>
              <a:buSzPct val="94230"/>
              <a:buFont typeface="Segoe UI Symbol"/>
              <a:buChar char="⚫"/>
              <a:tabLst>
                <a:tab pos="287020" algn="l"/>
              </a:tabLst>
            </a:pPr>
            <a:endParaRPr lang="vi-VN" sz="2600" dirty="0">
              <a:latin typeface="Arial"/>
              <a:cs typeface="Arial"/>
            </a:endParaRPr>
          </a:p>
          <a:p>
            <a:pPr marL="287020" indent="-274320" algn="just">
              <a:spcBef>
                <a:spcPts val="720"/>
              </a:spcBef>
              <a:buClr>
                <a:srgbClr val="E7BB29"/>
              </a:buClr>
              <a:buSzPct val="94230"/>
              <a:buFont typeface="Segoe UI Symbol"/>
              <a:buChar char="⚫"/>
              <a:tabLst>
                <a:tab pos="287020" algn="l"/>
              </a:tabLst>
            </a:pPr>
            <a:endParaRPr lang="vi-VN" sz="2600" dirty="0">
              <a:latin typeface="Arial"/>
              <a:cs typeface="Arial"/>
            </a:endParaRPr>
          </a:p>
          <a:p>
            <a:pPr marL="744220" lvl="1" indent="-274320" algn="just">
              <a:spcBef>
                <a:spcPts val="720"/>
              </a:spcBef>
              <a:buClr>
                <a:srgbClr val="E7BB29"/>
              </a:buClr>
              <a:buSzPct val="94230"/>
              <a:buFont typeface="Segoe UI Symbol"/>
              <a:buChar char="⚫"/>
              <a:tabLst>
                <a:tab pos="287020" algn="l"/>
              </a:tabLst>
            </a:pPr>
            <a:endParaRPr lang="vi-VN" sz="2600" dirty="0">
              <a:latin typeface="Arial"/>
              <a:cs typeface="Arial"/>
            </a:endParaRPr>
          </a:p>
        </p:txBody>
      </p:sp>
      <p:pic>
        <p:nvPicPr>
          <p:cNvPr id="7" name="Picture 6">
            <a:extLst>
              <a:ext uri="{FF2B5EF4-FFF2-40B4-BE49-F238E27FC236}">
                <a16:creationId xmlns:a16="http://schemas.microsoft.com/office/drawing/2014/main" id="{4794B130-34D5-63B4-BA5F-822311280788}"/>
              </a:ext>
            </a:extLst>
          </p:cNvPr>
          <p:cNvPicPr>
            <a:picLocks noChangeAspect="1"/>
          </p:cNvPicPr>
          <p:nvPr/>
        </p:nvPicPr>
        <p:blipFill>
          <a:blip r:embed="rId2"/>
          <a:stretch>
            <a:fillRect/>
          </a:stretch>
        </p:blipFill>
        <p:spPr>
          <a:xfrm>
            <a:off x="94003" y="3429000"/>
            <a:ext cx="4062743" cy="3204546"/>
          </a:xfrm>
          <a:prstGeom prst="rect">
            <a:avLst/>
          </a:prstGeom>
        </p:spPr>
      </p:pic>
      <p:pic>
        <p:nvPicPr>
          <p:cNvPr id="9" name="Picture 8">
            <a:extLst>
              <a:ext uri="{FF2B5EF4-FFF2-40B4-BE49-F238E27FC236}">
                <a16:creationId xmlns:a16="http://schemas.microsoft.com/office/drawing/2014/main" id="{81206B82-8916-DA2D-C636-3CE574218F39}"/>
              </a:ext>
            </a:extLst>
          </p:cNvPr>
          <p:cNvPicPr>
            <a:picLocks noChangeAspect="1"/>
          </p:cNvPicPr>
          <p:nvPr/>
        </p:nvPicPr>
        <p:blipFill>
          <a:blip r:embed="rId3"/>
          <a:stretch>
            <a:fillRect/>
          </a:stretch>
        </p:blipFill>
        <p:spPr>
          <a:xfrm>
            <a:off x="4218957" y="3418138"/>
            <a:ext cx="3913537" cy="3205204"/>
          </a:xfrm>
          <a:prstGeom prst="rect">
            <a:avLst/>
          </a:prstGeom>
        </p:spPr>
      </p:pic>
      <p:pic>
        <p:nvPicPr>
          <p:cNvPr id="11" name="Picture 10">
            <a:extLst>
              <a:ext uri="{FF2B5EF4-FFF2-40B4-BE49-F238E27FC236}">
                <a16:creationId xmlns:a16="http://schemas.microsoft.com/office/drawing/2014/main" id="{C5F4A1FB-5855-10BA-B3B4-BCFC548BEFBD}"/>
              </a:ext>
            </a:extLst>
          </p:cNvPr>
          <p:cNvPicPr>
            <a:picLocks noChangeAspect="1"/>
          </p:cNvPicPr>
          <p:nvPr/>
        </p:nvPicPr>
        <p:blipFill>
          <a:blip r:embed="rId4"/>
          <a:stretch>
            <a:fillRect/>
          </a:stretch>
        </p:blipFill>
        <p:spPr>
          <a:xfrm>
            <a:off x="8194706" y="3418138"/>
            <a:ext cx="3997294" cy="3205204"/>
          </a:xfrm>
          <a:prstGeom prst="rect">
            <a:avLst/>
          </a:prstGeom>
        </p:spPr>
      </p:pic>
    </p:spTree>
    <p:extLst>
      <p:ext uri="{BB962C8B-B14F-4D97-AF65-F5344CB8AC3E}">
        <p14:creationId xmlns:p14="http://schemas.microsoft.com/office/powerpoint/2010/main" val="5406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heel(1)">
                                      <p:cBhvr>
                                        <p:cTn id="19" dur="20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580">
                                          <p:stCondLst>
                                            <p:cond delay="0"/>
                                          </p:stCondLst>
                                        </p:cTn>
                                        <p:tgtEl>
                                          <p:spTgt spid="3"/>
                                        </p:tgtEl>
                                      </p:cBhvr>
                                    </p:animEffect>
                                    <p:anim calcmode="lin" valueType="num">
                                      <p:cBhvr>
                                        <p:cTn id="25"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0" dur="26">
                                          <p:stCondLst>
                                            <p:cond delay="650"/>
                                          </p:stCondLst>
                                        </p:cTn>
                                        <p:tgtEl>
                                          <p:spTgt spid="3"/>
                                        </p:tgtEl>
                                      </p:cBhvr>
                                      <p:to x="100000" y="60000"/>
                                    </p:animScale>
                                    <p:animScale>
                                      <p:cBhvr>
                                        <p:cTn id="31" dur="166" decel="50000">
                                          <p:stCondLst>
                                            <p:cond delay="676"/>
                                          </p:stCondLst>
                                        </p:cTn>
                                        <p:tgtEl>
                                          <p:spTgt spid="3"/>
                                        </p:tgtEl>
                                      </p:cBhvr>
                                      <p:to x="100000" y="100000"/>
                                    </p:animScale>
                                    <p:animScale>
                                      <p:cBhvr>
                                        <p:cTn id="32" dur="26">
                                          <p:stCondLst>
                                            <p:cond delay="1312"/>
                                          </p:stCondLst>
                                        </p:cTn>
                                        <p:tgtEl>
                                          <p:spTgt spid="3"/>
                                        </p:tgtEl>
                                      </p:cBhvr>
                                      <p:to x="100000" y="80000"/>
                                    </p:animScale>
                                    <p:animScale>
                                      <p:cBhvr>
                                        <p:cTn id="33" dur="166" decel="50000">
                                          <p:stCondLst>
                                            <p:cond delay="1338"/>
                                          </p:stCondLst>
                                        </p:cTn>
                                        <p:tgtEl>
                                          <p:spTgt spid="3"/>
                                        </p:tgtEl>
                                      </p:cBhvr>
                                      <p:to x="100000" y="100000"/>
                                    </p:animScale>
                                    <p:animScale>
                                      <p:cBhvr>
                                        <p:cTn id="34" dur="26">
                                          <p:stCondLst>
                                            <p:cond delay="1642"/>
                                          </p:stCondLst>
                                        </p:cTn>
                                        <p:tgtEl>
                                          <p:spTgt spid="3"/>
                                        </p:tgtEl>
                                      </p:cBhvr>
                                      <p:to x="100000" y="90000"/>
                                    </p:animScale>
                                    <p:animScale>
                                      <p:cBhvr>
                                        <p:cTn id="35" dur="166" decel="50000">
                                          <p:stCondLst>
                                            <p:cond delay="1668"/>
                                          </p:stCondLst>
                                        </p:cTn>
                                        <p:tgtEl>
                                          <p:spTgt spid="3"/>
                                        </p:tgtEl>
                                      </p:cBhvr>
                                      <p:to x="100000" y="100000"/>
                                    </p:animScale>
                                    <p:animScale>
                                      <p:cBhvr>
                                        <p:cTn id="36" dur="26">
                                          <p:stCondLst>
                                            <p:cond delay="1808"/>
                                          </p:stCondLst>
                                        </p:cTn>
                                        <p:tgtEl>
                                          <p:spTgt spid="3"/>
                                        </p:tgtEl>
                                      </p:cBhvr>
                                      <p:to x="100000" y="95000"/>
                                    </p:animScale>
                                    <p:animScale>
                                      <p:cBhvr>
                                        <p:cTn id="37"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vi-VN" dirty="0"/>
              <a:t>Ví dụ 5: Extern</a:t>
            </a:r>
            <a:endParaRPr lang="en-US" spc="-20" dirty="0"/>
          </a:p>
        </p:txBody>
      </p:sp>
      <p:sp>
        <p:nvSpPr>
          <p:cNvPr id="5" name="Rectangle 4">
            <a:extLst>
              <a:ext uri="{FF2B5EF4-FFF2-40B4-BE49-F238E27FC236}">
                <a16:creationId xmlns:a16="http://schemas.microsoft.com/office/drawing/2014/main" id="{3808CE08-B6BC-7465-C873-79BBCACF1E00}"/>
              </a:ext>
            </a:extLst>
          </p:cNvPr>
          <p:cNvSpPr/>
          <p:nvPr/>
        </p:nvSpPr>
        <p:spPr>
          <a:xfrm>
            <a:off x="6660735" y="3891668"/>
            <a:ext cx="3583536" cy="529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Project ‘C’</a:t>
            </a:r>
            <a:endParaRPr lang="en-US" dirty="0"/>
          </a:p>
        </p:txBody>
      </p:sp>
      <p:sp>
        <p:nvSpPr>
          <p:cNvPr id="9" name="Rectangle 8">
            <a:extLst>
              <a:ext uri="{FF2B5EF4-FFF2-40B4-BE49-F238E27FC236}">
                <a16:creationId xmlns:a16="http://schemas.microsoft.com/office/drawing/2014/main" id="{EDD32D65-051C-5067-D74B-7A96A457112F}"/>
              </a:ext>
            </a:extLst>
          </p:cNvPr>
          <p:cNvSpPr/>
          <p:nvPr/>
        </p:nvSpPr>
        <p:spPr>
          <a:xfrm>
            <a:off x="5195842" y="5600116"/>
            <a:ext cx="1949866" cy="5298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vi-VN" dirty="0"/>
              <a:t>File1.c</a:t>
            </a:r>
            <a:endParaRPr lang="en-US" dirty="0"/>
          </a:p>
        </p:txBody>
      </p:sp>
      <p:sp>
        <p:nvSpPr>
          <p:cNvPr id="12" name="Rectangle 11">
            <a:extLst>
              <a:ext uri="{FF2B5EF4-FFF2-40B4-BE49-F238E27FC236}">
                <a16:creationId xmlns:a16="http://schemas.microsoft.com/office/drawing/2014/main" id="{C26E7DB1-879E-0023-6C8F-D3807BAA84E3}"/>
              </a:ext>
            </a:extLst>
          </p:cNvPr>
          <p:cNvSpPr/>
          <p:nvPr/>
        </p:nvSpPr>
        <p:spPr>
          <a:xfrm>
            <a:off x="7477570" y="5600116"/>
            <a:ext cx="1949866" cy="5298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vi-VN" dirty="0"/>
              <a:t>File2.c</a:t>
            </a:r>
            <a:endParaRPr lang="en-US" dirty="0"/>
          </a:p>
        </p:txBody>
      </p:sp>
      <p:sp>
        <p:nvSpPr>
          <p:cNvPr id="13" name="Rectangle 12">
            <a:extLst>
              <a:ext uri="{FF2B5EF4-FFF2-40B4-BE49-F238E27FC236}">
                <a16:creationId xmlns:a16="http://schemas.microsoft.com/office/drawing/2014/main" id="{E48F9F71-081E-2345-7F65-A6D227688768}"/>
              </a:ext>
            </a:extLst>
          </p:cNvPr>
          <p:cNvSpPr/>
          <p:nvPr/>
        </p:nvSpPr>
        <p:spPr>
          <a:xfrm>
            <a:off x="9937334" y="5600116"/>
            <a:ext cx="1949866" cy="5298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vi-VN" dirty="0"/>
              <a:t>File3.c</a:t>
            </a:r>
            <a:endParaRPr lang="en-US" dirty="0"/>
          </a:p>
        </p:txBody>
      </p:sp>
      <p:cxnSp>
        <p:nvCxnSpPr>
          <p:cNvPr id="15" name="Straight Arrow Connector 14">
            <a:extLst>
              <a:ext uri="{FF2B5EF4-FFF2-40B4-BE49-F238E27FC236}">
                <a16:creationId xmlns:a16="http://schemas.microsoft.com/office/drawing/2014/main" id="{0C2F9601-6887-986E-07F8-B9FAE236E5FE}"/>
              </a:ext>
            </a:extLst>
          </p:cNvPr>
          <p:cNvCxnSpPr>
            <a:stCxn id="5" idx="2"/>
            <a:endCxn id="12" idx="0"/>
          </p:cNvCxnSpPr>
          <p:nvPr/>
        </p:nvCxnSpPr>
        <p:spPr>
          <a:xfrm>
            <a:off x="8452503" y="4421508"/>
            <a:ext cx="0" cy="11786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AF7F0E3-54D5-EF31-B71B-5A64DC82EB27}"/>
              </a:ext>
            </a:extLst>
          </p:cNvPr>
          <p:cNvCxnSpPr>
            <a:cxnSpLocks/>
          </p:cNvCxnSpPr>
          <p:nvPr/>
        </p:nvCxnSpPr>
        <p:spPr>
          <a:xfrm>
            <a:off x="6170775" y="4992567"/>
            <a:ext cx="474149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11E9917-0604-9D1D-9841-67AC9B56B064}"/>
              </a:ext>
            </a:extLst>
          </p:cNvPr>
          <p:cNvCxnSpPr>
            <a:cxnSpLocks/>
            <a:endCxn id="9" idx="0"/>
          </p:cNvCxnSpPr>
          <p:nvPr/>
        </p:nvCxnSpPr>
        <p:spPr>
          <a:xfrm>
            <a:off x="6170775" y="4992567"/>
            <a:ext cx="0" cy="6075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AB671CC-E724-B040-6A3F-BE33AD039FD1}"/>
              </a:ext>
            </a:extLst>
          </p:cNvPr>
          <p:cNvCxnSpPr>
            <a:cxnSpLocks/>
          </p:cNvCxnSpPr>
          <p:nvPr/>
        </p:nvCxnSpPr>
        <p:spPr>
          <a:xfrm>
            <a:off x="10912267" y="4992567"/>
            <a:ext cx="0" cy="5893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object 3">
            <a:extLst>
              <a:ext uri="{FF2B5EF4-FFF2-40B4-BE49-F238E27FC236}">
                <a16:creationId xmlns:a16="http://schemas.microsoft.com/office/drawing/2014/main" id="{AF685176-D433-9367-A019-6CF2388B9059}"/>
              </a:ext>
            </a:extLst>
          </p:cNvPr>
          <p:cNvSpPr txBox="1"/>
          <p:nvPr/>
        </p:nvSpPr>
        <p:spPr>
          <a:xfrm>
            <a:off x="94003" y="1837261"/>
            <a:ext cx="11793197" cy="892552"/>
          </a:xfrm>
          <a:prstGeom prst="rect">
            <a:avLst/>
          </a:prstGeom>
        </p:spPr>
        <p:txBody>
          <a:bodyPr vert="horz" wrap="square" lIns="0" tIns="91440" rIns="0" bIns="0" rtlCol="0">
            <a:spAutoFit/>
          </a:bodyPr>
          <a:lstStyle/>
          <a:p>
            <a:pPr marL="927100" lvl="1" indent="-457200" algn="just">
              <a:spcBef>
                <a:spcPts val="720"/>
              </a:spcBef>
              <a:buClr>
                <a:srgbClr val="E7BB29"/>
              </a:buClr>
              <a:buSzPct val="94230"/>
              <a:buFont typeface="Arial" panose="020B0604020202020204" pitchFamily="34" charset="0"/>
              <a:buChar char="•"/>
              <a:tabLst>
                <a:tab pos="287020" algn="l"/>
              </a:tabLst>
            </a:pPr>
            <a:r>
              <a:rPr lang="vi-VN" sz="2600" dirty="0">
                <a:latin typeface="Arial"/>
                <a:cs typeface="Arial"/>
              </a:rPr>
              <a:t>Project c có thể tập hợp nhiều file.c, nhiều tệp nguồn. Vậy làm cách nào để có thể chia sẻ các biến? </a:t>
            </a:r>
          </a:p>
        </p:txBody>
      </p:sp>
    </p:spTree>
    <p:extLst>
      <p:ext uri="{BB962C8B-B14F-4D97-AF65-F5344CB8AC3E}">
        <p14:creationId xmlns:p14="http://schemas.microsoft.com/office/powerpoint/2010/main" val="2622079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vi-VN" dirty="0"/>
              <a:t>Ví dụ 5: Extern</a:t>
            </a:r>
            <a:endParaRPr lang="en-US" spc="-20" dirty="0"/>
          </a:p>
        </p:txBody>
      </p:sp>
      <p:pic>
        <p:nvPicPr>
          <p:cNvPr id="4" name="Picture 3">
            <a:extLst>
              <a:ext uri="{FF2B5EF4-FFF2-40B4-BE49-F238E27FC236}">
                <a16:creationId xmlns:a16="http://schemas.microsoft.com/office/drawing/2014/main" id="{6CD728F4-022A-9246-3A33-79BD1E22129D}"/>
              </a:ext>
            </a:extLst>
          </p:cNvPr>
          <p:cNvPicPr>
            <a:picLocks noChangeAspect="1"/>
          </p:cNvPicPr>
          <p:nvPr/>
        </p:nvPicPr>
        <p:blipFill>
          <a:blip r:embed="rId2"/>
          <a:stretch>
            <a:fillRect/>
          </a:stretch>
        </p:blipFill>
        <p:spPr>
          <a:xfrm>
            <a:off x="880706" y="3512720"/>
            <a:ext cx="3390900" cy="2609850"/>
          </a:xfrm>
          <a:prstGeom prst="rect">
            <a:avLst/>
          </a:prstGeom>
        </p:spPr>
      </p:pic>
      <p:pic>
        <p:nvPicPr>
          <p:cNvPr id="7" name="Picture 6">
            <a:extLst>
              <a:ext uri="{FF2B5EF4-FFF2-40B4-BE49-F238E27FC236}">
                <a16:creationId xmlns:a16="http://schemas.microsoft.com/office/drawing/2014/main" id="{2216A996-DE1D-616F-7C87-2449C1E26BB7}"/>
              </a:ext>
            </a:extLst>
          </p:cNvPr>
          <p:cNvPicPr>
            <a:picLocks noChangeAspect="1"/>
          </p:cNvPicPr>
          <p:nvPr/>
        </p:nvPicPr>
        <p:blipFill>
          <a:blip r:embed="rId3"/>
          <a:stretch>
            <a:fillRect/>
          </a:stretch>
        </p:blipFill>
        <p:spPr>
          <a:xfrm>
            <a:off x="5672137" y="3512720"/>
            <a:ext cx="2114550" cy="1333500"/>
          </a:xfrm>
          <a:prstGeom prst="rect">
            <a:avLst/>
          </a:prstGeom>
        </p:spPr>
      </p:pic>
      <p:pic>
        <p:nvPicPr>
          <p:cNvPr id="10" name="Picture 9">
            <a:extLst>
              <a:ext uri="{FF2B5EF4-FFF2-40B4-BE49-F238E27FC236}">
                <a16:creationId xmlns:a16="http://schemas.microsoft.com/office/drawing/2014/main" id="{5AF0854D-8CA7-B6B1-4F3C-6E334F489AB6}"/>
              </a:ext>
            </a:extLst>
          </p:cNvPr>
          <p:cNvPicPr>
            <a:picLocks noChangeAspect="1"/>
          </p:cNvPicPr>
          <p:nvPr/>
        </p:nvPicPr>
        <p:blipFill>
          <a:blip r:embed="rId4"/>
          <a:stretch>
            <a:fillRect/>
          </a:stretch>
        </p:blipFill>
        <p:spPr>
          <a:xfrm>
            <a:off x="9067577" y="3512720"/>
            <a:ext cx="2124075" cy="1276350"/>
          </a:xfrm>
          <a:prstGeom prst="rect">
            <a:avLst/>
          </a:prstGeom>
        </p:spPr>
      </p:pic>
    </p:spTree>
    <p:extLst>
      <p:ext uri="{BB962C8B-B14F-4D97-AF65-F5344CB8AC3E}">
        <p14:creationId xmlns:p14="http://schemas.microsoft.com/office/powerpoint/2010/main" val="645645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vi-VN" dirty="0"/>
              <a:t>Tổng kết static &amp; extern</a:t>
            </a:r>
            <a:endParaRPr lang="en-US" spc="-20" dirty="0"/>
          </a:p>
        </p:txBody>
      </p:sp>
      <p:sp>
        <p:nvSpPr>
          <p:cNvPr id="3" name="object 3"/>
          <p:cNvSpPr txBox="1"/>
          <p:nvPr/>
        </p:nvSpPr>
        <p:spPr>
          <a:xfrm>
            <a:off x="94003" y="1837261"/>
            <a:ext cx="11793197" cy="6188874"/>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800" dirty="0"/>
              <a:t>Static</a:t>
            </a:r>
            <a:r>
              <a:rPr lang="vi-VN" sz="2600" dirty="0">
                <a:latin typeface="Arial"/>
                <a:cs typeface="Arial"/>
              </a:rPr>
              <a:t>:</a:t>
            </a:r>
          </a:p>
          <a:p>
            <a:pPr marL="927100" lvl="1" indent="-457200" algn="just">
              <a:spcBef>
                <a:spcPts val="720"/>
              </a:spcBef>
              <a:buClr>
                <a:srgbClr val="E7BB29"/>
              </a:buClr>
              <a:buSzPct val="94230"/>
              <a:buFont typeface="Arial" panose="020B0604020202020204" pitchFamily="34" charset="0"/>
              <a:buChar char="•"/>
              <a:tabLst>
                <a:tab pos="287020" algn="l"/>
              </a:tabLst>
            </a:pPr>
            <a:r>
              <a:rPr lang="vi-VN" sz="2000" dirty="0">
                <a:latin typeface="Arial"/>
                <a:cs typeface="Arial"/>
              </a:rPr>
              <a:t>Lớp lưu trữ static giữ một biến cục bộ tồn tại trong toàn bộ thời gian sống của chương trình. </a:t>
            </a:r>
          </a:p>
          <a:p>
            <a:pPr marL="927100" lvl="1" indent="-457200" algn="just">
              <a:spcBef>
                <a:spcPts val="720"/>
              </a:spcBef>
              <a:buClr>
                <a:srgbClr val="E7BB29"/>
              </a:buClr>
              <a:buSzPct val="94230"/>
              <a:buFont typeface="Arial" panose="020B0604020202020204" pitchFamily="34" charset="0"/>
              <a:buChar char="•"/>
              <a:tabLst>
                <a:tab pos="287020" algn="l"/>
              </a:tabLst>
            </a:pPr>
            <a:r>
              <a:rPr lang="vi-VN" sz="2000" dirty="0">
                <a:latin typeface="Arial"/>
                <a:cs typeface="Arial"/>
              </a:rPr>
              <a:t>các biến có static cho phép nó duy trì giá trị giữa các lần gọi hàm.</a:t>
            </a:r>
          </a:p>
          <a:p>
            <a:pPr marL="927100" lvl="1" indent="-457200" algn="just">
              <a:spcBef>
                <a:spcPts val="720"/>
              </a:spcBef>
              <a:buClr>
                <a:srgbClr val="E7BB29"/>
              </a:buClr>
              <a:buSzPct val="94230"/>
              <a:buFont typeface="Arial" panose="020B0604020202020204" pitchFamily="34" charset="0"/>
              <a:buChar char="•"/>
              <a:tabLst>
                <a:tab pos="287020" algn="l"/>
              </a:tabLst>
            </a:pPr>
            <a:r>
              <a:rPr lang="vi-VN" sz="2000" dirty="0">
                <a:latin typeface="Arial"/>
                <a:cs typeface="Arial"/>
              </a:rPr>
              <a:t>Lớp lưu trữ static cũng có thể được áp dụng cho các biến toàn cục (global). Biến toàn cục sẽ bị giới hạn trong tập tin mà nó được khai báo.</a:t>
            </a:r>
          </a:p>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Extern:</a:t>
            </a:r>
          </a:p>
          <a:p>
            <a:pPr marL="927100" lvl="1" indent="-457200" algn="just">
              <a:spcBef>
                <a:spcPts val="720"/>
              </a:spcBef>
              <a:buClr>
                <a:srgbClr val="E7BB29"/>
              </a:buClr>
              <a:buSzPct val="94230"/>
              <a:buFont typeface="Arial" panose="020B0604020202020204" pitchFamily="34" charset="0"/>
              <a:buChar char="•"/>
              <a:tabLst>
                <a:tab pos="287020" algn="l"/>
              </a:tabLst>
            </a:pPr>
            <a:r>
              <a:rPr lang="vi-VN" sz="2000" dirty="0">
                <a:latin typeface="Arial"/>
                <a:cs typeface="Arial"/>
              </a:rPr>
              <a:t>Lớp lưu trữ extern dùng để cung cấp một tham chiếu của một biến toàn cục được nhìn thấy bởi TẤT CẢ các file chương trình.</a:t>
            </a:r>
          </a:p>
          <a:p>
            <a:pPr marL="927100" lvl="1" indent="-457200" algn="just">
              <a:spcBef>
                <a:spcPts val="720"/>
              </a:spcBef>
              <a:buClr>
                <a:srgbClr val="E7BB29"/>
              </a:buClr>
              <a:buSzPct val="94230"/>
              <a:buFont typeface="Arial" panose="020B0604020202020204" pitchFamily="34" charset="0"/>
              <a:buChar char="•"/>
              <a:tabLst>
                <a:tab pos="287020" algn="l"/>
              </a:tabLst>
            </a:pPr>
            <a:r>
              <a:rPr lang="vi-VN" sz="2000" dirty="0">
                <a:latin typeface="Arial"/>
                <a:cs typeface="Arial"/>
              </a:rPr>
              <a:t>một biến extern có thể được chia sẻ trên nhiều file khác nhau.</a:t>
            </a:r>
          </a:p>
          <a:p>
            <a:pPr marL="927100" lvl="1" indent="-457200" algn="just">
              <a:spcBef>
                <a:spcPts val="720"/>
              </a:spcBef>
              <a:buClr>
                <a:srgbClr val="E7BB29"/>
              </a:buClr>
              <a:buSzPct val="94230"/>
              <a:buFont typeface="Arial" panose="020B0604020202020204" pitchFamily="34" charset="0"/>
              <a:buChar char="•"/>
              <a:tabLst>
                <a:tab pos="287020" algn="l"/>
              </a:tabLst>
            </a:pPr>
            <a:r>
              <a:rPr lang="vi-VN" sz="2000" dirty="0">
                <a:latin typeface="Arial"/>
                <a:cs typeface="Arial"/>
              </a:rPr>
              <a:t>Biến extern vẫn tồn tại, miễn là chương trình tiếp tục được thực thi. </a:t>
            </a:r>
          </a:p>
          <a:p>
            <a:pPr marL="927100" lvl="1" indent="-457200" algn="just">
              <a:spcBef>
                <a:spcPts val="720"/>
              </a:spcBef>
              <a:buClr>
                <a:srgbClr val="E7BB29"/>
              </a:buClr>
              <a:buSzPct val="94230"/>
              <a:buFont typeface="Arial" panose="020B0604020202020204" pitchFamily="34" charset="0"/>
              <a:buChar char="•"/>
              <a:tabLst>
                <a:tab pos="287020" algn="l"/>
              </a:tabLst>
            </a:pPr>
            <a:r>
              <a:rPr lang="vi-VN" sz="2000" dirty="0">
                <a:latin typeface="Arial"/>
                <a:cs typeface="Arial"/>
              </a:rPr>
              <a:t>Một biến static toàn cục chỉ hiển thị bên trong file mà nó được khai báo, nhưng một biến extern toàn cục được hiển thị trên tất cả các file của một chương trình</a:t>
            </a:r>
          </a:p>
          <a:p>
            <a:pPr marL="287020" indent="-274320" algn="just">
              <a:spcBef>
                <a:spcPts val="720"/>
              </a:spcBef>
              <a:buClr>
                <a:srgbClr val="E7BB29"/>
              </a:buClr>
              <a:buSzPct val="94230"/>
              <a:buFont typeface="Segoe UI Symbol"/>
              <a:buChar char="⚫"/>
              <a:tabLst>
                <a:tab pos="287020" algn="l"/>
              </a:tabLst>
            </a:pPr>
            <a:endParaRPr lang="vi-VN" sz="2600" dirty="0">
              <a:latin typeface="Arial"/>
              <a:cs typeface="Arial"/>
            </a:endParaRPr>
          </a:p>
          <a:p>
            <a:pPr marL="287020" indent="-274320" algn="just">
              <a:spcBef>
                <a:spcPts val="720"/>
              </a:spcBef>
              <a:buClr>
                <a:srgbClr val="E7BB29"/>
              </a:buClr>
              <a:buSzPct val="94230"/>
              <a:buFont typeface="Segoe UI Symbol"/>
              <a:buChar char="⚫"/>
              <a:tabLst>
                <a:tab pos="287020" algn="l"/>
              </a:tabLst>
            </a:pPr>
            <a:endParaRPr lang="vi-VN" sz="2600" dirty="0">
              <a:latin typeface="Arial"/>
              <a:cs typeface="Arial"/>
            </a:endParaRPr>
          </a:p>
          <a:p>
            <a:pPr marL="744220" lvl="1" indent="-274320" algn="just">
              <a:spcBef>
                <a:spcPts val="720"/>
              </a:spcBef>
              <a:buClr>
                <a:srgbClr val="E7BB29"/>
              </a:buClr>
              <a:buSzPct val="94230"/>
              <a:buFont typeface="Segoe UI Symbol"/>
              <a:buChar char="⚫"/>
              <a:tabLst>
                <a:tab pos="287020" algn="l"/>
              </a:tabLst>
            </a:pPr>
            <a:endParaRPr lang="vi-VN" sz="2600" dirty="0">
              <a:latin typeface="Arial"/>
              <a:cs typeface="Arial"/>
            </a:endParaRPr>
          </a:p>
        </p:txBody>
      </p:sp>
    </p:spTree>
    <p:extLst>
      <p:ext uri="{BB962C8B-B14F-4D97-AF65-F5344CB8AC3E}">
        <p14:creationId xmlns:p14="http://schemas.microsoft.com/office/powerpoint/2010/main" val="265662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vi-VN" dirty="0"/>
              <a:t>Bảng mã ASCII</a:t>
            </a:r>
            <a:endParaRPr lang="en-US" spc="-20" dirty="0"/>
          </a:p>
        </p:txBody>
      </p:sp>
      <p:sp>
        <p:nvSpPr>
          <p:cNvPr id="3" name="object 3"/>
          <p:cNvSpPr txBox="1"/>
          <p:nvPr/>
        </p:nvSpPr>
        <p:spPr>
          <a:xfrm>
            <a:off x="94003" y="1837261"/>
            <a:ext cx="11793197" cy="4203715"/>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800" dirty="0"/>
              <a:t>ASCII (American Standard Code for Information Interchange – Chuẩn mã trao đổi thông tin Hoa Kỳ).</a:t>
            </a:r>
          </a:p>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Nó thường được dùng để hiển thị văn bản trong máy tính và các thiết bị thông tin khác.</a:t>
            </a:r>
          </a:p>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Nó cũng được dùng bởi các thiết bị điều khiển làm việc với văn bản.</a:t>
            </a:r>
          </a:p>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ASCII được công bố làm tiêu chuẩn lần đầu vào năm 1963 bởi Hiệp hội tiêu chuẩn Hoa Kỳ</a:t>
            </a:r>
          </a:p>
          <a:p>
            <a:pPr marL="287020" indent="-274320" algn="just">
              <a:spcBef>
                <a:spcPts val="720"/>
              </a:spcBef>
              <a:buClr>
                <a:srgbClr val="E7BB29"/>
              </a:buClr>
              <a:buSzPct val="94230"/>
              <a:buFont typeface="Segoe UI Symbol"/>
              <a:buChar char="⚫"/>
              <a:tabLst>
                <a:tab pos="287020" algn="l"/>
              </a:tabLst>
            </a:pPr>
            <a:endParaRPr lang="vi-VN" sz="2600" dirty="0">
              <a:latin typeface="Arial"/>
              <a:cs typeface="Arial"/>
            </a:endParaRPr>
          </a:p>
          <a:p>
            <a:pPr marL="744220" lvl="1" indent="-274320" algn="just">
              <a:spcBef>
                <a:spcPts val="720"/>
              </a:spcBef>
              <a:buClr>
                <a:srgbClr val="E7BB29"/>
              </a:buClr>
              <a:buSzPct val="94230"/>
              <a:buFont typeface="Segoe UI Symbol"/>
              <a:buChar char="⚫"/>
              <a:tabLst>
                <a:tab pos="287020" algn="l"/>
              </a:tabLst>
            </a:pPr>
            <a:endParaRPr lang="vi-VN" sz="2600" dirty="0">
              <a:latin typeface="Arial"/>
              <a:cs typeface="Arial"/>
            </a:endParaRPr>
          </a:p>
        </p:txBody>
      </p:sp>
    </p:spTree>
    <p:extLst>
      <p:ext uri="{BB962C8B-B14F-4D97-AF65-F5344CB8AC3E}">
        <p14:creationId xmlns:p14="http://schemas.microsoft.com/office/powerpoint/2010/main" val="267032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vi-VN" dirty="0"/>
              <a:t>Bảng mã ASCII</a:t>
            </a:r>
            <a:endParaRPr lang="en-US" spc="-20" dirty="0"/>
          </a:p>
        </p:txBody>
      </p:sp>
      <p:sp>
        <p:nvSpPr>
          <p:cNvPr id="3" name="object 3"/>
          <p:cNvSpPr txBox="1"/>
          <p:nvPr/>
        </p:nvSpPr>
        <p:spPr>
          <a:xfrm>
            <a:off x="94003" y="1837261"/>
            <a:ext cx="11793197" cy="2885405"/>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800" dirty="0"/>
              <a:t>Bằng cách sử dụng bản mã ASCII, bạn có thể mã hóa 128 ký tự khác nhau.</a:t>
            </a:r>
          </a:p>
          <a:p>
            <a:pPr marL="287020" indent="-274320" algn="just">
              <a:spcBef>
                <a:spcPts val="720"/>
              </a:spcBef>
              <a:buClr>
                <a:srgbClr val="E7BB29"/>
              </a:buClr>
              <a:buSzPct val="94230"/>
              <a:buFont typeface="Segoe UI Symbol"/>
              <a:buChar char="⚫"/>
              <a:tabLst>
                <a:tab pos="287020" algn="l"/>
              </a:tabLst>
            </a:pPr>
            <a:r>
              <a:rPr lang="vi-VN" sz="2800" dirty="0">
                <a:latin typeface="Arial"/>
                <a:cs typeface="Arial"/>
              </a:rPr>
              <a:t>Vì vậy, để mã hóa bất kì ký tự nào ASCII chỉ cần 7 bit(kiểu char). Vì chỉ có 128 kí tự.</a:t>
            </a:r>
            <a:endParaRPr lang="vi-VN" sz="2600" dirty="0">
              <a:latin typeface="Arial"/>
              <a:cs typeface="Arial"/>
            </a:endParaRPr>
          </a:p>
          <a:p>
            <a:pPr marL="287020" indent="-274320" algn="just">
              <a:spcBef>
                <a:spcPts val="720"/>
              </a:spcBef>
              <a:buClr>
                <a:srgbClr val="E7BB29"/>
              </a:buClr>
              <a:buSzPct val="94230"/>
              <a:buFont typeface="Segoe UI Symbol"/>
              <a:buChar char="⚫"/>
              <a:tabLst>
                <a:tab pos="287020" algn="l"/>
              </a:tabLst>
            </a:pPr>
            <a:endParaRPr lang="vi-VN" sz="2600" dirty="0">
              <a:latin typeface="Arial"/>
              <a:cs typeface="Arial"/>
            </a:endParaRPr>
          </a:p>
          <a:p>
            <a:pPr marL="744220" lvl="1" indent="-274320" algn="just">
              <a:spcBef>
                <a:spcPts val="720"/>
              </a:spcBef>
              <a:buClr>
                <a:srgbClr val="E7BB29"/>
              </a:buClr>
              <a:buSzPct val="94230"/>
              <a:buFont typeface="Segoe UI Symbol"/>
              <a:buChar char="⚫"/>
              <a:tabLst>
                <a:tab pos="287020" algn="l"/>
              </a:tabLst>
            </a:pPr>
            <a:endParaRPr lang="vi-VN" sz="2600" dirty="0">
              <a:latin typeface="Arial"/>
              <a:cs typeface="Arial"/>
            </a:endParaRPr>
          </a:p>
        </p:txBody>
      </p:sp>
    </p:spTree>
    <p:extLst>
      <p:ext uri="{BB962C8B-B14F-4D97-AF65-F5344CB8AC3E}">
        <p14:creationId xmlns:p14="http://schemas.microsoft.com/office/powerpoint/2010/main" val="117571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20F01E0-7CA8-73A3-F5E4-B1E99A9F3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609" y="529714"/>
            <a:ext cx="9646994" cy="6413743"/>
          </a:xfrm>
          <a:prstGeom prst="rect">
            <a:avLst/>
          </a:prstGeom>
        </p:spPr>
      </p:pic>
    </p:spTree>
    <p:extLst>
      <p:ext uri="{BB962C8B-B14F-4D97-AF65-F5344CB8AC3E}">
        <p14:creationId xmlns:p14="http://schemas.microsoft.com/office/powerpoint/2010/main" val="3122224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vi-VN" dirty="0"/>
              <a:t>Bảng mã ASCII</a:t>
            </a:r>
            <a:endParaRPr lang="en-US" spc="-20" dirty="0"/>
          </a:p>
        </p:txBody>
      </p:sp>
      <p:sp>
        <p:nvSpPr>
          <p:cNvPr id="3" name="object 3"/>
          <p:cNvSpPr txBox="1"/>
          <p:nvPr/>
        </p:nvSpPr>
        <p:spPr>
          <a:xfrm>
            <a:off x="94003" y="1837261"/>
            <a:ext cx="11793197" cy="3526606"/>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800" dirty="0"/>
              <a:t>Giả sử biểu diễn các kí tự “Apple:)” trong bộ nhớ máy tính thì máy tính sẽ hiểu thế nào?</a:t>
            </a:r>
          </a:p>
          <a:p>
            <a:pPr marL="287020" indent="-274320" algn="just">
              <a:spcBef>
                <a:spcPts val="720"/>
              </a:spcBef>
              <a:buClr>
                <a:srgbClr val="E7BB29"/>
              </a:buClr>
              <a:buSzPct val="94230"/>
              <a:buFont typeface="Segoe UI Symbol"/>
              <a:buChar char="⚫"/>
              <a:tabLst>
                <a:tab pos="287020" algn="l"/>
              </a:tabLst>
            </a:pPr>
            <a:endParaRPr lang="vi-VN" sz="2800" dirty="0">
              <a:latin typeface="Arial"/>
              <a:cs typeface="Arial"/>
            </a:endParaRPr>
          </a:p>
          <a:p>
            <a:pPr marL="287020" indent="-274320" algn="just">
              <a:spcBef>
                <a:spcPts val="720"/>
              </a:spcBef>
              <a:buClr>
                <a:srgbClr val="E7BB29"/>
              </a:buClr>
              <a:buSzPct val="94230"/>
              <a:buFont typeface="Segoe UI Symbol"/>
              <a:buChar char="⚫"/>
              <a:tabLst>
                <a:tab pos="287020" algn="l"/>
              </a:tabLst>
            </a:pPr>
            <a:endParaRPr lang="vi-VN" sz="2800" dirty="0">
              <a:latin typeface="Arial"/>
              <a:cs typeface="Arial"/>
            </a:endParaRPr>
          </a:p>
          <a:p>
            <a:pPr marL="287020" indent="-274320" algn="just">
              <a:spcBef>
                <a:spcPts val="720"/>
              </a:spcBef>
              <a:buClr>
                <a:srgbClr val="E7BB29"/>
              </a:buClr>
              <a:buSzPct val="94230"/>
              <a:buFont typeface="Segoe UI Symbol"/>
              <a:buChar char="⚫"/>
              <a:tabLst>
                <a:tab pos="287020" algn="l"/>
              </a:tabLst>
            </a:pPr>
            <a:endParaRPr lang="vi-VN" sz="2800" dirty="0">
              <a:latin typeface="Arial"/>
              <a:cs typeface="Arial"/>
            </a:endParaRPr>
          </a:p>
          <a:p>
            <a:pPr marL="287020" indent="-274320" algn="just">
              <a:spcBef>
                <a:spcPts val="720"/>
              </a:spcBef>
              <a:buClr>
                <a:srgbClr val="E7BB29"/>
              </a:buClr>
              <a:buSzPct val="94230"/>
              <a:buFont typeface="Segoe UI Symbol"/>
              <a:buChar char="⚫"/>
              <a:tabLst>
                <a:tab pos="287020" algn="l"/>
              </a:tabLst>
            </a:pPr>
            <a:endParaRPr lang="vi-VN" sz="2800" dirty="0">
              <a:latin typeface="Arial"/>
              <a:cs typeface="Arial"/>
            </a:endParaRPr>
          </a:p>
          <a:p>
            <a:pPr marL="287020" indent="-274320" algn="just">
              <a:spcBef>
                <a:spcPts val="720"/>
              </a:spcBef>
              <a:buClr>
                <a:srgbClr val="E7BB29"/>
              </a:buClr>
              <a:buSzPct val="94230"/>
              <a:buFont typeface="Segoe UI Symbol"/>
              <a:buChar char="⚫"/>
              <a:tabLst>
                <a:tab pos="287020" algn="l"/>
              </a:tabLst>
            </a:pPr>
            <a:r>
              <a:rPr lang="vi-VN" sz="2800" dirty="0">
                <a:latin typeface="Arial"/>
                <a:cs typeface="Arial"/>
              </a:rPr>
              <a:t>Ví dụ 5:</a:t>
            </a:r>
            <a:endParaRPr lang="vi-VN" sz="2600" dirty="0">
              <a:latin typeface="Arial"/>
              <a:cs typeface="Arial"/>
            </a:endParaRPr>
          </a:p>
        </p:txBody>
      </p:sp>
      <p:graphicFrame>
        <p:nvGraphicFramePr>
          <p:cNvPr id="4" name="Table 4">
            <a:extLst>
              <a:ext uri="{FF2B5EF4-FFF2-40B4-BE49-F238E27FC236}">
                <a16:creationId xmlns:a16="http://schemas.microsoft.com/office/drawing/2014/main" id="{F2EE5296-6EAA-BD75-C984-70F7BA6C072E}"/>
              </a:ext>
            </a:extLst>
          </p:cNvPr>
          <p:cNvGraphicFramePr>
            <a:graphicFrameLocks noGrp="1"/>
          </p:cNvGraphicFramePr>
          <p:nvPr/>
        </p:nvGraphicFramePr>
        <p:xfrm>
          <a:off x="304800" y="2995748"/>
          <a:ext cx="8128001" cy="37084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2648339225"/>
                    </a:ext>
                  </a:extLst>
                </a:gridCol>
                <a:gridCol w="1161143">
                  <a:extLst>
                    <a:ext uri="{9D8B030D-6E8A-4147-A177-3AD203B41FA5}">
                      <a16:colId xmlns:a16="http://schemas.microsoft.com/office/drawing/2014/main" val="2884436212"/>
                    </a:ext>
                  </a:extLst>
                </a:gridCol>
                <a:gridCol w="1161143">
                  <a:extLst>
                    <a:ext uri="{9D8B030D-6E8A-4147-A177-3AD203B41FA5}">
                      <a16:colId xmlns:a16="http://schemas.microsoft.com/office/drawing/2014/main" val="1023567488"/>
                    </a:ext>
                  </a:extLst>
                </a:gridCol>
                <a:gridCol w="1161143">
                  <a:extLst>
                    <a:ext uri="{9D8B030D-6E8A-4147-A177-3AD203B41FA5}">
                      <a16:colId xmlns:a16="http://schemas.microsoft.com/office/drawing/2014/main" val="3809740254"/>
                    </a:ext>
                  </a:extLst>
                </a:gridCol>
                <a:gridCol w="1161143">
                  <a:extLst>
                    <a:ext uri="{9D8B030D-6E8A-4147-A177-3AD203B41FA5}">
                      <a16:colId xmlns:a16="http://schemas.microsoft.com/office/drawing/2014/main" val="555342746"/>
                    </a:ext>
                  </a:extLst>
                </a:gridCol>
                <a:gridCol w="1161143">
                  <a:extLst>
                    <a:ext uri="{9D8B030D-6E8A-4147-A177-3AD203B41FA5}">
                      <a16:colId xmlns:a16="http://schemas.microsoft.com/office/drawing/2014/main" val="1757449848"/>
                    </a:ext>
                  </a:extLst>
                </a:gridCol>
                <a:gridCol w="1161143">
                  <a:extLst>
                    <a:ext uri="{9D8B030D-6E8A-4147-A177-3AD203B41FA5}">
                      <a16:colId xmlns:a16="http://schemas.microsoft.com/office/drawing/2014/main" val="942105502"/>
                    </a:ext>
                  </a:extLst>
                </a:gridCol>
              </a:tblGrid>
              <a:tr h="370840">
                <a:tc>
                  <a:txBody>
                    <a:bodyPr/>
                    <a:lstStyle/>
                    <a:p>
                      <a:pPr algn="ctr"/>
                      <a:r>
                        <a:rPr lang="vi-VN" dirty="0"/>
                        <a:t>A</a:t>
                      </a:r>
                      <a:endParaRPr lang="en-US" dirty="0"/>
                    </a:p>
                  </a:txBody>
                  <a:tcPr/>
                </a:tc>
                <a:tc>
                  <a:txBody>
                    <a:bodyPr/>
                    <a:lstStyle/>
                    <a:p>
                      <a:pPr algn="ctr"/>
                      <a:r>
                        <a:rPr lang="vi-VN" dirty="0"/>
                        <a:t>p</a:t>
                      </a:r>
                      <a:endParaRPr lang="en-US" dirty="0"/>
                    </a:p>
                  </a:txBody>
                  <a:tcPr/>
                </a:tc>
                <a:tc>
                  <a:txBody>
                    <a:bodyPr/>
                    <a:lstStyle/>
                    <a:p>
                      <a:pPr algn="ctr"/>
                      <a:r>
                        <a:rPr lang="vi-VN" dirty="0"/>
                        <a:t>p</a:t>
                      </a:r>
                      <a:endParaRPr lang="en-US" dirty="0"/>
                    </a:p>
                  </a:txBody>
                  <a:tcPr/>
                </a:tc>
                <a:tc>
                  <a:txBody>
                    <a:bodyPr/>
                    <a:lstStyle/>
                    <a:p>
                      <a:pPr algn="ctr"/>
                      <a:r>
                        <a:rPr lang="vi-VN" dirty="0"/>
                        <a:t>l</a:t>
                      </a:r>
                      <a:endParaRPr lang="en-US" dirty="0"/>
                    </a:p>
                  </a:txBody>
                  <a:tcPr/>
                </a:tc>
                <a:tc>
                  <a:txBody>
                    <a:bodyPr/>
                    <a:lstStyle/>
                    <a:p>
                      <a:pPr algn="ctr"/>
                      <a:r>
                        <a:rPr lang="vi-VN" dirty="0"/>
                        <a:t>e</a:t>
                      </a:r>
                      <a:endParaRPr lang="en-US" dirty="0"/>
                    </a:p>
                  </a:txBody>
                  <a:tcPr/>
                </a:tc>
                <a:tc>
                  <a:txBody>
                    <a:bodyPr/>
                    <a:lstStyle/>
                    <a:p>
                      <a:pPr algn="ctr"/>
                      <a:r>
                        <a:rPr lang="vi-VN" dirty="0"/>
                        <a:t>:</a:t>
                      </a:r>
                      <a:endParaRPr lang="en-US" dirty="0"/>
                    </a:p>
                  </a:txBody>
                  <a:tcPr/>
                </a:tc>
                <a:tc>
                  <a:txBody>
                    <a:bodyPr/>
                    <a:lstStyle/>
                    <a:p>
                      <a:pPr algn="ctr"/>
                      <a:r>
                        <a:rPr lang="vi-VN" dirty="0"/>
                        <a:t>)</a:t>
                      </a:r>
                      <a:endParaRPr lang="en-US" dirty="0"/>
                    </a:p>
                  </a:txBody>
                  <a:tcPr/>
                </a:tc>
                <a:extLst>
                  <a:ext uri="{0D108BD9-81ED-4DB2-BD59-A6C34878D82A}">
                    <a16:rowId xmlns:a16="http://schemas.microsoft.com/office/drawing/2014/main" val="2805253236"/>
                  </a:ext>
                </a:extLst>
              </a:tr>
            </a:tbl>
          </a:graphicData>
        </a:graphic>
      </p:graphicFrame>
      <p:graphicFrame>
        <p:nvGraphicFramePr>
          <p:cNvPr id="7" name="Table 4">
            <a:extLst>
              <a:ext uri="{FF2B5EF4-FFF2-40B4-BE49-F238E27FC236}">
                <a16:creationId xmlns:a16="http://schemas.microsoft.com/office/drawing/2014/main" id="{563EDC5D-3A03-F751-F242-0A5C6B0EC51F}"/>
              </a:ext>
            </a:extLst>
          </p:cNvPr>
          <p:cNvGraphicFramePr>
            <a:graphicFrameLocks noGrp="1"/>
          </p:cNvGraphicFramePr>
          <p:nvPr/>
        </p:nvGraphicFramePr>
        <p:xfrm>
          <a:off x="304800" y="4111531"/>
          <a:ext cx="8128001" cy="37084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2648339225"/>
                    </a:ext>
                  </a:extLst>
                </a:gridCol>
                <a:gridCol w="1161143">
                  <a:extLst>
                    <a:ext uri="{9D8B030D-6E8A-4147-A177-3AD203B41FA5}">
                      <a16:colId xmlns:a16="http://schemas.microsoft.com/office/drawing/2014/main" val="2884436212"/>
                    </a:ext>
                  </a:extLst>
                </a:gridCol>
                <a:gridCol w="1161143">
                  <a:extLst>
                    <a:ext uri="{9D8B030D-6E8A-4147-A177-3AD203B41FA5}">
                      <a16:colId xmlns:a16="http://schemas.microsoft.com/office/drawing/2014/main" val="1023567488"/>
                    </a:ext>
                  </a:extLst>
                </a:gridCol>
                <a:gridCol w="1161143">
                  <a:extLst>
                    <a:ext uri="{9D8B030D-6E8A-4147-A177-3AD203B41FA5}">
                      <a16:colId xmlns:a16="http://schemas.microsoft.com/office/drawing/2014/main" val="3809740254"/>
                    </a:ext>
                  </a:extLst>
                </a:gridCol>
                <a:gridCol w="1161143">
                  <a:extLst>
                    <a:ext uri="{9D8B030D-6E8A-4147-A177-3AD203B41FA5}">
                      <a16:colId xmlns:a16="http://schemas.microsoft.com/office/drawing/2014/main" val="555342746"/>
                    </a:ext>
                  </a:extLst>
                </a:gridCol>
                <a:gridCol w="1161143">
                  <a:extLst>
                    <a:ext uri="{9D8B030D-6E8A-4147-A177-3AD203B41FA5}">
                      <a16:colId xmlns:a16="http://schemas.microsoft.com/office/drawing/2014/main" val="1757449848"/>
                    </a:ext>
                  </a:extLst>
                </a:gridCol>
                <a:gridCol w="1161143">
                  <a:extLst>
                    <a:ext uri="{9D8B030D-6E8A-4147-A177-3AD203B41FA5}">
                      <a16:colId xmlns:a16="http://schemas.microsoft.com/office/drawing/2014/main" val="942105502"/>
                    </a:ext>
                  </a:extLst>
                </a:gridCol>
              </a:tblGrid>
              <a:tr h="370840">
                <a:tc>
                  <a:txBody>
                    <a:bodyPr/>
                    <a:lstStyle/>
                    <a:p>
                      <a:pPr algn="ctr"/>
                      <a:r>
                        <a:rPr lang="vi-VN" dirty="0"/>
                        <a:t>65</a:t>
                      </a:r>
                      <a:endParaRPr lang="en-US" dirty="0"/>
                    </a:p>
                  </a:txBody>
                  <a:tcPr/>
                </a:tc>
                <a:tc>
                  <a:txBody>
                    <a:bodyPr/>
                    <a:lstStyle/>
                    <a:p>
                      <a:pPr algn="ctr"/>
                      <a:r>
                        <a:rPr lang="vi-VN" dirty="0"/>
                        <a:t>112</a:t>
                      </a:r>
                      <a:endParaRPr lang="en-US" dirty="0"/>
                    </a:p>
                  </a:txBody>
                  <a:tcPr/>
                </a:tc>
                <a:tc>
                  <a:txBody>
                    <a:bodyPr/>
                    <a:lstStyle/>
                    <a:p>
                      <a:pPr algn="ctr"/>
                      <a:r>
                        <a:rPr lang="vi-VN" dirty="0"/>
                        <a:t>112</a:t>
                      </a:r>
                      <a:endParaRPr lang="en-US" dirty="0"/>
                    </a:p>
                  </a:txBody>
                  <a:tcPr/>
                </a:tc>
                <a:tc>
                  <a:txBody>
                    <a:bodyPr/>
                    <a:lstStyle/>
                    <a:p>
                      <a:pPr algn="ctr"/>
                      <a:r>
                        <a:rPr lang="vi-VN" dirty="0"/>
                        <a:t>108</a:t>
                      </a:r>
                      <a:endParaRPr lang="en-US" dirty="0"/>
                    </a:p>
                  </a:txBody>
                  <a:tcPr/>
                </a:tc>
                <a:tc>
                  <a:txBody>
                    <a:bodyPr/>
                    <a:lstStyle/>
                    <a:p>
                      <a:pPr algn="ctr"/>
                      <a:r>
                        <a:rPr lang="vi-VN" dirty="0"/>
                        <a:t>101</a:t>
                      </a:r>
                      <a:endParaRPr lang="en-US" dirty="0"/>
                    </a:p>
                  </a:txBody>
                  <a:tcPr/>
                </a:tc>
                <a:tc>
                  <a:txBody>
                    <a:bodyPr/>
                    <a:lstStyle/>
                    <a:p>
                      <a:pPr algn="ctr"/>
                      <a:r>
                        <a:rPr lang="vi-VN" dirty="0"/>
                        <a:t>58</a:t>
                      </a:r>
                      <a:endParaRPr lang="en-US" dirty="0"/>
                    </a:p>
                  </a:txBody>
                  <a:tcPr/>
                </a:tc>
                <a:tc>
                  <a:txBody>
                    <a:bodyPr/>
                    <a:lstStyle/>
                    <a:p>
                      <a:pPr algn="ctr"/>
                      <a:r>
                        <a:rPr lang="vi-VN" dirty="0"/>
                        <a:t>41</a:t>
                      </a:r>
                      <a:endParaRPr lang="en-US" dirty="0"/>
                    </a:p>
                  </a:txBody>
                  <a:tcPr/>
                </a:tc>
                <a:extLst>
                  <a:ext uri="{0D108BD9-81ED-4DB2-BD59-A6C34878D82A}">
                    <a16:rowId xmlns:a16="http://schemas.microsoft.com/office/drawing/2014/main" val="2805253236"/>
                  </a:ext>
                </a:extLst>
              </a:tr>
            </a:tbl>
          </a:graphicData>
        </a:graphic>
      </p:graphicFrame>
      <p:pic>
        <p:nvPicPr>
          <p:cNvPr id="9" name="Picture 8">
            <a:extLst>
              <a:ext uri="{FF2B5EF4-FFF2-40B4-BE49-F238E27FC236}">
                <a16:creationId xmlns:a16="http://schemas.microsoft.com/office/drawing/2014/main" id="{6CC63202-980D-D25E-A378-A1790F51F3B7}"/>
              </a:ext>
            </a:extLst>
          </p:cNvPr>
          <p:cNvPicPr>
            <a:picLocks noChangeAspect="1"/>
          </p:cNvPicPr>
          <p:nvPr/>
        </p:nvPicPr>
        <p:blipFill>
          <a:blip r:embed="rId2"/>
          <a:stretch>
            <a:fillRect/>
          </a:stretch>
        </p:blipFill>
        <p:spPr>
          <a:xfrm>
            <a:off x="1871528" y="4706246"/>
            <a:ext cx="3854154" cy="2049154"/>
          </a:xfrm>
          <a:prstGeom prst="rect">
            <a:avLst/>
          </a:prstGeom>
        </p:spPr>
      </p:pic>
    </p:spTree>
    <p:extLst>
      <p:ext uri="{BB962C8B-B14F-4D97-AF65-F5344CB8AC3E}">
        <p14:creationId xmlns:p14="http://schemas.microsoft.com/office/powerpoint/2010/main" val="271455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arn(inVertical)">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vi-VN" dirty="0"/>
              <a:t>Bài tập về nhà</a:t>
            </a:r>
            <a:endParaRPr lang="en-US" spc="-20" dirty="0"/>
          </a:p>
        </p:txBody>
      </p:sp>
      <p:sp>
        <p:nvSpPr>
          <p:cNvPr id="3" name="object 3"/>
          <p:cNvSpPr txBox="1"/>
          <p:nvPr/>
        </p:nvSpPr>
        <p:spPr>
          <a:xfrm>
            <a:off x="94003" y="1837261"/>
            <a:ext cx="11793197" cy="3867725"/>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800" dirty="0"/>
              <a:t>Tìm hiểu cách dùng các lớp dữ liệu còn lại,.</a:t>
            </a:r>
          </a:p>
          <a:p>
            <a:pPr marL="287020" indent="-274320" algn="just">
              <a:spcBef>
                <a:spcPts val="720"/>
              </a:spcBef>
              <a:buClr>
                <a:srgbClr val="E7BB29"/>
              </a:buClr>
              <a:buSzPct val="94230"/>
              <a:buFont typeface="Segoe UI Symbol"/>
              <a:buChar char="⚫"/>
              <a:tabLst>
                <a:tab pos="287020" algn="l"/>
              </a:tabLst>
            </a:pPr>
            <a:r>
              <a:rPr lang="vi-VN" sz="2800" dirty="0">
                <a:latin typeface="Arial"/>
                <a:cs typeface="Arial"/>
              </a:rPr>
              <a:t>Tìm hiểu trước về makefile.</a:t>
            </a:r>
          </a:p>
          <a:p>
            <a:pPr marL="287020" indent="-274320" algn="just">
              <a:spcBef>
                <a:spcPts val="720"/>
              </a:spcBef>
              <a:buClr>
                <a:srgbClr val="E7BB29"/>
              </a:buClr>
              <a:buSzPct val="94230"/>
              <a:buFont typeface="Segoe UI Symbol"/>
              <a:buChar char="⚫"/>
              <a:tabLst>
                <a:tab pos="287020" algn="l"/>
              </a:tabLst>
            </a:pPr>
            <a:r>
              <a:rPr lang="vi-VN" sz="2800" dirty="0">
                <a:latin typeface="Arial"/>
                <a:cs typeface="Arial"/>
              </a:rPr>
              <a:t>Tạo một project tổng hợp kiến thức hôm nay đã học, và trình bày vào buổi hôm sau(file code, và một file báo cáo(.doc), hiểu thế nào thì code lại như thế không cần theo mẫu nào, miễn là giải thích được các vấn đề của buổi học hôm nay).</a:t>
            </a:r>
          </a:p>
          <a:p>
            <a:pPr marL="287020" indent="-274320" algn="just">
              <a:spcBef>
                <a:spcPts val="720"/>
              </a:spcBef>
              <a:buClr>
                <a:srgbClr val="E7BB29"/>
              </a:buClr>
              <a:buSzPct val="94230"/>
              <a:buFont typeface="Segoe UI Symbol"/>
              <a:buChar char="⚫"/>
              <a:tabLst>
                <a:tab pos="287020" algn="l"/>
              </a:tabLst>
            </a:pPr>
            <a:r>
              <a:rPr lang="vi-VN" sz="2800" dirty="0">
                <a:latin typeface="Arial"/>
                <a:cs typeface="Arial"/>
              </a:rPr>
              <a:t>Nộp bài tập lên link driver như buổi 1.</a:t>
            </a:r>
          </a:p>
          <a:p>
            <a:pPr marL="287020" indent="-274320" algn="just">
              <a:spcBef>
                <a:spcPts val="720"/>
              </a:spcBef>
              <a:buClr>
                <a:srgbClr val="E7BB29"/>
              </a:buClr>
              <a:buSzPct val="94230"/>
              <a:buFont typeface="Segoe UI Symbol"/>
              <a:buChar char="⚫"/>
              <a:tabLst>
                <a:tab pos="287020" algn="l"/>
              </a:tabLst>
            </a:pPr>
            <a:endParaRPr lang="vi-VN" sz="2600" dirty="0">
              <a:latin typeface="Arial"/>
              <a:cs typeface="Arial"/>
            </a:endParaRPr>
          </a:p>
        </p:txBody>
      </p:sp>
    </p:spTree>
    <p:extLst>
      <p:ext uri="{BB962C8B-B14F-4D97-AF65-F5344CB8AC3E}">
        <p14:creationId xmlns:p14="http://schemas.microsoft.com/office/powerpoint/2010/main" val="2961192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vi-VN" dirty="0"/>
              <a:t>Buổi 2 kết thúc.</a:t>
            </a:r>
            <a:endParaRPr lang="en-US" spc="-20" dirty="0"/>
          </a:p>
        </p:txBody>
      </p:sp>
      <p:sp>
        <p:nvSpPr>
          <p:cNvPr id="3" name="object 3"/>
          <p:cNvSpPr txBox="1"/>
          <p:nvPr/>
        </p:nvSpPr>
        <p:spPr>
          <a:xfrm>
            <a:off x="94003" y="1837261"/>
            <a:ext cx="11793197" cy="523220"/>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800" dirty="0">
                <a:latin typeface="Arial"/>
                <a:cs typeface="Arial"/>
              </a:rPr>
              <a:t>Bạn nào có câu hỏi gì không?</a:t>
            </a:r>
            <a:endParaRPr lang="vi-VN" sz="2600" dirty="0">
              <a:latin typeface="Arial"/>
              <a:cs typeface="Arial"/>
            </a:endParaRPr>
          </a:p>
        </p:txBody>
      </p:sp>
    </p:spTree>
    <p:extLst>
      <p:ext uri="{BB962C8B-B14F-4D97-AF65-F5344CB8AC3E}">
        <p14:creationId xmlns:p14="http://schemas.microsoft.com/office/powerpoint/2010/main" val="687567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Ví</a:t>
            </a:r>
            <a:r>
              <a:rPr lang="en-US" dirty="0"/>
              <a:t> </a:t>
            </a:r>
            <a:r>
              <a:rPr lang="en-US" dirty="0" err="1"/>
              <a:t>dụ</a:t>
            </a:r>
            <a:r>
              <a:rPr lang="en-US" dirty="0"/>
              <a:t> </a:t>
            </a:r>
            <a:r>
              <a:rPr lang="en-US" dirty="0" err="1"/>
              <a:t>số</a:t>
            </a:r>
            <a:r>
              <a:rPr lang="en-US" dirty="0"/>
              <a:t> </a:t>
            </a:r>
            <a:r>
              <a:rPr lang="en-US" dirty="0" err="1"/>
              <a:t>âm</a:t>
            </a:r>
            <a:endParaRPr spc="-20" dirty="0"/>
          </a:p>
        </p:txBody>
      </p:sp>
      <p:graphicFrame>
        <p:nvGraphicFramePr>
          <p:cNvPr id="4" name="Table 20">
            <a:extLst>
              <a:ext uri="{FF2B5EF4-FFF2-40B4-BE49-F238E27FC236}">
                <a16:creationId xmlns:a16="http://schemas.microsoft.com/office/drawing/2014/main" id="{A80A1FAF-00AC-1963-23D7-8FAAB84A4915}"/>
              </a:ext>
            </a:extLst>
          </p:cNvPr>
          <p:cNvGraphicFramePr>
            <a:graphicFrameLocks/>
          </p:cNvGraphicFramePr>
          <p:nvPr>
            <p:extLst>
              <p:ext uri="{D42A27DB-BD31-4B8C-83A1-F6EECF244321}">
                <p14:modId xmlns:p14="http://schemas.microsoft.com/office/powerpoint/2010/main" val="3164496016"/>
              </p:ext>
            </p:extLst>
          </p:nvPr>
        </p:nvGraphicFramePr>
        <p:xfrm>
          <a:off x="769834" y="4853531"/>
          <a:ext cx="10515600" cy="365760"/>
        </p:xfrm>
        <a:graphic>
          <a:graphicData uri="http://schemas.openxmlformats.org/drawingml/2006/table">
            <a:tbl>
              <a:tblPr firstRow="1" bandRow="1">
                <a:tableStyleId>{5C22544A-7EE6-4342-B048-85BDC9FD1C3A}</a:tableStyleId>
              </a:tblPr>
              <a:tblGrid>
                <a:gridCol w="657225">
                  <a:extLst>
                    <a:ext uri="{9D8B030D-6E8A-4147-A177-3AD203B41FA5}">
                      <a16:colId xmlns:a16="http://schemas.microsoft.com/office/drawing/2014/main" val="3830157240"/>
                    </a:ext>
                  </a:extLst>
                </a:gridCol>
                <a:gridCol w="657225">
                  <a:extLst>
                    <a:ext uri="{9D8B030D-6E8A-4147-A177-3AD203B41FA5}">
                      <a16:colId xmlns:a16="http://schemas.microsoft.com/office/drawing/2014/main" val="1315763264"/>
                    </a:ext>
                  </a:extLst>
                </a:gridCol>
                <a:gridCol w="657225">
                  <a:extLst>
                    <a:ext uri="{9D8B030D-6E8A-4147-A177-3AD203B41FA5}">
                      <a16:colId xmlns:a16="http://schemas.microsoft.com/office/drawing/2014/main" val="1144950960"/>
                    </a:ext>
                  </a:extLst>
                </a:gridCol>
                <a:gridCol w="657225">
                  <a:extLst>
                    <a:ext uri="{9D8B030D-6E8A-4147-A177-3AD203B41FA5}">
                      <a16:colId xmlns:a16="http://schemas.microsoft.com/office/drawing/2014/main" val="1120661202"/>
                    </a:ext>
                  </a:extLst>
                </a:gridCol>
                <a:gridCol w="657225">
                  <a:extLst>
                    <a:ext uri="{9D8B030D-6E8A-4147-A177-3AD203B41FA5}">
                      <a16:colId xmlns:a16="http://schemas.microsoft.com/office/drawing/2014/main" val="3761595718"/>
                    </a:ext>
                  </a:extLst>
                </a:gridCol>
                <a:gridCol w="657225">
                  <a:extLst>
                    <a:ext uri="{9D8B030D-6E8A-4147-A177-3AD203B41FA5}">
                      <a16:colId xmlns:a16="http://schemas.microsoft.com/office/drawing/2014/main" val="1261372157"/>
                    </a:ext>
                  </a:extLst>
                </a:gridCol>
                <a:gridCol w="657225">
                  <a:extLst>
                    <a:ext uri="{9D8B030D-6E8A-4147-A177-3AD203B41FA5}">
                      <a16:colId xmlns:a16="http://schemas.microsoft.com/office/drawing/2014/main" val="3464554169"/>
                    </a:ext>
                  </a:extLst>
                </a:gridCol>
                <a:gridCol w="657225">
                  <a:extLst>
                    <a:ext uri="{9D8B030D-6E8A-4147-A177-3AD203B41FA5}">
                      <a16:colId xmlns:a16="http://schemas.microsoft.com/office/drawing/2014/main" val="331596536"/>
                    </a:ext>
                  </a:extLst>
                </a:gridCol>
                <a:gridCol w="657225">
                  <a:extLst>
                    <a:ext uri="{9D8B030D-6E8A-4147-A177-3AD203B41FA5}">
                      <a16:colId xmlns:a16="http://schemas.microsoft.com/office/drawing/2014/main" val="2634404119"/>
                    </a:ext>
                  </a:extLst>
                </a:gridCol>
                <a:gridCol w="657225">
                  <a:extLst>
                    <a:ext uri="{9D8B030D-6E8A-4147-A177-3AD203B41FA5}">
                      <a16:colId xmlns:a16="http://schemas.microsoft.com/office/drawing/2014/main" val="1113856215"/>
                    </a:ext>
                  </a:extLst>
                </a:gridCol>
                <a:gridCol w="657225">
                  <a:extLst>
                    <a:ext uri="{9D8B030D-6E8A-4147-A177-3AD203B41FA5}">
                      <a16:colId xmlns:a16="http://schemas.microsoft.com/office/drawing/2014/main" val="3241902695"/>
                    </a:ext>
                  </a:extLst>
                </a:gridCol>
                <a:gridCol w="657225">
                  <a:extLst>
                    <a:ext uri="{9D8B030D-6E8A-4147-A177-3AD203B41FA5}">
                      <a16:colId xmlns:a16="http://schemas.microsoft.com/office/drawing/2014/main" val="2537294094"/>
                    </a:ext>
                  </a:extLst>
                </a:gridCol>
                <a:gridCol w="657225">
                  <a:extLst>
                    <a:ext uri="{9D8B030D-6E8A-4147-A177-3AD203B41FA5}">
                      <a16:colId xmlns:a16="http://schemas.microsoft.com/office/drawing/2014/main" val="2949022799"/>
                    </a:ext>
                  </a:extLst>
                </a:gridCol>
                <a:gridCol w="657225">
                  <a:extLst>
                    <a:ext uri="{9D8B030D-6E8A-4147-A177-3AD203B41FA5}">
                      <a16:colId xmlns:a16="http://schemas.microsoft.com/office/drawing/2014/main" val="4190805633"/>
                    </a:ext>
                  </a:extLst>
                </a:gridCol>
                <a:gridCol w="657225">
                  <a:extLst>
                    <a:ext uri="{9D8B030D-6E8A-4147-A177-3AD203B41FA5}">
                      <a16:colId xmlns:a16="http://schemas.microsoft.com/office/drawing/2014/main" val="264582161"/>
                    </a:ext>
                  </a:extLst>
                </a:gridCol>
                <a:gridCol w="657225">
                  <a:extLst>
                    <a:ext uri="{9D8B030D-6E8A-4147-A177-3AD203B41FA5}">
                      <a16:colId xmlns:a16="http://schemas.microsoft.com/office/drawing/2014/main" val="1773049204"/>
                    </a:ext>
                  </a:extLst>
                </a:gridCol>
              </a:tblGrid>
              <a:tr h="0">
                <a:tc>
                  <a:txBody>
                    <a:bodyPr/>
                    <a:lstStyle/>
                    <a:p>
                      <a:pPr algn="ctr"/>
                      <a:r>
                        <a:rPr lang="en-GB" dirty="0"/>
                        <a:t>1</a:t>
                      </a:r>
                    </a:p>
                  </a:txBody>
                  <a:tcPr/>
                </a:tc>
                <a:tc>
                  <a:txBody>
                    <a:bodyPr/>
                    <a:lstStyle/>
                    <a:p>
                      <a:pPr algn="ctr"/>
                      <a:r>
                        <a:rPr lang="en-GB" dirty="0"/>
                        <a:t>1</a:t>
                      </a:r>
                    </a:p>
                  </a:txBody>
                  <a:tcPr/>
                </a:tc>
                <a:tc>
                  <a:txBody>
                    <a:bodyPr/>
                    <a:lstStyle/>
                    <a:p>
                      <a:pPr algn="ctr"/>
                      <a:r>
                        <a:rPr lang="en-GB" dirty="0"/>
                        <a:t>1</a:t>
                      </a:r>
                    </a:p>
                  </a:txBody>
                  <a:tcPr/>
                </a:tc>
                <a:tc>
                  <a:txBody>
                    <a:bodyPr/>
                    <a:lstStyle/>
                    <a:p>
                      <a:pPr algn="ctr"/>
                      <a:r>
                        <a:rPr lang="en-GB" dirty="0"/>
                        <a:t>1</a:t>
                      </a:r>
                    </a:p>
                  </a:txBody>
                  <a:tcPr/>
                </a:tc>
                <a:tc>
                  <a:txBody>
                    <a:bodyPr/>
                    <a:lstStyle/>
                    <a:p>
                      <a:pPr algn="ctr"/>
                      <a:r>
                        <a:rPr lang="en-GB" dirty="0"/>
                        <a:t>1</a:t>
                      </a:r>
                    </a:p>
                  </a:txBody>
                  <a:tcPr/>
                </a:tc>
                <a:tc>
                  <a:txBody>
                    <a:bodyPr/>
                    <a:lstStyle/>
                    <a:p>
                      <a:pPr algn="ctr"/>
                      <a:r>
                        <a:rPr lang="en-GB" dirty="0"/>
                        <a:t>1</a:t>
                      </a:r>
                    </a:p>
                  </a:txBody>
                  <a:tcPr/>
                </a:tc>
                <a:tc>
                  <a:txBody>
                    <a:bodyPr/>
                    <a:lstStyle/>
                    <a:p>
                      <a:pPr algn="ctr"/>
                      <a:r>
                        <a:rPr lang="en-GB" dirty="0"/>
                        <a:t>1</a:t>
                      </a:r>
                    </a:p>
                  </a:txBody>
                  <a:tcPr/>
                </a:tc>
                <a:tc>
                  <a:txBody>
                    <a:bodyPr/>
                    <a:lstStyle/>
                    <a:p>
                      <a:pPr algn="ctr"/>
                      <a:r>
                        <a:rPr lang="en-GB" dirty="0"/>
                        <a:t>1</a:t>
                      </a:r>
                    </a:p>
                  </a:txBody>
                  <a:tcPr/>
                </a:tc>
                <a:tc>
                  <a:txBody>
                    <a:bodyPr/>
                    <a:lstStyle/>
                    <a:p>
                      <a:pPr algn="ctr"/>
                      <a:r>
                        <a:rPr lang="en-GB" dirty="0"/>
                        <a:t>1</a:t>
                      </a:r>
                    </a:p>
                  </a:txBody>
                  <a:tcPr/>
                </a:tc>
                <a:tc>
                  <a:txBody>
                    <a:bodyPr/>
                    <a:lstStyle/>
                    <a:p>
                      <a:pPr algn="ctr"/>
                      <a:r>
                        <a:rPr lang="en-GB" dirty="0"/>
                        <a:t>1</a:t>
                      </a:r>
                    </a:p>
                  </a:txBody>
                  <a:tcPr/>
                </a:tc>
                <a:tc>
                  <a:txBody>
                    <a:bodyPr/>
                    <a:lstStyle/>
                    <a:p>
                      <a:pPr algn="ctr"/>
                      <a:r>
                        <a:rPr lang="en-GB" dirty="0"/>
                        <a:t>1</a:t>
                      </a:r>
                    </a:p>
                  </a:txBody>
                  <a:tcPr/>
                </a:tc>
                <a:tc>
                  <a:txBody>
                    <a:bodyPr/>
                    <a:lstStyle/>
                    <a:p>
                      <a:pPr algn="ctr"/>
                      <a:r>
                        <a:rPr lang="en-GB" dirty="0"/>
                        <a:t>0</a:t>
                      </a:r>
                    </a:p>
                  </a:txBody>
                  <a:tcPr/>
                </a:tc>
                <a:tc>
                  <a:txBody>
                    <a:bodyPr/>
                    <a:lstStyle/>
                    <a:p>
                      <a:pPr algn="ctr"/>
                      <a:r>
                        <a:rPr lang="en-GB" dirty="0"/>
                        <a:t>0</a:t>
                      </a:r>
                    </a:p>
                  </a:txBody>
                  <a:tcPr/>
                </a:tc>
                <a:tc>
                  <a:txBody>
                    <a:bodyPr/>
                    <a:lstStyle/>
                    <a:p>
                      <a:pPr algn="ctr"/>
                      <a:r>
                        <a:rPr lang="en-GB" dirty="0"/>
                        <a:t>1</a:t>
                      </a:r>
                    </a:p>
                  </a:txBody>
                  <a:tcPr/>
                </a:tc>
                <a:tc>
                  <a:txBody>
                    <a:bodyPr/>
                    <a:lstStyle/>
                    <a:p>
                      <a:pPr algn="ctr"/>
                      <a:r>
                        <a:rPr lang="en-GB" dirty="0"/>
                        <a:t>1</a:t>
                      </a:r>
                    </a:p>
                  </a:txBody>
                  <a:tcPr/>
                </a:tc>
                <a:tc>
                  <a:txBody>
                    <a:bodyPr/>
                    <a:lstStyle/>
                    <a:p>
                      <a:pPr algn="ctr"/>
                      <a:r>
                        <a:rPr lang="en-GB" dirty="0"/>
                        <a:t>1</a:t>
                      </a:r>
                    </a:p>
                  </a:txBody>
                  <a:tcPr/>
                </a:tc>
                <a:extLst>
                  <a:ext uri="{0D108BD9-81ED-4DB2-BD59-A6C34878D82A}">
                    <a16:rowId xmlns:a16="http://schemas.microsoft.com/office/drawing/2014/main" val="3247209614"/>
                  </a:ext>
                </a:extLst>
              </a:tr>
            </a:tbl>
          </a:graphicData>
        </a:graphic>
      </p:graphicFrame>
      <p:graphicFrame>
        <p:nvGraphicFramePr>
          <p:cNvPr id="5" name="Table 20">
            <a:extLst>
              <a:ext uri="{FF2B5EF4-FFF2-40B4-BE49-F238E27FC236}">
                <a16:creationId xmlns:a16="http://schemas.microsoft.com/office/drawing/2014/main" id="{1562B553-5FA3-F057-3C96-4329EB9B50D7}"/>
              </a:ext>
            </a:extLst>
          </p:cNvPr>
          <p:cNvGraphicFramePr>
            <a:graphicFrameLocks/>
          </p:cNvGraphicFramePr>
          <p:nvPr>
            <p:extLst>
              <p:ext uri="{D42A27DB-BD31-4B8C-83A1-F6EECF244321}">
                <p14:modId xmlns:p14="http://schemas.microsoft.com/office/powerpoint/2010/main" val="3471208055"/>
              </p:ext>
            </p:extLst>
          </p:nvPr>
        </p:nvGraphicFramePr>
        <p:xfrm>
          <a:off x="769834" y="4451129"/>
          <a:ext cx="10515600" cy="274320"/>
        </p:xfrm>
        <a:graphic>
          <a:graphicData uri="http://schemas.openxmlformats.org/drawingml/2006/table">
            <a:tbl>
              <a:tblPr firstRow="1" bandRow="1">
                <a:tableStyleId>{5C22544A-7EE6-4342-B048-85BDC9FD1C3A}</a:tableStyleId>
              </a:tblPr>
              <a:tblGrid>
                <a:gridCol w="657225">
                  <a:extLst>
                    <a:ext uri="{9D8B030D-6E8A-4147-A177-3AD203B41FA5}">
                      <a16:colId xmlns:a16="http://schemas.microsoft.com/office/drawing/2014/main" val="3830157240"/>
                    </a:ext>
                  </a:extLst>
                </a:gridCol>
                <a:gridCol w="657225">
                  <a:extLst>
                    <a:ext uri="{9D8B030D-6E8A-4147-A177-3AD203B41FA5}">
                      <a16:colId xmlns:a16="http://schemas.microsoft.com/office/drawing/2014/main" val="1315763264"/>
                    </a:ext>
                  </a:extLst>
                </a:gridCol>
                <a:gridCol w="657225">
                  <a:extLst>
                    <a:ext uri="{9D8B030D-6E8A-4147-A177-3AD203B41FA5}">
                      <a16:colId xmlns:a16="http://schemas.microsoft.com/office/drawing/2014/main" val="1144950960"/>
                    </a:ext>
                  </a:extLst>
                </a:gridCol>
                <a:gridCol w="657225">
                  <a:extLst>
                    <a:ext uri="{9D8B030D-6E8A-4147-A177-3AD203B41FA5}">
                      <a16:colId xmlns:a16="http://schemas.microsoft.com/office/drawing/2014/main" val="1120661202"/>
                    </a:ext>
                  </a:extLst>
                </a:gridCol>
                <a:gridCol w="657225">
                  <a:extLst>
                    <a:ext uri="{9D8B030D-6E8A-4147-A177-3AD203B41FA5}">
                      <a16:colId xmlns:a16="http://schemas.microsoft.com/office/drawing/2014/main" val="3761595718"/>
                    </a:ext>
                  </a:extLst>
                </a:gridCol>
                <a:gridCol w="657225">
                  <a:extLst>
                    <a:ext uri="{9D8B030D-6E8A-4147-A177-3AD203B41FA5}">
                      <a16:colId xmlns:a16="http://schemas.microsoft.com/office/drawing/2014/main" val="1261372157"/>
                    </a:ext>
                  </a:extLst>
                </a:gridCol>
                <a:gridCol w="657225">
                  <a:extLst>
                    <a:ext uri="{9D8B030D-6E8A-4147-A177-3AD203B41FA5}">
                      <a16:colId xmlns:a16="http://schemas.microsoft.com/office/drawing/2014/main" val="3464554169"/>
                    </a:ext>
                  </a:extLst>
                </a:gridCol>
                <a:gridCol w="657225">
                  <a:extLst>
                    <a:ext uri="{9D8B030D-6E8A-4147-A177-3AD203B41FA5}">
                      <a16:colId xmlns:a16="http://schemas.microsoft.com/office/drawing/2014/main" val="331596536"/>
                    </a:ext>
                  </a:extLst>
                </a:gridCol>
                <a:gridCol w="657225">
                  <a:extLst>
                    <a:ext uri="{9D8B030D-6E8A-4147-A177-3AD203B41FA5}">
                      <a16:colId xmlns:a16="http://schemas.microsoft.com/office/drawing/2014/main" val="2634404119"/>
                    </a:ext>
                  </a:extLst>
                </a:gridCol>
                <a:gridCol w="657225">
                  <a:extLst>
                    <a:ext uri="{9D8B030D-6E8A-4147-A177-3AD203B41FA5}">
                      <a16:colId xmlns:a16="http://schemas.microsoft.com/office/drawing/2014/main" val="1113856215"/>
                    </a:ext>
                  </a:extLst>
                </a:gridCol>
                <a:gridCol w="657225">
                  <a:extLst>
                    <a:ext uri="{9D8B030D-6E8A-4147-A177-3AD203B41FA5}">
                      <a16:colId xmlns:a16="http://schemas.microsoft.com/office/drawing/2014/main" val="3241902695"/>
                    </a:ext>
                  </a:extLst>
                </a:gridCol>
                <a:gridCol w="657225">
                  <a:extLst>
                    <a:ext uri="{9D8B030D-6E8A-4147-A177-3AD203B41FA5}">
                      <a16:colId xmlns:a16="http://schemas.microsoft.com/office/drawing/2014/main" val="2537294094"/>
                    </a:ext>
                  </a:extLst>
                </a:gridCol>
                <a:gridCol w="657225">
                  <a:extLst>
                    <a:ext uri="{9D8B030D-6E8A-4147-A177-3AD203B41FA5}">
                      <a16:colId xmlns:a16="http://schemas.microsoft.com/office/drawing/2014/main" val="2949022799"/>
                    </a:ext>
                  </a:extLst>
                </a:gridCol>
                <a:gridCol w="657225">
                  <a:extLst>
                    <a:ext uri="{9D8B030D-6E8A-4147-A177-3AD203B41FA5}">
                      <a16:colId xmlns:a16="http://schemas.microsoft.com/office/drawing/2014/main" val="4190805633"/>
                    </a:ext>
                  </a:extLst>
                </a:gridCol>
                <a:gridCol w="657225">
                  <a:extLst>
                    <a:ext uri="{9D8B030D-6E8A-4147-A177-3AD203B41FA5}">
                      <a16:colId xmlns:a16="http://schemas.microsoft.com/office/drawing/2014/main" val="264582161"/>
                    </a:ext>
                  </a:extLst>
                </a:gridCol>
                <a:gridCol w="657225">
                  <a:extLst>
                    <a:ext uri="{9D8B030D-6E8A-4147-A177-3AD203B41FA5}">
                      <a16:colId xmlns:a16="http://schemas.microsoft.com/office/drawing/2014/main" val="1773049204"/>
                    </a:ext>
                  </a:extLst>
                </a:gridCol>
              </a:tblGrid>
              <a:tr h="119037">
                <a:tc>
                  <a:txBody>
                    <a:bodyPr/>
                    <a:lstStyle/>
                    <a:p>
                      <a:pPr algn="ctr"/>
                      <a:r>
                        <a:rPr lang="en-GB" sz="1200" dirty="0">
                          <a:solidFill>
                            <a:schemeClr val="tx1"/>
                          </a:solidFill>
                        </a:rPr>
                        <a:t>15</a:t>
                      </a:r>
                    </a:p>
                  </a:txBody>
                  <a:tcPr>
                    <a:solidFill>
                      <a:schemeClr val="bg1"/>
                    </a:solidFill>
                  </a:tcPr>
                </a:tc>
                <a:tc>
                  <a:txBody>
                    <a:bodyPr/>
                    <a:lstStyle/>
                    <a:p>
                      <a:pPr algn="ctr"/>
                      <a:r>
                        <a:rPr lang="en-GB" sz="1200" dirty="0">
                          <a:solidFill>
                            <a:schemeClr val="tx1"/>
                          </a:solidFill>
                        </a:rPr>
                        <a:t>14</a:t>
                      </a:r>
                    </a:p>
                  </a:txBody>
                  <a:tcPr>
                    <a:solidFill>
                      <a:schemeClr val="bg1"/>
                    </a:solidFill>
                  </a:tcPr>
                </a:tc>
                <a:tc>
                  <a:txBody>
                    <a:bodyPr/>
                    <a:lstStyle/>
                    <a:p>
                      <a:pPr algn="ctr"/>
                      <a:r>
                        <a:rPr lang="en-GB" sz="1200" dirty="0">
                          <a:solidFill>
                            <a:schemeClr val="tx1"/>
                          </a:solidFill>
                        </a:rPr>
                        <a:t>13</a:t>
                      </a:r>
                    </a:p>
                  </a:txBody>
                  <a:tcPr>
                    <a:solidFill>
                      <a:schemeClr val="bg1"/>
                    </a:solidFill>
                  </a:tcPr>
                </a:tc>
                <a:tc>
                  <a:txBody>
                    <a:bodyPr/>
                    <a:lstStyle/>
                    <a:p>
                      <a:pPr algn="ctr"/>
                      <a:r>
                        <a:rPr lang="en-GB" sz="1200" dirty="0">
                          <a:solidFill>
                            <a:schemeClr val="tx1"/>
                          </a:solidFill>
                        </a:rPr>
                        <a:t>12</a:t>
                      </a:r>
                    </a:p>
                  </a:txBody>
                  <a:tcPr>
                    <a:solidFill>
                      <a:schemeClr val="bg1"/>
                    </a:solidFill>
                  </a:tcPr>
                </a:tc>
                <a:tc>
                  <a:txBody>
                    <a:bodyPr/>
                    <a:lstStyle/>
                    <a:p>
                      <a:pPr algn="ctr"/>
                      <a:r>
                        <a:rPr lang="en-GB" sz="1200" dirty="0">
                          <a:solidFill>
                            <a:schemeClr val="tx1"/>
                          </a:solidFill>
                        </a:rPr>
                        <a:t>11</a:t>
                      </a:r>
                    </a:p>
                  </a:txBody>
                  <a:tcPr>
                    <a:solidFill>
                      <a:schemeClr val="bg1"/>
                    </a:solidFill>
                  </a:tcPr>
                </a:tc>
                <a:tc>
                  <a:txBody>
                    <a:bodyPr/>
                    <a:lstStyle/>
                    <a:p>
                      <a:pPr algn="ctr"/>
                      <a:r>
                        <a:rPr lang="en-GB" sz="1200" dirty="0">
                          <a:solidFill>
                            <a:schemeClr val="tx1"/>
                          </a:solidFill>
                        </a:rPr>
                        <a:t>10</a:t>
                      </a:r>
                    </a:p>
                  </a:txBody>
                  <a:tcPr>
                    <a:solidFill>
                      <a:schemeClr val="bg1"/>
                    </a:solidFill>
                  </a:tcPr>
                </a:tc>
                <a:tc>
                  <a:txBody>
                    <a:bodyPr/>
                    <a:lstStyle/>
                    <a:p>
                      <a:pPr algn="ctr"/>
                      <a:r>
                        <a:rPr lang="en-GB" sz="1200" dirty="0">
                          <a:solidFill>
                            <a:schemeClr val="tx1"/>
                          </a:solidFill>
                        </a:rPr>
                        <a:t>9</a:t>
                      </a:r>
                    </a:p>
                  </a:txBody>
                  <a:tcPr>
                    <a:solidFill>
                      <a:schemeClr val="bg1"/>
                    </a:solidFill>
                  </a:tcPr>
                </a:tc>
                <a:tc>
                  <a:txBody>
                    <a:bodyPr/>
                    <a:lstStyle/>
                    <a:p>
                      <a:pPr algn="ctr"/>
                      <a:r>
                        <a:rPr lang="en-GB" sz="1200" dirty="0">
                          <a:solidFill>
                            <a:schemeClr val="tx1"/>
                          </a:solidFill>
                        </a:rPr>
                        <a:t>8</a:t>
                      </a:r>
                    </a:p>
                  </a:txBody>
                  <a:tcPr>
                    <a:solidFill>
                      <a:schemeClr val="bg1"/>
                    </a:solidFill>
                  </a:tcPr>
                </a:tc>
                <a:tc>
                  <a:txBody>
                    <a:bodyPr/>
                    <a:lstStyle/>
                    <a:p>
                      <a:pPr algn="ctr"/>
                      <a:r>
                        <a:rPr lang="en-GB" sz="1200" dirty="0">
                          <a:solidFill>
                            <a:schemeClr val="tx1"/>
                          </a:solidFill>
                        </a:rPr>
                        <a:t>7</a:t>
                      </a:r>
                    </a:p>
                  </a:txBody>
                  <a:tcPr>
                    <a:solidFill>
                      <a:schemeClr val="bg1"/>
                    </a:solidFill>
                  </a:tcPr>
                </a:tc>
                <a:tc>
                  <a:txBody>
                    <a:bodyPr/>
                    <a:lstStyle/>
                    <a:p>
                      <a:pPr algn="ctr"/>
                      <a:r>
                        <a:rPr lang="en-GB" sz="1200" dirty="0">
                          <a:solidFill>
                            <a:schemeClr val="tx1"/>
                          </a:solidFill>
                        </a:rPr>
                        <a:t>6</a:t>
                      </a:r>
                    </a:p>
                  </a:txBody>
                  <a:tcPr>
                    <a:solidFill>
                      <a:schemeClr val="bg1"/>
                    </a:solidFill>
                  </a:tcPr>
                </a:tc>
                <a:tc>
                  <a:txBody>
                    <a:bodyPr/>
                    <a:lstStyle/>
                    <a:p>
                      <a:pPr algn="ctr"/>
                      <a:r>
                        <a:rPr lang="en-GB" sz="1200" dirty="0">
                          <a:solidFill>
                            <a:schemeClr val="tx1"/>
                          </a:solidFill>
                        </a:rPr>
                        <a:t>5</a:t>
                      </a:r>
                    </a:p>
                  </a:txBody>
                  <a:tcPr>
                    <a:solidFill>
                      <a:schemeClr val="bg1"/>
                    </a:solidFill>
                  </a:tcPr>
                </a:tc>
                <a:tc>
                  <a:txBody>
                    <a:bodyPr/>
                    <a:lstStyle/>
                    <a:p>
                      <a:pPr algn="ctr"/>
                      <a:r>
                        <a:rPr lang="en-GB" sz="1200" dirty="0">
                          <a:solidFill>
                            <a:schemeClr val="tx1"/>
                          </a:solidFill>
                        </a:rPr>
                        <a:t>4</a:t>
                      </a:r>
                    </a:p>
                  </a:txBody>
                  <a:tcPr>
                    <a:solidFill>
                      <a:schemeClr val="bg1"/>
                    </a:solidFill>
                  </a:tcPr>
                </a:tc>
                <a:tc>
                  <a:txBody>
                    <a:bodyPr/>
                    <a:lstStyle/>
                    <a:p>
                      <a:pPr algn="ctr"/>
                      <a:r>
                        <a:rPr lang="en-GB" sz="1200" dirty="0">
                          <a:solidFill>
                            <a:schemeClr val="tx1"/>
                          </a:solidFill>
                        </a:rPr>
                        <a:t>3</a:t>
                      </a:r>
                    </a:p>
                  </a:txBody>
                  <a:tcPr>
                    <a:solidFill>
                      <a:schemeClr val="bg1"/>
                    </a:solidFill>
                  </a:tcPr>
                </a:tc>
                <a:tc>
                  <a:txBody>
                    <a:bodyPr/>
                    <a:lstStyle/>
                    <a:p>
                      <a:pPr algn="ctr"/>
                      <a:r>
                        <a:rPr lang="en-GB" sz="1200" dirty="0">
                          <a:solidFill>
                            <a:schemeClr val="tx1"/>
                          </a:solidFill>
                        </a:rPr>
                        <a:t>2</a:t>
                      </a:r>
                    </a:p>
                  </a:txBody>
                  <a:tcPr>
                    <a:solidFill>
                      <a:schemeClr val="bg1"/>
                    </a:solidFill>
                  </a:tcPr>
                </a:tc>
                <a:tc>
                  <a:txBody>
                    <a:bodyPr/>
                    <a:lstStyle/>
                    <a:p>
                      <a:pPr algn="ctr"/>
                      <a:r>
                        <a:rPr lang="en-GB" sz="1200" dirty="0">
                          <a:solidFill>
                            <a:schemeClr val="tx1"/>
                          </a:solidFill>
                        </a:rPr>
                        <a:t>1</a:t>
                      </a:r>
                    </a:p>
                  </a:txBody>
                  <a:tcPr>
                    <a:solidFill>
                      <a:schemeClr val="bg1"/>
                    </a:solidFill>
                  </a:tcPr>
                </a:tc>
                <a:tc>
                  <a:txBody>
                    <a:bodyPr/>
                    <a:lstStyle/>
                    <a:p>
                      <a:pPr algn="ctr"/>
                      <a:r>
                        <a:rPr lang="en-GB" sz="1200" dirty="0">
                          <a:solidFill>
                            <a:schemeClr val="tx1"/>
                          </a:solidFill>
                        </a:rPr>
                        <a:t>0</a:t>
                      </a:r>
                    </a:p>
                  </a:txBody>
                  <a:tcPr>
                    <a:solidFill>
                      <a:schemeClr val="bg1"/>
                    </a:solidFill>
                  </a:tcPr>
                </a:tc>
                <a:extLst>
                  <a:ext uri="{0D108BD9-81ED-4DB2-BD59-A6C34878D82A}">
                    <a16:rowId xmlns:a16="http://schemas.microsoft.com/office/drawing/2014/main" val="3247209614"/>
                  </a:ext>
                </a:extLst>
              </a:tr>
            </a:tbl>
          </a:graphicData>
        </a:graphic>
      </p:graphicFrame>
      <p:sp>
        <p:nvSpPr>
          <p:cNvPr id="6" name="Rectangle 5">
            <a:extLst>
              <a:ext uri="{FF2B5EF4-FFF2-40B4-BE49-F238E27FC236}">
                <a16:creationId xmlns:a16="http://schemas.microsoft.com/office/drawing/2014/main" id="{FDB48C29-FE81-964D-C0D5-0626F6C9A6E9}"/>
              </a:ext>
            </a:extLst>
          </p:cNvPr>
          <p:cNvSpPr/>
          <p:nvPr/>
        </p:nvSpPr>
        <p:spPr>
          <a:xfrm>
            <a:off x="5709142" y="2431472"/>
            <a:ext cx="129806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  25</a:t>
            </a:r>
          </a:p>
        </p:txBody>
      </p:sp>
      <p:sp>
        <p:nvSpPr>
          <p:cNvPr id="7" name="Left Brace 6">
            <a:extLst>
              <a:ext uri="{FF2B5EF4-FFF2-40B4-BE49-F238E27FC236}">
                <a16:creationId xmlns:a16="http://schemas.microsoft.com/office/drawing/2014/main" id="{3A607AA8-7947-0E1F-BBBE-DA4BCDF6BB2E}"/>
              </a:ext>
            </a:extLst>
          </p:cNvPr>
          <p:cNvSpPr/>
          <p:nvPr/>
        </p:nvSpPr>
        <p:spPr>
          <a:xfrm rot="5400000">
            <a:off x="5658972" y="-772931"/>
            <a:ext cx="1398411" cy="9854515"/>
          </a:xfrm>
          <a:prstGeom prst="leftBrace">
            <a:avLst/>
          </a:prstGeom>
          <a:ln w="571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8" name="Oval 7">
            <a:extLst>
              <a:ext uri="{FF2B5EF4-FFF2-40B4-BE49-F238E27FC236}">
                <a16:creationId xmlns:a16="http://schemas.microsoft.com/office/drawing/2014/main" id="{92DC0292-68A6-AE1B-93F6-912EDF3FEB48}"/>
              </a:ext>
            </a:extLst>
          </p:cNvPr>
          <p:cNvSpPr/>
          <p:nvPr/>
        </p:nvSpPr>
        <p:spPr>
          <a:xfrm>
            <a:off x="6225321" y="2591385"/>
            <a:ext cx="597314" cy="580512"/>
          </a:xfrm>
          <a:prstGeom prst="ellipse">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sz="4400" dirty="0">
              <a:ln w="0"/>
              <a:solidFill>
                <a:schemeClr val="tx1"/>
              </a:solidFill>
              <a:effectLst>
                <a:outerShdw blurRad="38100" dist="19050" dir="2700000" algn="tl" rotWithShape="0">
                  <a:schemeClr val="dk1">
                    <a:alpha val="40000"/>
                  </a:schemeClr>
                </a:outerShdw>
              </a:effectLst>
            </a:endParaRPr>
          </a:p>
        </p:txBody>
      </p:sp>
      <p:cxnSp>
        <p:nvCxnSpPr>
          <p:cNvPr id="9" name="Connector: Elbow 8">
            <a:extLst>
              <a:ext uri="{FF2B5EF4-FFF2-40B4-BE49-F238E27FC236}">
                <a16:creationId xmlns:a16="http://schemas.microsoft.com/office/drawing/2014/main" id="{B7ACC99C-F451-B99F-65AE-34EB707A8447}"/>
              </a:ext>
            </a:extLst>
          </p:cNvPr>
          <p:cNvCxnSpPr>
            <a:cxnSpLocks/>
            <a:stCxn id="4" idx="1"/>
            <a:endCxn id="6" idx="1"/>
          </p:cNvCxnSpPr>
          <p:nvPr/>
        </p:nvCxnSpPr>
        <p:spPr>
          <a:xfrm rot="10800000" flipH="1">
            <a:off x="769834" y="2888673"/>
            <a:ext cx="4939308" cy="2147739"/>
          </a:xfrm>
          <a:prstGeom prst="bentConnector3">
            <a:avLst>
              <a:gd name="adj1" fmla="val -4628"/>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10" name="Oval 9">
            <a:extLst>
              <a:ext uri="{FF2B5EF4-FFF2-40B4-BE49-F238E27FC236}">
                <a16:creationId xmlns:a16="http://schemas.microsoft.com/office/drawing/2014/main" id="{E146D9CA-FC1A-24BD-DC7C-D0C7B94AB572}"/>
              </a:ext>
            </a:extLst>
          </p:cNvPr>
          <p:cNvSpPr/>
          <p:nvPr/>
        </p:nvSpPr>
        <p:spPr>
          <a:xfrm>
            <a:off x="5829948" y="2754083"/>
            <a:ext cx="299103" cy="335280"/>
          </a:xfrm>
          <a:prstGeom prst="ellipse">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32A569C8-CDBF-5CD1-128C-10D91E908C22}"/>
              </a:ext>
            </a:extLst>
          </p:cNvPr>
          <p:cNvCxnSpPr/>
          <p:nvPr/>
        </p:nvCxnSpPr>
        <p:spPr>
          <a:xfrm flipV="1">
            <a:off x="1430920" y="4447896"/>
            <a:ext cx="0" cy="1114089"/>
          </a:xfrm>
          <a:prstGeom prst="line">
            <a:avLst/>
          </a:prstGeom>
          <a:ln w="57150">
            <a:solidFill>
              <a:srgbClr val="FFFF00"/>
            </a:solidFill>
          </a:ln>
        </p:spPr>
        <p:style>
          <a:lnRef idx="2">
            <a:schemeClr val="accent2"/>
          </a:lnRef>
          <a:fillRef idx="0">
            <a:schemeClr val="accent2"/>
          </a:fillRef>
          <a:effectRef idx="1">
            <a:schemeClr val="accent2"/>
          </a:effectRef>
          <a:fontRef idx="minor">
            <a:schemeClr val="tx1"/>
          </a:fontRef>
        </p:style>
      </p:cxnSp>
      <p:sp>
        <p:nvSpPr>
          <p:cNvPr id="12" name="TextBox 11">
            <a:extLst>
              <a:ext uri="{FF2B5EF4-FFF2-40B4-BE49-F238E27FC236}">
                <a16:creationId xmlns:a16="http://schemas.microsoft.com/office/drawing/2014/main" id="{52A3D25F-07F0-9D24-59E0-C4BCF22188AB}"/>
              </a:ext>
            </a:extLst>
          </p:cNvPr>
          <p:cNvSpPr txBox="1"/>
          <p:nvPr/>
        </p:nvSpPr>
        <p:spPr>
          <a:xfrm>
            <a:off x="540252" y="1837261"/>
            <a:ext cx="2102265" cy="923330"/>
          </a:xfrm>
          <a:prstGeom prst="rect">
            <a:avLst/>
          </a:prstGeom>
          <a:noFill/>
        </p:spPr>
        <p:txBody>
          <a:bodyPr wrap="square" rtlCol="0">
            <a:spAutoFit/>
          </a:bodyPr>
          <a:lstStyle/>
          <a:p>
            <a:r>
              <a:rPr lang="en-US" dirty="0" err="1"/>
              <a:t>Đây</a:t>
            </a:r>
            <a:r>
              <a:rPr lang="en-US" dirty="0"/>
              <a:t> </a:t>
            </a:r>
            <a:r>
              <a:rPr lang="en-US" dirty="0" err="1"/>
              <a:t>là</a:t>
            </a:r>
            <a:r>
              <a:rPr lang="en-US" dirty="0"/>
              <a:t> bit </a:t>
            </a:r>
            <a:r>
              <a:rPr lang="en-US" dirty="0" err="1"/>
              <a:t>dấu</a:t>
            </a:r>
            <a:r>
              <a:rPr lang="en-US" dirty="0"/>
              <a:t>:</a:t>
            </a:r>
          </a:p>
          <a:p>
            <a:r>
              <a:rPr lang="en-US" dirty="0"/>
              <a:t>1 = </a:t>
            </a:r>
            <a:r>
              <a:rPr lang="en-US" dirty="0" err="1"/>
              <a:t>Âm</a:t>
            </a:r>
            <a:endParaRPr lang="en-US" dirty="0"/>
          </a:p>
          <a:p>
            <a:r>
              <a:rPr lang="en-US" dirty="0"/>
              <a:t>0 = </a:t>
            </a:r>
            <a:r>
              <a:rPr lang="en-US" dirty="0" err="1"/>
              <a:t>Dương</a:t>
            </a:r>
            <a:endParaRPr lang="en-US" dirty="0"/>
          </a:p>
        </p:txBody>
      </p:sp>
      <p:sp>
        <p:nvSpPr>
          <p:cNvPr id="13" name="TextBox 12">
            <a:extLst>
              <a:ext uri="{FF2B5EF4-FFF2-40B4-BE49-F238E27FC236}">
                <a16:creationId xmlns:a16="http://schemas.microsoft.com/office/drawing/2014/main" id="{BFF84A10-6D86-44AC-7C09-1140C311AFDD}"/>
              </a:ext>
            </a:extLst>
          </p:cNvPr>
          <p:cNvSpPr txBox="1"/>
          <p:nvPr/>
        </p:nvSpPr>
        <p:spPr>
          <a:xfrm>
            <a:off x="7241293" y="2800332"/>
            <a:ext cx="3678385" cy="1200329"/>
          </a:xfrm>
          <a:prstGeom prst="rect">
            <a:avLst/>
          </a:prstGeom>
          <a:noFill/>
        </p:spPr>
        <p:txBody>
          <a:bodyPr wrap="square" rtlCol="0">
            <a:spAutoFit/>
          </a:bodyPr>
          <a:lstStyle/>
          <a:p>
            <a:pPr marL="285750" indent="-285750">
              <a:buFontTx/>
              <a:buChar char="-"/>
            </a:pPr>
            <a:r>
              <a:rPr lang="en-US" dirty="0"/>
              <a:t>15 bit </a:t>
            </a:r>
            <a:r>
              <a:rPr lang="en-US" dirty="0" err="1"/>
              <a:t>độ</a:t>
            </a:r>
            <a:r>
              <a:rPr lang="en-US" dirty="0"/>
              <a:t> </a:t>
            </a:r>
            <a:r>
              <a:rPr lang="en-US" dirty="0" err="1"/>
              <a:t>lớn</a:t>
            </a:r>
            <a:r>
              <a:rPr lang="en-US" dirty="0"/>
              <a:t> </a:t>
            </a:r>
            <a:r>
              <a:rPr lang="en-US" dirty="0" err="1"/>
              <a:t>của</a:t>
            </a:r>
            <a:r>
              <a:rPr lang="en-US" dirty="0"/>
              <a:t> data.</a:t>
            </a:r>
          </a:p>
          <a:p>
            <a:pPr marL="285750" indent="-285750">
              <a:buFontTx/>
              <a:buChar char="-"/>
            </a:pPr>
            <a:r>
              <a:rPr lang="en-US" dirty="0" err="1"/>
              <a:t>Nếu</a:t>
            </a:r>
            <a:r>
              <a:rPr lang="en-US" dirty="0"/>
              <a:t> </a:t>
            </a:r>
            <a:r>
              <a:rPr lang="en-US" dirty="0" err="1"/>
              <a:t>là</a:t>
            </a:r>
            <a:r>
              <a:rPr lang="en-US" dirty="0"/>
              <a:t> </a:t>
            </a:r>
            <a:r>
              <a:rPr lang="en-US" dirty="0" err="1"/>
              <a:t>số</a:t>
            </a:r>
            <a:r>
              <a:rPr lang="en-US" dirty="0"/>
              <a:t> </a:t>
            </a:r>
            <a:r>
              <a:rPr lang="en-US" dirty="0" err="1"/>
              <a:t>âm</a:t>
            </a:r>
            <a:r>
              <a:rPr lang="en-US" dirty="0"/>
              <a:t> </a:t>
            </a:r>
            <a:r>
              <a:rPr lang="en-US" dirty="0" err="1"/>
              <a:t>được</a:t>
            </a:r>
            <a:r>
              <a:rPr lang="en-US" dirty="0"/>
              <a:t> </a:t>
            </a:r>
            <a:r>
              <a:rPr lang="en-US" dirty="0" err="1"/>
              <a:t>biểu</a:t>
            </a:r>
            <a:r>
              <a:rPr lang="en-US" dirty="0"/>
              <a:t> </a:t>
            </a:r>
            <a:r>
              <a:rPr lang="en-US" dirty="0" err="1"/>
              <a:t>diễn</a:t>
            </a:r>
            <a:r>
              <a:rPr lang="en-US" dirty="0"/>
              <a:t> </a:t>
            </a:r>
            <a:r>
              <a:rPr lang="en-US" dirty="0" err="1"/>
              <a:t>dưới</a:t>
            </a:r>
            <a:r>
              <a:rPr lang="en-US" dirty="0"/>
              <a:t> </a:t>
            </a:r>
            <a:r>
              <a:rPr lang="en-US" dirty="0" err="1"/>
              <a:t>dạng</a:t>
            </a:r>
            <a:r>
              <a:rPr lang="en-US" dirty="0"/>
              <a:t> </a:t>
            </a:r>
            <a:r>
              <a:rPr lang="en-US" dirty="0" err="1"/>
              <a:t>bù</a:t>
            </a:r>
            <a:r>
              <a:rPr lang="en-US" dirty="0"/>
              <a:t> 2</a:t>
            </a:r>
          </a:p>
          <a:p>
            <a:endParaRPr lang="en-US" dirty="0"/>
          </a:p>
        </p:txBody>
      </p:sp>
      <p:sp>
        <p:nvSpPr>
          <p:cNvPr id="14" name="Rectangle 13">
            <a:extLst>
              <a:ext uri="{FF2B5EF4-FFF2-40B4-BE49-F238E27FC236}">
                <a16:creationId xmlns:a16="http://schemas.microsoft.com/office/drawing/2014/main" id="{3EC1DE47-832B-46D1-9997-AFBBB7DEFB76}"/>
              </a:ext>
            </a:extLst>
          </p:cNvPr>
          <p:cNvSpPr/>
          <p:nvPr/>
        </p:nvSpPr>
        <p:spPr>
          <a:xfrm>
            <a:off x="4767245" y="5611840"/>
            <a:ext cx="1260389" cy="564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0XFFE7</a:t>
            </a:r>
          </a:p>
        </p:txBody>
      </p:sp>
      <p:sp>
        <p:nvSpPr>
          <p:cNvPr id="15" name="TextBox 14">
            <a:extLst>
              <a:ext uri="{FF2B5EF4-FFF2-40B4-BE49-F238E27FC236}">
                <a16:creationId xmlns:a16="http://schemas.microsoft.com/office/drawing/2014/main" id="{BA5D4448-275B-D23B-F2DB-073E3D3CF26C}"/>
              </a:ext>
            </a:extLst>
          </p:cNvPr>
          <p:cNvSpPr txBox="1"/>
          <p:nvPr/>
        </p:nvSpPr>
        <p:spPr>
          <a:xfrm>
            <a:off x="6078842" y="5504320"/>
            <a:ext cx="3678385" cy="923330"/>
          </a:xfrm>
          <a:prstGeom prst="rect">
            <a:avLst/>
          </a:prstGeom>
          <a:noFill/>
        </p:spPr>
        <p:txBody>
          <a:bodyPr wrap="square" rtlCol="0">
            <a:spAutoFit/>
          </a:bodyPr>
          <a:lstStyle/>
          <a:p>
            <a:pPr marL="285750" indent="-285750">
              <a:buFontTx/>
              <a:buChar char="-"/>
            </a:pPr>
            <a:r>
              <a:rPr lang="en-US" dirty="0" err="1"/>
              <a:t>Giá</a:t>
            </a:r>
            <a:r>
              <a:rPr lang="en-US" dirty="0"/>
              <a:t> </a:t>
            </a:r>
            <a:r>
              <a:rPr lang="en-US" dirty="0" err="1"/>
              <a:t>trị</a:t>
            </a:r>
            <a:r>
              <a:rPr lang="en-US" dirty="0"/>
              <a:t> hex = 0xFFE7</a:t>
            </a:r>
          </a:p>
          <a:p>
            <a:pPr marL="285750" indent="-285750">
              <a:buFontTx/>
              <a:buChar char="-"/>
            </a:pPr>
            <a:r>
              <a:rPr lang="en-US" dirty="0" err="1"/>
              <a:t>Hệ</a:t>
            </a:r>
            <a:r>
              <a:rPr lang="en-US" dirty="0"/>
              <a:t> </a:t>
            </a:r>
            <a:r>
              <a:rPr lang="en-US" dirty="0" err="1"/>
              <a:t>số</a:t>
            </a:r>
            <a:r>
              <a:rPr lang="en-US" dirty="0"/>
              <a:t> 10: -25</a:t>
            </a:r>
          </a:p>
          <a:p>
            <a:endParaRPr lang="en-US" dirty="0"/>
          </a:p>
        </p:txBody>
      </p:sp>
    </p:spTree>
    <p:extLst>
      <p:ext uri="{BB962C8B-B14F-4D97-AF65-F5344CB8AC3E}">
        <p14:creationId xmlns:p14="http://schemas.microsoft.com/office/powerpoint/2010/main" val="2847016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err="1"/>
              <a:t>Phạm</a:t>
            </a:r>
            <a:r>
              <a:rPr lang="en-US" dirty="0"/>
              <a:t> vi </a:t>
            </a:r>
            <a:r>
              <a:rPr lang="en-US" dirty="0" err="1"/>
              <a:t>của</a:t>
            </a:r>
            <a:r>
              <a:rPr lang="en-US" dirty="0"/>
              <a:t> </a:t>
            </a:r>
            <a:r>
              <a:rPr lang="en-US" dirty="0" err="1"/>
              <a:t>kiểu</a:t>
            </a:r>
            <a:r>
              <a:rPr lang="en-US" dirty="0"/>
              <a:t> short</a:t>
            </a:r>
            <a:endParaRPr spc="-20" dirty="0"/>
          </a:p>
        </p:txBody>
      </p:sp>
      <p:sp>
        <p:nvSpPr>
          <p:cNvPr id="3" name="object 3"/>
          <p:cNvSpPr txBox="1"/>
          <p:nvPr/>
        </p:nvSpPr>
        <p:spPr>
          <a:xfrm>
            <a:off x="153824" y="2003677"/>
            <a:ext cx="11793197" cy="4075475"/>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en-GB" sz="2600" dirty="0">
                <a:latin typeface="Arial"/>
                <a:cs typeface="Arial"/>
              </a:rPr>
              <a:t>Short range : -32,768 </a:t>
            </a:r>
            <a:r>
              <a:rPr lang="en-GB" sz="2600" dirty="0" err="1">
                <a:latin typeface="Arial"/>
                <a:cs typeface="Arial"/>
              </a:rPr>
              <a:t>tới</a:t>
            </a:r>
            <a:r>
              <a:rPr lang="en-GB" sz="2600" dirty="0">
                <a:latin typeface="Arial"/>
                <a:cs typeface="Arial"/>
              </a:rPr>
              <a:t> 32,767</a:t>
            </a:r>
          </a:p>
          <a:p>
            <a:pPr marL="287020" indent="-274320">
              <a:spcBef>
                <a:spcPts val="720"/>
              </a:spcBef>
              <a:buClr>
                <a:srgbClr val="E7BB29"/>
              </a:buClr>
              <a:buSzPct val="94230"/>
              <a:buFont typeface="Segoe UI Symbol"/>
              <a:buChar char="⚫"/>
              <a:tabLst>
                <a:tab pos="287020" algn="l"/>
              </a:tabLst>
            </a:pPr>
            <a:r>
              <a:rPr lang="en-GB" sz="2600" dirty="0">
                <a:latin typeface="Arial"/>
                <a:cs typeface="Arial"/>
              </a:rPr>
              <a:t>Unsigned short range: 0 </a:t>
            </a:r>
            <a:r>
              <a:rPr lang="en-GB" sz="2600" dirty="0" err="1">
                <a:latin typeface="Arial"/>
                <a:cs typeface="Arial"/>
              </a:rPr>
              <a:t>tới</a:t>
            </a:r>
            <a:r>
              <a:rPr lang="en-GB" sz="2600" dirty="0">
                <a:latin typeface="Arial"/>
                <a:cs typeface="Arial"/>
              </a:rPr>
              <a:t> 65535</a:t>
            </a:r>
            <a:endParaRPr lang="vi-VN" sz="2600" dirty="0">
              <a:latin typeface="Arial"/>
              <a:cs typeface="Arial"/>
            </a:endParaRPr>
          </a:p>
          <a:p>
            <a:pPr marL="12700">
              <a:spcBef>
                <a:spcPts val="720"/>
              </a:spcBef>
              <a:buClr>
                <a:srgbClr val="E7BB29"/>
              </a:buClr>
              <a:buSzPct val="94230"/>
              <a:tabLst>
                <a:tab pos="287020" algn="l"/>
              </a:tabLst>
            </a:pPr>
            <a:r>
              <a:rPr lang="vi-VN" sz="2800" dirty="0"/>
              <a:t>			</a:t>
            </a:r>
            <a:r>
              <a:rPr lang="en-GB" sz="2800" dirty="0"/>
              <a:t>Unsigned short: </a:t>
            </a:r>
            <a:r>
              <a:rPr lang="en-GB" sz="2800" dirty="0" err="1"/>
              <a:t>Có</a:t>
            </a:r>
            <a:r>
              <a:rPr lang="en-GB" sz="2800" dirty="0"/>
              <a:t> 16 bit </a:t>
            </a:r>
            <a:r>
              <a:rPr lang="en-GB" sz="2800" dirty="0" err="1"/>
              <a:t>để</a:t>
            </a:r>
            <a:r>
              <a:rPr lang="en-GB" sz="2800" dirty="0"/>
              <a:t> </a:t>
            </a:r>
            <a:r>
              <a:rPr lang="en-GB" sz="2800" dirty="0" err="1"/>
              <a:t>biểu</a:t>
            </a:r>
            <a:r>
              <a:rPr lang="en-GB" sz="2800" dirty="0"/>
              <a:t> </a:t>
            </a:r>
            <a:r>
              <a:rPr lang="en-GB" sz="2800" dirty="0" err="1"/>
              <a:t>diễn</a:t>
            </a:r>
            <a:r>
              <a:rPr lang="en-GB" sz="2800" dirty="0"/>
              <a:t> </a:t>
            </a:r>
            <a:r>
              <a:rPr lang="en-GB" sz="2800" dirty="0" err="1"/>
              <a:t>độ</a:t>
            </a:r>
            <a:r>
              <a:rPr lang="en-GB" sz="2800" dirty="0"/>
              <a:t> </a:t>
            </a:r>
            <a:r>
              <a:rPr lang="en-GB" sz="2800" dirty="0" err="1"/>
              <a:t>lớn</a:t>
            </a:r>
            <a:endParaRPr lang="vi-VN" sz="2800" dirty="0"/>
          </a:p>
          <a:p>
            <a:pPr marL="12700">
              <a:spcBef>
                <a:spcPts val="720"/>
              </a:spcBef>
              <a:buClr>
                <a:srgbClr val="E7BB29"/>
              </a:buClr>
              <a:buSzPct val="94230"/>
              <a:tabLst>
                <a:tab pos="287020" algn="l"/>
              </a:tabLst>
            </a:pPr>
            <a:endParaRPr lang="vi-VN" sz="2800" dirty="0"/>
          </a:p>
          <a:p>
            <a:pPr marL="12700">
              <a:spcBef>
                <a:spcPts val="720"/>
              </a:spcBef>
              <a:buClr>
                <a:srgbClr val="E7BB29"/>
              </a:buClr>
              <a:buSzPct val="94230"/>
              <a:tabLst>
                <a:tab pos="287020" algn="l"/>
              </a:tabLst>
            </a:pPr>
            <a:endParaRPr lang="vi-VN" sz="2800" dirty="0"/>
          </a:p>
          <a:p>
            <a:pPr marL="12700">
              <a:spcBef>
                <a:spcPts val="720"/>
              </a:spcBef>
              <a:buClr>
                <a:srgbClr val="E7BB29"/>
              </a:buClr>
              <a:buSzPct val="94230"/>
              <a:tabLst>
                <a:tab pos="287020" algn="l"/>
              </a:tabLst>
            </a:pPr>
            <a:r>
              <a:rPr lang="vi-VN" sz="2800" dirty="0"/>
              <a:t>			</a:t>
            </a:r>
            <a:r>
              <a:rPr lang="en-US" sz="2800" dirty="0"/>
              <a:t>Short </a:t>
            </a:r>
            <a:r>
              <a:rPr lang="en-GB" sz="2800" dirty="0"/>
              <a:t>: </a:t>
            </a:r>
            <a:r>
              <a:rPr lang="en-GB" sz="2800" dirty="0" err="1"/>
              <a:t>Có</a:t>
            </a:r>
            <a:r>
              <a:rPr lang="en-GB" sz="2800" dirty="0"/>
              <a:t> 15 bit </a:t>
            </a:r>
            <a:r>
              <a:rPr lang="en-GB" sz="2800" dirty="0" err="1"/>
              <a:t>để</a:t>
            </a:r>
            <a:r>
              <a:rPr lang="en-GB" sz="2800" dirty="0"/>
              <a:t> </a:t>
            </a:r>
            <a:r>
              <a:rPr lang="en-GB" sz="2800" dirty="0" err="1"/>
              <a:t>biểu</a:t>
            </a:r>
            <a:r>
              <a:rPr lang="en-GB" sz="2800" dirty="0"/>
              <a:t> </a:t>
            </a:r>
            <a:r>
              <a:rPr lang="en-GB" sz="2800" dirty="0" err="1"/>
              <a:t>diễn</a:t>
            </a:r>
            <a:r>
              <a:rPr lang="en-GB" sz="2800" dirty="0"/>
              <a:t> </a:t>
            </a:r>
            <a:r>
              <a:rPr lang="en-GB" sz="2800" dirty="0" err="1"/>
              <a:t>độ</a:t>
            </a:r>
            <a:r>
              <a:rPr lang="en-GB" sz="2800" dirty="0"/>
              <a:t> </a:t>
            </a:r>
            <a:r>
              <a:rPr lang="en-GB" sz="2800" dirty="0" err="1"/>
              <a:t>lớn</a:t>
            </a:r>
            <a:r>
              <a:rPr lang="en-GB" sz="2800" dirty="0"/>
              <a:t> </a:t>
            </a:r>
            <a:r>
              <a:rPr lang="en-GB" sz="2800" dirty="0" err="1"/>
              <a:t>và</a:t>
            </a:r>
            <a:r>
              <a:rPr lang="en-GB" sz="2800" dirty="0"/>
              <a:t> 1 bit </a:t>
            </a:r>
            <a:r>
              <a:rPr lang="en-GB" sz="2800" dirty="0" err="1"/>
              <a:t>dấu</a:t>
            </a:r>
            <a:endParaRPr lang="en-GB" sz="2800" dirty="0"/>
          </a:p>
          <a:p>
            <a:pPr marL="12700">
              <a:spcBef>
                <a:spcPts val="720"/>
              </a:spcBef>
              <a:buClr>
                <a:srgbClr val="E7BB29"/>
              </a:buClr>
              <a:buSzPct val="94230"/>
              <a:tabLst>
                <a:tab pos="287020" algn="l"/>
              </a:tabLst>
            </a:pPr>
            <a:endParaRPr lang="en-GB" sz="2800" dirty="0"/>
          </a:p>
          <a:p>
            <a:pPr marL="287020" indent="-274320">
              <a:spcBef>
                <a:spcPts val="720"/>
              </a:spcBef>
              <a:buClr>
                <a:srgbClr val="E7BB29"/>
              </a:buClr>
              <a:buSzPct val="94230"/>
              <a:buFont typeface="Segoe UI Symbol"/>
              <a:buChar char="⚫"/>
              <a:tabLst>
                <a:tab pos="287020" algn="l"/>
              </a:tabLst>
            </a:pPr>
            <a:endParaRPr lang="en-GB" sz="2600" dirty="0">
              <a:latin typeface="Arial"/>
              <a:cs typeface="Arial"/>
            </a:endParaRPr>
          </a:p>
        </p:txBody>
      </p:sp>
      <p:graphicFrame>
        <p:nvGraphicFramePr>
          <p:cNvPr id="4" name="Table 20">
            <a:extLst>
              <a:ext uri="{FF2B5EF4-FFF2-40B4-BE49-F238E27FC236}">
                <a16:creationId xmlns:a16="http://schemas.microsoft.com/office/drawing/2014/main" id="{B3A088F8-481B-E481-41F9-BF2B46E6DA7C}"/>
              </a:ext>
            </a:extLst>
          </p:cNvPr>
          <p:cNvGraphicFramePr>
            <a:graphicFrameLocks/>
          </p:cNvGraphicFramePr>
          <p:nvPr>
            <p:extLst>
              <p:ext uri="{D42A27DB-BD31-4B8C-83A1-F6EECF244321}">
                <p14:modId xmlns:p14="http://schemas.microsoft.com/office/powerpoint/2010/main" val="1626827120"/>
              </p:ext>
            </p:extLst>
          </p:nvPr>
        </p:nvGraphicFramePr>
        <p:xfrm>
          <a:off x="838200" y="3996530"/>
          <a:ext cx="10515600" cy="365760"/>
        </p:xfrm>
        <a:graphic>
          <a:graphicData uri="http://schemas.openxmlformats.org/drawingml/2006/table">
            <a:tbl>
              <a:tblPr firstRow="1" bandRow="1">
                <a:tableStyleId>{5C22544A-7EE6-4342-B048-85BDC9FD1C3A}</a:tableStyleId>
              </a:tblPr>
              <a:tblGrid>
                <a:gridCol w="657225">
                  <a:extLst>
                    <a:ext uri="{9D8B030D-6E8A-4147-A177-3AD203B41FA5}">
                      <a16:colId xmlns:a16="http://schemas.microsoft.com/office/drawing/2014/main" val="3830157240"/>
                    </a:ext>
                  </a:extLst>
                </a:gridCol>
                <a:gridCol w="657225">
                  <a:extLst>
                    <a:ext uri="{9D8B030D-6E8A-4147-A177-3AD203B41FA5}">
                      <a16:colId xmlns:a16="http://schemas.microsoft.com/office/drawing/2014/main" val="1315763264"/>
                    </a:ext>
                  </a:extLst>
                </a:gridCol>
                <a:gridCol w="657225">
                  <a:extLst>
                    <a:ext uri="{9D8B030D-6E8A-4147-A177-3AD203B41FA5}">
                      <a16:colId xmlns:a16="http://schemas.microsoft.com/office/drawing/2014/main" val="1144950960"/>
                    </a:ext>
                  </a:extLst>
                </a:gridCol>
                <a:gridCol w="657225">
                  <a:extLst>
                    <a:ext uri="{9D8B030D-6E8A-4147-A177-3AD203B41FA5}">
                      <a16:colId xmlns:a16="http://schemas.microsoft.com/office/drawing/2014/main" val="1120661202"/>
                    </a:ext>
                  </a:extLst>
                </a:gridCol>
                <a:gridCol w="657225">
                  <a:extLst>
                    <a:ext uri="{9D8B030D-6E8A-4147-A177-3AD203B41FA5}">
                      <a16:colId xmlns:a16="http://schemas.microsoft.com/office/drawing/2014/main" val="3761595718"/>
                    </a:ext>
                  </a:extLst>
                </a:gridCol>
                <a:gridCol w="657225">
                  <a:extLst>
                    <a:ext uri="{9D8B030D-6E8A-4147-A177-3AD203B41FA5}">
                      <a16:colId xmlns:a16="http://schemas.microsoft.com/office/drawing/2014/main" val="1261372157"/>
                    </a:ext>
                  </a:extLst>
                </a:gridCol>
                <a:gridCol w="657225">
                  <a:extLst>
                    <a:ext uri="{9D8B030D-6E8A-4147-A177-3AD203B41FA5}">
                      <a16:colId xmlns:a16="http://schemas.microsoft.com/office/drawing/2014/main" val="3464554169"/>
                    </a:ext>
                  </a:extLst>
                </a:gridCol>
                <a:gridCol w="657225">
                  <a:extLst>
                    <a:ext uri="{9D8B030D-6E8A-4147-A177-3AD203B41FA5}">
                      <a16:colId xmlns:a16="http://schemas.microsoft.com/office/drawing/2014/main" val="331596536"/>
                    </a:ext>
                  </a:extLst>
                </a:gridCol>
                <a:gridCol w="657225">
                  <a:extLst>
                    <a:ext uri="{9D8B030D-6E8A-4147-A177-3AD203B41FA5}">
                      <a16:colId xmlns:a16="http://schemas.microsoft.com/office/drawing/2014/main" val="2634404119"/>
                    </a:ext>
                  </a:extLst>
                </a:gridCol>
                <a:gridCol w="657225">
                  <a:extLst>
                    <a:ext uri="{9D8B030D-6E8A-4147-A177-3AD203B41FA5}">
                      <a16:colId xmlns:a16="http://schemas.microsoft.com/office/drawing/2014/main" val="1113856215"/>
                    </a:ext>
                  </a:extLst>
                </a:gridCol>
                <a:gridCol w="657225">
                  <a:extLst>
                    <a:ext uri="{9D8B030D-6E8A-4147-A177-3AD203B41FA5}">
                      <a16:colId xmlns:a16="http://schemas.microsoft.com/office/drawing/2014/main" val="3241902695"/>
                    </a:ext>
                  </a:extLst>
                </a:gridCol>
                <a:gridCol w="657225">
                  <a:extLst>
                    <a:ext uri="{9D8B030D-6E8A-4147-A177-3AD203B41FA5}">
                      <a16:colId xmlns:a16="http://schemas.microsoft.com/office/drawing/2014/main" val="2537294094"/>
                    </a:ext>
                  </a:extLst>
                </a:gridCol>
                <a:gridCol w="657225">
                  <a:extLst>
                    <a:ext uri="{9D8B030D-6E8A-4147-A177-3AD203B41FA5}">
                      <a16:colId xmlns:a16="http://schemas.microsoft.com/office/drawing/2014/main" val="2949022799"/>
                    </a:ext>
                  </a:extLst>
                </a:gridCol>
                <a:gridCol w="657225">
                  <a:extLst>
                    <a:ext uri="{9D8B030D-6E8A-4147-A177-3AD203B41FA5}">
                      <a16:colId xmlns:a16="http://schemas.microsoft.com/office/drawing/2014/main" val="4190805633"/>
                    </a:ext>
                  </a:extLst>
                </a:gridCol>
                <a:gridCol w="657225">
                  <a:extLst>
                    <a:ext uri="{9D8B030D-6E8A-4147-A177-3AD203B41FA5}">
                      <a16:colId xmlns:a16="http://schemas.microsoft.com/office/drawing/2014/main" val="264582161"/>
                    </a:ext>
                  </a:extLst>
                </a:gridCol>
                <a:gridCol w="657225">
                  <a:extLst>
                    <a:ext uri="{9D8B030D-6E8A-4147-A177-3AD203B41FA5}">
                      <a16:colId xmlns:a16="http://schemas.microsoft.com/office/drawing/2014/main" val="1773049204"/>
                    </a:ext>
                  </a:extLst>
                </a:gridCol>
              </a:tblGrid>
              <a:tr h="328204">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extLst>
                  <a:ext uri="{0D108BD9-81ED-4DB2-BD59-A6C34878D82A}">
                    <a16:rowId xmlns:a16="http://schemas.microsoft.com/office/drawing/2014/main" val="3247209614"/>
                  </a:ext>
                </a:extLst>
              </a:tr>
            </a:tbl>
          </a:graphicData>
        </a:graphic>
      </p:graphicFrame>
      <p:graphicFrame>
        <p:nvGraphicFramePr>
          <p:cNvPr id="5" name="Table 20">
            <a:extLst>
              <a:ext uri="{FF2B5EF4-FFF2-40B4-BE49-F238E27FC236}">
                <a16:creationId xmlns:a16="http://schemas.microsoft.com/office/drawing/2014/main" id="{C2841F4B-6266-0584-DE2E-2C9611DB44C9}"/>
              </a:ext>
            </a:extLst>
          </p:cNvPr>
          <p:cNvGraphicFramePr>
            <a:graphicFrameLocks/>
          </p:cNvGraphicFramePr>
          <p:nvPr>
            <p:extLst>
              <p:ext uri="{D42A27DB-BD31-4B8C-83A1-F6EECF244321}">
                <p14:modId xmlns:p14="http://schemas.microsoft.com/office/powerpoint/2010/main" val="3724686994"/>
              </p:ext>
            </p:extLst>
          </p:nvPr>
        </p:nvGraphicFramePr>
        <p:xfrm>
          <a:off x="838200" y="3594126"/>
          <a:ext cx="10515600" cy="274320"/>
        </p:xfrm>
        <a:graphic>
          <a:graphicData uri="http://schemas.openxmlformats.org/drawingml/2006/table">
            <a:tbl>
              <a:tblPr firstRow="1" bandRow="1">
                <a:tableStyleId>{5C22544A-7EE6-4342-B048-85BDC9FD1C3A}</a:tableStyleId>
              </a:tblPr>
              <a:tblGrid>
                <a:gridCol w="657225">
                  <a:extLst>
                    <a:ext uri="{9D8B030D-6E8A-4147-A177-3AD203B41FA5}">
                      <a16:colId xmlns:a16="http://schemas.microsoft.com/office/drawing/2014/main" val="3830157240"/>
                    </a:ext>
                  </a:extLst>
                </a:gridCol>
                <a:gridCol w="657225">
                  <a:extLst>
                    <a:ext uri="{9D8B030D-6E8A-4147-A177-3AD203B41FA5}">
                      <a16:colId xmlns:a16="http://schemas.microsoft.com/office/drawing/2014/main" val="1315763264"/>
                    </a:ext>
                  </a:extLst>
                </a:gridCol>
                <a:gridCol w="657225">
                  <a:extLst>
                    <a:ext uri="{9D8B030D-6E8A-4147-A177-3AD203B41FA5}">
                      <a16:colId xmlns:a16="http://schemas.microsoft.com/office/drawing/2014/main" val="1144950960"/>
                    </a:ext>
                  </a:extLst>
                </a:gridCol>
                <a:gridCol w="657225">
                  <a:extLst>
                    <a:ext uri="{9D8B030D-6E8A-4147-A177-3AD203B41FA5}">
                      <a16:colId xmlns:a16="http://schemas.microsoft.com/office/drawing/2014/main" val="1120661202"/>
                    </a:ext>
                  </a:extLst>
                </a:gridCol>
                <a:gridCol w="657225">
                  <a:extLst>
                    <a:ext uri="{9D8B030D-6E8A-4147-A177-3AD203B41FA5}">
                      <a16:colId xmlns:a16="http://schemas.microsoft.com/office/drawing/2014/main" val="3761595718"/>
                    </a:ext>
                  </a:extLst>
                </a:gridCol>
                <a:gridCol w="657225">
                  <a:extLst>
                    <a:ext uri="{9D8B030D-6E8A-4147-A177-3AD203B41FA5}">
                      <a16:colId xmlns:a16="http://schemas.microsoft.com/office/drawing/2014/main" val="1261372157"/>
                    </a:ext>
                  </a:extLst>
                </a:gridCol>
                <a:gridCol w="657225">
                  <a:extLst>
                    <a:ext uri="{9D8B030D-6E8A-4147-A177-3AD203B41FA5}">
                      <a16:colId xmlns:a16="http://schemas.microsoft.com/office/drawing/2014/main" val="3464554169"/>
                    </a:ext>
                  </a:extLst>
                </a:gridCol>
                <a:gridCol w="657225">
                  <a:extLst>
                    <a:ext uri="{9D8B030D-6E8A-4147-A177-3AD203B41FA5}">
                      <a16:colId xmlns:a16="http://schemas.microsoft.com/office/drawing/2014/main" val="331596536"/>
                    </a:ext>
                  </a:extLst>
                </a:gridCol>
                <a:gridCol w="657225">
                  <a:extLst>
                    <a:ext uri="{9D8B030D-6E8A-4147-A177-3AD203B41FA5}">
                      <a16:colId xmlns:a16="http://schemas.microsoft.com/office/drawing/2014/main" val="2634404119"/>
                    </a:ext>
                  </a:extLst>
                </a:gridCol>
                <a:gridCol w="657225">
                  <a:extLst>
                    <a:ext uri="{9D8B030D-6E8A-4147-A177-3AD203B41FA5}">
                      <a16:colId xmlns:a16="http://schemas.microsoft.com/office/drawing/2014/main" val="1113856215"/>
                    </a:ext>
                  </a:extLst>
                </a:gridCol>
                <a:gridCol w="657225">
                  <a:extLst>
                    <a:ext uri="{9D8B030D-6E8A-4147-A177-3AD203B41FA5}">
                      <a16:colId xmlns:a16="http://schemas.microsoft.com/office/drawing/2014/main" val="3241902695"/>
                    </a:ext>
                  </a:extLst>
                </a:gridCol>
                <a:gridCol w="657225">
                  <a:extLst>
                    <a:ext uri="{9D8B030D-6E8A-4147-A177-3AD203B41FA5}">
                      <a16:colId xmlns:a16="http://schemas.microsoft.com/office/drawing/2014/main" val="2537294094"/>
                    </a:ext>
                  </a:extLst>
                </a:gridCol>
                <a:gridCol w="657225">
                  <a:extLst>
                    <a:ext uri="{9D8B030D-6E8A-4147-A177-3AD203B41FA5}">
                      <a16:colId xmlns:a16="http://schemas.microsoft.com/office/drawing/2014/main" val="2949022799"/>
                    </a:ext>
                  </a:extLst>
                </a:gridCol>
                <a:gridCol w="657225">
                  <a:extLst>
                    <a:ext uri="{9D8B030D-6E8A-4147-A177-3AD203B41FA5}">
                      <a16:colId xmlns:a16="http://schemas.microsoft.com/office/drawing/2014/main" val="4190805633"/>
                    </a:ext>
                  </a:extLst>
                </a:gridCol>
                <a:gridCol w="657225">
                  <a:extLst>
                    <a:ext uri="{9D8B030D-6E8A-4147-A177-3AD203B41FA5}">
                      <a16:colId xmlns:a16="http://schemas.microsoft.com/office/drawing/2014/main" val="264582161"/>
                    </a:ext>
                  </a:extLst>
                </a:gridCol>
                <a:gridCol w="657225">
                  <a:extLst>
                    <a:ext uri="{9D8B030D-6E8A-4147-A177-3AD203B41FA5}">
                      <a16:colId xmlns:a16="http://schemas.microsoft.com/office/drawing/2014/main" val="1773049204"/>
                    </a:ext>
                  </a:extLst>
                </a:gridCol>
              </a:tblGrid>
              <a:tr h="246153">
                <a:tc>
                  <a:txBody>
                    <a:bodyPr/>
                    <a:lstStyle/>
                    <a:p>
                      <a:pPr algn="ctr"/>
                      <a:r>
                        <a:rPr lang="en-GB" sz="1200" dirty="0">
                          <a:solidFill>
                            <a:schemeClr val="tx1"/>
                          </a:solidFill>
                        </a:rPr>
                        <a:t>15</a:t>
                      </a:r>
                    </a:p>
                  </a:txBody>
                  <a:tcPr>
                    <a:solidFill>
                      <a:schemeClr val="bg1"/>
                    </a:solidFill>
                  </a:tcPr>
                </a:tc>
                <a:tc>
                  <a:txBody>
                    <a:bodyPr/>
                    <a:lstStyle/>
                    <a:p>
                      <a:pPr algn="ctr"/>
                      <a:r>
                        <a:rPr lang="en-GB" sz="1200" dirty="0">
                          <a:solidFill>
                            <a:schemeClr val="tx1"/>
                          </a:solidFill>
                        </a:rPr>
                        <a:t>14</a:t>
                      </a:r>
                    </a:p>
                  </a:txBody>
                  <a:tcPr>
                    <a:solidFill>
                      <a:schemeClr val="bg1"/>
                    </a:solidFill>
                  </a:tcPr>
                </a:tc>
                <a:tc>
                  <a:txBody>
                    <a:bodyPr/>
                    <a:lstStyle/>
                    <a:p>
                      <a:pPr algn="ctr"/>
                      <a:r>
                        <a:rPr lang="en-GB" sz="1200" dirty="0">
                          <a:solidFill>
                            <a:schemeClr val="tx1"/>
                          </a:solidFill>
                        </a:rPr>
                        <a:t>13</a:t>
                      </a:r>
                    </a:p>
                  </a:txBody>
                  <a:tcPr>
                    <a:solidFill>
                      <a:schemeClr val="bg1"/>
                    </a:solidFill>
                  </a:tcPr>
                </a:tc>
                <a:tc>
                  <a:txBody>
                    <a:bodyPr/>
                    <a:lstStyle/>
                    <a:p>
                      <a:pPr algn="ctr"/>
                      <a:r>
                        <a:rPr lang="en-GB" sz="1200" dirty="0">
                          <a:solidFill>
                            <a:schemeClr val="tx1"/>
                          </a:solidFill>
                        </a:rPr>
                        <a:t>12</a:t>
                      </a:r>
                    </a:p>
                  </a:txBody>
                  <a:tcPr>
                    <a:solidFill>
                      <a:schemeClr val="bg1"/>
                    </a:solidFill>
                  </a:tcPr>
                </a:tc>
                <a:tc>
                  <a:txBody>
                    <a:bodyPr/>
                    <a:lstStyle/>
                    <a:p>
                      <a:pPr algn="ctr"/>
                      <a:r>
                        <a:rPr lang="en-GB" sz="1200" dirty="0">
                          <a:solidFill>
                            <a:schemeClr val="tx1"/>
                          </a:solidFill>
                        </a:rPr>
                        <a:t>11</a:t>
                      </a:r>
                    </a:p>
                  </a:txBody>
                  <a:tcPr>
                    <a:solidFill>
                      <a:schemeClr val="bg1"/>
                    </a:solidFill>
                  </a:tcPr>
                </a:tc>
                <a:tc>
                  <a:txBody>
                    <a:bodyPr/>
                    <a:lstStyle/>
                    <a:p>
                      <a:pPr algn="ctr"/>
                      <a:r>
                        <a:rPr lang="en-GB" sz="1200" dirty="0">
                          <a:solidFill>
                            <a:schemeClr val="tx1"/>
                          </a:solidFill>
                        </a:rPr>
                        <a:t>10</a:t>
                      </a:r>
                    </a:p>
                  </a:txBody>
                  <a:tcPr>
                    <a:solidFill>
                      <a:schemeClr val="bg1"/>
                    </a:solidFill>
                  </a:tcPr>
                </a:tc>
                <a:tc>
                  <a:txBody>
                    <a:bodyPr/>
                    <a:lstStyle/>
                    <a:p>
                      <a:pPr algn="ctr"/>
                      <a:r>
                        <a:rPr lang="en-GB" sz="1200" dirty="0">
                          <a:solidFill>
                            <a:schemeClr val="tx1"/>
                          </a:solidFill>
                        </a:rPr>
                        <a:t>9</a:t>
                      </a:r>
                    </a:p>
                  </a:txBody>
                  <a:tcPr>
                    <a:solidFill>
                      <a:schemeClr val="bg1"/>
                    </a:solidFill>
                  </a:tcPr>
                </a:tc>
                <a:tc>
                  <a:txBody>
                    <a:bodyPr/>
                    <a:lstStyle/>
                    <a:p>
                      <a:pPr algn="ctr"/>
                      <a:r>
                        <a:rPr lang="en-GB" sz="1200" dirty="0">
                          <a:solidFill>
                            <a:schemeClr val="tx1"/>
                          </a:solidFill>
                        </a:rPr>
                        <a:t>8</a:t>
                      </a:r>
                    </a:p>
                  </a:txBody>
                  <a:tcPr>
                    <a:solidFill>
                      <a:schemeClr val="bg1"/>
                    </a:solidFill>
                  </a:tcPr>
                </a:tc>
                <a:tc>
                  <a:txBody>
                    <a:bodyPr/>
                    <a:lstStyle/>
                    <a:p>
                      <a:pPr algn="ctr"/>
                      <a:r>
                        <a:rPr lang="en-GB" sz="1200" dirty="0">
                          <a:solidFill>
                            <a:schemeClr val="tx1"/>
                          </a:solidFill>
                        </a:rPr>
                        <a:t>7</a:t>
                      </a:r>
                    </a:p>
                  </a:txBody>
                  <a:tcPr>
                    <a:solidFill>
                      <a:schemeClr val="bg1"/>
                    </a:solidFill>
                  </a:tcPr>
                </a:tc>
                <a:tc>
                  <a:txBody>
                    <a:bodyPr/>
                    <a:lstStyle/>
                    <a:p>
                      <a:pPr algn="ctr"/>
                      <a:r>
                        <a:rPr lang="en-GB" sz="1200" dirty="0">
                          <a:solidFill>
                            <a:schemeClr val="tx1"/>
                          </a:solidFill>
                        </a:rPr>
                        <a:t>6</a:t>
                      </a:r>
                    </a:p>
                  </a:txBody>
                  <a:tcPr>
                    <a:solidFill>
                      <a:schemeClr val="bg1"/>
                    </a:solidFill>
                  </a:tcPr>
                </a:tc>
                <a:tc>
                  <a:txBody>
                    <a:bodyPr/>
                    <a:lstStyle/>
                    <a:p>
                      <a:pPr algn="ctr"/>
                      <a:r>
                        <a:rPr lang="en-GB" sz="1200" dirty="0">
                          <a:solidFill>
                            <a:schemeClr val="tx1"/>
                          </a:solidFill>
                        </a:rPr>
                        <a:t>5</a:t>
                      </a:r>
                    </a:p>
                  </a:txBody>
                  <a:tcPr>
                    <a:solidFill>
                      <a:schemeClr val="bg1"/>
                    </a:solidFill>
                  </a:tcPr>
                </a:tc>
                <a:tc>
                  <a:txBody>
                    <a:bodyPr/>
                    <a:lstStyle/>
                    <a:p>
                      <a:pPr algn="ctr"/>
                      <a:r>
                        <a:rPr lang="en-GB" sz="1200" dirty="0">
                          <a:solidFill>
                            <a:schemeClr val="tx1"/>
                          </a:solidFill>
                        </a:rPr>
                        <a:t>4</a:t>
                      </a:r>
                    </a:p>
                  </a:txBody>
                  <a:tcPr>
                    <a:solidFill>
                      <a:schemeClr val="bg1"/>
                    </a:solidFill>
                  </a:tcPr>
                </a:tc>
                <a:tc>
                  <a:txBody>
                    <a:bodyPr/>
                    <a:lstStyle/>
                    <a:p>
                      <a:pPr algn="ctr"/>
                      <a:r>
                        <a:rPr lang="en-GB" sz="1200" dirty="0">
                          <a:solidFill>
                            <a:schemeClr val="tx1"/>
                          </a:solidFill>
                        </a:rPr>
                        <a:t>3</a:t>
                      </a:r>
                    </a:p>
                  </a:txBody>
                  <a:tcPr>
                    <a:solidFill>
                      <a:schemeClr val="bg1"/>
                    </a:solidFill>
                  </a:tcPr>
                </a:tc>
                <a:tc>
                  <a:txBody>
                    <a:bodyPr/>
                    <a:lstStyle/>
                    <a:p>
                      <a:pPr algn="ctr"/>
                      <a:r>
                        <a:rPr lang="en-GB" sz="1200" dirty="0">
                          <a:solidFill>
                            <a:schemeClr val="tx1"/>
                          </a:solidFill>
                        </a:rPr>
                        <a:t>2</a:t>
                      </a:r>
                    </a:p>
                  </a:txBody>
                  <a:tcPr>
                    <a:solidFill>
                      <a:schemeClr val="bg1"/>
                    </a:solidFill>
                  </a:tcPr>
                </a:tc>
                <a:tc>
                  <a:txBody>
                    <a:bodyPr/>
                    <a:lstStyle/>
                    <a:p>
                      <a:pPr algn="ctr"/>
                      <a:r>
                        <a:rPr lang="en-GB" sz="1200" dirty="0">
                          <a:solidFill>
                            <a:schemeClr val="tx1"/>
                          </a:solidFill>
                        </a:rPr>
                        <a:t>1</a:t>
                      </a:r>
                    </a:p>
                  </a:txBody>
                  <a:tcPr>
                    <a:solidFill>
                      <a:schemeClr val="bg1"/>
                    </a:solidFill>
                  </a:tcPr>
                </a:tc>
                <a:tc>
                  <a:txBody>
                    <a:bodyPr/>
                    <a:lstStyle/>
                    <a:p>
                      <a:pPr algn="ctr"/>
                      <a:r>
                        <a:rPr lang="en-GB" sz="1200" dirty="0">
                          <a:solidFill>
                            <a:schemeClr val="tx1"/>
                          </a:solidFill>
                        </a:rPr>
                        <a:t>0</a:t>
                      </a:r>
                    </a:p>
                  </a:txBody>
                  <a:tcPr>
                    <a:solidFill>
                      <a:schemeClr val="bg1"/>
                    </a:solidFill>
                  </a:tcPr>
                </a:tc>
                <a:extLst>
                  <a:ext uri="{0D108BD9-81ED-4DB2-BD59-A6C34878D82A}">
                    <a16:rowId xmlns:a16="http://schemas.microsoft.com/office/drawing/2014/main" val="3247209614"/>
                  </a:ext>
                </a:extLst>
              </a:tr>
            </a:tbl>
          </a:graphicData>
        </a:graphic>
      </p:graphicFrame>
      <p:graphicFrame>
        <p:nvGraphicFramePr>
          <p:cNvPr id="6" name="Table 20">
            <a:extLst>
              <a:ext uri="{FF2B5EF4-FFF2-40B4-BE49-F238E27FC236}">
                <a16:creationId xmlns:a16="http://schemas.microsoft.com/office/drawing/2014/main" id="{611B929D-CE76-4120-4249-2C40DF6085BD}"/>
              </a:ext>
            </a:extLst>
          </p:cNvPr>
          <p:cNvGraphicFramePr>
            <a:graphicFrameLocks/>
          </p:cNvGraphicFramePr>
          <p:nvPr>
            <p:extLst>
              <p:ext uri="{D42A27DB-BD31-4B8C-83A1-F6EECF244321}">
                <p14:modId xmlns:p14="http://schemas.microsoft.com/office/powerpoint/2010/main" val="389769967"/>
              </p:ext>
            </p:extLst>
          </p:nvPr>
        </p:nvGraphicFramePr>
        <p:xfrm>
          <a:off x="838207" y="5644358"/>
          <a:ext cx="10515600" cy="365760"/>
        </p:xfrm>
        <a:graphic>
          <a:graphicData uri="http://schemas.openxmlformats.org/drawingml/2006/table">
            <a:tbl>
              <a:tblPr firstRow="1" bandRow="1">
                <a:tableStyleId>{5C22544A-7EE6-4342-B048-85BDC9FD1C3A}</a:tableStyleId>
              </a:tblPr>
              <a:tblGrid>
                <a:gridCol w="657225">
                  <a:extLst>
                    <a:ext uri="{9D8B030D-6E8A-4147-A177-3AD203B41FA5}">
                      <a16:colId xmlns:a16="http://schemas.microsoft.com/office/drawing/2014/main" val="3830157240"/>
                    </a:ext>
                  </a:extLst>
                </a:gridCol>
                <a:gridCol w="657225">
                  <a:extLst>
                    <a:ext uri="{9D8B030D-6E8A-4147-A177-3AD203B41FA5}">
                      <a16:colId xmlns:a16="http://schemas.microsoft.com/office/drawing/2014/main" val="1315763264"/>
                    </a:ext>
                  </a:extLst>
                </a:gridCol>
                <a:gridCol w="657225">
                  <a:extLst>
                    <a:ext uri="{9D8B030D-6E8A-4147-A177-3AD203B41FA5}">
                      <a16:colId xmlns:a16="http://schemas.microsoft.com/office/drawing/2014/main" val="1144950960"/>
                    </a:ext>
                  </a:extLst>
                </a:gridCol>
                <a:gridCol w="657225">
                  <a:extLst>
                    <a:ext uri="{9D8B030D-6E8A-4147-A177-3AD203B41FA5}">
                      <a16:colId xmlns:a16="http://schemas.microsoft.com/office/drawing/2014/main" val="1120661202"/>
                    </a:ext>
                  </a:extLst>
                </a:gridCol>
                <a:gridCol w="657225">
                  <a:extLst>
                    <a:ext uri="{9D8B030D-6E8A-4147-A177-3AD203B41FA5}">
                      <a16:colId xmlns:a16="http://schemas.microsoft.com/office/drawing/2014/main" val="3761595718"/>
                    </a:ext>
                  </a:extLst>
                </a:gridCol>
                <a:gridCol w="657225">
                  <a:extLst>
                    <a:ext uri="{9D8B030D-6E8A-4147-A177-3AD203B41FA5}">
                      <a16:colId xmlns:a16="http://schemas.microsoft.com/office/drawing/2014/main" val="1261372157"/>
                    </a:ext>
                  </a:extLst>
                </a:gridCol>
                <a:gridCol w="657225">
                  <a:extLst>
                    <a:ext uri="{9D8B030D-6E8A-4147-A177-3AD203B41FA5}">
                      <a16:colId xmlns:a16="http://schemas.microsoft.com/office/drawing/2014/main" val="3464554169"/>
                    </a:ext>
                  </a:extLst>
                </a:gridCol>
                <a:gridCol w="657225">
                  <a:extLst>
                    <a:ext uri="{9D8B030D-6E8A-4147-A177-3AD203B41FA5}">
                      <a16:colId xmlns:a16="http://schemas.microsoft.com/office/drawing/2014/main" val="331596536"/>
                    </a:ext>
                  </a:extLst>
                </a:gridCol>
                <a:gridCol w="657225">
                  <a:extLst>
                    <a:ext uri="{9D8B030D-6E8A-4147-A177-3AD203B41FA5}">
                      <a16:colId xmlns:a16="http://schemas.microsoft.com/office/drawing/2014/main" val="2634404119"/>
                    </a:ext>
                  </a:extLst>
                </a:gridCol>
                <a:gridCol w="657225">
                  <a:extLst>
                    <a:ext uri="{9D8B030D-6E8A-4147-A177-3AD203B41FA5}">
                      <a16:colId xmlns:a16="http://schemas.microsoft.com/office/drawing/2014/main" val="1113856215"/>
                    </a:ext>
                  </a:extLst>
                </a:gridCol>
                <a:gridCol w="657225">
                  <a:extLst>
                    <a:ext uri="{9D8B030D-6E8A-4147-A177-3AD203B41FA5}">
                      <a16:colId xmlns:a16="http://schemas.microsoft.com/office/drawing/2014/main" val="3241902695"/>
                    </a:ext>
                  </a:extLst>
                </a:gridCol>
                <a:gridCol w="657225">
                  <a:extLst>
                    <a:ext uri="{9D8B030D-6E8A-4147-A177-3AD203B41FA5}">
                      <a16:colId xmlns:a16="http://schemas.microsoft.com/office/drawing/2014/main" val="2537294094"/>
                    </a:ext>
                  </a:extLst>
                </a:gridCol>
                <a:gridCol w="657225">
                  <a:extLst>
                    <a:ext uri="{9D8B030D-6E8A-4147-A177-3AD203B41FA5}">
                      <a16:colId xmlns:a16="http://schemas.microsoft.com/office/drawing/2014/main" val="2949022799"/>
                    </a:ext>
                  </a:extLst>
                </a:gridCol>
                <a:gridCol w="657225">
                  <a:extLst>
                    <a:ext uri="{9D8B030D-6E8A-4147-A177-3AD203B41FA5}">
                      <a16:colId xmlns:a16="http://schemas.microsoft.com/office/drawing/2014/main" val="4190805633"/>
                    </a:ext>
                  </a:extLst>
                </a:gridCol>
                <a:gridCol w="657225">
                  <a:extLst>
                    <a:ext uri="{9D8B030D-6E8A-4147-A177-3AD203B41FA5}">
                      <a16:colId xmlns:a16="http://schemas.microsoft.com/office/drawing/2014/main" val="264582161"/>
                    </a:ext>
                  </a:extLst>
                </a:gridCol>
                <a:gridCol w="657225">
                  <a:extLst>
                    <a:ext uri="{9D8B030D-6E8A-4147-A177-3AD203B41FA5}">
                      <a16:colId xmlns:a16="http://schemas.microsoft.com/office/drawing/2014/main" val="1773049204"/>
                    </a:ext>
                  </a:extLst>
                </a:gridCol>
              </a:tblGrid>
              <a:tr h="328204">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extLst>
                  <a:ext uri="{0D108BD9-81ED-4DB2-BD59-A6C34878D82A}">
                    <a16:rowId xmlns:a16="http://schemas.microsoft.com/office/drawing/2014/main" val="3247209614"/>
                  </a:ext>
                </a:extLst>
              </a:tr>
            </a:tbl>
          </a:graphicData>
        </a:graphic>
      </p:graphicFrame>
      <p:sp>
        <p:nvSpPr>
          <p:cNvPr id="7" name="Left Brace 6">
            <a:extLst>
              <a:ext uri="{FF2B5EF4-FFF2-40B4-BE49-F238E27FC236}">
                <a16:creationId xmlns:a16="http://schemas.microsoft.com/office/drawing/2014/main" id="{F39355E7-BDF0-EA78-594D-4AC40E2866FD}"/>
              </a:ext>
            </a:extLst>
          </p:cNvPr>
          <p:cNvSpPr/>
          <p:nvPr/>
        </p:nvSpPr>
        <p:spPr>
          <a:xfrm rot="5400000">
            <a:off x="6270562" y="295874"/>
            <a:ext cx="303729" cy="9862751"/>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8" name="Straight Connector 7">
            <a:extLst>
              <a:ext uri="{FF2B5EF4-FFF2-40B4-BE49-F238E27FC236}">
                <a16:creationId xmlns:a16="http://schemas.microsoft.com/office/drawing/2014/main" id="{506A70E4-7849-28CA-6BCF-1CF7652A6790}"/>
              </a:ext>
            </a:extLst>
          </p:cNvPr>
          <p:cNvCxnSpPr/>
          <p:nvPr/>
        </p:nvCxnSpPr>
        <p:spPr>
          <a:xfrm flipV="1">
            <a:off x="1491051" y="5169587"/>
            <a:ext cx="0" cy="1114089"/>
          </a:xfrm>
          <a:prstGeom prst="line">
            <a:avLst/>
          </a:prstGeom>
          <a:ln w="57150">
            <a:solidFill>
              <a:srgbClr val="FFFF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96546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a:t>int &amp; Un</a:t>
            </a:r>
            <a:r>
              <a:rPr lang="en-GB" dirty="0"/>
              <a:t>signed int</a:t>
            </a:r>
            <a:endParaRPr spc="-20" dirty="0"/>
          </a:p>
        </p:txBody>
      </p:sp>
      <p:sp>
        <p:nvSpPr>
          <p:cNvPr id="3" name="object 3"/>
          <p:cNvSpPr txBox="1"/>
          <p:nvPr/>
        </p:nvSpPr>
        <p:spPr>
          <a:xfrm>
            <a:off x="153824" y="2281555"/>
            <a:ext cx="11793197" cy="3298339"/>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600" dirty="0">
                <a:latin typeface="Arial"/>
                <a:cs typeface="Arial"/>
              </a:rPr>
              <a:t>Kiêu int để lưu dữ liệu có dấu.</a:t>
            </a:r>
          </a:p>
          <a:p>
            <a:pPr marL="287020" indent="-274320">
              <a:spcBef>
                <a:spcPts val="720"/>
              </a:spcBef>
              <a:buClr>
                <a:srgbClr val="E7BB29"/>
              </a:buClr>
              <a:buSzPct val="94230"/>
              <a:buFont typeface="Segoe UI Symbol"/>
              <a:buChar char="⚫"/>
              <a:tabLst>
                <a:tab pos="287020" algn="l"/>
              </a:tabLst>
            </a:pPr>
            <a:r>
              <a:rPr lang="vi-VN" sz="2600" dirty="0">
                <a:latin typeface="Arial"/>
                <a:cs typeface="Arial"/>
              </a:rPr>
              <a:t>Kiểu int để lưu 2 byte hoặc 4 byte dữ liệu.</a:t>
            </a:r>
          </a:p>
          <a:p>
            <a:pPr marL="287020" indent="-274320">
              <a:spcBef>
                <a:spcPts val="720"/>
              </a:spcBef>
              <a:buClr>
                <a:srgbClr val="E7BB29"/>
              </a:buClr>
              <a:buSzPct val="94230"/>
              <a:buFont typeface="Segoe UI Symbol"/>
              <a:buChar char="⚫"/>
              <a:tabLst>
                <a:tab pos="287020" algn="l"/>
              </a:tabLst>
            </a:pPr>
            <a:r>
              <a:rPr lang="vi-VN" sz="2600" dirty="0">
                <a:latin typeface="Arial"/>
                <a:cs typeface="Arial"/>
              </a:rPr>
              <a:t>Kích thước của int phụ thuộc vào trình biên dịch đang được sử dụng để tạo mã chương trình. Nó thường là 2 hoặc 4 byte.</a:t>
            </a:r>
          </a:p>
          <a:p>
            <a:pPr marL="287020" indent="-274320">
              <a:spcBef>
                <a:spcPts val="720"/>
              </a:spcBef>
              <a:buClr>
                <a:srgbClr val="E7BB29"/>
              </a:buClr>
              <a:buSzPct val="94230"/>
              <a:buFont typeface="Segoe UI Symbol"/>
              <a:buChar char="⚫"/>
              <a:tabLst>
                <a:tab pos="287020" algn="l"/>
              </a:tabLst>
            </a:pPr>
            <a:r>
              <a:rPr lang="vi-VN" sz="2600" dirty="0">
                <a:latin typeface="Arial"/>
                <a:cs typeface="Arial"/>
              </a:rPr>
              <a:t>Kiểu unsigned int thì dung để lưu dữ liệu không dấu.</a:t>
            </a:r>
          </a:p>
          <a:p>
            <a:pPr marL="12700">
              <a:spcBef>
                <a:spcPts val="720"/>
              </a:spcBef>
              <a:buClr>
                <a:srgbClr val="E7BB29"/>
              </a:buClr>
              <a:buSzPct val="94230"/>
              <a:tabLst>
                <a:tab pos="287020" algn="l"/>
              </a:tabLst>
            </a:pPr>
            <a:endParaRPr lang="vi-VN" sz="2600" dirty="0">
              <a:latin typeface="Arial"/>
              <a:cs typeface="Arial"/>
            </a:endParaRPr>
          </a:p>
          <a:p>
            <a:pPr marL="652780" lvl="1" indent="-247650">
              <a:spcBef>
                <a:spcPts val="575"/>
              </a:spcBef>
              <a:buClr>
                <a:srgbClr val="A4B592"/>
              </a:buClr>
              <a:buSzPct val="85416"/>
              <a:buFont typeface="Segoe UI Symbol"/>
              <a:buChar char="⚫"/>
              <a:tabLst>
                <a:tab pos="653415" algn="l"/>
              </a:tabLst>
            </a:pPr>
            <a:endParaRPr sz="2400" dirty="0">
              <a:latin typeface="Arial"/>
              <a:cs typeface="Arial"/>
            </a:endParaRPr>
          </a:p>
        </p:txBody>
      </p:sp>
    </p:spTree>
    <p:extLst>
      <p:ext uri="{BB962C8B-B14F-4D97-AF65-F5344CB8AC3E}">
        <p14:creationId xmlns:p14="http://schemas.microsoft.com/office/powerpoint/2010/main" val="648708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US" dirty="0"/>
              <a:t>int &amp; Unsigned int</a:t>
            </a:r>
            <a:endParaRPr lang="en-US" spc="-20" dirty="0"/>
          </a:p>
        </p:txBody>
      </p:sp>
      <p:sp>
        <p:nvSpPr>
          <p:cNvPr id="3" name="object 3"/>
          <p:cNvSpPr txBox="1"/>
          <p:nvPr/>
        </p:nvSpPr>
        <p:spPr>
          <a:xfrm>
            <a:off x="153824" y="2281555"/>
            <a:ext cx="11793197" cy="3298339"/>
          </a:xfrm>
          <a:prstGeom prst="rect">
            <a:avLst/>
          </a:prstGeom>
        </p:spPr>
        <p:txBody>
          <a:bodyPr vert="horz" wrap="square" lIns="0" tIns="91440" rIns="0" bIns="0" rtlCol="0">
            <a:spAutoFit/>
          </a:bodyPr>
          <a:lstStyle/>
          <a:p>
            <a:pPr marL="287020" indent="-274320">
              <a:spcBef>
                <a:spcPts val="720"/>
              </a:spcBef>
              <a:buClr>
                <a:srgbClr val="E7BB29"/>
              </a:buClr>
              <a:buSzPct val="94230"/>
              <a:buFont typeface="Segoe UI Symbol"/>
              <a:buChar char="⚫"/>
              <a:tabLst>
                <a:tab pos="287020" algn="l"/>
              </a:tabLst>
            </a:pPr>
            <a:r>
              <a:rPr lang="vi-VN" sz="2600" dirty="0">
                <a:latin typeface="Arial"/>
                <a:cs typeface="Arial"/>
              </a:rPr>
              <a:t>Kiêu long để lưu dữ liệu có dấu.</a:t>
            </a:r>
          </a:p>
          <a:p>
            <a:pPr marL="287020" indent="-274320">
              <a:spcBef>
                <a:spcPts val="720"/>
              </a:spcBef>
              <a:buClr>
                <a:srgbClr val="E7BB29"/>
              </a:buClr>
              <a:buSzPct val="94230"/>
              <a:buFont typeface="Segoe UI Symbol"/>
              <a:buChar char="⚫"/>
              <a:tabLst>
                <a:tab pos="287020" algn="l"/>
              </a:tabLst>
            </a:pPr>
            <a:r>
              <a:rPr lang="vi-VN" sz="2600" dirty="0">
                <a:latin typeface="Arial"/>
                <a:cs typeface="Arial"/>
              </a:rPr>
              <a:t>Kiểu long để lưu 4 byte hoặc 8 byte dữ liệu.</a:t>
            </a:r>
          </a:p>
          <a:p>
            <a:pPr marL="287020" indent="-274320">
              <a:spcBef>
                <a:spcPts val="720"/>
              </a:spcBef>
              <a:buClr>
                <a:srgbClr val="E7BB29"/>
              </a:buClr>
              <a:buSzPct val="94230"/>
              <a:buFont typeface="Segoe UI Symbol"/>
              <a:buChar char="⚫"/>
              <a:tabLst>
                <a:tab pos="287020" algn="l"/>
              </a:tabLst>
            </a:pPr>
            <a:r>
              <a:rPr lang="vi-VN" sz="2600" dirty="0">
                <a:latin typeface="Arial"/>
                <a:cs typeface="Arial"/>
              </a:rPr>
              <a:t>Kích thước của long phụ thuộc vào trình biên dịch đang được sử dụng để tạo mã chương trình. Nó thường là 4 hoặc 8 byte.</a:t>
            </a:r>
          </a:p>
          <a:p>
            <a:pPr marL="287020" indent="-274320">
              <a:spcBef>
                <a:spcPts val="720"/>
              </a:spcBef>
              <a:buClr>
                <a:srgbClr val="E7BB29"/>
              </a:buClr>
              <a:buSzPct val="94230"/>
              <a:buFont typeface="Segoe UI Symbol"/>
              <a:buChar char="⚫"/>
              <a:tabLst>
                <a:tab pos="287020" algn="l"/>
              </a:tabLst>
            </a:pPr>
            <a:r>
              <a:rPr lang="vi-VN" sz="2600" dirty="0">
                <a:latin typeface="Arial"/>
                <a:cs typeface="Arial"/>
              </a:rPr>
              <a:t>Kiểu unsigned long thì dung để lưu dữ liệu không dấu.</a:t>
            </a:r>
          </a:p>
          <a:p>
            <a:pPr marL="12700">
              <a:spcBef>
                <a:spcPts val="720"/>
              </a:spcBef>
              <a:buClr>
                <a:srgbClr val="E7BB29"/>
              </a:buClr>
              <a:buSzPct val="94230"/>
              <a:tabLst>
                <a:tab pos="287020" algn="l"/>
              </a:tabLst>
            </a:pPr>
            <a:endParaRPr lang="vi-VN" sz="2600" dirty="0">
              <a:latin typeface="Arial"/>
              <a:cs typeface="Arial"/>
            </a:endParaRPr>
          </a:p>
          <a:p>
            <a:pPr marL="652780" lvl="1" indent="-247650">
              <a:spcBef>
                <a:spcPts val="575"/>
              </a:spcBef>
              <a:buClr>
                <a:srgbClr val="A4B592"/>
              </a:buClr>
              <a:buSzPct val="85416"/>
              <a:buFont typeface="Segoe UI Symbol"/>
              <a:buChar char="⚫"/>
              <a:tabLst>
                <a:tab pos="653415" algn="l"/>
              </a:tabLst>
            </a:pPr>
            <a:endParaRPr sz="2400" dirty="0">
              <a:latin typeface="Arial"/>
              <a:cs typeface="Arial"/>
            </a:endParaRPr>
          </a:p>
        </p:txBody>
      </p:sp>
    </p:spTree>
    <p:extLst>
      <p:ext uri="{BB962C8B-B14F-4D97-AF65-F5344CB8AC3E}">
        <p14:creationId xmlns:p14="http://schemas.microsoft.com/office/powerpoint/2010/main" val="2188097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GB" dirty="0" err="1"/>
              <a:t>Toán</a:t>
            </a:r>
            <a:r>
              <a:rPr lang="en-GB" dirty="0"/>
              <a:t> </a:t>
            </a:r>
            <a:r>
              <a:rPr lang="en-GB" dirty="0" err="1"/>
              <a:t>tử</a:t>
            </a:r>
            <a:r>
              <a:rPr lang="en-GB" dirty="0"/>
              <a:t> </a:t>
            </a:r>
            <a:r>
              <a:rPr lang="en-GB" dirty="0" err="1"/>
              <a:t>sizeof</a:t>
            </a:r>
            <a:r>
              <a:rPr lang="en-GB" dirty="0"/>
              <a:t> </a:t>
            </a:r>
            <a:r>
              <a:rPr lang="en-GB" dirty="0" err="1"/>
              <a:t>trong</a:t>
            </a:r>
            <a:r>
              <a:rPr lang="en-GB" dirty="0"/>
              <a:t> C</a:t>
            </a:r>
            <a:endParaRPr lang="en-US" spc="-20" dirty="0"/>
          </a:p>
        </p:txBody>
      </p:sp>
      <p:sp>
        <p:nvSpPr>
          <p:cNvPr id="3" name="object 3"/>
          <p:cNvSpPr txBox="1"/>
          <p:nvPr/>
        </p:nvSpPr>
        <p:spPr>
          <a:xfrm>
            <a:off x="153824" y="2281555"/>
            <a:ext cx="11793197" cy="3698448"/>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Toán tử sizeof trong C là một toán tử chứ không phải là một hàm. </a:t>
            </a:r>
          </a:p>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Toán tử sizeof nhận một tham số là bất kỳ kiểu dữ liệu nào và trả về kích cỡ của kiểu dữ liệu đó.</a:t>
            </a:r>
          </a:p>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Toán tử sizeof cung cấp thông tin về bao nhiêu byte bộ nhớ mà đối số của nó chiếm (hoặc có thể chiếm).</a:t>
            </a:r>
          </a:p>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VD1_sizeof(code).</a:t>
            </a:r>
          </a:p>
          <a:p>
            <a:pPr marL="12700" algn="just">
              <a:spcBef>
                <a:spcPts val="720"/>
              </a:spcBef>
              <a:buClr>
                <a:srgbClr val="E7BB29"/>
              </a:buClr>
              <a:buSzPct val="94230"/>
              <a:tabLst>
                <a:tab pos="287020" algn="l"/>
              </a:tabLst>
            </a:pPr>
            <a:endParaRPr lang="vi-VN" sz="2600" dirty="0">
              <a:latin typeface="Arial"/>
              <a:cs typeface="Arial"/>
            </a:endParaRPr>
          </a:p>
          <a:p>
            <a:pPr marL="652780" lvl="1" indent="-247650" algn="just">
              <a:spcBef>
                <a:spcPts val="575"/>
              </a:spcBef>
              <a:buClr>
                <a:srgbClr val="A4B592"/>
              </a:buClr>
              <a:buSzPct val="85416"/>
              <a:buFont typeface="Segoe UI Symbol"/>
              <a:buChar char="⚫"/>
              <a:tabLst>
                <a:tab pos="653415" algn="l"/>
              </a:tabLst>
            </a:pPr>
            <a:endParaRPr sz="2400" dirty="0">
              <a:latin typeface="Arial"/>
              <a:cs typeface="Arial"/>
            </a:endParaRPr>
          </a:p>
        </p:txBody>
      </p:sp>
    </p:spTree>
    <p:extLst>
      <p:ext uri="{BB962C8B-B14F-4D97-AF65-F5344CB8AC3E}">
        <p14:creationId xmlns:p14="http://schemas.microsoft.com/office/powerpoint/2010/main" val="144512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GB" dirty="0" err="1"/>
              <a:t>Biến</a:t>
            </a:r>
            <a:r>
              <a:rPr lang="en-GB" dirty="0"/>
              <a:t>(variables)</a:t>
            </a:r>
            <a:endParaRPr lang="en-US" spc="-20" dirty="0"/>
          </a:p>
        </p:txBody>
      </p:sp>
      <p:sp>
        <p:nvSpPr>
          <p:cNvPr id="3" name="object 3"/>
          <p:cNvSpPr txBox="1"/>
          <p:nvPr/>
        </p:nvSpPr>
        <p:spPr>
          <a:xfrm>
            <a:off x="153824" y="2281555"/>
            <a:ext cx="11793197" cy="4588436"/>
          </a:xfrm>
          <a:prstGeom prst="rect">
            <a:avLst/>
          </a:prstGeom>
        </p:spPr>
        <p:txBody>
          <a:bodyPr vert="horz" wrap="square" lIns="0" tIns="91440" rIns="0" bIns="0" rtlCol="0">
            <a:spAutoFit/>
          </a:bodyPr>
          <a:lstStyle/>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Biến dùng để nhận dạng data của người code.</a:t>
            </a:r>
          </a:p>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Data được lưu trữ trong bộ nhớ máy tính, vi điều khiển...</a:t>
            </a:r>
          </a:p>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Một biến hoạt động như một nhãn cho một vị trí bộ nhớ nơi dư liệu được lưu trữ.</a:t>
            </a:r>
          </a:p>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Tên biến không được lưu trữ trong bộ nhớ và được trình biên dịch thay thế bằng một địa chỉ cụ thể trong bộ nhớ. </a:t>
            </a:r>
          </a:p>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Tên biến chỉ để thuận tiện cho việc lập trình. Nó không phải là một phần trong bản chạy mà trình biên dịch tạo ra.</a:t>
            </a:r>
          </a:p>
          <a:p>
            <a:pPr marL="287020" indent="-274320" algn="just">
              <a:spcBef>
                <a:spcPts val="720"/>
              </a:spcBef>
              <a:buClr>
                <a:srgbClr val="E7BB29"/>
              </a:buClr>
              <a:buSzPct val="94230"/>
              <a:buFont typeface="Segoe UI Symbol"/>
              <a:buChar char="⚫"/>
              <a:tabLst>
                <a:tab pos="287020" algn="l"/>
              </a:tabLst>
            </a:pPr>
            <a:r>
              <a:rPr lang="vi-VN" sz="2600" dirty="0">
                <a:latin typeface="Arial"/>
                <a:cs typeface="Arial"/>
              </a:rPr>
              <a:t>Tên biến sẽ được thay thế bằng các địa chỉ tương ứng.</a:t>
            </a:r>
          </a:p>
          <a:p>
            <a:pPr marL="652780" lvl="1" indent="-247650" algn="just">
              <a:spcBef>
                <a:spcPts val="575"/>
              </a:spcBef>
              <a:buClr>
                <a:srgbClr val="A4B592"/>
              </a:buClr>
              <a:buSzPct val="85416"/>
              <a:buFont typeface="Segoe UI Symbol"/>
              <a:buChar char="⚫"/>
              <a:tabLst>
                <a:tab pos="653415" algn="l"/>
              </a:tabLst>
            </a:pPr>
            <a:endParaRPr sz="2400" dirty="0">
              <a:latin typeface="Arial"/>
              <a:cs typeface="Arial"/>
            </a:endParaRPr>
          </a:p>
        </p:txBody>
      </p:sp>
    </p:spTree>
    <p:extLst>
      <p:ext uri="{BB962C8B-B14F-4D97-AF65-F5344CB8AC3E}">
        <p14:creationId xmlns:p14="http://schemas.microsoft.com/office/powerpoint/2010/main" val="4210211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824" y="1054354"/>
            <a:ext cx="12126481" cy="782907"/>
          </a:xfrm>
          <a:prstGeom prst="rect">
            <a:avLst/>
          </a:prstGeom>
        </p:spPr>
        <p:txBody>
          <a:bodyPr vert="horz" wrap="square" lIns="0" tIns="13335" rIns="0" bIns="0" rtlCol="0">
            <a:spAutoFit/>
          </a:bodyPr>
          <a:lstStyle/>
          <a:p>
            <a:pPr marL="12700" algn="l">
              <a:spcBef>
                <a:spcPts val="105"/>
              </a:spcBef>
            </a:pPr>
            <a:r>
              <a:rPr lang="en-GB" dirty="0" err="1"/>
              <a:t>Ví</a:t>
            </a:r>
            <a:r>
              <a:rPr lang="en-GB" dirty="0"/>
              <a:t> </a:t>
            </a:r>
            <a:r>
              <a:rPr lang="en-GB" dirty="0" err="1"/>
              <a:t>dụ</a:t>
            </a:r>
            <a:r>
              <a:rPr lang="en-GB" dirty="0"/>
              <a:t> 1: </a:t>
            </a:r>
            <a:r>
              <a:rPr lang="en-GB" dirty="0" err="1"/>
              <a:t>một</a:t>
            </a:r>
            <a:r>
              <a:rPr lang="en-GB" dirty="0"/>
              <a:t> </a:t>
            </a:r>
            <a:r>
              <a:rPr lang="en-GB" dirty="0" err="1"/>
              <a:t>vùng</a:t>
            </a:r>
            <a:r>
              <a:rPr lang="en-GB" dirty="0"/>
              <a:t> ô </a:t>
            </a:r>
            <a:r>
              <a:rPr lang="en-GB" dirty="0" err="1"/>
              <a:t>nhớ</a:t>
            </a:r>
            <a:endParaRPr lang="en-US" spc="-20" dirty="0"/>
          </a:p>
        </p:txBody>
      </p:sp>
      <p:graphicFrame>
        <p:nvGraphicFramePr>
          <p:cNvPr id="4" name="Table 4">
            <a:extLst>
              <a:ext uri="{FF2B5EF4-FFF2-40B4-BE49-F238E27FC236}">
                <a16:creationId xmlns:a16="http://schemas.microsoft.com/office/drawing/2014/main" id="{F6CA0C3A-4C1F-931A-79DC-65AB9854EF25}"/>
              </a:ext>
            </a:extLst>
          </p:cNvPr>
          <p:cNvGraphicFramePr>
            <a:graphicFrameLocks/>
          </p:cNvGraphicFramePr>
          <p:nvPr>
            <p:extLst>
              <p:ext uri="{D42A27DB-BD31-4B8C-83A1-F6EECF244321}">
                <p14:modId xmlns:p14="http://schemas.microsoft.com/office/powerpoint/2010/main" val="797089198"/>
              </p:ext>
            </p:extLst>
          </p:nvPr>
        </p:nvGraphicFramePr>
        <p:xfrm>
          <a:off x="1945797" y="2142061"/>
          <a:ext cx="7992760" cy="3735067"/>
        </p:xfrm>
        <a:graphic>
          <a:graphicData uri="http://schemas.openxmlformats.org/drawingml/2006/table">
            <a:tbl>
              <a:tblPr firstRow="1" bandRow="1">
                <a:tableStyleId>{5C22544A-7EE6-4342-B048-85BDC9FD1C3A}</a:tableStyleId>
              </a:tblPr>
              <a:tblGrid>
                <a:gridCol w="999095">
                  <a:extLst>
                    <a:ext uri="{9D8B030D-6E8A-4147-A177-3AD203B41FA5}">
                      <a16:colId xmlns:a16="http://schemas.microsoft.com/office/drawing/2014/main" val="1539071203"/>
                    </a:ext>
                  </a:extLst>
                </a:gridCol>
                <a:gridCol w="999095">
                  <a:extLst>
                    <a:ext uri="{9D8B030D-6E8A-4147-A177-3AD203B41FA5}">
                      <a16:colId xmlns:a16="http://schemas.microsoft.com/office/drawing/2014/main" val="253537205"/>
                    </a:ext>
                  </a:extLst>
                </a:gridCol>
                <a:gridCol w="999095">
                  <a:extLst>
                    <a:ext uri="{9D8B030D-6E8A-4147-A177-3AD203B41FA5}">
                      <a16:colId xmlns:a16="http://schemas.microsoft.com/office/drawing/2014/main" val="4126434383"/>
                    </a:ext>
                  </a:extLst>
                </a:gridCol>
                <a:gridCol w="999095">
                  <a:extLst>
                    <a:ext uri="{9D8B030D-6E8A-4147-A177-3AD203B41FA5}">
                      <a16:colId xmlns:a16="http://schemas.microsoft.com/office/drawing/2014/main" val="1116469345"/>
                    </a:ext>
                  </a:extLst>
                </a:gridCol>
                <a:gridCol w="999095">
                  <a:extLst>
                    <a:ext uri="{9D8B030D-6E8A-4147-A177-3AD203B41FA5}">
                      <a16:colId xmlns:a16="http://schemas.microsoft.com/office/drawing/2014/main" val="1396771969"/>
                    </a:ext>
                  </a:extLst>
                </a:gridCol>
                <a:gridCol w="999095">
                  <a:extLst>
                    <a:ext uri="{9D8B030D-6E8A-4147-A177-3AD203B41FA5}">
                      <a16:colId xmlns:a16="http://schemas.microsoft.com/office/drawing/2014/main" val="288683009"/>
                    </a:ext>
                  </a:extLst>
                </a:gridCol>
                <a:gridCol w="999095">
                  <a:extLst>
                    <a:ext uri="{9D8B030D-6E8A-4147-A177-3AD203B41FA5}">
                      <a16:colId xmlns:a16="http://schemas.microsoft.com/office/drawing/2014/main" val="1528191667"/>
                    </a:ext>
                  </a:extLst>
                </a:gridCol>
                <a:gridCol w="999095">
                  <a:extLst>
                    <a:ext uri="{9D8B030D-6E8A-4147-A177-3AD203B41FA5}">
                      <a16:colId xmlns:a16="http://schemas.microsoft.com/office/drawing/2014/main" val="2443407997"/>
                    </a:ext>
                  </a:extLst>
                </a:gridCol>
              </a:tblGrid>
              <a:tr h="458863">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extLst>
                  <a:ext uri="{0D108BD9-81ED-4DB2-BD59-A6C34878D82A}">
                    <a16:rowId xmlns:a16="http://schemas.microsoft.com/office/drawing/2014/main" val="2065946909"/>
                  </a:ext>
                </a:extLst>
              </a:tr>
              <a:tr h="458863">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extLst>
                  <a:ext uri="{0D108BD9-81ED-4DB2-BD59-A6C34878D82A}">
                    <a16:rowId xmlns:a16="http://schemas.microsoft.com/office/drawing/2014/main" val="1903649315"/>
                  </a:ext>
                </a:extLst>
              </a:tr>
              <a:tr h="458863">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extLst>
                  <a:ext uri="{0D108BD9-81ED-4DB2-BD59-A6C34878D82A}">
                    <a16:rowId xmlns:a16="http://schemas.microsoft.com/office/drawing/2014/main" val="1210877664"/>
                  </a:ext>
                </a:extLst>
              </a:tr>
              <a:tr h="458863">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extLst>
                  <a:ext uri="{0D108BD9-81ED-4DB2-BD59-A6C34878D82A}">
                    <a16:rowId xmlns:a16="http://schemas.microsoft.com/office/drawing/2014/main" val="3531213406"/>
                  </a:ext>
                </a:extLst>
              </a:tr>
              <a:tr h="458863">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extLst>
                  <a:ext uri="{0D108BD9-81ED-4DB2-BD59-A6C34878D82A}">
                    <a16:rowId xmlns:a16="http://schemas.microsoft.com/office/drawing/2014/main" val="2438672740"/>
                  </a:ext>
                </a:extLst>
              </a:tr>
              <a:tr h="523026">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extLst>
                  <a:ext uri="{0D108BD9-81ED-4DB2-BD59-A6C34878D82A}">
                    <a16:rowId xmlns:a16="http://schemas.microsoft.com/office/drawing/2014/main" val="2013020710"/>
                  </a:ext>
                </a:extLst>
              </a:tr>
              <a:tr h="458863">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extLst>
                  <a:ext uri="{0D108BD9-81ED-4DB2-BD59-A6C34878D82A}">
                    <a16:rowId xmlns:a16="http://schemas.microsoft.com/office/drawing/2014/main" val="4206700990"/>
                  </a:ext>
                </a:extLst>
              </a:tr>
              <a:tr h="458863">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1</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tc>
                  <a:txBody>
                    <a:bodyPr/>
                    <a:lstStyle/>
                    <a:p>
                      <a:pPr algn="ctr"/>
                      <a:r>
                        <a:rPr lang="en-GB" sz="2400" dirty="0">
                          <a:solidFill>
                            <a:srgbClr val="FFFF00"/>
                          </a:solidFill>
                        </a:rPr>
                        <a:t>0</a:t>
                      </a:r>
                    </a:p>
                  </a:txBody>
                  <a:tcPr>
                    <a:solidFill>
                      <a:schemeClr val="accent1">
                        <a:lumMod val="60000"/>
                        <a:lumOff val="40000"/>
                      </a:schemeClr>
                    </a:solidFill>
                  </a:tcPr>
                </a:tc>
                <a:extLst>
                  <a:ext uri="{0D108BD9-81ED-4DB2-BD59-A6C34878D82A}">
                    <a16:rowId xmlns:a16="http://schemas.microsoft.com/office/drawing/2014/main" val="2931977140"/>
                  </a:ext>
                </a:extLst>
              </a:tr>
            </a:tbl>
          </a:graphicData>
        </a:graphic>
      </p:graphicFrame>
      <p:graphicFrame>
        <p:nvGraphicFramePr>
          <p:cNvPr id="5" name="Table 8">
            <a:extLst>
              <a:ext uri="{FF2B5EF4-FFF2-40B4-BE49-F238E27FC236}">
                <a16:creationId xmlns:a16="http://schemas.microsoft.com/office/drawing/2014/main" id="{D0115701-070B-B4C8-B53E-A06A7C17AA30}"/>
              </a:ext>
            </a:extLst>
          </p:cNvPr>
          <p:cNvGraphicFramePr>
            <a:graphicFrameLocks noGrp="1"/>
          </p:cNvGraphicFramePr>
          <p:nvPr>
            <p:extLst>
              <p:ext uri="{D42A27DB-BD31-4B8C-83A1-F6EECF244321}">
                <p14:modId xmlns:p14="http://schemas.microsoft.com/office/powerpoint/2010/main" val="2057221222"/>
              </p:ext>
            </p:extLst>
          </p:nvPr>
        </p:nvGraphicFramePr>
        <p:xfrm>
          <a:off x="777053" y="2142060"/>
          <a:ext cx="1126526" cy="3735066"/>
        </p:xfrm>
        <a:graphic>
          <a:graphicData uri="http://schemas.openxmlformats.org/drawingml/2006/table">
            <a:tbl>
              <a:tblPr firstRow="1" bandRow="1">
                <a:tableStyleId>{5C22544A-7EE6-4342-B048-85BDC9FD1C3A}</a:tableStyleId>
              </a:tblPr>
              <a:tblGrid>
                <a:gridCol w="1126526">
                  <a:extLst>
                    <a:ext uri="{9D8B030D-6E8A-4147-A177-3AD203B41FA5}">
                      <a16:colId xmlns:a16="http://schemas.microsoft.com/office/drawing/2014/main" val="251874300"/>
                    </a:ext>
                  </a:extLst>
                </a:gridCol>
              </a:tblGrid>
              <a:tr h="4612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0x0807</a:t>
                      </a:r>
                    </a:p>
                  </a:txBody>
                  <a:tcPr>
                    <a:solidFill>
                      <a:schemeClr val="accent2">
                        <a:lumMod val="40000"/>
                        <a:lumOff val="60000"/>
                      </a:schemeClr>
                    </a:solidFill>
                  </a:tcPr>
                </a:tc>
                <a:extLst>
                  <a:ext uri="{0D108BD9-81ED-4DB2-BD59-A6C34878D82A}">
                    <a16:rowId xmlns:a16="http://schemas.microsoft.com/office/drawing/2014/main" val="2029046048"/>
                  </a:ext>
                </a:extLst>
              </a:tr>
              <a:tr h="4676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0x0806</a:t>
                      </a:r>
                    </a:p>
                  </a:txBody>
                  <a:tcPr>
                    <a:solidFill>
                      <a:schemeClr val="accent2">
                        <a:lumMod val="40000"/>
                        <a:lumOff val="60000"/>
                      </a:schemeClr>
                    </a:solidFill>
                  </a:tcPr>
                </a:tc>
                <a:extLst>
                  <a:ext uri="{0D108BD9-81ED-4DB2-BD59-A6C34878D82A}">
                    <a16:rowId xmlns:a16="http://schemas.microsoft.com/office/drawing/2014/main" val="157449506"/>
                  </a:ext>
                </a:extLst>
              </a:tr>
              <a:tr h="4676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0x0805</a:t>
                      </a:r>
                    </a:p>
                  </a:txBody>
                  <a:tcPr>
                    <a:solidFill>
                      <a:schemeClr val="accent2">
                        <a:lumMod val="40000"/>
                        <a:lumOff val="60000"/>
                      </a:schemeClr>
                    </a:solidFill>
                  </a:tcPr>
                </a:tc>
                <a:extLst>
                  <a:ext uri="{0D108BD9-81ED-4DB2-BD59-A6C34878D82A}">
                    <a16:rowId xmlns:a16="http://schemas.microsoft.com/office/drawing/2014/main" val="180250247"/>
                  </a:ext>
                </a:extLst>
              </a:tr>
              <a:tr h="4676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0x0804</a:t>
                      </a:r>
                    </a:p>
                  </a:txBody>
                  <a:tcPr>
                    <a:solidFill>
                      <a:schemeClr val="accent2">
                        <a:lumMod val="40000"/>
                        <a:lumOff val="60000"/>
                      </a:schemeClr>
                    </a:solidFill>
                  </a:tcPr>
                </a:tc>
                <a:extLst>
                  <a:ext uri="{0D108BD9-81ED-4DB2-BD59-A6C34878D82A}">
                    <a16:rowId xmlns:a16="http://schemas.microsoft.com/office/drawing/2014/main" val="3237769592"/>
                  </a:ext>
                </a:extLst>
              </a:tr>
              <a:tr h="4676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0x0803</a:t>
                      </a:r>
                    </a:p>
                  </a:txBody>
                  <a:tcPr>
                    <a:solidFill>
                      <a:schemeClr val="accent2">
                        <a:lumMod val="40000"/>
                        <a:lumOff val="60000"/>
                      </a:schemeClr>
                    </a:solidFill>
                  </a:tcPr>
                </a:tc>
                <a:extLst>
                  <a:ext uri="{0D108BD9-81ED-4DB2-BD59-A6C34878D82A}">
                    <a16:rowId xmlns:a16="http://schemas.microsoft.com/office/drawing/2014/main" val="4183048567"/>
                  </a:ext>
                </a:extLst>
              </a:tr>
              <a:tr h="4676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0x0802</a:t>
                      </a:r>
                    </a:p>
                  </a:txBody>
                  <a:tcPr>
                    <a:solidFill>
                      <a:schemeClr val="accent2">
                        <a:lumMod val="40000"/>
                        <a:lumOff val="60000"/>
                      </a:schemeClr>
                    </a:solidFill>
                  </a:tcPr>
                </a:tc>
                <a:extLst>
                  <a:ext uri="{0D108BD9-81ED-4DB2-BD59-A6C34878D82A}">
                    <a16:rowId xmlns:a16="http://schemas.microsoft.com/office/drawing/2014/main" val="843385330"/>
                  </a:ext>
                </a:extLst>
              </a:tr>
              <a:tr h="4676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0x0801</a:t>
                      </a:r>
                    </a:p>
                  </a:txBody>
                  <a:tcPr>
                    <a:solidFill>
                      <a:schemeClr val="accent2">
                        <a:lumMod val="40000"/>
                        <a:lumOff val="60000"/>
                      </a:schemeClr>
                    </a:solidFill>
                  </a:tcPr>
                </a:tc>
                <a:extLst>
                  <a:ext uri="{0D108BD9-81ED-4DB2-BD59-A6C34878D82A}">
                    <a16:rowId xmlns:a16="http://schemas.microsoft.com/office/drawing/2014/main" val="3679996827"/>
                  </a:ext>
                </a:extLst>
              </a:tr>
              <a:tr h="467684">
                <a:tc>
                  <a:txBody>
                    <a:bodyPr/>
                    <a:lstStyle/>
                    <a:p>
                      <a:pPr algn="ctr"/>
                      <a:r>
                        <a:rPr lang="en-GB" b="1" dirty="0">
                          <a:solidFill>
                            <a:schemeClr val="tx1"/>
                          </a:solidFill>
                        </a:rPr>
                        <a:t>0x0800</a:t>
                      </a:r>
                    </a:p>
                  </a:txBody>
                  <a:tcPr>
                    <a:solidFill>
                      <a:schemeClr val="accent2">
                        <a:lumMod val="40000"/>
                        <a:lumOff val="60000"/>
                      </a:schemeClr>
                    </a:solidFill>
                  </a:tcPr>
                </a:tc>
                <a:extLst>
                  <a:ext uri="{0D108BD9-81ED-4DB2-BD59-A6C34878D82A}">
                    <a16:rowId xmlns:a16="http://schemas.microsoft.com/office/drawing/2014/main" val="2305792700"/>
                  </a:ext>
                </a:extLst>
              </a:tr>
            </a:tbl>
          </a:graphicData>
        </a:graphic>
      </p:graphicFrame>
      <p:graphicFrame>
        <p:nvGraphicFramePr>
          <p:cNvPr id="6" name="Table 10">
            <a:extLst>
              <a:ext uri="{FF2B5EF4-FFF2-40B4-BE49-F238E27FC236}">
                <a16:creationId xmlns:a16="http://schemas.microsoft.com/office/drawing/2014/main" id="{2E74E593-DB8D-75D4-F7EE-4CD09EA9DDD3}"/>
              </a:ext>
            </a:extLst>
          </p:cNvPr>
          <p:cNvGraphicFramePr>
            <a:graphicFrameLocks noGrp="1"/>
          </p:cNvGraphicFramePr>
          <p:nvPr>
            <p:extLst>
              <p:ext uri="{D42A27DB-BD31-4B8C-83A1-F6EECF244321}">
                <p14:modId xmlns:p14="http://schemas.microsoft.com/office/powerpoint/2010/main" val="637662028"/>
              </p:ext>
            </p:extLst>
          </p:nvPr>
        </p:nvGraphicFramePr>
        <p:xfrm>
          <a:off x="1945797" y="1837261"/>
          <a:ext cx="7992766" cy="274320"/>
        </p:xfrm>
        <a:graphic>
          <a:graphicData uri="http://schemas.openxmlformats.org/drawingml/2006/table">
            <a:tbl>
              <a:tblPr firstRow="1" bandRow="1">
                <a:tableStyleId>{5C22544A-7EE6-4342-B048-85BDC9FD1C3A}</a:tableStyleId>
              </a:tblPr>
              <a:tblGrid>
                <a:gridCol w="747356">
                  <a:extLst>
                    <a:ext uri="{9D8B030D-6E8A-4147-A177-3AD203B41FA5}">
                      <a16:colId xmlns:a16="http://schemas.microsoft.com/office/drawing/2014/main" val="3758814473"/>
                    </a:ext>
                  </a:extLst>
                </a:gridCol>
                <a:gridCol w="965930">
                  <a:extLst>
                    <a:ext uri="{9D8B030D-6E8A-4147-A177-3AD203B41FA5}">
                      <a16:colId xmlns:a16="http://schemas.microsoft.com/office/drawing/2014/main" val="3852734909"/>
                    </a:ext>
                  </a:extLst>
                </a:gridCol>
                <a:gridCol w="869337">
                  <a:extLst>
                    <a:ext uri="{9D8B030D-6E8A-4147-A177-3AD203B41FA5}">
                      <a16:colId xmlns:a16="http://schemas.microsoft.com/office/drawing/2014/main" val="2360590062"/>
                    </a:ext>
                  </a:extLst>
                </a:gridCol>
                <a:gridCol w="1413759">
                  <a:extLst>
                    <a:ext uri="{9D8B030D-6E8A-4147-A177-3AD203B41FA5}">
                      <a16:colId xmlns:a16="http://schemas.microsoft.com/office/drawing/2014/main" val="335304714"/>
                    </a:ext>
                  </a:extLst>
                </a:gridCol>
                <a:gridCol w="999096">
                  <a:extLst>
                    <a:ext uri="{9D8B030D-6E8A-4147-A177-3AD203B41FA5}">
                      <a16:colId xmlns:a16="http://schemas.microsoft.com/office/drawing/2014/main" val="2259391538"/>
                    </a:ext>
                  </a:extLst>
                </a:gridCol>
                <a:gridCol w="999096">
                  <a:extLst>
                    <a:ext uri="{9D8B030D-6E8A-4147-A177-3AD203B41FA5}">
                      <a16:colId xmlns:a16="http://schemas.microsoft.com/office/drawing/2014/main" val="2768300719"/>
                    </a:ext>
                  </a:extLst>
                </a:gridCol>
                <a:gridCol w="999096">
                  <a:extLst>
                    <a:ext uri="{9D8B030D-6E8A-4147-A177-3AD203B41FA5}">
                      <a16:colId xmlns:a16="http://schemas.microsoft.com/office/drawing/2014/main" val="3796947100"/>
                    </a:ext>
                  </a:extLst>
                </a:gridCol>
                <a:gridCol w="999096">
                  <a:extLst>
                    <a:ext uri="{9D8B030D-6E8A-4147-A177-3AD203B41FA5}">
                      <a16:colId xmlns:a16="http://schemas.microsoft.com/office/drawing/2014/main" val="1210914821"/>
                    </a:ext>
                  </a:extLst>
                </a:gridCol>
              </a:tblGrid>
              <a:tr h="235743">
                <a:tc>
                  <a:txBody>
                    <a:bodyPr/>
                    <a:lstStyle/>
                    <a:p>
                      <a:pPr algn="ctr"/>
                      <a:r>
                        <a:rPr lang="en-GB" sz="1200" dirty="0"/>
                        <a:t>7</a:t>
                      </a:r>
                    </a:p>
                  </a:txBody>
                  <a:tcPr/>
                </a:tc>
                <a:tc>
                  <a:txBody>
                    <a:bodyPr/>
                    <a:lstStyle/>
                    <a:p>
                      <a:pPr algn="ctr"/>
                      <a:r>
                        <a:rPr lang="en-GB" sz="1200" dirty="0"/>
                        <a:t>6</a:t>
                      </a:r>
                    </a:p>
                  </a:txBody>
                  <a:tcPr/>
                </a:tc>
                <a:tc>
                  <a:txBody>
                    <a:bodyPr/>
                    <a:lstStyle/>
                    <a:p>
                      <a:pPr algn="ctr"/>
                      <a:r>
                        <a:rPr lang="en-GB" sz="1200" dirty="0"/>
                        <a:t>5</a:t>
                      </a:r>
                    </a:p>
                  </a:txBody>
                  <a:tcPr/>
                </a:tc>
                <a:tc>
                  <a:txBody>
                    <a:bodyPr/>
                    <a:lstStyle/>
                    <a:p>
                      <a:pPr algn="ctr"/>
                      <a:r>
                        <a:rPr lang="en-GB" sz="1200" dirty="0"/>
                        <a:t>4</a:t>
                      </a:r>
                    </a:p>
                  </a:txBody>
                  <a:tcPr/>
                </a:tc>
                <a:tc>
                  <a:txBody>
                    <a:bodyPr/>
                    <a:lstStyle/>
                    <a:p>
                      <a:pPr algn="ctr"/>
                      <a:r>
                        <a:rPr lang="en-GB" sz="1200" dirty="0"/>
                        <a:t>3</a:t>
                      </a:r>
                    </a:p>
                  </a:txBody>
                  <a:tcPr/>
                </a:tc>
                <a:tc>
                  <a:txBody>
                    <a:bodyPr/>
                    <a:lstStyle/>
                    <a:p>
                      <a:pPr algn="ctr"/>
                      <a:r>
                        <a:rPr lang="en-GB" sz="1200" dirty="0"/>
                        <a:t>2</a:t>
                      </a:r>
                    </a:p>
                  </a:txBody>
                  <a:tcPr/>
                </a:tc>
                <a:tc>
                  <a:txBody>
                    <a:bodyPr/>
                    <a:lstStyle/>
                    <a:p>
                      <a:pPr algn="ctr"/>
                      <a:r>
                        <a:rPr lang="en-GB" sz="1200" dirty="0"/>
                        <a:t>1</a:t>
                      </a:r>
                    </a:p>
                  </a:txBody>
                  <a:tcPr/>
                </a:tc>
                <a:tc>
                  <a:txBody>
                    <a:bodyPr/>
                    <a:lstStyle/>
                    <a:p>
                      <a:pPr algn="ctr"/>
                      <a:r>
                        <a:rPr lang="en-GB" sz="1200" dirty="0"/>
                        <a:t>0</a:t>
                      </a:r>
                    </a:p>
                  </a:txBody>
                  <a:tcPr/>
                </a:tc>
                <a:extLst>
                  <a:ext uri="{0D108BD9-81ED-4DB2-BD59-A6C34878D82A}">
                    <a16:rowId xmlns:a16="http://schemas.microsoft.com/office/drawing/2014/main" val="186348134"/>
                  </a:ext>
                </a:extLst>
              </a:tr>
            </a:tbl>
          </a:graphicData>
        </a:graphic>
      </p:graphicFrame>
      <p:graphicFrame>
        <p:nvGraphicFramePr>
          <p:cNvPr id="7" name="Table 12">
            <a:extLst>
              <a:ext uri="{FF2B5EF4-FFF2-40B4-BE49-F238E27FC236}">
                <a16:creationId xmlns:a16="http://schemas.microsoft.com/office/drawing/2014/main" id="{C9092C24-7456-D1E6-4BEE-C143B06EDD7D}"/>
              </a:ext>
            </a:extLst>
          </p:cNvPr>
          <p:cNvGraphicFramePr>
            <a:graphicFrameLocks noGrp="1"/>
          </p:cNvGraphicFramePr>
          <p:nvPr>
            <p:extLst>
              <p:ext uri="{D42A27DB-BD31-4B8C-83A1-F6EECF244321}">
                <p14:modId xmlns:p14="http://schemas.microsoft.com/office/powerpoint/2010/main" val="1887452136"/>
              </p:ext>
            </p:extLst>
          </p:nvPr>
        </p:nvGraphicFramePr>
        <p:xfrm>
          <a:off x="777053" y="1837261"/>
          <a:ext cx="1126526" cy="274320"/>
        </p:xfrm>
        <a:graphic>
          <a:graphicData uri="http://schemas.openxmlformats.org/drawingml/2006/table">
            <a:tbl>
              <a:tblPr firstRow="1" bandRow="1">
                <a:tableStyleId>{5C22544A-7EE6-4342-B048-85BDC9FD1C3A}</a:tableStyleId>
              </a:tblPr>
              <a:tblGrid>
                <a:gridCol w="1126526">
                  <a:extLst>
                    <a:ext uri="{9D8B030D-6E8A-4147-A177-3AD203B41FA5}">
                      <a16:colId xmlns:a16="http://schemas.microsoft.com/office/drawing/2014/main" val="1846796162"/>
                    </a:ext>
                  </a:extLst>
                </a:gridCol>
              </a:tblGrid>
              <a:tr h="274320">
                <a:tc>
                  <a:txBody>
                    <a:bodyPr/>
                    <a:lstStyle/>
                    <a:p>
                      <a:pPr algn="ctr"/>
                      <a:r>
                        <a:rPr lang="en-GB" sz="1200" dirty="0"/>
                        <a:t>Addresses</a:t>
                      </a:r>
                    </a:p>
                  </a:txBody>
                  <a:tcPr/>
                </a:tc>
                <a:extLst>
                  <a:ext uri="{0D108BD9-81ED-4DB2-BD59-A6C34878D82A}">
                    <a16:rowId xmlns:a16="http://schemas.microsoft.com/office/drawing/2014/main" val="920998265"/>
                  </a:ext>
                </a:extLst>
              </a:tr>
            </a:tbl>
          </a:graphicData>
        </a:graphic>
      </p:graphicFrame>
      <p:sp>
        <p:nvSpPr>
          <p:cNvPr id="8" name="Left Brace 7">
            <a:extLst>
              <a:ext uri="{FF2B5EF4-FFF2-40B4-BE49-F238E27FC236}">
                <a16:creationId xmlns:a16="http://schemas.microsoft.com/office/drawing/2014/main" id="{E907C2BF-B326-24E4-62B1-F4AEBA472FCF}"/>
              </a:ext>
            </a:extLst>
          </p:cNvPr>
          <p:cNvSpPr/>
          <p:nvPr/>
        </p:nvSpPr>
        <p:spPr>
          <a:xfrm rot="16200000">
            <a:off x="1099565" y="5554614"/>
            <a:ext cx="481501" cy="1126526"/>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Box 8">
            <a:extLst>
              <a:ext uri="{FF2B5EF4-FFF2-40B4-BE49-F238E27FC236}">
                <a16:creationId xmlns:a16="http://schemas.microsoft.com/office/drawing/2014/main" id="{A5E47A6C-3B2E-8A13-3F18-4C4FC3742343}"/>
              </a:ext>
            </a:extLst>
          </p:cNvPr>
          <p:cNvSpPr txBox="1"/>
          <p:nvPr/>
        </p:nvSpPr>
        <p:spPr>
          <a:xfrm>
            <a:off x="27410" y="6440263"/>
            <a:ext cx="3016082" cy="369332"/>
          </a:xfrm>
          <a:prstGeom prst="rect">
            <a:avLst/>
          </a:prstGeom>
          <a:noFill/>
        </p:spPr>
        <p:txBody>
          <a:bodyPr wrap="none" rtlCol="0">
            <a:spAutoFit/>
          </a:bodyPr>
          <a:lstStyle/>
          <a:p>
            <a:r>
              <a:rPr lang="en-GB" dirty="0" err="1"/>
              <a:t>Địa</a:t>
            </a:r>
            <a:r>
              <a:rPr lang="en-GB" dirty="0"/>
              <a:t> </a:t>
            </a:r>
            <a:r>
              <a:rPr lang="en-GB" dirty="0" err="1"/>
              <a:t>chỉ</a:t>
            </a:r>
            <a:r>
              <a:rPr lang="en-GB" dirty="0"/>
              <a:t> </a:t>
            </a:r>
            <a:r>
              <a:rPr lang="en-GB" dirty="0" err="1"/>
              <a:t>trong</a:t>
            </a:r>
            <a:r>
              <a:rPr lang="en-GB" dirty="0"/>
              <a:t> </a:t>
            </a:r>
            <a:r>
              <a:rPr lang="en-GB" dirty="0" err="1"/>
              <a:t>bộ</a:t>
            </a:r>
            <a:r>
              <a:rPr lang="en-GB" dirty="0"/>
              <a:t> </a:t>
            </a:r>
            <a:r>
              <a:rPr lang="en-GB" dirty="0" err="1"/>
              <a:t>nhớ</a:t>
            </a:r>
            <a:r>
              <a:rPr lang="en-GB" dirty="0"/>
              <a:t>(pointers)</a:t>
            </a:r>
          </a:p>
        </p:txBody>
      </p:sp>
      <p:sp>
        <p:nvSpPr>
          <p:cNvPr id="10" name="Rectangle 9">
            <a:extLst>
              <a:ext uri="{FF2B5EF4-FFF2-40B4-BE49-F238E27FC236}">
                <a16:creationId xmlns:a16="http://schemas.microsoft.com/office/drawing/2014/main" id="{92781D05-E4AE-AC21-157A-9A79C9DEB445}"/>
              </a:ext>
            </a:extLst>
          </p:cNvPr>
          <p:cNvSpPr/>
          <p:nvPr/>
        </p:nvSpPr>
        <p:spPr>
          <a:xfrm>
            <a:off x="2131662" y="3991886"/>
            <a:ext cx="7621029" cy="389636"/>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11" name="TextBox 10">
            <a:extLst>
              <a:ext uri="{FF2B5EF4-FFF2-40B4-BE49-F238E27FC236}">
                <a16:creationId xmlns:a16="http://schemas.microsoft.com/office/drawing/2014/main" id="{7485E24B-F6FD-687D-59FB-559A03EC6F8F}"/>
              </a:ext>
            </a:extLst>
          </p:cNvPr>
          <p:cNvSpPr txBox="1"/>
          <p:nvPr/>
        </p:nvSpPr>
        <p:spPr>
          <a:xfrm>
            <a:off x="4817714" y="6440263"/>
            <a:ext cx="3667479" cy="369332"/>
          </a:xfrm>
          <a:prstGeom prst="rect">
            <a:avLst/>
          </a:prstGeom>
          <a:noFill/>
        </p:spPr>
        <p:txBody>
          <a:bodyPr wrap="none" rtlCol="0">
            <a:spAutoFit/>
          </a:bodyPr>
          <a:lstStyle/>
          <a:p>
            <a:r>
              <a:rPr lang="en-GB" dirty="0" err="1"/>
              <a:t>Giá</a:t>
            </a:r>
            <a:r>
              <a:rPr lang="en-GB" dirty="0"/>
              <a:t> </a:t>
            </a:r>
            <a:r>
              <a:rPr lang="en-GB" dirty="0" err="1"/>
              <a:t>trị</a:t>
            </a:r>
            <a:r>
              <a:rPr lang="en-GB" dirty="0"/>
              <a:t> đ</a:t>
            </a:r>
            <a:r>
              <a:rPr lang="vi-VN" dirty="0"/>
              <a:t>ư</a:t>
            </a:r>
            <a:r>
              <a:rPr lang="en-GB" dirty="0" err="1"/>
              <a:t>ợc</a:t>
            </a:r>
            <a:r>
              <a:rPr lang="en-GB" dirty="0"/>
              <a:t> l</a:t>
            </a:r>
            <a:r>
              <a:rPr lang="vi-VN" dirty="0"/>
              <a:t>ư</a:t>
            </a:r>
            <a:r>
              <a:rPr lang="en-GB" dirty="0"/>
              <a:t>u </a:t>
            </a:r>
            <a:r>
              <a:rPr lang="en-GB" dirty="0" err="1"/>
              <a:t>trong</a:t>
            </a:r>
            <a:r>
              <a:rPr lang="en-GB" dirty="0"/>
              <a:t> </a:t>
            </a:r>
            <a:r>
              <a:rPr lang="en-GB" dirty="0" err="1"/>
              <a:t>địa</a:t>
            </a:r>
            <a:r>
              <a:rPr lang="en-GB" dirty="0"/>
              <a:t> </a:t>
            </a:r>
            <a:r>
              <a:rPr lang="en-GB" dirty="0" err="1"/>
              <a:t>chỉ</a:t>
            </a:r>
            <a:r>
              <a:rPr lang="en-GB" dirty="0"/>
              <a:t> 0x0803</a:t>
            </a:r>
          </a:p>
        </p:txBody>
      </p:sp>
      <p:cxnSp>
        <p:nvCxnSpPr>
          <p:cNvPr id="12" name="Straight Arrow Connector 11">
            <a:extLst>
              <a:ext uri="{FF2B5EF4-FFF2-40B4-BE49-F238E27FC236}">
                <a16:creationId xmlns:a16="http://schemas.microsoft.com/office/drawing/2014/main" id="{49A7A10A-43E8-6DC6-00B5-3307F5E7B9B2}"/>
              </a:ext>
            </a:extLst>
          </p:cNvPr>
          <p:cNvCxnSpPr>
            <a:cxnSpLocks/>
            <a:stCxn id="10" idx="2"/>
          </p:cNvCxnSpPr>
          <p:nvPr/>
        </p:nvCxnSpPr>
        <p:spPr>
          <a:xfrm flipH="1">
            <a:off x="5942176" y="4381522"/>
            <a:ext cx="1" cy="19771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ight Brace 12">
            <a:extLst>
              <a:ext uri="{FF2B5EF4-FFF2-40B4-BE49-F238E27FC236}">
                <a16:creationId xmlns:a16="http://schemas.microsoft.com/office/drawing/2014/main" id="{A29BE74F-B90F-0A1E-E784-726856F228D2}"/>
              </a:ext>
            </a:extLst>
          </p:cNvPr>
          <p:cNvSpPr/>
          <p:nvPr/>
        </p:nvSpPr>
        <p:spPr>
          <a:xfrm>
            <a:off x="10003431" y="2142059"/>
            <a:ext cx="280087" cy="3704587"/>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xtBox 13">
            <a:extLst>
              <a:ext uri="{FF2B5EF4-FFF2-40B4-BE49-F238E27FC236}">
                <a16:creationId xmlns:a16="http://schemas.microsoft.com/office/drawing/2014/main" id="{1852C000-B3FA-0E8F-E81C-9A171FC6B3A7}"/>
              </a:ext>
            </a:extLst>
          </p:cNvPr>
          <p:cNvSpPr txBox="1"/>
          <p:nvPr/>
        </p:nvSpPr>
        <p:spPr>
          <a:xfrm>
            <a:off x="10371201" y="3742261"/>
            <a:ext cx="1666975" cy="923330"/>
          </a:xfrm>
          <a:prstGeom prst="rect">
            <a:avLst/>
          </a:prstGeom>
          <a:noFill/>
        </p:spPr>
        <p:txBody>
          <a:bodyPr wrap="square" rtlCol="0">
            <a:spAutoFit/>
          </a:bodyPr>
          <a:lstStyle/>
          <a:p>
            <a:r>
              <a:rPr lang="en-GB" dirty="0" err="1"/>
              <a:t>Các</a:t>
            </a:r>
            <a:r>
              <a:rPr lang="en-GB" dirty="0"/>
              <a:t> </a:t>
            </a:r>
            <a:r>
              <a:rPr lang="en-GB" dirty="0" err="1"/>
              <a:t>địa</a:t>
            </a:r>
            <a:r>
              <a:rPr lang="en-GB" dirty="0"/>
              <a:t> </a:t>
            </a:r>
            <a:r>
              <a:rPr lang="en-GB" dirty="0" err="1"/>
              <a:t>chỉ</a:t>
            </a:r>
            <a:r>
              <a:rPr lang="en-GB" dirty="0"/>
              <a:t> </a:t>
            </a:r>
            <a:r>
              <a:rPr lang="en-GB" dirty="0" err="1"/>
              <a:t>khác</a:t>
            </a:r>
            <a:r>
              <a:rPr lang="en-GB" dirty="0"/>
              <a:t> </a:t>
            </a:r>
            <a:r>
              <a:rPr lang="en-GB" dirty="0" err="1"/>
              <a:t>nhau</a:t>
            </a:r>
            <a:r>
              <a:rPr lang="en-GB" dirty="0"/>
              <a:t> </a:t>
            </a:r>
            <a:r>
              <a:rPr lang="en-GB" dirty="0" err="1"/>
              <a:t>trong</a:t>
            </a:r>
            <a:r>
              <a:rPr lang="en-GB" dirty="0"/>
              <a:t> </a:t>
            </a:r>
            <a:r>
              <a:rPr lang="en-GB" dirty="0" err="1"/>
              <a:t>vùng</a:t>
            </a:r>
            <a:r>
              <a:rPr lang="en-GB" dirty="0"/>
              <a:t> </a:t>
            </a:r>
            <a:r>
              <a:rPr lang="en-GB" dirty="0" err="1"/>
              <a:t>nhớ</a:t>
            </a:r>
            <a:endParaRPr lang="en-GB" dirty="0"/>
          </a:p>
        </p:txBody>
      </p:sp>
    </p:spTree>
    <p:extLst>
      <p:ext uri="{BB962C8B-B14F-4D97-AF65-F5344CB8AC3E}">
        <p14:creationId xmlns:p14="http://schemas.microsoft.com/office/powerpoint/2010/main" val="20250871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TotalTime>
  <Words>1932</Words>
  <Application>Microsoft Office PowerPoint</Application>
  <PresentationFormat>Widescreen</PresentationFormat>
  <Paragraphs>329</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Segoe UI Symbol</vt:lpstr>
      <vt:lpstr>1_Office Theme</vt:lpstr>
      <vt:lpstr>Buổi 2</vt:lpstr>
      <vt:lpstr>Short int &amp; Unsigned short int</vt:lpstr>
      <vt:lpstr>Ví dụ số âm</vt:lpstr>
      <vt:lpstr>Phạm vi của kiểu short</vt:lpstr>
      <vt:lpstr>int &amp; Unsigned int</vt:lpstr>
      <vt:lpstr>int &amp; Unsigned int</vt:lpstr>
      <vt:lpstr>Toán tử sizeof trong C</vt:lpstr>
      <vt:lpstr>Biến(variables)</vt:lpstr>
      <vt:lpstr>Ví dụ 1: một vùng ô nhớ</vt:lpstr>
      <vt:lpstr>Ví dụ 2</vt:lpstr>
      <vt:lpstr>Khai báo biến</vt:lpstr>
      <vt:lpstr>Nguyên tắc khi đặt tên biến</vt:lpstr>
      <vt:lpstr>Phạm vi của biến(variable scopes)</vt:lpstr>
      <vt:lpstr>Biến cục bộ(local variables).</vt:lpstr>
      <vt:lpstr>Địa chỉ của một biến</vt:lpstr>
      <vt:lpstr>Ví dụ 3: Code Arduino</vt:lpstr>
      <vt:lpstr>Bài tập 1(làm tại lớp)</vt:lpstr>
      <vt:lpstr>Lớp lưu trữ (Storage Class) trong C</vt:lpstr>
      <vt:lpstr>Lớp lưu trữ (Storage Class) trong C</vt:lpstr>
      <vt:lpstr>Ví dụ4: static</vt:lpstr>
      <vt:lpstr>Ví dụ 5: Extern</vt:lpstr>
      <vt:lpstr>Ví dụ 5: Extern</vt:lpstr>
      <vt:lpstr>Tổng kết static &amp; extern</vt:lpstr>
      <vt:lpstr>Bảng mã ASCII</vt:lpstr>
      <vt:lpstr>Bảng mã ASCII</vt:lpstr>
      <vt:lpstr>PowerPoint Presentation</vt:lpstr>
      <vt:lpstr>Bảng mã ASCII</vt:lpstr>
      <vt:lpstr>Bài tập về nhà</vt:lpstr>
      <vt:lpstr>Buổi 2 kết thúc.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Bien Nguyen</dc:creator>
  <cp:lastModifiedBy>Bien Nguyen</cp:lastModifiedBy>
  <cp:revision>9</cp:revision>
  <dcterms:created xsi:type="dcterms:W3CDTF">2022-07-10T08:07:42Z</dcterms:created>
  <dcterms:modified xsi:type="dcterms:W3CDTF">2022-07-10T12:28:03Z</dcterms:modified>
</cp:coreProperties>
</file>