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8" r:id="rId3"/>
    <p:sldId id="257" r:id="rId4"/>
    <p:sldId id="258" r:id="rId5"/>
    <p:sldId id="259" r:id="rId6"/>
    <p:sldId id="260" r:id="rId7"/>
    <p:sldId id="261" r:id="rId8"/>
    <p:sldId id="262" r:id="rId9"/>
    <p:sldId id="265" r:id="rId10"/>
    <p:sldId id="266" r:id="rId11"/>
    <p:sldId id="267" r:id="rId12"/>
    <p:sldId id="263" r:id="rId13"/>
    <p:sldId id="268" r:id="rId14"/>
    <p:sldId id="264" r:id="rId15"/>
    <p:sldId id="269" r:id="rId16"/>
    <p:sldId id="270" r:id="rId17"/>
    <p:sldId id="271" r:id="rId18"/>
    <p:sldId id="272" r:id="rId19"/>
    <p:sldId id="273" r:id="rId20"/>
    <p:sldId id="274" r:id="rId21"/>
    <p:sldId id="275" r:id="rId22"/>
    <p:sldId id="276" r:id="rId23"/>
    <p:sldId id="277" r:id="rId24"/>
    <p:sldId id="279" r:id="rId25"/>
    <p:sldId id="280" r:id="rId26"/>
    <p:sldId id="281" r:id="rId27"/>
    <p:sldId id="282" r:id="rId28"/>
    <p:sldId id="283" r:id="rId29"/>
    <p:sldId id="284" r:id="rId30"/>
    <p:sldId id="285" r:id="rId31"/>
    <p:sldId id="287" r:id="rId32"/>
    <p:sldId id="288" r:id="rId33"/>
    <p:sldId id="286" r:id="rId34"/>
    <p:sldId id="289" r:id="rId35"/>
    <p:sldId id="291" r:id="rId36"/>
    <p:sldId id="292" r:id="rId37"/>
    <p:sldId id="29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37F578-C497-4D7D-8993-F70CDBE4EE0F}"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33EE7-E125-4607-BACA-F37599B7EEDE}" type="slidenum">
              <a:rPr lang="en-US" smtClean="0"/>
              <a:t>‹#›</a:t>
            </a:fld>
            <a:endParaRPr lang="en-US"/>
          </a:p>
        </p:txBody>
      </p:sp>
    </p:spTree>
    <p:extLst>
      <p:ext uri="{BB962C8B-B14F-4D97-AF65-F5344CB8AC3E}">
        <p14:creationId xmlns:p14="http://schemas.microsoft.com/office/powerpoint/2010/main" val="735346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37F578-C497-4D7D-8993-F70CDBE4EE0F}"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33EE7-E125-4607-BACA-F37599B7EEDE}" type="slidenum">
              <a:rPr lang="en-US" smtClean="0"/>
              <a:t>‹#›</a:t>
            </a:fld>
            <a:endParaRPr lang="en-US"/>
          </a:p>
        </p:txBody>
      </p:sp>
    </p:spTree>
    <p:extLst>
      <p:ext uri="{BB962C8B-B14F-4D97-AF65-F5344CB8AC3E}">
        <p14:creationId xmlns:p14="http://schemas.microsoft.com/office/powerpoint/2010/main" val="365522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37F578-C497-4D7D-8993-F70CDBE4EE0F}"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33EE7-E125-4607-BACA-F37599B7EEDE}" type="slidenum">
              <a:rPr lang="en-US" smtClean="0"/>
              <a:t>‹#›</a:t>
            </a:fld>
            <a:endParaRPr lang="en-US"/>
          </a:p>
        </p:txBody>
      </p:sp>
    </p:spTree>
    <p:extLst>
      <p:ext uri="{BB962C8B-B14F-4D97-AF65-F5344CB8AC3E}">
        <p14:creationId xmlns:p14="http://schemas.microsoft.com/office/powerpoint/2010/main" val="3747261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37F578-C497-4D7D-8993-F70CDBE4EE0F}"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33EE7-E125-4607-BACA-F37599B7EEDE}" type="slidenum">
              <a:rPr lang="en-US" smtClean="0"/>
              <a:t>‹#›</a:t>
            </a:fld>
            <a:endParaRPr lang="en-US"/>
          </a:p>
        </p:txBody>
      </p:sp>
    </p:spTree>
    <p:extLst>
      <p:ext uri="{BB962C8B-B14F-4D97-AF65-F5344CB8AC3E}">
        <p14:creationId xmlns:p14="http://schemas.microsoft.com/office/powerpoint/2010/main" val="97272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37F578-C497-4D7D-8993-F70CDBE4EE0F}"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33EE7-E125-4607-BACA-F37599B7EEDE}" type="slidenum">
              <a:rPr lang="en-US" smtClean="0"/>
              <a:t>‹#›</a:t>
            </a:fld>
            <a:endParaRPr lang="en-US"/>
          </a:p>
        </p:txBody>
      </p:sp>
    </p:spTree>
    <p:extLst>
      <p:ext uri="{BB962C8B-B14F-4D97-AF65-F5344CB8AC3E}">
        <p14:creationId xmlns:p14="http://schemas.microsoft.com/office/powerpoint/2010/main" val="3027267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37F578-C497-4D7D-8993-F70CDBE4EE0F}" type="datetimeFigureOut">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833EE7-E125-4607-BACA-F37599B7EEDE}" type="slidenum">
              <a:rPr lang="en-US" smtClean="0"/>
              <a:t>‹#›</a:t>
            </a:fld>
            <a:endParaRPr lang="en-US"/>
          </a:p>
        </p:txBody>
      </p:sp>
    </p:spTree>
    <p:extLst>
      <p:ext uri="{BB962C8B-B14F-4D97-AF65-F5344CB8AC3E}">
        <p14:creationId xmlns:p14="http://schemas.microsoft.com/office/powerpoint/2010/main" val="3546724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37F578-C497-4D7D-8993-F70CDBE4EE0F}" type="datetimeFigureOut">
              <a:rPr lang="en-US" smtClean="0"/>
              <a:t>7/8/2022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833EE7-E125-4607-BACA-F37599B7EEDE}" type="slidenum">
              <a:rPr lang="en-US" smtClean="0"/>
              <a:t>‹#›</a:t>
            </a:fld>
            <a:endParaRPr lang="en-US"/>
          </a:p>
        </p:txBody>
      </p:sp>
    </p:spTree>
    <p:extLst>
      <p:ext uri="{BB962C8B-B14F-4D97-AF65-F5344CB8AC3E}">
        <p14:creationId xmlns:p14="http://schemas.microsoft.com/office/powerpoint/2010/main" val="1449563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37F578-C497-4D7D-8993-F70CDBE4EE0F}" type="datetimeFigureOut">
              <a:rPr lang="en-US" smtClean="0"/>
              <a:t>7/8/2022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833EE7-E125-4607-BACA-F37599B7EEDE}" type="slidenum">
              <a:rPr lang="en-US" smtClean="0"/>
              <a:t>‹#›</a:t>
            </a:fld>
            <a:endParaRPr lang="en-US"/>
          </a:p>
        </p:txBody>
      </p:sp>
    </p:spTree>
    <p:extLst>
      <p:ext uri="{BB962C8B-B14F-4D97-AF65-F5344CB8AC3E}">
        <p14:creationId xmlns:p14="http://schemas.microsoft.com/office/powerpoint/2010/main" val="1044579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7F578-C497-4D7D-8993-F70CDBE4EE0F}" type="datetimeFigureOut">
              <a:rPr lang="en-US" smtClean="0"/>
              <a:t>7/8/2022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833EE7-E125-4607-BACA-F37599B7EEDE}" type="slidenum">
              <a:rPr lang="en-US" smtClean="0"/>
              <a:t>‹#›</a:t>
            </a:fld>
            <a:endParaRPr lang="en-US"/>
          </a:p>
        </p:txBody>
      </p:sp>
    </p:spTree>
    <p:extLst>
      <p:ext uri="{BB962C8B-B14F-4D97-AF65-F5344CB8AC3E}">
        <p14:creationId xmlns:p14="http://schemas.microsoft.com/office/powerpoint/2010/main" val="3929596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37F578-C497-4D7D-8993-F70CDBE4EE0F}" type="datetimeFigureOut">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833EE7-E125-4607-BACA-F37599B7EEDE}" type="slidenum">
              <a:rPr lang="en-US" smtClean="0"/>
              <a:t>‹#›</a:t>
            </a:fld>
            <a:endParaRPr lang="en-US"/>
          </a:p>
        </p:txBody>
      </p:sp>
    </p:spTree>
    <p:extLst>
      <p:ext uri="{BB962C8B-B14F-4D97-AF65-F5344CB8AC3E}">
        <p14:creationId xmlns:p14="http://schemas.microsoft.com/office/powerpoint/2010/main" val="90070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37F578-C497-4D7D-8993-F70CDBE4EE0F}" type="datetimeFigureOut">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833EE7-E125-4607-BACA-F37599B7EEDE}" type="slidenum">
              <a:rPr lang="en-US" smtClean="0"/>
              <a:t>‹#›</a:t>
            </a:fld>
            <a:endParaRPr lang="en-US"/>
          </a:p>
        </p:txBody>
      </p:sp>
    </p:spTree>
    <p:extLst>
      <p:ext uri="{BB962C8B-B14F-4D97-AF65-F5344CB8AC3E}">
        <p14:creationId xmlns:p14="http://schemas.microsoft.com/office/powerpoint/2010/main" val="461110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37F578-C497-4D7D-8993-F70CDBE4EE0F}" type="datetimeFigureOut">
              <a:rPr lang="en-US" smtClean="0"/>
              <a:t>7/8/2022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833EE7-E125-4607-BACA-F37599B7EEDE}" type="slidenum">
              <a:rPr lang="en-US" smtClean="0"/>
              <a:t>‹#›</a:t>
            </a:fld>
            <a:endParaRPr lang="en-US"/>
          </a:p>
        </p:txBody>
      </p:sp>
    </p:spTree>
    <p:extLst>
      <p:ext uri="{BB962C8B-B14F-4D97-AF65-F5344CB8AC3E}">
        <p14:creationId xmlns:p14="http://schemas.microsoft.com/office/powerpoint/2010/main" val="2546824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C2BEE-622B-6F6C-1D55-BB5FE77F498A}"/>
              </a:ext>
            </a:extLst>
          </p:cNvPr>
          <p:cNvSpPr>
            <a:spLocks noGrp="1"/>
          </p:cNvSpPr>
          <p:nvPr>
            <p:ph type="ctrTitle"/>
          </p:nvPr>
        </p:nvSpPr>
        <p:spPr/>
        <p:txBody>
          <a:bodyPr/>
          <a:lstStyle/>
          <a:p>
            <a:r>
              <a:rPr lang="en-US" dirty="0" err="1"/>
              <a:t>Giới</a:t>
            </a:r>
            <a:r>
              <a:rPr lang="en-US" dirty="0"/>
              <a:t> </a:t>
            </a:r>
            <a:r>
              <a:rPr lang="en-US" dirty="0" err="1"/>
              <a:t>thiệu</a:t>
            </a:r>
            <a:r>
              <a:rPr lang="en-US" dirty="0"/>
              <a:t> </a:t>
            </a:r>
          </a:p>
        </p:txBody>
      </p:sp>
      <p:sp>
        <p:nvSpPr>
          <p:cNvPr id="3" name="Subtitle 2">
            <a:extLst>
              <a:ext uri="{FF2B5EF4-FFF2-40B4-BE49-F238E27FC236}">
                <a16:creationId xmlns:a16="http://schemas.microsoft.com/office/drawing/2014/main" id="{4776C1A4-31FB-DFDF-4F04-B2BFE16A542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49932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FB15-71BA-0AB9-5CAE-E423119E3E1F}"/>
              </a:ext>
            </a:extLst>
          </p:cNvPr>
          <p:cNvSpPr>
            <a:spLocks noGrp="1"/>
          </p:cNvSpPr>
          <p:nvPr>
            <p:ph type="title"/>
          </p:nvPr>
        </p:nvSpPr>
        <p:spPr/>
        <p:txBody>
          <a:bodyPr/>
          <a:lstStyle/>
          <a:p>
            <a:pPr algn="ctr"/>
            <a:r>
              <a:rPr lang="en-US" dirty="0" err="1"/>
              <a:t>Thêm</a:t>
            </a:r>
            <a:r>
              <a:rPr lang="en-US" dirty="0"/>
              <a:t> </a:t>
            </a:r>
            <a:r>
              <a:rPr lang="en-US" dirty="0" err="1"/>
              <a:t>thư</a:t>
            </a:r>
            <a:r>
              <a:rPr lang="en-US" dirty="0"/>
              <a:t> </a:t>
            </a:r>
            <a:r>
              <a:rPr lang="en-US" dirty="0" err="1"/>
              <a:t>mục</a:t>
            </a:r>
            <a:r>
              <a:rPr lang="en-US" dirty="0"/>
              <a:t> </a:t>
            </a:r>
            <a:r>
              <a:rPr lang="en-US" dirty="0" err="1"/>
              <a:t>vào</a:t>
            </a:r>
            <a:r>
              <a:rPr lang="en-US" dirty="0"/>
              <a:t> visual code</a:t>
            </a:r>
          </a:p>
        </p:txBody>
      </p:sp>
      <p:sp>
        <p:nvSpPr>
          <p:cNvPr id="3" name="Content Placeholder 2">
            <a:extLst>
              <a:ext uri="{FF2B5EF4-FFF2-40B4-BE49-F238E27FC236}">
                <a16:creationId xmlns:a16="http://schemas.microsoft.com/office/drawing/2014/main" id="{451DBA6A-8CA7-CB2C-7C00-534A5599AB5C}"/>
              </a:ext>
            </a:extLst>
          </p:cNvPr>
          <p:cNvSpPr>
            <a:spLocks noGrp="1"/>
          </p:cNvSpPr>
          <p:nvPr>
            <p:ph idx="1"/>
          </p:nvPr>
        </p:nvSpPr>
        <p:spPr/>
        <p:txBody>
          <a:bodyPr/>
          <a:lstStyle/>
          <a:p>
            <a:r>
              <a:rPr lang="en-US" dirty="0"/>
              <a:t>Sau </a:t>
            </a:r>
            <a:r>
              <a:rPr lang="en-US" dirty="0" err="1"/>
              <a:t>khi</a:t>
            </a:r>
            <a:r>
              <a:rPr lang="en-US" dirty="0"/>
              <a:t> </a:t>
            </a:r>
            <a:r>
              <a:rPr lang="en-US" dirty="0" err="1"/>
              <a:t>tạo</a:t>
            </a:r>
            <a:r>
              <a:rPr lang="en-US" dirty="0"/>
              <a:t> </a:t>
            </a:r>
            <a:r>
              <a:rPr lang="en-US" dirty="0" err="1"/>
              <a:t>được</a:t>
            </a:r>
            <a:r>
              <a:rPr lang="en-US" dirty="0"/>
              <a:t> </a:t>
            </a:r>
            <a:r>
              <a:rPr lang="en-US" dirty="0" err="1"/>
              <a:t>thư</a:t>
            </a:r>
            <a:r>
              <a:rPr lang="en-US" dirty="0"/>
              <a:t> </a:t>
            </a:r>
            <a:r>
              <a:rPr lang="en-US" dirty="0" err="1"/>
              <a:t>mục</a:t>
            </a:r>
            <a:r>
              <a:rPr lang="en-US" dirty="0"/>
              <a:t> ta </a:t>
            </a:r>
            <a:r>
              <a:rPr lang="en-US" dirty="0" err="1"/>
              <a:t>cần</a:t>
            </a:r>
            <a:r>
              <a:rPr lang="en-US" dirty="0"/>
              <a:t> add </a:t>
            </a:r>
            <a:r>
              <a:rPr lang="en-US" dirty="0" err="1"/>
              <a:t>thư</a:t>
            </a:r>
            <a:r>
              <a:rPr lang="en-US" dirty="0"/>
              <a:t> </a:t>
            </a:r>
            <a:r>
              <a:rPr lang="en-US" dirty="0" err="1"/>
              <a:t>mục</a:t>
            </a:r>
            <a:r>
              <a:rPr lang="en-US" dirty="0"/>
              <a:t> </a:t>
            </a:r>
            <a:r>
              <a:rPr lang="en-US" dirty="0" err="1"/>
              <a:t>vào</a:t>
            </a:r>
            <a:r>
              <a:rPr lang="en-US" dirty="0"/>
              <a:t> visual studio code</a:t>
            </a:r>
          </a:p>
          <a:p>
            <a:pPr lvl="1"/>
            <a:r>
              <a:rPr lang="en-US" dirty="0" err="1"/>
              <a:t>Bươc</a:t>
            </a:r>
            <a:r>
              <a:rPr lang="en-US" dirty="0"/>
              <a:t> 1: </a:t>
            </a:r>
            <a:r>
              <a:rPr lang="en-US" dirty="0" err="1"/>
              <a:t>Mở</a:t>
            </a:r>
            <a:r>
              <a:rPr lang="en-US" dirty="0"/>
              <a:t> visual studio code</a:t>
            </a:r>
          </a:p>
          <a:p>
            <a:pPr lvl="1"/>
            <a:endParaRPr lang="en-US" dirty="0"/>
          </a:p>
          <a:p>
            <a:pPr lvl="1"/>
            <a:r>
              <a:rPr lang="en-US" dirty="0" err="1"/>
              <a:t>Bước</a:t>
            </a:r>
            <a:r>
              <a:rPr lang="en-US" dirty="0"/>
              <a:t> 2: </a:t>
            </a:r>
            <a:r>
              <a:rPr lang="en-US" dirty="0" err="1"/>
              <a:t>chọn</a:t>
            </a:r>
            <a:endParaRPr lang="en-US" dirty="0"/>
          </a:p>
          <a:p>
            <a:pPr lvl="1"/>
            <a:endParaRPr lang="en-US" dirty="0"/>
          </a:p>
          <a:p>
            <a:pPr lvl="1"/>
            <a:r>
              <a:rPr lang="en-US" dirty="0" err="1"/>
              <a:t>Bước</a:t>
            </a:r>
            <a:r>
              <a:rPr lang="en-US" dirty="0"/>
              <a:t> 3: </a:t>
            </a:r>
            <a:r>
              <a:rPr lang="en-US" dirty="0" err="1"/>
              <a:t>nhấn</a:t>
            </a:r>
            <a:r>
              <a:rPr lang="en-US" dirty="0"/>
              <a:t> </a:t>
            </a:r>
            <a:r>
              <a:rPr lang="en-US" dirty="0" err="1"/>
              <a:t>chuột</a:t>
            </a:r>
            <a:r>
              <a:rPr lang="en-US" dirty="0"/>
              <a:t> </a:t>
            </a:r>
            <a:r>
              <a:rPr lang="en-US" dirty="0" err="1"/>
              <a:t>phải</a:t>
            </a:r>
            <a:r>
              <a:rPr lang="en-US" dirty="0"/>
              <a:t> </a:t>
            </a:r>
            <a:r>
              <a:rPr lang="en-US" dirty="0" err="1"/>
              <a:t>vào</a:t>
            </a:r>
            <a:r>
              <a:rPr lang="en-US" dirty="0"/>
              <a:t> </a:t>
            </a:r>
            <a:r>
              <a:rPr lang="en-US" dirty="0" err="1"/>
              <a:t>vùng</a:t>
            </a:r>
            <a:r>
              <a:rPr lang="en-US" dirty="0"/>
              <a:t> </a:t>
            </a:r>
            <a:r>
              <a:rPr lang="en-US" dirty="0" err="1"/>
              <a:t>trống</a:t>
            </a:r>
            <a:r>
              <a:rPr lang="en-US" dirty="0"/>
              <a:t> </a:t>
            </a:r>
            <a:r>
              <a:rPr lang="en-US" dirty="0" err="1"/>
              <a:t>trong</a:t>
            </a:r>
            <a:r>
              <a:rPr lang="en-US" dirty="0"/>
              <a:t> explorer -&gt; </a:t>
            </a:r>
            <a:r>
              <a:rPr lang="en-US" dirty="0" err="1"/>
              <a:t>chọn</a:t>
            </a:r>
            <a:r>
              <a:rPr lang="en-US" dirty="0"/>
              <a:t> add folder to workspace </a:t>
            </a:r>
          </a:p>
          <a:p>
            <a:pPr lvl="1"/>
            <a:endParaRPr lang="en-US" dirty="0"/>
          </a:p>
          <a:p>
            <a:pPr lvl="1"/>
            <a:r>
              <a:rPr lang="en-US" dirty="0" err="1"/>
              <a:t>Bước</a:t>
            </a:r>
            <a:r>
              <a:rPr lang="en-US" dirty="0"/>
              <a:t> 4: </a:t>
            </a:r>
            <a:r>
              <a:rPr lang="en-US" dirty="0" err="1"/>
              <a:t>Tìm</a:t>
            </a:r>
            <a:r>
              <a:rPr lang="en-US" dirty="0"/>
              <a:t> </a:t>
            </a:r>
            <a:r>
              <a:rPr lang="en-US" dirty="0" err="1"/>
              <a:t>đến</a:t>
            </a:r>
            <a:r>
              <a:rPr lang="en-US" dirty="0"/>
              <a:t> </a:t>
            </a:r>
            <a:r>
              <a:rPr lang="en-US" dirty="0" err="1"/>
              <a:t>thư</a:t>
            </a:r>
            <a:r>
              <a:rPr lang="en-US" dirty="0"/>
              <a:t> </a:t>
            </a:r>
            <a:r>
              <a:rPr lang="en-US" dirty="0" err="1"/>
              <a:t>mục</a:t>
            </a:r>
            <a:r>
              <a:rPr lang="en-US" dirty="0"/>
              <a:t> </a:t>
            </a:r>
            <a:r>
              <a:rPr lang="en-US" dirty="0" err="1"/>
              <a:t>mình</a:t>
            </a:r>
            <a:r>
              <a:rPr lang="en-US" dirty="0"/>
              <a:t> </a:t>
            </a:r>
            <a:r>
              <a:rPr lang="en-US" dirty="0" err="1"/>
              <a:t>đã</a:t>
            </a:r>
            <a:r>
              <a:rPr lang="en-US" dirty="0"/>
              <a:t> </a:t>
            </a:r>
            <a:r>
              <a:rPr lang="en-US" dirty="0" err="1"/>
              <a:t>tạo</a:t>
            </a:r>
            <a:r>
              <a:rPr lang="en-US" dirty="0"/>
              <a:t> </a:t>
            </a:r>
            <a:r>
              <a:rPr lang="en-US" dirty="0" err="1"/>
              <a:t>và</a:t>
            </a:r>
            <a:r>
              <a:rPr lang="en-US" dirty="0"/>
              <a:t> </a:t>
            </a:r>
            <a:r>
              <a:rPr lang="en-US" dirty="0" err="1"/>
              <a:t>nhấn</a:t>
            </a:r>
            <a:r>
              <a:rPr lang="en-US" dirty="0"/>
              <a:t> Add</a:t>
            </a:r>
          </a:p>
          <a:p>
            <a:pPr marL="0" indent="0">
              <a:buNone/>
            </a:pPr>
            <a:r>
              <a:rPr lang="en-US" dirty="0"/>
              <a:t> 	</a:t>
            </a:r>
          </a:p>
        </p:txBody>
      </p:sp>
      <p:pic>
        <p:nvPicPr>
          <p:cNvPr id="9" name="Picture 8">
            <a:extLst>
              <a:ext uri="{FF2B5EF4-FFF2-40B4-BE49-F238E27FC236}">
                <a16:creationId xmlns:a16="http://schemas.microsoft.com/office/drawing/2014/main" id="{93150105-DB4F-D100-2C40-247F8844DEB7}"/>
              </a:ext>
            </a:extLst>
          </p:cNvPr>
          <p:cNvPicPr>
            <a:picLocks noChangeAspect="1"/>
          </p:cNvPicPr>
          <p:nvPr/>
        </p:nvPicPr>
        <p:blipFill>
          <a:blip r:embed="rId2"/>
          <a:stretch>
            <a:fillRect/>
          </a:stretch>
        </p:blipFill>
        <p:spPr>
          <a:xfrm>
            <a:off x="3418222" y="3008646"/>
            <a:ext cx="1152525" cy="447675"/>
          </a:xfrm>
          <a:prstGeom prst="rect">
            <a:avLst/>
          </a:prstGeom>
        </p:spPr>
      </p:pic>
      <p:pic>
        <p:nvPicPr>
          <p:cNvPr id="15" name="Picture 14">
            <a:extLst>
              <a:ext uri="{FF2B5EF4-FFF2-40B4-BE49-F238E27FC236}">
                <a16:creationId xmlns:a16="http://schemas.microsoft.com/office/drawing/2014/main" id="{B62808F7-FB8D-E96A-922C-521BBB8E195A}"/>
              </a:ext>
            </a:extLst>
          </p:cNvPr>
          <p:cNvPicPr>
            <a:picLocks noChangeAspect="1"/>
          </p:cNvPicPr>
          <p:nvPr/>
        </p:nvPicPr>
        <p:blipFill>
          <a:blip r:embed="rId3"/>
          <a:stretch>
            <a:fillRect/>
          </a:stretch>
        </p:blipFill>
        <p:spPr>
          <a:xfrm>
            <a:off x="3226003" y="4275651"/>
            <a:ext cx="3077004" cy="333422"/>
          </a:xfrm>
          <a:prstGeom prst="rect">
            <a:avLst/>
          </a:prstGeom>
        </p:spPr>
      </p:pic>
    </p:spTree>
    <p:extLst>
      <p:ext uri="{BB962C8B-B14F-4D97-AF65-F5344CB8AC3E}">
        <p14:creationId xmlns:p14="http://schemas.microsoft.com/office/powerpoint/2010/main" val="1544666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2C8DA-4FE5-18D8-845C-67B45167C008}"/>
              </a:ext>
            </a:extLst>
          </p:cNvPr>
          <p:cNvSpPr>
            <a:spLocks noGrp="1"/>
          </p:cNvSpPr>
          <p:nvPr>
            <p:ph type="title"/>
          </p:nvPr>
        </p:nvSpPr>
        <p:spPr/>
        <p:txBody>
          <a:bodyPr/>
          <a:lstStyle/>
          <a:p>
            <a:pPr algn="ctr"/>
            <a:r>
              <a:rPr lang="en-US" dirty="0" err="1"/>
              <a:t>Tạo</a:t>
            </a:r>
            <a:r>
              <a:rPr lang="en-US" dirty="0"/>
              <a:t> project C</a:t>
            </a:r>
          </a:p>
        </p:txBody>
      </p:sp>
      <p:sp>
        <p:nvSpPr>
          <p:cNvPr id="3" name="Content Placeholder 2">
            <a:extLst>
              <a:ext uri="{FF2B5EF4-FFF2-40B4-BE49-F238E27FC236}">
                <a16:creationId xmlns:a16="http://schemas.microsoft.com/office/drawing/2014/main" id="{6C3C81C7-BAEC-7506-C612-BDD53D0D3D1F}"/>
              </a:ext>
            </a:extLst>
          </p:cNvPr>
          <p:cNvSpPr>
            <a:spLocks noGrp="1"/>
          </p:cNvSpPr>
          <p:nvPr>
            <p:ph idx="1"/>
          </p:nvPr>
        </p:nvSpPr>
        <p:spPr/>
        <p:txBody>
          <a:bodyPr/>
          <a:lstStyle/>
          <a:p>
            <a:r>
              <a:rPr lang="en-US" dirty="0" err="1"/>
              <a:t>Bước</a:t>
            </a:r>
            <a:r>
              <a:rPr lang="en-US" dirty="0"/>
              <a:t> 1: </a:t>
            </a:r>
            <a:r>
              <a:rPr lang="en-US" dirty="0" err="1"/>
              <a:t>nhấn</a:t>
            </a:r>
            <a:r>
              <a:rPr lang="en-US" dirty="0"/>
              <a:t> </a:t>
            </a:r>
            <a:r>
              <a:rPr lang="en-US" dirty="0" err="1"/>
              <a:t>chuột</a:t>
            </a:r>
            <a:r>
              <a:rPr lang="en-US" dirty="0"/>
              <a:t> </a:t>
            </a:r>
            <a:r>
              <a:rPr lang="en-US" dirty="0" err="1"/>
              <a:t>phải</a:t>
            </a:r>
            <a:r>
              <a:rPr lang="en-US" dirty="0"/>
              <a:t> </a:t>
            </a:r>
            <a:r>
              <a:rPr lang="en-US" dirty="0" err="1"/>
              <a:t>vào</a:t>
            </a:r>
            <a:r>
              <a:rPr lang="en-US" dirty="0"/>
              <a:t> </a:t>
            </a:r>
            <a:r>
              <a:rPr lang="en-US" dirty="0" err="1"/>
              <a:t>thư</a:t>
            </a:r>
            <a:r>
              <a:rPr lang="en-US" dirty="0"/>
              <a:t> </a:t>
            </a:r>
            <a:r>
              <a:rPr lang="en-US" dirty="0" err="1"/>
              <a:t>mục</a:t>
            </a:r>
            <a:r>
              <a:rPr lang="en-US" dirty="0"/>
              <a:t> embedded </a:t>
            </a:r>
            <a:r>
              <a:rPr lang="en-US" dirty="0" err="1"/>
              <a:t>chọn</a:t>
            </a:r>
            <a:r>
              <a:rPr lang="en-US" dirty="0"/>
              <a:t> New file</a:t>
            </a:r>
          </a:p>
          <a:p>
            <a:endParaRPr lang="en-US" dirty="0"/>
          </a:p>
          <a:p>
            <a:endParaRPr lang="en-US" dirty="0"/>
          </a:p>
          <a:p>
            <a:endParaRPr lang="en-US" dirty="0"/>
          </a:p>
          <a:p>
            <a:r>
              <a:rPr lang="en-US" dirty="0" err="1"/>
              <a:t>Bước</a:t>
            </a:r>
            <a:r>
              <a:rPr lang="en-US" dirty="0"/>
              <a:t> 2: </a:t>
            </a:r>
            <a:r>
              <a:rPr lang="en-US" dirty="0" err="1"/>
              <a:t>đặt</a:t>
            </a:r>
            <a:r>
              <a:rPr lang="en-US" dirty="0"/>
              <a:t> </a:t>
            </a:r>
            <a:r>
              <a:rPr lang="en-US" dirty="0" err="1"/>
              <a:t>tên</a:t>
            </a:r>
            <a:r>
              <a:rPr lang="en-US" dirty="0"/>
              <a:t> </a:t>
            </a:r>
            <a:r>
              <a:rPr lang="en-US" dirty="0" err="1"/>
              <a:t>file.c</a:t>
            </a:r>
            <a:r>
              <a:rPr lang="en-US" dirty="0"/>
              <a:t> </a:t>
            </a:r>
            <a:r>
              <a:rPr lang="en-US" dirty="0" err="1"/>
              <a:t>vd</a:t>
            </a:r>
            <a:r>
              <a:rPr lang="en-US" dirty="0"/>
              <a:t>: </a:t>
            </a:r>
            <a:r>
              <a:rPr lang="en-US" dirty="0" err="1"/>
              <a:t>frist_program.c</a:t>
            </a:r>
            <a:endParaRPr lang="en-US" dirty="0"/>
          </a:p>
          <a:p>
            <a:endParaRPr lang="en-US" dirty="0"/>
          </a:p>
          <a:p>
            <a:endParaRPr lang="en-US" dirty="0"/>
          </a:p>
        </p:txBody>
      </p:sp>
      <p:pic>
        <p:nvPicPr>
          <p:cNvPr id="5" name="Picture 4">
            <a:extLst>
              <a:ext uri="{FF2B5EF4-FFF2-40B4-BE49-F238E27FC236}">
                <a16:creationId xmlns:a16="http://schemas.microsoft.com/office/drawing/2014/main" id="{997B0944-7629-D822-3E6F-2EA24CF21F4F}"/>
              </a:ext>
            </a:extLst>
          </p:cNvPr>
          <p:cNvPicPr>
            <a:picLocks noChangeAspect="1"/>
          </p:cNvPicPr>
          <p:nvPr/>
        </p:nvPicPr>
        <p:blipFill>
          <a:blip r:embed="rId2"/>
          <a:stretch>
            <a:fillRect/>
          </a:stretch>
        </p:blipFill>
        <p:spPr>
          <a:xfrm>
            <a:off x="1016223" y="2586757"/>
            <a:ext cx="10159553" cy="842243"/>
          </a:xfrm>
          <a:prstGeom prst="rect">
            <a:avLst/>
          </a:prstGeom>
        </p:spPr>
      </p:pic>
      <p:pic>
        <p:nvPicPr>
          <p:cNvPr id="7" name="Picture 6">
            <a:extLst>
              <a:ext uri="{FF2B5EF4-FFF2-40B4-BE49-F238E27FC236}">
                <a16:creationId xmlns:a16="http://schemas.microsoft.com/office/drawing/2014/main" id="{CB30FB20-3E67-31C5-4471-CFB789AAFEE0}"/>
              </a:ext>
            </a:extLst>
          </p:cNvPr>
          <p:cNvPicPr>
            <a:picLocks noChangeAspect="1"/>
          </p:cNvPicPr>
          <p:nvPr/>
        </p:nvPicPr>
        <p:blipFill>
          <a:blip r:embed="rId3"/>
          <a:stretch>
            <a:fillRect/>
          </a:stretch>
        </p:blipFill>
        <p:spPr>
          <a:xfrm>
            <a:off x="1016223" y="4344760"/>
            <a:ext cx="8422436" cy="842243"/>
          </a:xfrm>
          <a:prstGeom prst="rect">
            <a:avLst/>
          </a:prstGeom>
        </p:spPr>
      </p:pic>
    </p:spTree>
    <p:extLst>
      <p:ext uri="{BB962C8B-B14F-4D97-AF65-F5344CB8AC3E}">
        <p14:creationId xmlns:p14="http://schemas.microsoft.com/office/powerpoint/2010/main" val="4260401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725A9-4A4B-710C-FA6E-5A4E7BC035BC}"/>
              </a:ext>
            </a:extLst>
          </p:cNvPr>
          <p:cNvSpPr>
            <a:spLocks noGrp="1"/>
          </p:cNvSpPr>
          <p:nvPr>
            <p:ph type="title"/>
          </p:nvPr>
        </p:nvSpPr>
        <p:spPr/>
        <p:txBody>
          <a:bodyPr/>
          <a:lstStyle/>
          <a:p>
            <a:pPr algn="ctr"/>
            <a:r>
              <a:rPr lang="en-US" dirty="0" err="1"/>
              <a:t>Chương</a:t>
            </a:r>
            <a:r>
              <a:rPr lang="en-US" dirty="0"/>
              <a:t> </a:t>
            </a:r>
            <a:r>
              <a:rPr lang="en-US" dirty="0" err="1"/>
              <a:t>trình</a:t>
            </a:r>
            <a:r>
              <a:rPr lang="en-US" dirty="0"/>
              <a:t> </a:t>
            </a:r>
            <a:r>
              <a:rPr lang="en-US" dirty="0" err="1"/>
              <a:t>đầu</a:t>
            </a:r>
            <a:r>
              <a:rPr lang="en-US" dirty="0"/>
              <a:t> </a:t>
            </a:r>
            <a:r>
              <a:rPr lang="en-US" dirty="0" err="1"/>
              <a:t>tiên</a:t>
            </a:r>
            <a:endParaRPr lang="en-US" dirty="0"/>
          </a:p>
        </p:txBody>
      </p:sp>
      <p:sp>
        <p:nvSpPr>
          <p:cNvPr id="3" name="Content Placeholder 2">
            <a:extLst>
              <a:ext uri="{FF2B5EF4-FFF2-40B4-BE49-F238E27FC236}">
                <a16:creationId xmlns:a16="http://schemas.microsoft.com/office/drawing/2014/main" id="{734E4FB2-8A2E-3AA8-771D-4B913E767F24}"/>
              </a:ext>
            </a:extLst>
          </p:cNvPr>
          <p:cNvSpPr>
            <a:spLocks noGrp="1"/>
          </p:cNvSpPr>
          <p:nvPr>
            <p:ph idx="1"/>
          </p:nvPr>
        </p:nvSpPr>
        <p:spPr/>
        <p:txBody>
          <a:bodyPr/>
          <a:lstStyle/>
          <a:p>
            <a:pPr marL="0" indent="0">
              <a:buNone/>
            </a:pPr>
            <a:r>
              <a:rPr lang="en-GB" dirty="0"/>
              <a:t>#include &lt;</a:t>
            </a:r>
            <a:r>
              <a:rPr lang="en-GB" dirty="0" err="1"/>
              <a:t>stdio.h</a:t>
            </a:r>
            <a:r>
              <a:rPr lang="en-GB" dirty="0"/>
              <a:t>&gt;</a:t>
            </a:r>
          </a:p>
          <a:p>
            <a:pPr marL="0" indent="0">
              <a:buNone/>
            </a:pPr>
            <a:r>
              <a:rPr lang="en-GB" dirty="0"/>
              <a:t>int main() </a:t>
            </a:r>
          </a:p>
          <a:p>
            <a:pPr marL="0" indent="0">
              <a:buNone/>
            </a:pPr>
            <a:r>
              <a:rPr lang="en-GB" dirty="0"/>
              <a:t>{    </a:t>
            </a:r>
          </a:p>
          <a:p>
            <a:pPr marL="0" indent="0">
              <a:buNone/>
            </a:pPr>
            <a:r>
              <a:rPr lang="en-GB" dirty="0"/>
              <a:t>	// Write C code here   </a:t>
            </a:r>
          </a:p>
          <a:p>
            <a:pPr marL="0" indent="0">
              <a:buNone/>
            </a:pPr>
            <a:r>
              <a:rPr lang="en-GB" dirty="0"/>
              <a:t>	</a:t>
            </a:r>
            <a:r>
              <a:rPr lang="en-GB" dirty="0" err="1"/>
              <a:t>printf</a:t>
            </a:r>
            <a:r>
              <a:rPr lang="en-GB" dirty="0"/>
              <a:t>("Hello world\n");        </a:t>
            </a:r>
          </a:p>
          <a:p>
            <a:pPr marL="0" indent="0">
              <a:buNone/>
            </a:pPr>
            <a:r>
              <a:rPr lang="en-GB" dirty="0"/>
              <a:t>	return 0;</a:t>
            </a:r>
          </a:p>
          <a:p>
            <a:pPr marL="0" indent="0">
              <a:buNone/>
            </a:pPr>
            <a:r>
              <a:rPr lang="en-GB" dirty="0"/>
              <a:t>}</a:t>
            </a:r>
            <a:endParaRPr lang="en-US" dirty="0"/>
          </a:p>
        </p:txBody>
      </p:sp>
      <p:pic>
        <p:nvPicPr>
          <p:cNvPr id="5" name="Picture 4">
            <a:extLst>
              <a:ext uri="{FF2B5EF4-FFF2-40B4-BE49-F238E27FC236}">
                <a16:creationId xmlns:a16="http://schemas.microsoft.com/office/drawing/2014/main" id="{79744DD5-6101-3BBD-EB72-130A232ECC2F}"/>
              </a:ext>
            </a:extLst>
          </p:cNvPr>
          <p:cNvPicPr>
            <a:picLocks noChangeAspect="1"/>
          </p:cNvPicPr>
          <p:nvPr/>
        </p:nvPicPr>
        <p:blipFill>
          <a:blip r:embed="rId2"/>
          <a:stretch>
            <a:fillRect/>
          </a:stretch>
        </p:blipFill>
        <p:spPr>
          <a:xfrm>
            <a:off x="6750970" y="1825625"/>
            <a:ext cx="4194457" cy="2484271"/>
          </a:xfrm>
          <a:prstGeom prst="rect">
            <a:avLst/>
          </a:prstGeom>
        </p:spPr>
      </p:pic>
    </p:spTree>
    <p:extLst>
      <p:ext uri="{BB962C8B-B14F-4D97-AF65-F5344CB8AC3E}">
        <p14:creationId xmlns:p14="http://schemas.microsoft.com/office/powerpoint/2010/main" val="2465378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44FA9-3ED2-82B7-EF6F-000DFD957E09}"/>
              </a:ext>
            </a:extLst>
          </p:cNvPr>
          <p:cNvSpPr>
            <a:spLocks noGrp="1"/>
          </p:cNvSpPr>
          <p:nvPr>
            <p:ph type="title"/>
          </p:nvPr>
        </p:nvSpPr>
        <p:spPr/>
        <p:txBody>
          <a:bodyPr/>
          <a:lstStyle/>
          <a:p>
            <a:pPr algn="ctr"/>
            <a:r>
              <a:rPr lang="en-US" dirty="0" err="1"/>
              <a:t>Biên</a:t>
            </a:r>
            <a:r>
              <a:rPr lang="en-US" dirty="0"/>
              <a:t> </a:t>
            </a:r>
            <a:r>
              <a:rPr lang="en-US" dirty="0" err="1"/>
              <a:t>dịch</a:t>
            </a:r>
            <a:r>
              <a:rPr lang="en-US" dirty="0"/>
              <a:t> </a:t>
            </a:r>
            <a:r>
              <a:rPr lang="en-US" dirty="0" err="1"/>
              <a:t>thử</a:t>
            </a:r>
            <a:r>
              <a:rPr lang="en-US" dirty="0"/>
              <a:t> </a:t>
            </a:r>
            <a:r>
              <a:rPr lang="en-US" dirty="0" err="1"/>
              <a:t>chương</a:t>
            </a:r>
            <a:r>
              <a:rPr lang="en-US" dirty="0"/>
              <a:t> </a:t>
            </a:r>
            <a:r>
              <a:rPr lang="en-US" dirty="0" err="1"/>
              <a:t>trình</a:t>
            </a:r>
            <a:endParaRPr lang="en-US" dirty="0"/>
          </a:p>
        </p:txBody>
      </p:sp>
      <p:sp>
        <p:nvSpPr>
          <p:cNvPr id="3" name="Content Placeholder 2">
            <a:extLst>
              <a:ext uri="{FF2B5EF4-FFF2-40B4-BE49-F238E27FC236}">
                <a16:creationId xmlns:a16="http://schemas.microsoft.com/office/drawing/2014/main" id="{003C9574-8617-93E6-DA54-0358CB8CEE60}"/>
              </a:ext>
            </a:extLst>
          </p:cNvPr>
          <p:cNvSpPr>
            <a:spLocks noGrp="1"/>
          </p:cNvSpPr>
          <p:nvPr>
            <p:ph idx="1"/>
          </p:nvPr>
        </p:nvSpPr>
        <p:spPr>
          <a:xfrm>
            <a:off x="838200" y="1690688"/>
            <a:ext cx="10515600" cy="4351338"/>
          </a:xfrm>
        </p:spPr>
        <p:txBody>
          <a:bodyPr/>
          <a:lstStyle/>
          <a:p>
            <a:r>
              <a:rPr lang="en-US" dirty="0" err="1"/>
              <a:t>Bước</a:t>
            </a:r>
            <a:r>
              <a:rPr lang="en-US" dirty="0"/>
              <a:t> 1: </a:t>
            </a:r>
            <a:r>
              <a:rPr lang="en-US" dirty="0" err="1"/>
              <a:t>vào</a:t>
            </a:r>
            <a:r>
              <a:rPr lang="en-US" dirty="0"/>
              <a:t> </a:t>
            </a:r>
            <a:r>
              <a:rPr lang="en-US" dirty="0" err="1"/>
              <a:t>giao</a:t>
            </a:r>
            <a:r>
              <a:rPr lang="en-US" dirty="0"/>
              <a:t> </a:t>
            </a:r>
            <a:r>
              <a:rPr lang="en-US" dirty="0" err="1"/>
              <a:t>diện</a:t>
            </a:r>
            <a:r>
              <a:rPr lang="en-US" dirty="0"/>
              <a:t> terminal </a:t>
            </a:r>
            <a:r>
              <a:rPr lang="en-US" dirty="0" err="1"/>
              <a:t>trên</a:t>
            </a:r>
            <a:r>
              <a:rPr lang="en-US" dirty="0"/>
              <a:t> ubuntu</a:t>
            </a:r>
          </a:p>
          <a:p>
            <a:r>
              <a:rPr lang="en-US" dirty="0" err="1"/>
              <a:t>Bước</a:t>
            </a:r>
            <a:r>
              <a:rPr lang="en-US" dirty="0"/>
              <a:t> 2: </a:t>
            </a:r>
            <a:r>
              <a:rPr lang="en-US" dirty="0" err="1"/>
              <a:t>Gõ</a:t>
            </a:r>
            <a:r>
              <a:rPr lang="en-US" dirty="0"/>
              <a:t> </a:t>
            </a:r>
            <a:r>
              <a:rPr lang="en-US" dirty="0" err="1"/>
              <a:t>lệnh</a:t>
            </a:r>
            <a:r>
              <a:rPr lang="en-US" dirty="0"/>
              <a:t>: </a:t>
            </a:r>
            <a:r>
              <a:rPr lang="en-US" dirty="0" err="1"/>
              <a:t>gcc</a:t>
            </a:r>
            <a:r>
              <a:rPr lang="en-US" dirty="0"/>
              <a:t> </a:t>
            </a:r>
            <a:r>
              <a:rPr lang="en-US" dirty="0" err="1"/>
              <a:t>frist_program.c</a:t>
            </a:r>
            <a:r>
              <a:rPr lang="en-US" dirty="0"/>
              <a:t> -o </a:t>
            </a:r>
            <a:r>
              <a:rPr lang="en-US" dirty="0" err="1"/>
              <a:t>frist_program</a:t>
            </a:r>
            <a:endParaRPr lang="en-US" dirty="0"/>
          </a:p>
          <a:p>
            <a:endParaRPr lang="en-US" dirty="0"/>
          </a:p>
          <a:p>
            <a:endParaRPr lang="en-US" dirty="0"/>
          </a:p>
          <a:p>
            <a:r>
              <a:rPr lang="en-US" dirty="0" err="1"/>
              <a:t>Bước</a:t>
            </a:r>
            <a:r>
              <a:rPr lang="en-US" dirty="0"/>
              <a:t> 3: </a:t>
            </a:r>
            <a:r>
              <a:rPr lang="en-US" dirty="0" err="1"/>
              <a:t>gõ</a:t>
            </a:r>
            <a:r>
              <a:rPr lang="en-US" dirty="0"/>
              <a:t> </a:t>
            </a:r>
            <a:r>
              <a:rPr lang="en-US" dirty="0" err="1"/>
              <a:t>lệnh</a:t>
            </a:r>
            <a:r>
              <a:rPr lang="en-US" dirty="0"/>
              <a:t>: ./</a:t>
            </a:r>
            <a:r>
              <a:rPr lang="en-US" dirty="0" err="1"/>
              <a:t>frist_program</a:t>
            </a:r>
            <a:r>
              <a:rPr lang="en-US" dirty="0"/>
              <a:t> để </a:t>
            </a:r>
            <a:r>
              <a:rPr lang="en-US" dirty="0" err="1"/>
              <a:t>chạy</a:t>
            </a:r>
            <a:r>
              <a:rPr lang="en-US" dirty="0"/>
              <a:t>.</a:t>
            </a:r>
          </a:p>
          <a:p>
            <a:endParaRPr lang="en-US" dirty="0"/>
          </a:p>
        </p:txBody>
      </p:sp>
      <p:pic>
        <p:nvPicPr>
          <p:cNvPr id="5" name="Picture 4">
            <a:extLst>
              <a:ext uri="{FF2B5EF4-FFF2-40B4-BE49-F238E27FC236}">
                <a16:creationId xmlns:a16="http://schemas.microsoft.com/office/drawing/2014/main" id="{96A465E2-5F1F-0FF5-4619-36B2982C73D9}"/>
              </a:ext>
            </a:extLst>
          </p:cNvPr>
          <p:cNvPicPr>
            <a:picLocks noChangeAspect="1"/>
          </p:cNvPicPr>
          <p:nvPr/>
        </p:nvPicPr>
        <p:blipFill>
          <a:blip r:embed="rId2"/>
          <a:stretch>
            <a:fillRect/>
          </a:stretch>
        </p:blipFill>
        <p:spPr>
          <a:xfrm>
            <a:off x="557212" y="2832685"/>
            <a:ext cx="11077575" cy="390525"/>
          </a:xfrm>
          <a:prstGeom prst="rect">
            <a:avLst/>
          </a:prstGeom>
        </p:spPr>
      </p:pic>
      <p:pic>
        <p:nvPicPr>
          <p:cNvPr id="7" name="Picture 6">
            <a:extLst>
              <a:ext uri="{FF2B5EF4-FFF2-40B4-BE49-F238E27FC236}">
                <a16:creationId xmlns:a16="http://schemas.microsoft.com/office/drawing/2014/main" id="{CFF76CAB-3845-54BF-CD87-C8E2B25A39FE}"/>
              </a:ext>
            </a:extLst>
          </p:cNvPr>
          <p:cNvPicPr>
            <a:picLocks noChangeAspect="1"/>
          </p:cNvPicPr>
          <p:nvPr/>
        </p:nvPicPr>
        <p:blipFill>
          <a:blip r:embed="rId3"/>
          <a:stretch>
            <a:fillRect/>
          </a:stretch>
        </p:blipFill>
        <p:spPr>
          <a:xfrm>
            <a:off x="557212" y="4422567"/>
            <a:ext cx="9020175" cy="476250"/>
          </a:xfrm>
          <a:prstGeom prst="rect">
            <a:avLst/>
          </a:prstGeom>
        </p:spPr>
      </p:pic>
    </p:spTree>
    <p:extLst>
      <p:ext uri="{BB962C8B-B14F-4D97-AF65-F5344CB8AC3E}">
        <p14:creationId xmlns:p14="http://schemas.microsoft.com/office/powerpoint/2010/main" val="3073832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7A011-AE31-DE79-B49A-8EA64EAFAC9F}"/>
              </a:ext>
            </a:extLst>
          </p:cNvPr>
          <p:cNvSpPr>
            <a:spLocks noGrp="1"/>
          </p:cNvSpPr>
          <p:nvPr>
            <p:ph type="title"/>
          </p:nvPr>
        </p:nvSpPr>
        <p:spPr/>
        <p:txBody>
          <a:bodyPr/>
          <a:lstStyle/>
          <a:p>
            <a:r>
              <a:rPr lang="en-US" dirty="0" err="1"/>
              <a:t>Chương</a:t>
            </a:r>
            <a:r>
              <a:rPr lang="en-US" dirty="0"/>
              <a:t> </a:t>
            </a:r>
            <a:r>
              <a:rPr lang="en-US" dirty="0" err="1"/>
              <a:t>trình</a:t>
            </a:r>
            <a:r>
              <a:rPr lang="en-US" dirty="0"/>
              <a:t> </a:t>
            </a:r>
            <a:r>
              <a:rPr lang="en-US" dirty="0" err="1"/>
              <a:t>đầu</a:t>
            </a:r>
            <a:r>
              <a:rPr lang="en-US" dirty="0"/>
              <a:t> </a:t>
            </a:r>
            <a:r>
              <a:rPr lang="en-US" dirty="0" err="1"/>
              <a:t>tiên</a:t>
            </a:r>
            <a:r>
              <a:rPr lang="en-US" dirty="0"/>
              <a:t> “Hello World”</a:t>
            </a:r>
          </a:p>
        </p:txBody>
      </p:sp>
      <p:sp>
        <p:nvSpPr>
          <p:cNvPr id="3" name="Content Placeholder 2">
            <a:extLst>
              <a:ext uri="{FF2B5EF4-FFF2-40B4-BE49-F238E27FC236}">
                <a16:creationId xmlns:a16="http://schemas.microsoft.com/office/drawing/2014/main" id="{AE311741-5F28-56E5-4B41-F0250BF2110D}"/>
              </a:ext>
            </a:extLst>
          </p:cNvPr>
          <p:cNvSpPr>
            <a:spLocks noGrp="1"/>
          </p:cNvSpPr>
          <p:nvPr>
            <p:ph idx="1"/>
          </p:nvPr>
        </p:nvSpPr>
        <p:spPr/>
        <p:txBody>
          <a:bodyPr/>
          <a:lstStyle/>
          <a:p>
            <a:r>
              <a:rPr lang="en-GB" dirty="0"/>
              <a:t>#include &lt;</a:t>
            </a:r>
            <a:r>
              <a:rPr lang="en-GB" dirty="0" err="1"/>
              <a:t>stdio.h</a:t>
            </a:r>
            <a:r>
              <a:rPr lang="en-GB" dirty="0"/>
              <a:t>&gt;: </a:t>
            </a:r>
            <a:r>
              <a:rPr lang="en-GB" dirty="0" err="1"/>
              <a:t>Khai</a:t>
            </a:r>
            <a:r>
              <a:rPr lang="en-GB" dirty="0"/>
              <a:t> </a:t>
            </a:r>
            <a:r>
              <a:rPr lang="en-GB" dirty="0" err="1"/>
              <a:t>báo</a:t>
            </a:r>
            <a:r>
              <a:rPr lang="en-GB" dirty="0"/>
              <a:t> </a:t>
            </a:r>
            <a:r>
              <a:rPr lang="en-GB" dirty="0" err="1"/>
              <a:t>thư</a:t>
            </a:r>
            <a:r>
              <a:rPr lang="en-GB" dirty="0"/>
              <a:t> </a:t>
            </a:r>
            <a:r>
              <a:rPr lang="en-GB" dirty="0" err="1"/>
              <a:t>viện</a:t>
            </a:r>
            <a:endParaRPr lang="en-GB" dirty="0"/>
          </a:p>
          <a:p>
            <a:r>
              <a:rPr lang="en-GB" dirty="0"/>
              <a:t>int main() {}: </a:t>
            </a:r>
            <a:r>
              <a:rPr lang="en-GB" dirty="0" err="1"/>
              <a:t>Hàm</a:t>
            </a:r>
            <a:r>
              <a:rPr lang="en-GB" dirty="0"/>
              <a:t> </a:t>
            </a:r>
            <a:r>
              <a:rPr lang="en-GB" dirty="0" err="1"/>
              <a:t>chạy</a:t>
            </a:r>
            <a:r>
              <a:rPr lang="en-GB" dirty="0"/>
              <a:t> </a:t>
            </a:r>
            <a:r>
              <a:rPr lang="en-GB" dirty="0" err="1"/>
              <a:t>chương</a:t>
            </a:r>
            <a:r>
              <a:rPr lang="en-GB" dirty="0"/>
              <a:t> </a:t>
            </a:r>
            <a:r>
              <a:rPr lang="en-GB" dirty="0" err="1"/>
              <a:t>trình</a:t>
            </a:r>
            <a:r>
              <a:rPr lang="en-GB" dirty="0"/>
              <a:t> </a:t>
            </a:r>
            <a:r>
              <a:rPr lang="en-GB" dirty="0" err="1"/>
              <a:t>chính</a:t>
            </a:r>
            <a:endParaRPr lang="en-GB" dirty="0"/>
          </a:p>
          <a:p>
            <a:r>
              <a:rPr lang="en-GB" dirty="0" err="1"/>
              <a:t>printf</a:t>
            </a:r>
            <a:r>
              <a:rPr lang="en-GB" dirty="0"/>
              <a:t>("Hello world");: </a:t>
            </a:r>
            <a:r>
              <a:rPr lang="en-GB" dirty="0" err="1"/>
              <a:t>Hàm</a:t>
            </a:r>
            <a:r>
              <a:rPr lang="en-GB" dirty="0"/>
              <a:t> in </a:t>
            </a:r>
            <a:r>
              <a:rPr lang="en-GB" dirty="0" err="1"/>
              <a:t>thông</a:t>
            </a:r>
            <a:r>
              <a:rPr lang="en-GB" dirty="0"/>
              <a:t> tin </a:t>
            </a:r>
            <a:r>
              <a:rPr lang="en-GB" dirty="0" err="1"/>
              <a:t>ra</a:t>
            </a:r>
            <a:r>
              <a:rPr lang="en-GB" dirty="0"/>
              <a:t> </a:t>
            </a:r>
            <a:r>
              <a:rPr lang="en-GB" dirty="0" err="1"/>
              <a:t>màn</a:t>
            </a:r>
            <a:r>
              <a:rPr lang="en-GB" dirty="0"/>
              <a:t> </a:t>
            </a:r>
            <a:r>
              <a:rPr lang="en-GB" dirty="0" err="1"/>
              <a:t>hình</a:t>
            </a:r>
            <a:endParaRPr lang="en-GB" dirty="0"/>
          </a:p>
          <a:p>
            <a:r>
              <a:rPr lang="en-GB" dirty="0"/>
              <a:t>return 0; : </a:t>
            </a:r>
            <a:r>
              <a:rPr lang="en-GB" dirty="0" err="1"/>
              <a:t>hàm</a:t>
            </a:r>
            <a:r>
              <a:rPr lang="en-GB" dirty="0"/>
              <a:t> </a:t>
            </a:r>
            <a:r>
              <a:rPr lang="en-GB" dirty="0" err="1"/>
              <a:t>trả</a:t>
            </a:r>
            <a:r>
              <a:rPr lang="en-GB" dirty="0"/>
              <a:t> </a:t>
            </a:r>
            <a:r>
              <a:rPr lang="en-GB" dirty="0" err="1"/>
              <a:t>về</a:t>
            </a:r>
            <a:endParaRPr lang="en-GB" dirty="0"/>
          </a:p>
          <a:p>
            <a:pPr marL="0" indent="0">
              <a:buNone/>
            </a:pPr>
            <a:r>
              <a:rPr lang="en-GB" dirty="0"/>
              <a:t>   </a:t>
            </a:r>
          </a:p>
          <a:p>
            <a:pPr marL="0" indent="0">
              <a:buNone/>
            </a:pPr>
            <a:endParaRPr lang="en-US" dirty="0"/>
          </a:p>
        </p:txBody>
      </p:sp>
    </p:spTree>
    <p:extLst>
      <p:ext uri="{BB962C8B-B14F-4D97-AF65-F5344CB8AC3E}">
        <p14:creationId xmlns:p14="http://schemas.microsoft.com/office/powerpoint/2010/main" val="360163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D10C1-A09D-8E22-C915-282F2BAA8BDE}"/>
              </a:ext>
            </a:extLst>
          </p:cNvPr>
          <p:cNvSpPr>
            <a:spLocks noGrp="1"/>
          </p:cNvSpPr>
          <p:nvPr>
            <p:ph type="title"/>
          </p:nvPr>
        </p:nvSpPr>
        <p:spPr/>
        <p:txBody>
          <a:bodyPr/>
          <a:lstStyle/>
          <a:p>
            <a:r>
              <a:rPr lang="vi-VN" dirty="0"/>
              <a:t>Quá trình biên dịch một chương trình C/C++</a:t>
            </a:r>
            <a:endParaRPr lang="en-US" dirty="0"/>
          </a:p>
        </p:txBody>
      </p:sp>
      <p:sp>
        <p:nvSpPr>
          <p:cNvPr id="3" name="Content Placeholder 2">
            <a:extLst>
              <a:ext uri="{FF2B5EF4-FFF2-40B4-BE49-F238E27FC236}">
                <a16:creationId xmlns:a16="http://schemas.microsoft.com/office/drawing/2014/main" id="{EB782E61-3302-E516-D601-400B09BAAC63}"/>
              </a:ext>
            </a:extLst>
          </p:cNvPr>
          <p:cNvSpPr>
            <a:spLocks noGrp="1"/>
          </p:cNvSpPr>
          <p:nvPr>
            <p:ph idx="1"/>
          </p:nvPr>
        </p:nvSpPr>
        <p:spPr/>
        <p:txBody>
          <a:bodyPr/>
          <a:lstStyle/>
          <a:p>
            <a:r>
              <a:rPr lang="en-US" dirty="0"/>
              <a:t>L</a:t>
            </a:r>
            <a:r>
              <a:rPr lang="vi-VN" dirty="0"/>
              <a:t>à quá trình chuyển đổi từ ngôn ngữ bậc cao (NNBC) (C/C++, Pascal, Java, C#…) sang ngôn ngữ đích (ngôn ngữ máy) để máy tính có thể hiểu và thực thi.</a:t>
            </a:r>
            <a:endParaRPr lang="en-US" dirty="0"/>
          </a:p>
          <a:p>
            <a:r>
              <a:rPr lang="vi-VN" dirty="0"/>
              <a:t>Ngôn ngữ lập trình C là một ngôn ngữ dạng biên dịch. Chương trình được viết bằng C muốn chạy được trên máy tính phải trải qua một quá trình biên dịch để chuyển đổi từ dạng mã nguồn sang chương trình dạng mã thực thi</a:t>
            </a:r>
            <a:r>
              <a:rPr lang="en-US" dirty="0"/>
              <a:t>.</a:t>
            </a:r>
          </a:p>
        </p:txBody>
      </p:sp>
    </p:spTree>
    <p:extLst>
      <p:ext uri="{BB962C8B-B14F-4D97-AF65-F5344CB8AC3E}">
        <p14:creationId xmlns:p14="http://schemas.microsoft.com/office/powerpoint/2010/main" val="4106102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3F431-BD0D-CEDF-3988-19D6C0FA1522}"/>
              </a:ext>
            </a:extLst>
          </p:cNvPr>
          <p:cNvSpPr>
            <a:spLocks noGrp="1"/>
          </p:cNvSpPr>
          <p:nvPr>
            <p:ph type="title"/>
          </p:nvPr>
        </p:nvSpPr>
        <p:spPr/>
        <p:txBody>
          <a:bodyPr/>
          <a:lstStyle/>
          <a:p>
            <a:r>
              <a:rPr lang="vi-VN" dirty="0"/>
              <a:t>Quá trình được chia ra làm 4 giai đoạn chính</a:t>
            </a:r>
            <a:endParaRPr lang="en-US" dirty="0"/>
          </a:p>
        </p:txBody>
      </p:sp>
      <p:sp>
        <p:nvSpPr>
          <p:cNvPr id="3" name="Content Placeholder 2">
            <a:extLst>
              <a:ext uri="{FF2B5EF4-FFF2-40B4-BE49-F238E27FC236}">
                <a16:creationId xmlns:a16="http://schemas.microsoft.com/office/drawing/2014/main" id="{0DD3D207-DC08-FDF4-3AFC-E19929029F4C}"/>
              </a:ext>
            </a:extLst>
          </p:cNvPr>
          <p:cNvSpPr>
            <a:spLocks noGrp="1"/>
          </p:cNvSpPr>
          <p:nvPr>
            <p:ph idx="1"/>
          </p:nvPr>
        </p:nvSpPr>
        <p:spPr/>
        <p:txBody>
          <a:bodyPr>
            <a:normAutofit/>
          </a:bodyPr>
          <a:lstStyle/>
          <a:p>
            <a:r>
              <a:rPr lang="en-US" dirty="0" err="1"/>
              <a:t>Giai</a:t>
            </a:r>
            <a:r>
              <a:rPr lang="en-US" dirty="0"/>
              <a:t> </a:t>
            </a:r>
            <a:r>
              <a:rPr lang="en-US" dirty="0" err="1"/>
              <a:t>đoàn</a:t>
            </a:r>
            <a:r>
              <a:rPr lang="en-US" dirty="0"/>
              <a:t> </a:t>
            </a:r>
            <a:r>
              <a:rPr lang="en-US" dirty="0" err="1"/>
              <a:t>tiền</a:t>
            </a:r>
            <a:r>
              <a:rPr lang="en-US" dirty="0"/>
              <a:t> </a:t>
            </a:r>
            <a:r>
              <a:rPr lang="en-US" dirty="0" err="1"/>
              <a:t>xử</a:t>
            </a:r>
            <a:r>
              <a:rPr lang="en-US" dirty="0"/>
              <a:t> </a:t>
            </a:r>
            <a:r>
              <a:rPr lang="en-US" dirty="0" err="1"/>
              <a:t>lý</a:t>
            </a:r>
            <a:r>
              <a:rPr lang="en-US" dirty="0"/>
              <a:t> (Pre-processor)</a:t>
            </a:r>
          </a:p>
          <a:p>
            <a:r>
              <a:rPr lang="en-US" dirty="0" err="1"/>
              <a:t>Giai</a:t>
            </a:r>
            <a:r>
              <a:rPr lang="en-US" dirty="0"/>
              <a:t> </a:t>
            </a:r>
            <a:r>
              <a:rPr lang="en-US" dirty="0" err="1"/>
              <a:t>đoạn</a:t>
            </a:r>
            <a:r>
              <a:rPr lang="en-US" dirty="0"/>
              <a:t> </a:t>
            </a:r>
            <a:r>
              <a:rPr lang="en-US" dirty="0" err="1"/>
              <a:t>dịch</a:t>
            </a:r>
            <a:r>
              <a:rPr lang="en-US" dirty="0"/>
              <a:t> </a:t>
            </a:r>
            <a:r>
              <a:rPr lang="en-US" dirty="0" err="1"/>
              <a:t>ngôn</a:t>
            </a:r>
            <a:r>
              <a:rPr lang="en-US" dirty="0"/>
              <a:t> </a:t>
            </a:r>
            <a:r>
              <a:rPr lang="en-US" dirty="0" err="1"/>
              <a:t>ngữ</a:t>
            </a:r>
            <a:r>
              <a:rPr lang="en-US" dirty="0"/>
              <a:t> </a:t>
            </a:r>
            <a:r>
              <a:rPr lang="en-US" dirty="0" err="1"/>
              <a:t>bậc</a:t>
            </a:r>
            <a:r>
              <a:rPr lang="en-US" dirty="0"/>
              <a:t> </a:t>
            </a:r>
            <a:r>
              <a:rPr lang="en-US" dirty="0" err="1"/>
              <a:t>cao</a:t>
            </a:r>
            <a:r>
              <a:rPr lang="en-US" dirty="0"/>
              <a:t> sang </a:t>
            </a:r>
            <a:r>
              <a:rPr lang="en-US" dirty="0" err="1"/>
              <a:t>Asembly</a:t>
            </a:r>
            <a:r>
              <a:rPr lang="en-US" dirty="0"/>
              <a:t> (Compiler)</a:t>
            </a:r>
          </a:p>
          <a:p>
            <a:r>
              <a:rPr lang="en-US" dirty="0" err="1"/>
              <a:t>Giai</a:t>
            </a:r>
            <a:r>
              <a:rPr lang="en-US" dirty="0"/>
              <a:t> </a:t>
            </a:r>
            <a:r>
              <a:rPr lang="en-US" dirty="0" err="1"/>
              <a:t>đoạn</a:t>
            </a:r>
            <a:r>
              <a:rPr lang="en-US" dirty="0"/>
              <a:t> </a:t>
            </a:r>
            <a:r>
              <a:rPr lang="en-US" dirty="0" err="1"/>
              <a:t>dịch</a:t>
            </a:r>
            <a:r>
              <a:rPr lang="en-US" dirty="0"/>
              <a:t> </a:t>
            </a:r>
            <a:r>
              <a:rPr lang="en-US" dirty="0" err="1"/>
              <a:t>asembly</a:t>
            </a:r>
            <a:r>
              <a:rPr lang="en-US" dirty="0"/>
              <a:t> sang </a:t>
            </a:r>
            <a:r>
              <a:rPr lang="en-US" dirty="0" err="1"/>
              <a:t>ngôn</a:t>
            </a:r>
            <a:r>
              <a:rPr lang="en-US" dirty="0"/>
              <a:t> </a:t>
            </a:r>
            <a:r>
              <a:rPr lang="en-US" dirty="0" err="1"/>
              <a:t>ngữ</a:t>
            </a:r>
            <a:r>
              <a:rPr lang="en-US" dirty="0"/>
              <a:t> </a:t>
            </a:r>
            <a:r>
              <a:rPr lang="en-US" dirty="0" err="1"/>
              <a:t>máy</a:t>
            </a:r>
            <a:r>
              <a:rPr lang="en-US" dirty="0"/>
              <a:t> (</a:t>
            </a:r>
            <a:r>
              <a:rPr lang="en-US" dirty="0" err="1"/>
              <a:t>Asember</a:t>
            </a:r>
            <a:r>
              <a:rPr lang="en-US" dirty="0"/>
              <a:t>)</a:t>
            </a:r>
          </a:p>
          <a:p>
            <a:r>
              <a:rPr lang="en-US" dirty="0" err="1"/>
              <a:t>Giai</a:t>
            </a:r>
            <a:r>
              <a:rPr lang="en-US" dirty="0"/>
              <a:t> </a:t>
            </a:r>
            <a:r>
              <a:rPr lang="en-US" dirty="0" err="1"/>
              <a:t>đoạn</a:t>
            </a:r>
            <a:r>
              <a:rPr lang="en-US" dirty="0"/>
              <a:t> </a:t>
            </a:r>
            <a:r>
              <a:rPr lang="en-US" dirty="0" err="1"/>
              <a:t>liên</a:t>
            </a:r>
            <a:r>
              <a:rPr lang="en-US" dirty="0"/>
              <a:t> </a:t>
            </a:r>
            <a:r>
              <a:rPr lang="en-US" dirty="0" err="1"/>
              <a:t>kết</a:t>
            </a:r>
            <a:r>
              <a:rPr lang="en-US" dirty="0"/>
              <a:t> (Linker)</a:t>
            </a:r>
          </a:p>
        </p:txBody>
      </p:sp>
      <p:pic>
        <p:nvPicPr>
          <p:cNvPr id="5" name="Picture 8" descr="Quá trình biên dịch một chương trình C/C++ - TAPIT">
            <a:extLst>
              <a:ext uri="{FF2B5EF4-FFF2-40B4-BE49-F238E27FC236}">
                <a16:creationId xmlns:a16="http://schemas.microsoft.com/office/drawing/2014/main" id="{5802CB2F-09B3-8A1B-4C4B-B1A67FC21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273" y="3429000"/>
            <a:ext cx="6673286" cy="312505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83DEE320-2D71-C175-90BD-3E28836681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41" y="3873590"/>
            <a:ext cx="4656507" cy="2619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642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50F6-2051-5966-347F-E0E2A4DA5C30}"/>
              </a:ext>
            </a:extLst>
          </p:cNvPr>
          <p:cNvSpPr>
            <a:spLocks noGrp="1"/>
          </p:cNvSpPr>
          <p:nvPr>
            <p:ph type="title"/>
          </p:nvPr>
        </p:nvSpPr>
        <p:spPr/>
        <p:txBody>
          <a:bodyPr/>
          <a:lstStyle/>
          <a:p>
            <a:pPr algn="ctr"/>
            <a:r>
              <a:rPr lang="en-GB" dirty="0" err="1"/>
              <a:t>Ký</a:t>
            </a:r>
            <a:r>
              <a:rPr lang="en-GB" dirty="0"/>
              <a:t> </a:t>
            </a:r>
            <a:r>
              <a:rPr lang="en-GB" dirty="0" err="1"/>
              <a:t>tự</a:t>
            </a:r>
            <a:r>
              <a:rPr lang="en-GB" dirty="0"/>
              <a:t> </a:t>
            </a:r>
            <a:r>
              <a:rPr lang="en-GB" dirty="0" err="1"/>
              <a:t>đặc</a:t>
            </a:r>
            <a:r>
              <a:rPr lang="en-GB" dirty="0"/>
              <a:t> </a:t>
            </a:r>
            <a:r>
              <a:rPr lang="en-GB" dirty="0" err="1"/>
              <a:t>biệt</a:t>
            </a:r>
            <a:r>
              <a:rPr lang="en-GB" dirty="0"/>
              <a:t> </a:t>
            </a:r>
            <a:r>
              <a:rPr lang="en-GB" dirty="0" err="1"/>
              <a:t>trong</a:t>
            </a:r>
            <a:r>
              <a:rPr lang="en-GB" dirty="0"/>
              <a:t> C (escape sequence)</a:t>
            </a:r>
            <a:endParaRPr lang="en-US" dirty="0"/>
          </a:p>
        </p:txBody>
      </p:sp>
      <p:sp>
        <p:nvSpPr>
          <p:cNvPr id="3" name="Content Placeholder 2">
            <a:extLst>
              <a:ext uri="{FF2B5EF4-FFF2-40B4-BE49-F238E27FC236}">
                <a16:creationId xmlns:a16="http://schemas.microsoft.com/office/drawing/2014/main" id="{7B4E4130-C59F-65E0-4A04-58B92F0B308F}"/>
              </a:ext>
            </a:extLst>
          </p:cNvPr>
          <p:cNvSpPr>
            <a:spLocks noGrp="1"/>
          </p:cNvSpPr>
          <p:nvPr>
            <p:ph idx="1"/>
          </p:nvPr>
        </p:nvSpPr>
        <p:spPr/>
        <p:txBody>
          <a:bodyPr/>
          <a:lstStyle/>
          <a:p>
            <a:r>
              <a:rPr lang="en-US" dirty="0" err="1"/>
              <a:t>Khái</a:t>
            </a:r>
            <a:r>
              <a:rPr lang="en-US" dirty="0"/>
              <a:t> </a:t>
            </a:r>
            <a:r>
              <a:rPr lang="en-US" dirty="0" err="1"/>
              <a:t>niệm</a:t>
            </a:r>
            <a:r>
              <a:rPr lang="en-US" dirty="0"/>
              <a:t>: </a:t>
            </a:r>
          </a:p>
          <a:p>
            <a:pPr lvl="1">
              <a:buFont typeface="Wingdings" panose="05000000000000000000" pitchFamily="2" charset="2"/>
              <a:buChar char="Ø"/>
            </a:pPr>
            <a:r>
              <a:rPr lang="vi-VN" dirty="0"/>
              <a:t>Ký tự đặc biệt trong C hay còn gọi là escape sequence, hoặc là chuỗi thoát trong C, là các chuỗi ký tự bắt đầu bởi dấu gạch chéo ngược như \n hay \a , nhằm biểu diễn các ký tự vốn không thể biểu diễn theo cách thông thường trong C.</a:t>
            </a:r>
            <a:endParaRPr lang="en-US" dirty="0"/>
          </a:p>
        </p:txBody>
      </p:sp>
      <p:pic>
        <p:nvPicPr>
          <p:cNvPr id="10" name="Picture 9">
            <a:extLst>
              <a:ext uri="{FF2B5EF4-FFF2-40B4-BE49-F238E27FC236}">
                <a16:creationId xmlns:a16="http://schemas.microsoft.com/office/drawing/2014/main" id="{BCCE7881-8F03-8EB0-231D-A0CF5D255465}"/>
              </a:ext>
            </a:extLst>
          </p:cNvPr>
          <p:cNvPicPr>
            <a:picLocks noChangeAspect="1"/>
          </p:cNvPicPr>
          <p:nvPr/>
        </p:nvPicPr>
        <p:blipFill>
          <a:blip r:embed="rId2"/>
          <a:stretch>
            <a:fillRect/>
          </a:stretch>
        </p:blipFill>
        <p:spPr>
          <a:xfrm>
            <a:off x="838200" y="3711575"/>
            <a:ext cx="3543300" cy="2781300"/>
          </a:xfrm>
          <a:prstGeom prst="rect">
            <a:avLst/>
          </a:prstGeom>
        </p:spPr>
      </p:pic>
      <p:pic>
        <p:nvPicPr>
          <p:cNvPr id="12" name="Picture 11">
            <a:extLst>
              <a:ext uri="{FF2B5EF4-FFF2-40B4-BE49-F238E27FC236}">
                <a16:creationId xmlns:a16="http://schemas.microsoft.com/office/drawing/2014/main" id="{F950F368-4202-1FC2-2FED-0BEB7FADD171}"/>
              </a:ext>
            </a:extLst>
          </p:cNvPr>
          <p:cNvPicPr>
            <a:picLocks noChangeAspect="1"/>
          </p:cNvPicPr>
          <p:nvPr/>
        </p:nvPicPr>
        <p:blipFill>
          <a:blip r:embed="rId3"/>
          <a:stretch>
            <a:fillRect/>
          </a:stretch>
        </p:blipFill>
        <p:spPr>
          <a:xfrm>
            <a:off x="6029327" y="3711575"/>
            <a:ext cx="3562350" cy="2743200"/>
          </a:xfrm>
          <a:prstGeom prst="rect">
            <a:avLst/>
          </a:prstGeom>
        </p:spPr>
      </p:pic>
    </p:spTree>
    <p:extLst>
      <p:ext uri="{BB962C8B-B14F-4D97-AF65-F5344CB8AC3E}">
        <p14:creationId xmlns:p14="http://schemas.microsoft.com/office/powerpoint/2010/main" val="1540928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6CAC1-D8F5-32CE-AAA8-7D86B1211975}"/>
              </a:ext>
            </a:extLst>
          </p:cNvPr>
          <p:cNvSpPr>
            <a:spLocks noGrp="1"/>
          </p:cNvSpPr>
          <p:nvPr>
            <p:ph type="title"/>
          </p:nvPr>
        </p:nvSpPr>
        <p:spPr/>
        <p:txBody>
          <a:bodyPr/>
          <a:lstStyle/>
          <a:p>
            <a:pPr algn="ctr"/>
            <a:r>
              <a:rPr lang="en-US" dirty="0" err="1"/>
              <a:t>Khác</a:t>
            </a:r>
            <a:r>
              <a:rPr lang="en-US" dirty="0"/>
              <a:t> </a:t>
            </a:r>
            <a:r>
              <a:rPr lang="en-US" dirty="0" err="1"/>
              <a:t>nhau</a:t>
            </a:r>
            <a:r>
              <a:rPr lang="en-US" dirty="0"/>
              <a:t> </a:t>
            </a:r>
            <a:r>
              <a:rPr lang="en-US" dirty="0" err="1"/>
              <a:t>giữa</a:t>
            </a:r>
            <a:r>
              <a:rPr lang="en-US" dirty="0"/>
              <a:t> \n </a:t>
            </a:r>
            <a:r>
              <a:rPr lang="en-US" dirty="0" err="1"/>
              <a:t>và</a:t>
            </a:r>
            <a:r>
              <a:rPr lang="en-US" dirty="0"/>
              <a:t> \r</a:t>
            </a:r>
          </a:p>
        </p:txBody>
      </p:sp>
      <p:sp>
        <p:nvSpPr>
          <p:cNvPr id="3" name="Content Placeholder 2">
            <a:extLst>
              <a:ext uri="{FF2B5EF4-FFF2-40B4-BE49-F238E27FC236}">
                <a16:creationId xmlns:a16="http://schemas.microsoft.com/office/drawing/2014/main" id="{1598360A-08E1-E524-D4BB-5F0FD4946507}"/>
              </a:ext>
            </a:extLst>
          </p:cNvPr>
          <p:cNvSpPr>
            <a:spLocks noGrp="1"/>
          </p:cNvSpPr>
          <p:nvPr>
            <p:ph idx="1"/>
          </p:nvPr>
        </p:nvSpPr>
        <p:spPr/>
        <p:txBody>
          <a:bodyPr/>
          <a:lstStyle/>
          <a:p>
            <a:r>
              <a:rPr lang="en-US" dirty="0"/>
              <a:t>\n: Di </a:t>
            </a:r>
            <a:r>
              <a:rPr lang="en-US" dirty="0" err="1"/>
              <a:t>chuyển</a:t>
            </a:r>
            <a:r>
              <a:rPr lang="en-US" dirty="0"/>
              <a:t> con </a:t>
            </a:r>
            <a:r>
              <a:rPr lang="en-US" dirty="0" err="1"/>
              <a:t>trỏ</a:t>
            </a:r>
            <a:r>
              <a:rPr lang="en-US" dirty="0"/>
              <a:t> </a:t>
            </a:r>
            <a:r>
              <a:rPr lang="en-US" dirty="0" err="1"/>
              <a:t>tới</a:t>
            </a:r>
            <a:r>
              <a:rPr lang="en-US" dirty="0"/>
              <a:t> </a:t>
            </a:r>
            <a:r>
              <a:rPr lang="en-US" dirty="0" err="1"/>
              <a:t>đầu</a:t>
            </a:r>
            <a:r>
              <a:rPr lang="en-US" dirty="0"/>
              <a:t> </a:t>
            </a:r>
            <a:r>
              <a:rPr lang="en-US" dirty="0" err="1"/>
              <a:t>dòng</a:t>
            </a:r>
            <a:r>
              <a:rPr lang="en-US" dirty="0"/>
              <a:t> </a:t>
            </a:r>
            <a:r>
              <a:rPr lang="en-US" dirty="0" err="1"/>
              <a:t>theo</a:t>
            </a:r>
            <a:r>
              <a:rPr lang="en-US" dirty="0"/>
              <a:t> </a:t>
            </a:r>
            <a:r>
              <a:rPr lang="en-US" dirty="0" err="1"/>
              <a:t>chiều</a:t>
            </a:r>
            <a:r>
              <a:rPr lang="en-US" dirty="0"/>
              <a:t> </a:t>
            </a:r>
            <a:r>
              <a:rPr lang="en-US" dirty="0" err="1"/>
              <a:t>dọc</a:t>
            </a:r>
            <a:r>
              <a:rPr lang="en-US" dirty="0"/>
              <a:t>.</a:t>
            </a:r>
          </a:p>
          <a:p>
            <a:r>
              <a:rPr lang="en-US" dirty="0"/>
              <a:t>\r di </a:t>
            </a:r>
            <a:r>
              <a:rPr lang="en-US" dirty="0" err="1"/>
              <a:t>chuyển</a:t>
            </a:r>
            <a:r>
              <a:rPr lang="en-US" dirty="0"/>
              <a:t> con </a:t>
            </a:r>
            <a:r>
              <a:rPr lang="en-US" dirty="0" err="1"/>
              <a:t>trỏ</a:t>
            </a:r>
            <a:r>
              <a:rPr lang="en-US" dirty="0"/>
              <a:t> </a:t>
            </a:r>
            <a:r>
              <a:rPr lang="en-US" dirty="0" err="1"/>
              <a:t>tới</a:t>
            </a:r>
            <a:r>
              <a:rPr lang="en-US" dirty="0"/>
              <a:t> </a:t>
            </a:r>
            <a:r>
              <a:rPr lang="en-US" dirty="0" err="1"/>
              <a:t>đầu</a:t>
            </a:r>
            <a:r>
              <a:rPr lang="en-US" dirty="0"/>
              <a:t> </a:t>
            </a:r>
            <a:r>
              <a:rPr lang="en-US" dirty="0" err="1"/>
              <a:t>dòng</a:t>
            </a:r>
            <a:r>
              <a:rPr lang="en-US" dirty="0"/>
              <a:t> </a:t>
            </a:r>
            <a:r>
              <a:rPr lang="en-US" dirty="0" err="1"/>
              <a:t>theo</a:t>
            </a:r>
            <a:r>
              <a:rPr lang="en-US" dirty="0"/>
              <a:t> </a:t>
            </a:r>
            <a:r>
              <a:rPr lang="en-US" dirty="0" err="1"/>
              <a:t>chiều</a:t>
            </a:r>
            <a:r>
              <a:rPr lang="en-US" dirty="0"/>
              <a:t> </a:t>
            </a:r>
            <a:r>
              <a:rPr lang="en-US" dirty="0" err="1"/>
              <a:t>ngang</a:t>
            </a:r>
            <a:r>
              <a:rPr lang="en-US" dirty="0"/>
              <a:t>.</a:t>
            </a:r>
          </a:p>
          <a:p>
            <a:r>
              <a:rPr lang="en-US" dirty="0" err="1"/>
              <a:t>Ví</a:t>
            </a:r>
            <a:r>
              <a:rPr lang="en-US" dirty="0"/>
              <a:t> </a:t>
            </a:r>
            <a:r>
              <a:rPr lang="en-US" dirty="0" err="1"/>
              <a:t>dụ</a:t>
            </a:r>
            <a:r>
              <a:rPr lang="en-US" dirty="0"/>
              <a:t> 1:</a:t>
            </a:r>
          </a:p>
          <a:p>
            <a:endParaRPr lang="en-US" dirty="0"/>
          </a:p>
          <a:p>
            <a:pPr marL="0" indent="0">
              <a:buNone/>
            </a:pPr>
            <a:endParaRPr lang="en-US" dirty="0"/>
          </a:p>
          <a:p>
            <a:pPr marL="0" indent="0">
              <a:buNone/>
            </a:pPr>
            <a:endParaRPr lang="en-US" dirty="0"/>
          </a:p>
          <a:p>
            <a:r>
              <a:rPr lang="en-US" dirty="0" err="1"/>
              <a:t>Tại</a:t>
            </a:r>
            <a:r>
              <a:rPr lang="en-US" dirty="0"/>
              <a:t> </a:t>
            </a:r>
            <a:r>
              <a:rPr lang="en-US" dirty="0" err="1"/>
              <a:t>sao</a:t>
            </a:r>
            <a:r>
              <a:rPr lang="en-US" dirty="0"/>
              <a:t> lại </a:t>
            </a:r>
            <a:r>
              <a:rPr lang="en-US" dirty="0" err="1"/>
              <a:t>ra</a:t>
            </a:r>
            <a:r>
              <a:rPr lang="en-US" dirty="0"/>
              <a:t> </a:t>
            </a:r>
            <a:r>
              <a:rPr lang="en-US" dirty="0" err="1"/>
              <a:t>như</a:t>
            </a:r>
            <a:r>
              <a:rPr lang="en-US" dirty="0"/>
              <a:t> </a:t>
            </a:r>
            <a:r>
              <a:rPr lang="en-US" dirty="0" err="1"/>
              <a:t>vậy</a:t>
            </a:r>
            <a:r>
              <a:rPr lang="en-US" dirty="0"/>
              <a:t>?</a:t>
            </a:r>
          </a:p>
          <a:p>
            <a:endParaRPr lang="en-US" dirty="0"/>
          </a:p>
          <a:p>
            <a:pPr lvl="1"/>
            <a:endParaRPr lang="en-US" dirty="0"/>
          </a:p>
        </p:txBody>
      </p:sp>
      <p:pic>
        <p:nvPicPr>
          <p:cNvPr id="7" name="Picture 6">
            <a:extLst>
              <a:ext uri="{FF2B5EF4-FFF2-40B4-BE49-F238E27FC236}">
                <a16:creationId xmlns:a16="http://schemas.microsoft.com/office/drawing/2014/main" id="{FCA24670-0EC0-FECF-F976-4CF10C5D861A}"/>
              </a:ext>
            </a:extLst>
          </p:cNvPr>
          <p:cNvPicPr>
            <a:picLocks noChangeAspect="1"/>
          </p:cNvPicPr>
          <p:nvPr/>
        </p:nvPicPr>
        <p:blipFill>
          <a:blip r:embed="rId2"/>
          <a:stretch>
            <a:fillRect/>
          </a:stretch>
        </p:blipFill>
        <p:spPr>
          <a:xfrm>
            <a:off x="1026208" y="3429000"/>
            <a:ext cx="2265266" cy="1273322"/>
          </a:xfrm>
          <a:prstGeom prst="rect">
            <a:avLst/>
          </a:prstGeom>
        </p:spPr>
      </p:pic>
      <p:pic>
        <p:nvPicPr>
          <p:cNvPr id="13" name="Picture 12">
            <a:extLst>
              <a:ext uri="{FF2B5EF4-FFF2-40B4-BE49-F238E27FC236}">
                <a16:creationId xmlns:a16="http://schemas.microsoft.com/office/drawing/2014/main" id="{D8C54913-A556-6D70-4AF8-45155A6C56C2}"/>
              </a:ext>
            </a:extLst>
          </p:cNvPr>
          <p:cNvPicPr>
            <a:picLocks noChangeAspect="1"/>
          </p:cNvPicPr>
          <p:nvPr/>
        </p:nvPicPr>
        <p:blipFill>
          <a:blip r:embed="rId3"/>
          <a:stretch>
            <a:fillRect/>
          </a:stretch>
        </p:blipFill>
        <p:spPr>
          <a:xfrm>
            <a:off x="4118049" y="3429000"/>
            <a:ext cx="4314825" cy="1047750"/>
          </a:xfrm>
          <a:prstGeom prst="rect">
            <a:avLst/>
          </a:prstGeom>
        </p:spPr>
      </p:pic>
      <p:pic>
        <p:nvPicPr>
          <p:cNvPr id="15" name="Picture 14">
            <a:extLst>
              <a:ext uri="{FF2B5EF4-FFF2-40B4-BE49-F238E27FC236}">
                <a16:creationId xmlns:a16="http://schemas.microsoft.com/office/drawing/2014/main" id="{2E34E749-BA5F-BC44-2668-04DE755FFCD9}"/>
              </a:ext>
            </a:extLst>
          </p:cNvPr>
          <p:cNvPicPr>
            <a:picLocks noChangeAspect="1"/>
          </p:cNvPicPr>
          <p:nvPr/>
        </p:nvPicPr>
        <p:blipFill>
          <a:blip r:embed="rId4"/>
          <a:stretch>
            <a:fillRect/>
          </a:stretch>
        </p:blipFill>
        <p:spPr>
          <a:xfrm>
            <a:off x="838200" y="5439554"/>
            <a:ext cx="5581583" cy="1197645"/>
          </a:xfrm>
          <a:prstGeom prst="rect">
            <a:avLst/>
          </a:prstGeom>
        </p:spPr>
      </p:pic>
      <p:pic>
        <p:nvPicPr>
          <p:cNvPr id="17" name="Picture 16">
            <a:extLst>
              <a:ext uri="{FF2B5EF4-FFF2-40B4-BE49-F238E27FC236}">
                <a16:creationId xmlns:a16="http://schemas.microsoft.com/office/drawing/2014/main" id="{B6916225-3310-1118-E8B3-746467D5D7EE}"/>
              </a:ext>
            </a:extLst>
          </p:cNvPr>
          <p:cNvPicPr>
            <a:picLocks noChangeAspect="1"/>
          </p:cNvPicPr>
          <p:nvPr/>
        </p:nvPicPr>
        <p:blipFill>
          <a:blip r:embed="rId5"/>
          <a:stretch>
            <a:fillRect/>
          </a:stretch>
        </p:blipFill>
        <p:spPr>
          <a:xfrm>
            <a:off x="6545412" y="5439553"/>
            <a:ext cx="5510317" cy="1197645"/>
          </a:xfrm>
          <a:prstGeom prst="rect">
            <a:avLst/>
          </a:prstGeom>
        </p:spPr>
      </p:pic>
    </p:spTree>
    <p:extLst>
      <p:ext uri="{BB962C8B-B14F-4D97-AF65-F5344CB8AC3E}">
        <p14:creationId xmlns:p14="http://schemas.microsoft.com/office/powerpoint/2010/main" val="21313042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heel(1)">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randombar(horizont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45"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000"/>
                                        <p:tgtEl>
                                          <p:spTgt spid="3">
                                            <p:txEl>
                                              <p:pRg st="6" end="6"/>
                                            </p:txEl>
                                          </p:spTgt>
                                        </p:tgtEl>
                                      </p:cBhvr>
                                    </p:animEffect>
                                    <p:anim calcmode="lin" valueType="num">
                                      <p:cBhvr>
                                        <p:cTn id="24"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25" dur="20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1000" fill="hold"/>
                                        <p:tgtEl>
                                          <p:spTgt spid="15"/>
                                        </p:tgtEl>
                                        <p:attrNameLst>
                                          <p:attrName>ppt_w</p:attrName>
                                        </p:attrNameLst>
                                      </p:cBhvr>
                                      <p:tavLst>
                                        <p:tav tm="0">
                                          <p:val>
                                            <p:fltVal val="0"/>
                                          </p:val>
                                        </p:tav>
                                        <p:tav tm="100000">
                                          <p:val>
                                            <p:strVal val="#ppt_w"/>
                                          </p:val>
                                        </p:tav>
                                      </p:tavLst>
                                    </p:anim>
                                    <p:anim calcmode="lin" valueType="num">
                                      <p:cBhvr>
                                        <p:cTn id="31" dur="1000" fill="hold"/>
                                        <p:tgtEl>
                                          <p:spTgt spid="15"/>
                                        </p:tgtEl>
                                        <p:attrNameLst>
                                          <p:attrName>ppt_h</p:attrName>
                                        </p:attrNameLst>
                                      </p:cBhvr>
                                      <p:tavLst>
                                        <p:tav tm="0">
                                          <p:val>
                                            <p:fltVal val="0"/>
                                          </p:val>
                                        </p:tav>
                                        <p:tav tm="100000">
                                          <p:val>
                                            <p:strVal val="#ppt_h"/>
                                          </p:val>
                                        </p:tav>
                                      </p:tavLst>
                                    </p:anim>
                                    <p:anim calcmode="lin" valueType="num">
                                      <p:cBhvr>
                                        <p:cTn id="32" dur="1000" fill="hold"/>
                                        <p:tgtEl>
                                          <p:spTgt spid="15"/>
                                        </p:tgtEl>
                                        <p:attrNameLst>
                                          <p:attrName>style.rotation</p:attrName>
                                        </p:attrNameLst>
                                      </p:cBhvr>
                                      <p:tavLst>
                                        <p:tav tm="0">
                                          <p:val>
                                            <p:fltVal val="90"/>
                                          </p:val>
                                        </p:tav>
                                        <p:tav tm="100000">
                                          <p:val>
                                            <p:fltVal val="0"/>
                                          </p:val>
                                        </p:tav>
                                      </p:tavLst>
                                    </p:anim>
                                    <p:animEffect transition="in" filter="fade">
                                      <p:cBhvr>
                                        <p:cTn id="33" dur="10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down)">
                                      <p:cBhvr>
                                        <p:cTn id="38" dur="580">
                                          <p:stCondLst>
                                            <p:cond delay="0"/>
                                          </p:stCondLst>
                                        </p:cTn>
                                        <p:tgtEl>
                                          <p:spTgt spid="17"/>
                                        </p:tgtEl>
                                      </p:cBhvr>
                                    </p:animEffect>
                                    <p:anim calcmode="lin" valueType="num">
                                      <p:cBhvr>
                                        <p:cTn id="39"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44" dur="26">
                                          <p:stCondLst>
                                            <p:cond delay="650"/>
                                          </p:stCondLst>
                                        </p:cTn>
                                        <p:tgtEl>
                                          <p:spTgt spid="17"/>
                                        </p:tgtEl>
                                      </p:cBhvr>
                                      <p:to x="100000" y="60000"/>
                                    </p:animScale>
                                    <p:animScale>
                                      <p:cBhvr>
                                        <p:cTn id="45" dur="166" decel="50000">
                                          <p:stCondLst>
                                            <p:cond delay="676"/>
                                          </p:stCondLst>
                                        </p:cTn>
                                        <p:tgtEl>
                                          <p:spTgt spid="17"/>
                                        </p:tgtEl>
                                      </p:cBhvr>
                                      <p:to x="100000" y="100000"/>
                                    </p:animScale>
                                    <p:animScale>
                                      <p:cBhvr>
                                        <p:cTn id="46" dur="26">
                                          <p:stCondLst>
                                            <p:cond delay="1312"/>
                                          </p:stCondLst>
                                        </p:cTn>
                                        <p:tgtEl>
                                          <p:spTgt spid="17"/>
                                        </p:tgtEl>
                                      </p:cBhvr>
                                      <p:to x="100000" y="80000"/>
                                    </p:animScale>
                                    <p:animScale>
                                      <p:cBhvr>
                                        <p:cTn id="47" dur="166" decel="50000">
                                          <p:stCondLst>
                                            <p:cond delay="1338"/>
                                          </p:stCondLst>
                                        </p:cTn>
                                        <p:tgtEl>
                                          <p:spTgt spid="17"/>
                                        </p:tgtEl>
                                      </p:cBhvr>
                                      <p:to x="100000" y="100000"/>
                                    </p:animScale>
                                    <p:animScale>
                                      <p:cBhvr>
                                        <p:cTn id="48" dur="26">
                                          <p:stCondLst>
                                            <p:cond delay="1642"/>
                                          </p:stCondLst>
                                        </p:cTn>
                                        <p:tgtEl>
                                          <p:spTgt spid="17"/>
                                        </p:tgtEl>
                                      </p:cBhvr>
                                      <p:to x="100000" y="90000"/>
                                    </p:animScale>
                                    <p:animScale>
                                      <p:cBhvr>
                                        <p:cTn id="49" dur="166" decel="50000">
                                          <p:stCondLst>
                                            <p:cond delay="1668"/>
                                          </p:stCondLst>
                                        </p:cTn>
                                        <p:tgtEl>
                                          <p:spTgt spid="17"/>
                                        </p:tgtEl>
                                      </p:cBhvr>
                                      <p:to x="100000" y="100000"/>
                                    </p:animScale>
                                    <p:animScale>
                                      <p:cBhvr>
                                        <p:cTn id="50" dur="26">
                                          <p:stCondLst>
                                            <p:cond delay="1808"/>
                                          </p:stCondLst>
                                        </p:cTn>
                                        <p:tgtEl>
                                          <p:spTgt spid="17"/>
                                        </p:tgtEl>
                                      </p:cBhvr>
                                      <p:to x="100000" y="95000"/>
                                    </p:animScale>
                                    <p:animScale>
                                      <p:cBhvr>
                                        <p:cTn id="51"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AC23-2007-2515-95F7-224DB9F1A477}"/>
              </a:ext>
            </a:extLst>
          </p:cNvPr>
          <p:cNvSpPr>
            <a:spLocks noGrp="1"/>
          </p:cNvSpPr>
          <p:nvPr>
            <p:ph type="title"/>
          </p:nvPr>
        </p:nvSpPr>
        <p:spPr/>
        <p:txBody>
          <a:bodyPr/>
          <a:lstStyle/>
          <a:p>
            <a:pPr algn="ctr"/>
            <a:r>
              <a:rPr lang="en-US" dirty="0" err="1"/>
              <a:t>Bài</a:t>
            </a:r>
            <a:r>
              <a:rPr lang="en-US" dirty="0"/>
              <a:t> </a:t>
            </a:r>
            <a:r>
              <a:rPr lang="en-US" dirty="0" err="1"/>
              <a:t>tập</a:t>
            </a:r>
            <a:r>
              <a:rPr lang="en-US" dirty="0"/>
              <a:t> 1(</a:t>
            </a:r>
            <a:r>
              <a:rPr lang="en-US" dirty="0" err="1"/>
              <a:t>làm</a:t>
            </a:r>
            <a:r>
              <a:rPr lang="en-US" dirty="0"/>
              <a:t> </a:t>
            </a:r>
            <a:r>
              <a:rPr lang="en-US" dirty="0" err="1"/>
              <a:t>tại</a:t>
            </a:r>
            <a:r>
              <a:rPr lang="en-US" dirty="0"/>
              <a:t> </a:t>
            </a:r>
            <a:r>
              <a:rPr lang="en-US" dirty="0" err="1"/>
              <a:t>nhà</a:t>
            </a:r>
            <a:r>
              <a:rPr lang="en-US" dirty="0"/>
              <a:t>)</a:t>
            </a:r>
          </a:p>
        </p:txBody>
      </p:sp>
      <p:sp>
        <p:nvSpPr>
          <p:cNvPr id="3" name="Content Placeholder 2">
            <a:extLst>
              <a:ext uri="{FF2B5EF4-FFF2-40B4-BE49-F238E27FC236}">
                <a16:creationId xmlns:a16="http://schemas.microsoft.com/office/drawing/2014/main" id="{FA7878FA-8B81-41BE-A295-E937BFD6D703}"/>
              </a:ext>
            </a:extLst>
          </p:cNvPr>
          <p:cNvSpPr>
            <a:spLocks noGrp="1"/>
          </p:cNvSpPr>
          <p:nvPr>
            <p:ph idx="1"/>
          </p:nvPr>
        </p:nvSpPr>
        <p:spPr/>
        <p:txBody>
          <a:bodyPr/>
          <a:lstStyle/>
          <a:p>
            <a:r>
              <a:rPr lang="en-US" dirty="0"/>
              <a:t>In </a:t>
            </a:r>
            <a:r>
              <a:rPr lang="en-US" dirty="0" err="1"/>
              <a:t>các</a:t>
            </a:r>
            <a:r>
              <a:rPr lang="en-US" dirty="0"/>
              <a:t> </a:t>
            </a:r>
            <a:r>
              <a:rPr lang="en-US" dirty="0" err="1"/>
              <a:t>dòng</a:t>
            </a:r>
            <a:r>
              <a:rPr lang="en-US" dirty="0"/>
              <a:t> </a:t>
            </a:r>
            <a:r>
              <a:rPr lang="en-US" dirty="0" err="1"/>
              <a:t>sau</a:t>
            </a:r>
            <a:r>
              <a:rPr lang="en-US" dirty="0"/>
              <a:t> </a:t>
            </a:r>
            <a:r>
              <a:rPr lang="en-US" dirty="0" err="1"/>
              <a:t>ra</a:t>
            </a:r>
            <a:r>
              <a:rPr lang="en-US" dirty="0"/>
              <a:t> </a:t>
            </a:r>
            <a:r>
              <a:rPr lang="en-US" dirty="0" err="1"/>
              <a:t>màn</a:t>
            </a:r>
            <a:r>
              <a:rPr lang="en-US" dirty="0"/>
              <a:t> </a:t>
            </a:r>
            <a:r>
              <a:rPr lang="en-US" dirty="0" err="1"/>
              <a:t>hình</a:t>
            </a:r>
            <a:endParaRPr lang="en-US" dirty="0"/>
          </a:p>
          <a:p>
            <a:endParaRPr lang="en-US" dirty="0"/>
          </a:p>
        </p:txBody>
      </p:sp>
      <p:pic>
        <p:nvPicPr>
          <p:cNvPr id="9" name="Picture 8">
            <a:extLst>
              <a:ext uri="{FF2B5EF4-FFF2-40B4-BE49-F238E27FC236}">
                <a16:creationId xmlns:a16="http://schemas.microsoft.com/office/drawing/2014/main" id="{FA5186C4-8D27-4758-D217-43CE3A0FE3E0}"/>
              </a:ext>
            </a:extLst>
          </p:cNvPr>
          <p:cNvPicPr>
            <a:picLocks noChangeAspect="1"/>
          </p:cNvPicPr>
          <p:nvPr/>
        </p:nvPicPr>
        <p:blipFill>
          <a:blip r:embed="rId2"/>
          <a:stretch>
            <a:fillRect/>
          </a:stretch>
        </p:blipFill>
        <p:spPr>
          <a:xfrm>
            <a:off x="974842" y="2419349"/>
            <a:ext cx="10378957" cy="2785239"/>
          </a:xfrm>
          <a:prstGeom prst="rect">
            <a:avLst/>
          </a:prstGeom>
        </p:spPr>
      </p:pic>
    </p:spTree>
    <p:extLst>
      <p:ext uri="{BB962C8B-B14F-4D97-AF65-F5344CB8AC3E}">
        <p14:creationId xmlns:p14="http://schemas.microsoft.com/office/powerpoint/2010/main" val="307969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43CD-718E-8701-5836-5B8BB0AAA9E4}"/>
              </a:ext>
            </a:extLst>
          </p:cNvPr>
          <p:cNvSpPr>
            <a:spLocks noGrp="1"/>
          </p:cNvSpPr>
          <p:nvPr>
            <p:ph type="title"/>
          </p:nvPr>
        </p:nvSpPr>
        <p:spPr/>
        <p:txBody>
          <a:bodyPr/>
          <a:lstStyle/>
          <a:p>
            <a:r>
              <a:rPr lang="en-US" dirty="0" err="1"/>
              <a:t>Hệ</a:t>
            </a:r>
            <a:r>
              <a:rPr lang="en-US" dirty="0"/>
              <a:t> </a:t>
            </a:r>
            <a:r>
              <a:rPr lang="en-US" dirty="0" err="1"/>
              <a:t>thống</a:t>
            </a:r>
            <a:r>
              <a:rPr lang="en-US" dirty="0"/>
              <a:t> </a:t>
            </a:r>
            <a:r>
              <a:rPr lang="en-US" dirty="0" err="1"/>
              <a:t>nhúng</a:t>
            </a:r>
            <a:r>
              <a:rPr lang="en-US" dirty="0"/>
              <a:t> </a:t>
            </a:r>
            <a:r>
              <a:rPr lang="en-US" dirty="0" err="1"/>
              <a:t>là</a:t>
            </a:r>
            <a:r>
              <a:rPr lang="en-US" dirty="0"/>
              <a:t> gì(embedded systems)?</a:t>
            </a:r>
          </a:p>
        </p:txBody>
      </p:sp>
      <p:sp>
        <p:nvSpPr>
          <p:cNvPr id="3" name="Content Placeholder 2">
            <a:extLst>
              <a:ext uri="{FF2B5EF4-FFF2-40B4-BE49-F238E27FC236}">
                <a16:creationId xmlns:a16="http://schemas.microsoft.com/office/drawing/2014/main" id="{96FEF0EB-C08C-4E31-5038-214FD0E8D200}"/>
              </a:ext>
            </a:extLst>
          </p:cNvPr>
          <p:cNvSpPr>
            <a:spLocks noGrp="1"/>
          </p:cNvSpPr>
          <p:nvPr>
            <p:ph idx="1"/>
          </p:nvPr>
        </p:nvSpPr>
        <p:spPr/>
        <p:txBody>
          <a:bodyPr/>
          <a:lstStyle/>
          <a:p>
            <a:r>
              <a:rPr lang="en-US" dirty="0" err="1"/>
              <a:t>Hệ</a:t>
            </a:r>
            <a:r>
              <a:rPr lang="en-US" dirty="0"/>
              <a:t> </a:t>
            </a:r>
            <a:r>
              <a:rPr lang="en-US" dirty="0" err="1"/>
              <a:t>thống</a:t>
            </a:r>
            <a:r>
              <a:rPr lang="en-US" dirty="0"/>
              <a:t> </a:t>
            </a:r>
            <a:r>
              <a:rPr lang="en-US" dirty="0" err="1"/>
              <a:t>nhúng</a:t>
            </a:r>
            <a:r>
              <a:rPr lang="en-US" dirty="0"/>
              <a:t> </a:t>
            </a:r>
            <a:r>
              <a:rPr lang="en-US" dirty="0" err="1"/>
              <a:t>là</a:t>
            </a:r>
            <a:r>
              <a:rPr lang="en-US" dirty="0"/>
              <a:t> </a:t>
            </a:r>
            <a:r>
              <a:rPr lang="en-US" dirty="0" err="1"/>
              <a:t>hệ</a:t>
            </a:r>
            <a:r>
              <a:rPr lang="en-US" dirty="0"/>
              <a:t> </a:t>
            </a:r>
            <a:r>
              <a:rPr lang="en-US" dirty="0" err="1"/>
              <a:t>thống</a:t>
            </a:r>
            <a:r>
              <a:rPr lang="en-US" dirty="0"/>
              <a:t> </a:t>
            </a:r>
            <a:r>
              <a:rPr lang="en-US" dirty="0" err="1"/>
              <a:t>máy</a:t>
            </a:r>
            <a:r>
              <a:rPr lang="en-US" dirty="0"/>
              <a:t> </a:t>
            </a:r>
            <a:r>
              <a:rPr lang="en-US" dirty="0" err="1"/>
              <a:t>tính</a:t>
            </a:r>
            <a:r>
              <a:rPr lang="en-US" dirty="0"/>
              <a:t> có </a:t>
            </a:r>
            <a:r>
              <a:rPr lang="en-US" dirty="0" err="1"/>
              <a:t>chức</a:t>
            </a:r>
            <a:r>
              <a:rPr lang="en-US" dirty="0"/>
              <a:t> </a:t>
            </a:r>
            <a:r>
              <a:rPr lang="en-US" dirty="0" err="1"/>
              <a:t>năng</a:t>
            </a:r>
            <a:r>
              <a:rPr lang="en-US" dirty="0"/>
              <a:t> </a:t>
            </a:r>
            <a:r>
              <a:rPr lang="en-US" dirty="0" err="1"/>
              <a:t>dành</a:t>
            </a:r>
            <a:r>
              <a:rPr lang="en-US" dirty="0"/>
              <a:t> </a:t>
            </a:r>
            <a:r>
              <a:rPr lang="en-US" dirty="0" err="1"/>
              <a:t>riêng</a:t>
            </a:r>
            <a:r>
              <a:rPr lang="en-US" dirty="0"/>
              <a:t>, </a:t>
            </a:r>
            <a:r>
              <a:rPr lang="en-US" dirty="0" err="1"/>
              <a:t>chuyên</a:t>
            </a:r>
            <a:r>
              <a:rPr lang="en-US" dirty="0"/>
              <a:t> </a:t>
            </a:r>
            <a:r>
              <a:rPr lang="en-US" dirty="0" err="1"/>
              <a:t>biệt</a:t>
            </a:r>
            <a:r>
              <a:rPr lang="en-US" dirty="0"/>
              <a:t> </a:t>
            </a:r>
            <a:r>
              <a:rPr lang="en-US" dirty="0" err="1"/>
              <a:t>cho</a:t>
            </a:r>
            <a:r>
              <a:rPr lang="en-US" dirty="0"/>
              <a:t> </a:t>
            </a:r>
            <a:r>
              <a:rPr lang="en-US" dirty="0" err="1"/>
              <a:t>một</a:t>
            </a:r>
            <a:r>
              <a:rPr lang="en-US" dirty="0"/>
              <a:t> </a:t>
            </a:r>
            <a:r>
              <a:rPr lang="en-US" dirty="0" err="1"/>
              <a:t>công</a:t>
            </a:r>
            <a:r>
              <a:rPr lang="en-US" dirty="0"/>
              <a:t> </a:t>
            </a:r>
            <a:r>
              <a:rPr lang="en-US" dirty="0" err="1"/>
              <a:t>việc</a:t>
            </a:r>
            <a:r>
              <a:rPr lang="en-US" dirty="0"/>
              <a:t> gì </a:t>
            </a:r>
            <a:r>
              <a:rPr lang="en-US" dirty="0" err="1"/>
              <a:t>đó</a:t>
            </a:r>
            <a:r>
              <a:rPr lang="en-US" dirty="0"/>
              <a:t> </a:t>
            </a:r>
            <a:r>
              <a:rPr lang="en-US" dirty="0" err="1"/>
              <a:t>cụ</a:t>
            </a:r>
            <a:r>
              <a:rPr lang="en-US" dirty="0"/>
              <a:t> </a:t>
            </a:r>
            <a:r>
              <a:rPr lang="en-US" dirty="0" err="1"/>
              <a:t>thể</a:t>
            </a:r>
            <a:r>
              <a:rPr lang="en-US" dirty="0"/>
              <a:t>. </a:t>
            </a:r>
            <a:r>
              <a:rPr lang="en-US" dirty="0" err="1"/>
              <a:t>Nó</a:t>
            </a:r>
            <a:r>
              <a:rPr lang="en-US" dirty="0"/>
              <a:t> </a:t>
            </a:r>
            <a:r>
              <a:rPr lang="en-US" dirty="0" err="1"/>
              <a:t>khác</a:t>
            </a:r>
            <a:r>
              <a:rPr lang="en-US" dirty="0"/>
              <a:t> </a:t>
            </a:r>
            <a:r>
              <a:rPr lang="en-US" dirty="0" err="1"/>
              <a:t>với</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máy</a:t>
            </a:r>
            <a:r>
              <a:rPr lang="en-US" dirty="0"/>
              <a:t> </a:t>
            </a:r>
            <a:r>
              <a:rPr lang="en-US" dirty="0" err="1"/>
              <a:t>tính</a:t>
            </a:r>
            <a:r>
              <a:rPr lang="en-US" dirty="0"/>
              <a:t> </a:t>
            </a:r>
            <a:r>
              <a:rPr lang="en-US" dirty="0" err="1"/>
              <a:t>đa</a:t>
            </a:r>
            <a:r>
              <a:rPr lang="en-US" dirty="0"/>
              <a:t> </a:t>
            </a:r>
            <a:r>
              <a:rPr lang="en-US" dirty="0" err="1"/>
              <a:t>dụng</a:t>
            </a:r>
            <a:r>
              <a:rPr lang="en-US" dirty="0"/>
              <a:t> có </a:t>
            </a:r>
            <a:r>
              <a:rPr lang="en-US" dirty="0" err="1"/>
              <a:t>thể</a:t>
            </a:r>
            <a:r>
              <a:rPr lang="en-US" dirty="0"/>
              <a:t> </a:t>
            </a:r>
            <a:r>
              <a:rPr lang="en-US" dirty="0" err="1"/>
              <a:t>làm</a:t>
            </a:r>
            <a:r>
              <a:rPr lang="en-US" dirty="0"/>
              <a:t> </a:t>
            </a:r>
            <a:r>
              <a:rPr lang="en-US" dirty="0" err="1"/>
              <a:t>nhiều</a:t>
            </a:r>
            <a:r>
              <a:rPr lang="en-US" dirty="0"/>
              <a:t> </a:t>
            </a:r>
            <a:r>
              <a:rPr lang="en-US" dirty="0" err="1"/>
              <a:t>việc</a:t>
            </a:r>
            <a:r>
              <a:rPr lang="en-US" dirty="0"/>
              <a:t> </a:t>
            </a:r>
            <a:r>
              <a:rPr lang="en-US" dirty="0" err="1"/>
              <a:t>cùng</a:t>
            </a:r>
            <a:r>
              <a:rPr lang="en-US" dirty="0"/>
              <a:t> </a:t>
            </a:r>
            <a:r>
              <a:rPr lang="en-US" dirty="0" err="1"/>
              <a:t>lúc</a:t>
            </a:r>
            <a:r>
              <a:rPr lang="en-US" dirty="0"/>
              <a:t>.</a:t>
            </a:r>
          </a:p>
          <a:p>
            <a:r>
              <a:rPr lang="en-US" dirty="0" err="1"/>
              <a:t>Đặc</a:t>
            </a:r>
            <a:r>
              <a:rPr lang="en-US" dirty="0"/>
              <a:t> </a:t>
            </a:r>
            <a:r>
              <a:rPr lang="en-US" dirty="0" err="1"/>
              <a:t>tính</a:t>
            </a:r>
            <a:r>
              <a:rPr lang="en-US" dirty="0"/>
              <a:t> </a:t>
            </a:r>
            <a:r>
              <a:rPr lang="en-US" dirty="0" err="1"/>
              <a:t>chung</a:t>
            </a:r>
            <a:r>
              <a:rPr lang="en-US" dirty="0"/>
              <a:t>:</a:t>
            </a:r>
          </a:p>
          <a:p>
            <a:pPr lvl="1"/>
            <a:r>
              <a:rPr lang="en-US" dirty="0" err="1"/>
              <a:t>Kích</a:t>
            </a:r>
            <a:r>
              <a:rPr lang="en-US" dirty="0"/>
              <a:t> </a:t>
            </a:r>
            <a:r>
              <a:rPr lang="en-US" dirty="0" err="1"/>
              <a:t>thước</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nhỏ</a:t>
            </a:r>
            <a:r>
              <a:rPr lang="en-US" dirty="0"/>
              <a:t> </a:t>
            </a:r>
            <a:r>
              <a:rPr lang="en-US" dirty="0" err="1"/>
              <a:t>hơn</a:t>
            </a:r>
            <a:endParaRPr lang="en-US" dirty="0"/>
          </a:p>
          <a:p>
            <a:pPr lvl="1"/>
            <a:r>
              <a:rPr lang="en-US" dirty="0" err="1"/>
              <a:t>Giá</a:t>
            </a:r>
            <a:r>
              <a:rPr lang="en-US" dirty="0"/>
              <a:t> </a:t>
            </a:r>
            <a:r>
              <a:rPr lang="en-US" dirty="0" err="1"/>
              <a:t>thành</a:t>
            </a:r>
            <a:r>
              <a:rPr lang="en-US" dirty="0"/>
              <a:t> </a:t>
            </a:r>
            <a:r>
              <a:rPr lang="en-US" dirty="0" err="1"/>
              <a:t>rẻ</a:t>
            </a:r>
            <a:r>
              <a:rPr lang="en-US" dirty="0"/>
              <a:t> </a:t>
            </a:r>
            <a:r>
              <a:rPr lang="en-US" dirty="0" err="1"/>
              <a:t>hơn</a:t>
            </a:r>
            <a:endParaRPr lang="en-US" dirty="0"/>
          </a:p>
          <a:p>
            <a:pPr lvl="1"/>
            <a:r>
              <a:rPr lang="en-US" dirty="0" err="1"/>
              <a:t>Tiêu</a:t>
            </a:r>
            <a:r>
              <a:rPr lang="en-US" dirty="0"/>
              <a:t> </a:t>
            </a:r>
            <a:r>
              <a:rPr lang="en-US" dirty="0" err="1"/>
              <a:t>thụ</a:t>
            </a:r>
            <a:r>
              <a:rPr lang="en-US" dirty="0"/>
              <a:t> </a:t>
            </a:r>
            <a:r>
              <a:rPr lang="en-US" dirty="0" err="1"/>
              <a:t>ít</a:t>
            </a:r>
            <a:r>
              <a:rPr lang="en-US" dirty="0"/>
              <a:t> </a:t>
            </a:r>
            <a:r>
              <a:rPr lang="en-US" dirty="0" err="1"/>
              <a:t>năng</a:t>
            </a:r>
            <a:r>
              <a:rPr lang="en-US" dirty="0"/>
              <a:t> </a:t>
            </a:r>
            <a:r>
              <a:rPr lang="en-US" dirty="0" err="1"/>
              <a:t>lượng</a:t>
            </a:r>
            <a:endParaRPr lang="en-US" dirty="0"/>
          </a:p>
        </p:txBody>
      </p:sp>
    </p:spTree>
    <p:extLst>
      <p:ext uri="{BB962C8B-B14F-4D97-AF65-F5344CB8AC3E}">
        <p14:creationId xmlns:p14="http://schemas.microsoft.com/office/powerpoint/2010/main" val="128431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0B9EB-BFEF-265B-34DC-E42BFED53621}"/>
              </a:ext>
            </a:extLst>
          </p:cNvPr>
          <p:cNvSpPr>
            <a:spLocks noGrp="1"/>
          </p:cNvSpPr>
          <p:nvPr>
            <p:ph type="title"/>
          </p:nvPr>
        </p:nvSpPr>
        <p:spPr/>
        <p:txBody>
          <a:bodyPr/>
          <a:lstStyle/>
          <a:p>
            <a:pPr algn="ctr"/>
            <a:r>
              <a:rPr lang="en-US" dirty="0" err="1"/>
              <a:t>Chú</a:t>
            </a:r>
            <a:r>
              <a:rPr lang="en-US" dirty="0"/>
              <a:t> </a:t>
            </a:r>
            <a:r>
              <a:rPr lang="en-US" dirty="0" err="1"/>
              <a:t>thích</a:t>
            </a:r>
            <a:r>
              <a:rPr lang="en-US" dirty="0"/>
              <a:t> </a:t>
            </a:r>
            <a:r>
              <a:rPr lang="en-US" dirty="0" err="1"/>
              <a:t>trong</a:t>
            </a:r>
            <a:r>
              <a:rPr lang="en-US" dirty="0"/>
              <a:t> C(Comments)</a:t>
            </a:r>
          </a:p>
        </p:txBody>
      </p:sp>
      <p:sp>
        <p:nvSpPr>
          <p:cNvPr id="3" name="Content Placeholder 2">
            <a:extLst>
              <a:ext uri="{FF2B5EF4-FFF2-40B4-BE49-F238E27FC236}">
                <a16:creationId xmlns:a16="http://schemas.microsoft.com/office/drawing/2014/main" id="{8F8F6F01-9B78-1EA1-5E94-75FB5065827F}"/>
              </a:ext>
            </a:extLst>
          </p:cNvPr>
          <p:cNvSpPr>
            <a:spLocks noGrp="1"/>
          </p:cNvSpPr>
          <p:nvPr>
            <p:ph idx="1"/>
          </p:nvPr>
        </p:nvSpPr>
        <p:spPr/>
        <p:txBody>
          <a:bodyPr>
            <a:normAutofit fontScale="92500"/>
          </a:bodyPr>
          <a:lstStyle/>
          <a:p>
            <a:r>
              <a:rPr lang="vi-VN" dirty="0"/>
              <a:t>Comment trong C hay còn gọi là cách chú thích trong C hoặc là ghi chú trong C là các dòng code được bỏ qua khi chạy chương trình, nhằm giúp bạn lưu lại các thông tin khi viết chương trình như biến số này dùng làm gì, ai là người tạo và tạo ra lúc nào chẳng hạn. </a:t>
            </a:r>
            <a:endParaRPr lang="en-US" dirty="0"/>
          </a:p>
          <a:p>
            <a:r>
              <a:rPr lang="vi-VN" dirty="0"/>
              <a:t>Chỉ cần viết comment trong C theo những luật xác định thì dòng comment trong C sẽ không ảnh hưởng tới kết quả chương trình.</a:t>
            </a:r>
          </a:p>
          <a:p>
            <a:r>
              <a:rPr lang="vi-VN" dirty="0"/>
              <a:t>Các thông tin cần thiết được lưu giữ bởi comment trong C sẽ giúp bạn bảo trì chương trình dễ hơn, cũng như dễ chuyển giao lại dự án cho người khác hoặc là chia sẽ dự án cho nhiều người cùng làm.</a:t>
            </a:r>
            <a:endParaRPr lang="en-US" dirty="0"/>
          </a:p>
        </p:txBody>
      </p:sp>
    </p:spTree>
    <p:extLst>
      <p:ext uri="{BB962C8B-B14F-4D97-AF65-F5344CB8AC3E}">
        <p14:creationId xmlns:p14="http://schemas.microsoft.com/office/powerpoint/2010/main" val="2720220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6844-8023-4AF6-4258-110AC98283AF}"/>
              </a:ext>
            </a:extLst>
          </p:cNvPr>
          <p:cNvSpPr>
            <a:spLocks noGrp="1"/>
          </p:cNvSpPr>
          <p:nvPr>
            <p:ph type="title"/>
          </p:nvPr>
        </p:nvSpPr>
        <p:spPr/>
        <p:txBody>
          <a:bodyPr/>
          <a:lstStyle/>
          <a:p>
            <a:pPr algn="ctr"/>
            <a:r>
              <a:rPr lang="en-US" dirty="0" err="1"/>
              <a:t>Cách</a:t>
            </a:r>
            <a:r>
              <a:rPr lang="en-US" dirty="0"/>
              <a:t> comment </a:t>
            </a:r>
            <a:r>
              <a:rPr lang="en-US" dirty="0" err="1"/>
              <a:t>trong</a:t>
            </a:r>
            <a:r>
              <a:rPr lang="en-US" dirty="0"/>
              <a:t> C</a:t>
            </a:r>
          </a:p>
        </p:txBody>
      </p:sp>
      <p:sp>
        <p:nvSpPr>
          <p:cNvPr id="3" name="Content Placeholder 2">
            <a:extLst>
              <a:ext uri="{FF2B5EF4-FFF2-40B4-BE49-F238E27FC236}">
                <a16:creationId xmlns:a16="http://schemas.microsoft.com/office/drawing/2014/main" id="{52418E64-8051-CF82-47B1-42209BD0E30B}"/>
              </a:ext>
            </a:extLst>
          </p:cNvPr>
          <p:cNvSpPr>
            <a:spLocks noGrp="1"/>
          </p:cNvSpPr>
          <p:nvPr>
            <p:ph idx="1"/>
          </p:nvPr>
        </p:nvSpPr>
        <p:spPr/>
        <p:txBody>
          <a:bodyPr>
            <a:normAutofit fontScale="92500" lnSpcReduction="20000"/>
          </a:bodyPr>
          <a:lstStyle/>
          <a:p>
            <a:r>
              <a:rPr lang="en-US" dirty="0" err="1"/>
              <a:t>Cách</a:t>
            </a:r>
            <a:r>
              <a:rPr lang="en-US" dirty="0"/>
              <a:t> comment </a:t>
            </a:r>
            <a:r>
              <a:rPr lang="en-US" dirty="0" err="1"/>
              <a:t>trên</a:t>
            </a:r>
            <a:r>
              <a:rPr lang="en-US" dirty="0"/>
              <a:t> </a:t>
            </a:r>
            <a:r>
              <a:rPr lang="en-US" dirty="0" err="1"/>
              <a:t>một</a:t>
            </a:r>
            <a:r>
              <a:rPr lang="en-US" dirty="0"/>
              <a:t> </a:t>
            </a:r>
            <a:r>
              <a:rPr lang="en-US" dirty="0" err="1"/>
              <a:t>dòng</a:t>
            </a:r>
            <a:r>
              <a:rPr lang="en-US" dirty="0"/>
              <a:t> </a:t>
            </a:r>
            <a:r>
              <a:rPr lang="en-US" dirty="0" err="1"/>
              <a:t>trong</a:t>
            </a:r>
            <a:r>
              <a:rPr lang="en-US" dirty="0"/>
              <a:t> C</a:t>
            </a:r>
          </a:p>
          <a:p>
            <a:pPr lvl="1"/>
            <a:r>
              <a:rPr lang="en-US" dirty="0"/>
              <a:t>//</a:t>
            </a:r>
            <a:r>
              <a:rPr lang="en-US" dirty="0" err="1"/>
              <a:t>dòng</a:t>
            </a:r>
            <a:r>
              <a:rPr lang="en-US" dirty="0"/>
              <a:t> comment</a:t>
            </a:r>
          </a:p>
          <a:p>
            <a:pPr lvl="1"/>
            <a:endParaRPr lang="en-US" dirty="0"/>
          </a:p>
          <a:p>
            <a:endParaRPr lang="en-US" dirty="0"/>
          </a:p>
          <a:p>
            <a:endParaRPr lang="en-US" dirty="0"/>
          </a:p>
          <a:p>
            <a:endParaRPr lang="en-US" dirty="0"/>
          </a:p>
          <a:p>
            <a:r>
              <a:rPr lang="en-US" dirty="0" err="1"/>
              <a:t>Cách</a:t>
            </a:r>
            <a:r>
              <a:rPr lang="en-US" dirty="0"/>
              <a:t> comment </a:t>
            </a:r>
            <a:r>
              <a:rPr lang="en-US" dirty="0" err="1"/>
              <a:t>trên</a:t>
            </a:r>
            <a:r>
              <a:rPr lang="en-US" dirty="0"/>
              <a:t> </a:t>
            </a:r>
            <a:r>
              <a:rPr lang="en-US" dirty="0" err="1"/>
              <a:t>nhiều</a:t>
            </a:r>
            <a:r>
              <a:rPr lang="en-US" dirty="0"/>
              <a:t> </a:t>
            </a:r>
            <a:r>
              <a:rPr lang="en-US" dirty="0" err="1"/>
              <a:t>dòng</a:t>
            </a:r>
            <a:r>
              <a:rPr lang="en-US" dirty="0"/>
              <a:t> </a:t>
            </a:r>
            <a:r>
              <a:rPr lang="en-US" dirty="0" err="1"/>
              <a:t>trong</a:t>
            </a:r>
            <a:r>
              <a:rPr lang="en-US" dirty="0"/>
              <a:t> C</a:t>
            </a:r>
          </a:p>
          <a:p>
            <a:pPr lvl="1"/>
            <a:r>
              <a:rPr lang="en-US" dirty="0"/>
              <a:t>/*</a:t>
            </a:r>
          </a:p>
          <a:p>
            <a:pPr lvl="1"/>
            <a:r>
              <a:rPr lang="en-US" dirty="0" err="1"/>
              <a:t>dòng</a:t>
            </a:r>
            <a:r>
              <a:rPr lang="en-US" dirty="0"/>
              <a:t> comment 1</a:t>
            </a:r>
          </a:p>
          <a:p>
            <a:pPr lvl="1"/>
            <a:r>
              <a:rPr lang="en-US" dirty="0" err="1"/>
              <a:t>dòng</a:t>
            </a:r>
            <a:r>
              <a:rPr lang="en-US" dirty="0"/>
              <a:t> comment 2</a:t>
            </a:r>
          </a:p>
          <a:p>
            <a:pPr lvl="1"/>
            <a:r>
              <a:rPr lang="en-US" dirty="0"/>
              <a:t>…</a:t>
            </a:r>
          </a:p>
          <a:p>
            <a:pPr lvl="1"/>
            <a:r>
              <a:rPr lang="en-US" dirty="0"/>
              <a:t>*/</a:t>
            </a:r>
          </a:p>
        </p:txBody>
      </p:sp>
      <p:pic>
        <p:nvPicPr>
          <p:cNvPr id="5" name="Picture 4">
            <a:extLst>
              <a:ext uri="{FF2B5EF4-FFF2-40B4-BE49-F238E27FC236}">
                <a16:creationId xmlns:a16="http://schemas.microsoft.com/office/drawing/2014/main" id="{8C037F69-6244-106D-FC12-00F679AE2806}"/>
              </a:ext>
            </a:extLst>
          </p:cNvPr>
          <p:cNvPicPr>
            <a:picLocks noChangeAspect="1"/>
          </p:cNvPicPr>
          <p:nvPr/>
        </p:nvPicPr>
        <p:blipFill>
          <a:blip r:embed="rId2"/>
          <a:stretch>
            <a:fillRect/>
          </a:stretch>
        </p:blipFill>
        <p:spPr>
          <a:xfrm>
            <a:off x="5094371" y="2642792"/>
            <a:ext cx="6259429" cy="1358502"/>
          </a:xfrm>
          <a:prstGeom prst="rect">
            <a:avLst/>
          </a:prstGeom>
        </p:spPr>
      </p:pic>
      <p:pic>
        <p:nvPicPr>
          <p:cNvPr id="7" name="Picture 6">
            <a:extLst>
              <a:ext uri="{FF2B5EF4-FFF2-40B4-BE49-F238E27FC236}">
                <a16:creationId xmlns:a16="http://schemas.microsoft.com/office/drawing/2014/main" id="{EA5E8C40-7492-ADF4-1864-04F8316C6433}"/>
              </a:ext>
            </a:extLst>
          </p:cNvPr>
          <p:cNvPicPr>
            <a:picLocks noChangeAspect="1"/>
          </p:cNvPicPr>
          <p:nvPr/>
        </p:nvPicPr>
        <p:blipFill>
          <a:blip r:embed="rId3"/>
          <a:stretch>
            <a:fillRect/>
          </a:stretch>
        </p:blipFill>
        <p:spPr>
          <a:xfrm>
            <a:off x="5094371" y="4927280"/>
            <a:ext cx="6259429" cy="1617542"/>
          </a:xfrm>
          <a:prstGeom prst="rect">
            <a:avLst/>
          </a:prstGeom>
        </p:spPr>
      </p:pic>
    </p:spTree>
    <p:extLst>
      <p:ext uri="{BB962C8B-B14F-4D97-AF65-F5344CB8AC3E}">
        <p14:creationId xmlns:p14="http://schemas.microsoft.com/office/powerpoint/2010/main" val="1922130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51E65-8088-AAAB-9166-698CC4DF4041}"/>
              </a:ext>
            </a:extLst>
          </p:cNvPr>
          <p:cNvSpPr>
            <a:spLocks noGrp="1"/>
          </p:cNvSpPr>
          <p:nvPr>
            <p:ph type="title"/>
          </p:nvPr>
        </p:nvSpPr>
        <p:spPr/>
        <p:txBody>
          <a:bodyPr/>
          <a:lstStyle/>
          <a:p>
            <a:pPr algn="ct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trong</a:t>
            </a:r>
            <a:r>
              <a:rPr lang="en-US" dirty="0"/>
              <a:t> c</a:t>
            </a:r>
          </a:p>
        </p:txBody>
      </p:sp>
      <p:sp>
        <p:nvSpPr>
          <p:cNvPr id="3" name="Content Placeholder 2">
            <a:extLst>
              <a:ext uri="{FF2B5EF4-FFF2-40B4-BE49-F238E27FC236}">
                <a16:creationId xmlns:a16="http://schemas.microsoft.com/office/drawing/2014/main" id="{BB5CC42C-5D27-FBEB-4D88-56A507E96F93}"/>
              </a:ext>
            </a:extLst>
          </p:cNvPr>
          <p:cNvSpPr>
            <a:spLocks noGrp="1"/>
          </p:cNvSpPr>
          <p:nvPr>
            <p:ph idx="1"/>
          </p:nvPr>
        </p:nvSpPr>
        <p:spPr/>
        <p:txBody>
          <a:bodyPr>
            <a:normAutofit/>
          </a:bodyPr>
          <a:lstStyle/>
          <a:p>
            <a:r>
              <a:rPr lang="en-US" sz="2400" dirty="0" err="1"/>
              <a:t>Trong</a:t>
            </a:r>
            <a:r>
              <a:rPr lang="en-US" sz="2400" dirty="0"/>
              <a:t> </a:t>
            </a:r>
            <a:r>
              <a:rPr lang="en-US" sz="2400" dirty="0" err="1"/>
              <a:t>lập</a:t>
            </a:r>
            <a:r>
              <a:rPr lang="en-US" sz="2400" dirty="0"/>
              <a:t> </a:t>
            </a:r>
            <a:r>
              <a:rPr lang="en-US" sz="2400" dirty="0" err="1"/>
              <a:t>trình</a:t>
            </a:r>
            <a:r>
              <a:rPr lang="en-US" sz="2400" dirty="0"/>
              <a:t> C/C++ (</a:t>
            </a:r>
            <a:r>
              <a:rPr lang="en-US" sz="2400" dirty="0" err="1"/>
              <a:t>hoặc</a:t>
            </a:r>
            <a:r>
              <a:rPr lang="en-US" sz="2400" dirty="0"/>
              <a:t> </a:t>
            </a:r>
            <a:r>
              <a:rPr lang="en-US" sz="2400" dirty="0" err="1"/>
              <a:t>các</a:t>
            </a:r>
            <a:r>
              <a:rPr lang="en-US" sz="2400" dirty="0"/>
              <a:t> </a:t>
            </a:r>
            <a:r>
              <a:rPr lang="en-US" sz="2400" dirty="0" err="1"/>
              <a:t>ngôn</a:t>
            </a:r>
            <a:r>
              <a:rPr lang="en-US" sz="2400" dirty="0"/>
              <a:t> </a:t>
            </a:r>
            <a:r>
              <a:rPr lang="en-US" sz="2400" dirty="0" err="1"/>
              <a:t>ngữ</a:t>
            </a:r>
            <a:r>
              <a:rPr lang="en-US" sz="2400" dirty="0"/>
              <a:t> </a:t>
            </a:r>
            <a:r>
              <a:rPr lang="en-US" sz="2400" dirty="0" err="1"/>
              <a:t>khác</a:t>
            </a:r>
            <a:r>
              <a:rPr lang="en-US" sz="2400" dirty="0"/>
              <a:t>), </a:t>
            </a:r>
            <a:r>
              <a:rPr lang="en-US" sz="2400" dirty="0" err="1"/>
              <a:t>kiểu</a:t>
            </a:r>
            <a:r>
              <a:rPr lang="en-US" sz="2400" dirty="0"/>
              <a:t> </a:t>
            </a:r>
            <a:r>
              <a:rPr lang="en-US" sz="2400" dirty="0" err="1"/>
              <a:t>dữ</a:t>
            </a:r>
            <a:r>
              <a:rPr lang="en-US" sz="2400" dirty="0"/>
              <a:t> </a:t>
            </a:r>
            <a:r>
              <a:rPr lang="en-US" sz="2400" dirty="0" err="1"/>
              <a:t>liệu</a:t>
            </a:r>
            <a:r>
              <a:rPr lang="en-US" sz="2400" dirty="0"/>
              <a:t> </a:t>
            </a:r>
            <a:r>
              <a:rPr lang="en-US" sz="2400" dirty="0" err="1"/>
              <a:t>chính</a:t>
            </a:r>
            <a:r>
              <a:rPr lang="en-US" sz="2400" dirty="0"/>
              <a:t> </a:t>
            </a:r>
            <a:r>
              <a:rPr lang="en-US" sz="2400" dirty="0" err="1"/>
              <a:t>là</a:t>
            </a:r>
            <a:r>
              <a:rPr lang="en-US" sz="2400" dirty="0"/>
              <a:t> </a:t>
            </a:r>
            <a:r>
              <a:rPr lang="en-US" sz="2400" dirty="0" err="1"/>
              <a:t>phần</a:t>
            </a:r>
            <a:r>
              <a:rPr lang="en-US" sz="2400" dirty="0"/>
              <a:t> </a:t>
            </a:r>
            <a:r>
              <a:rPr lang="en-US" sz="2400" dirty="0" err="1"/>
              <a:t>xác</a:t>
            </a:r>
            <a:r>
              <a:rPr lang="en-US" sz="2400" dirty="0"/>
              <a:t> </a:t>
            </a:r>
            <a:r>
              <a:rPr lang="en-US" sz="2400" dirty="0" err="1"/>
              <a:t>định</a:t>
            </a:r>
            <a:r>
              <a:rPr lang="en-US" sz="2400" dirty="0"/>
              <a:t> </a:t>
            </a:r>
            <a:r>
              <a:rPr lang="en-US" sz="2400" dirty="0" err="1"/>
              <a:t>các</a:t>
            </a:r>
            <a:r>
              <a:rPr lang="en-US" sz="2400" dirty="0"/>
              <a:t> </a:t>
            </a:r>
            <a:r>
              <a:rPr lang="en-US" sz="2400" dirty="0" err="1"/>
              <a:t>giá</a:t>
            </a:r>
            <a:r>
              <a:rPr lang="en-US" sz="2400" dirty="0"/>
              <a:t> </a:t>
            </a:r>
            <a:r>
              <a:rPr lang="en-US" sz="2400" dirty="0" err="1"/>
              <a:t>trị</a:t>
            </a:r>
            <a:r>
              <a:rPr lang="en-US" sz="2400" dirty="0"/>
              <a:t> </a:t>
            </a:r>
            <a:r>
              <a:rPr lang="en-US" sz="2400" dirty="0" err="1"/>
              <a:t>mà</a:t>
            </a:r>
            <a:r>
              <a:rPr lang="en-US" sz="2400" dirty="0"/>
              <a:t> </a:t>
            </a:r>
            <a:r>
              <a:rPr lang="en-US" sz="2400" dirty="0" err="1"/>
              <a:t>một</a:t>
            </a:r>
            <a:r>
              <a:rPr lang="en-US" sz="2400" dirty="0"/>
              <a:t> </a:t>
            </a:r>
            <a:r>
              <a:rPr lang="en-US" sz="2400" dirty="0" err="1"/>
              <a:t>biến</a:t>
            </a:r>
            <a:r>
              <a:rPr lang="en-US" sz="2400" dirty="0"/>
              <a:t> có </a:t>
            </a:r>
            <a:r>
              <a:rPr lang="en-US" sz="2400" dirty="0" err="1"/>
              <a:t>thể</a:t>
            </a:r>
            <a:r>
              <a:rPr lang="en-US" sz="2400" dirty="0"/>
              <a:t> </a:t>
            </a:r>
            <a:r>
              <a:rPr lang="en-US" sz="2400" dirty="0" err="1"/>
              <a:t>nhận</a:t>
            </a:r>
            <a:r>
              <a:rPr lang="en-US" sz="2400" dirty="0"/>
              <a:t> hay </a:t>
            </a:r>
            <a:r>
              <a:rPr lang="en-US" sz="2400" dirty="0" err="1"/>
              <a:t>giá</a:t>
            </a:r>
            <a:r>
              <a:rPr lang="en-US" sz="2400" dirty="0"/>
              <a:t> </a:t>
            </a:r>
            <a:r>
              <a:rPr lang="en-US" sz="2400" dirty="0" err="1"/>
              <a:t>trị</a:t>
            </a:r>
            <a:r>
              <a:rPr lang="en-US" sz="2400" dirty="0"/>
              <a:t> </a:t>
            </a:r>
            <a:r>
              <a:rPr lang="en-US" sz="2400" dirty="0" err="1"/>
              <a:t>mà</a:t>
            </a:r>
            <a:r>
              <a:rPr lang="en-US" sz="2400" dirty="0"/>
              <a:t> </a:t>
            </a:r>
            <a:r>
              <a:rPr lang="en-US" sz="2400" dirty="0" err="1"/>
              <a:t>một</a:t>
            </a:r>
            <a:r>
              <a:rPr lang="en-US" sz="2400" dirty="0"/>
              <a:t> </a:t>
            </a:r>
            <a:r>
              <a:rPr lang="en-US" sz="2400" dirty="0" err="1"/>
              <a:t>hàm</a:t>
            </a:r>
            <a:r>
              <a:rPr lang="en-US" sz="2400" dirty="0"/>
              <a:t> có </a:t>
            </a:r>
            <a:r>
              <a:rPr lang="en-US" sz="2400" dirty="0" err="1"/>
              <a:t>thể</a:t>
            </a:r>
            <a:r>
              <a:rPr lang="en-US" sz="2400" dirty="0"/>
              <a:t> </a:t>
            </a:r>
            <a:r>
              <a:rPr lang="en-US" sz="2400" dirty="0" err="1"/>
              <a:t>trả</a:t>
            </a:r>
            <a:r>
              <a:rPr lang="en-US" sz="2400" dirty="0"/>
              <a:t> </a:t>
            </a:r>
            <a:r>
              <a:rPr lang="en-US" sz="2400" dirty="0" err="1"/>
              <a:t>về</a:t>
            </a:r>
            <a:r>
              <a:rPr lang="en-US" sz="2400" dirty="0"/>
              <a:t>.</a:t>
            </a:r>
          </a:p>
          <a:p>
            <a:r>
              <a:rPr lang="vi-VN" sz="2400" dirty="0"/>
              <a:t>Kiểu dữ liệu của một biến, xác định kích thước (số byte) của biến đó.</a:t>
            </a:r>
            <a:endParaRPr lang="en-US" sz="2400" dirty="0"/>
          </a:p>
          <a:p>
            <a:r>
              <a:rPr lang="vi-VN" sz="2400" dirty="0"/>
              <a:t>Có 4 kiểu dữ liệu trong lập trình C/C++ là: Kiểu dữ liệu cơ bản, kiểu dữ liệu enum, kiểu void và kiểu dữ liệu nâng cao.</a:t>
            </a:r>
            <a:endParaRPr lang="en-US" sz="2400" dirty="0"/>
          </a:p>
        </p:txBody>
      </p:sp>
      <p:pic>
        <p:nvPicPr>
          <p:cNvPr id="1026" name="Picture 2" descr="Variables and Data Types in C Programming">
            <a:extLst>
              <a:ext uri="{FF2B5EF4-FFF2-40B4-BE49-F238E27FC236}">
                <a16:creationId xmlns:a16="http://schemas.microsoft.com/office/drawing/2014/main" id="{ED2A61A3-D071-D23F-DC75-9711DC6C1D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813" y="3771774"/>
            <a:ext cx="7178373" cy="2405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905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9D22C-C81D-4380-0342-94399340DBCA}"/>
              </a:ext>
            </a:extLst>
          </p:cNvPr>
          <p:cNvSpPr>
            <a:spLocks noGrp="1"/>
          </p:cNvSpPr>
          <p:nvPr>
            <p:ph type="title"/>
          </p:nvPr>
        </p:nvSpPr>
        <p:spPr/>
        <p:txBody>
          <a:bodyPr/>
          <a:lstStyle/>
          <a:p>
            <a:pPr algn="ctr"/>
            <a:r>
              <a:rPr lang="en-US" dirty="0" err="1"/>
              <a:t>Dựa</a:t>
            </a:r>
            <a:r>
              <a:rPr lang="en-US" dirty="0"/>
              <a:t> </a:t>
            </a:r>
            <a:r>
              <a:rPr lang="en-US" dirty="0" err="1"/>
              <a:t>trên</a:t>
            </a:r>
            <a:r>
              <a:rPr lang="en-US" dirty="0"/>
              <a:t>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ngoài</a:t>
            </a:r>
            <a:r>
              <a:rPr lang="en-US" dirty="0"/>
              <a:t> </a:t>
            </a:r>
            <a:r>
              <a:rPr lang="en-US" dirty="0" err="1"/>
              <a:t>đời</a:t>
            </a:r>
            <a:r>
              <a:rPr lang="en-US" dirty="0"/>
              <a:t> </a:t>
            </a:r>
            <a:r>
              <a:rPr lang="en-US" dirty="0" err="1"/>
              <a:t>thực</a:t>
            </a:r>
            <a:endParaRPr lang="en-US" dirty="0"/>
          </a:p>
        </p:txBody>
      </p:sp>
      <p:sp>
        <p:nvSpPr>
          <p:cNvPr id="3" name="Content Placeholder 2">
            <a:extLst>
              <a:ext uri="{FF2B5EF4-FFF2-40B4-BE49-F238E27FC236}">
                <a16:creationId xmlns:a16="http://schemas.microsoft.com/office/drawing/2014/main" id="{7EEC50E7-F952-2DCF-5D3D-971015ABA391}"/>
              </a:ext>
            </a:extLst>
          </p:cNvPr>
          <p:cNvSpPr>
            <a:spLocks noGrp="1"/>
          </p:cNvSpPr>
          <p:nvPr>
            <p:ph idx="1"/>
          </p:nvPr>
        </p:nvSpPr>
        <p:spPr/>
        <p:txBody>
          <a:bodyPr/>
          <a:lstStyle/>
          <a:p>
            <a:r>
              <a:rPr lang="en-US" dirty="0" err="1"/>
              <a:t>Dữ</a:t>
            </a:r>
            <a:r>
              <a:rPr lang="en-US" dirty="0"/>
              <a:t> </a:t>
            </a:r>
            <a:r>
              <a:rPr lang="en-US" dirty="0" err="1"/>
              <a:t>liệu</a:t>
            </a:r>
            <a:r>
              <a:rPr lang="en-US" dirty="0"/>
              <a:t> </a:t>
            </a:r>
            <a:r>
              <a:rPr lang="en-US" dirty="0" err="1"/>
              <a:t>dưới</a:t>
            </a:r>
            <a:r>
              <a:rPr lang="en-US" dirty="0"/>
              <a:t> </a:t>
            </a:r>
            <a:r>
              <a:rPr lang="en-US" dirty="0" err="1"/>
              <a:t>dạng</a:t>
            </a:r>
            <a:r>
              <a:rPr lang="en-US" dirty="0"/>
              <a:t> </a:t>
            </a:r>
            <a:r>
              <a:rPr lang="en-US" dirty="0" err="1"/>
              <a:t>số</a:t>
            </a:r>
            <a:r>
              <a:rPr lang="en-US" dirty="0"/>
              <a:t>: (</a:t>
            </a:r>
            <a:r>
              <a:rPr lang="en-US" dirty="0" err="1"/>
              <a:t>Kiểu</a:t>
            </a:r>
            <a:r>
              <a:rPr lang="en-US" dirty="0"/>
              <a:t> </a:t>
            </a:r>
            <a:r>
              <a:rPr lang="en-US" dirty="0" err="1"/>
              <a:t>số</a:t>
            </a:r>
            <a:r>
              <a:rPr lang="en-US" dirty="0"/>
              <a:t> </a:t>
            </a:r>
            <a:r>
              <a:rPr lang="en-US" dirty="0" err="1"/>
              <a:t>thực</a:t>
            </a:r>
            <a:r>
              <a:rPr lang="en-US" dirty="0"/>
              <a:t> </a:t>
            </a:r>
            <a:r>
              <a:rPr lang="en-US" dirty="0" err="1"/>
              <a:t>và</a:t>
            </a:r>
            <a:r>
              <a:rPr lang="en-US" dirty="0"/>
              <a:t> </a:t>
            </a:r>
            <a:r>
              <a:rPr lang="en-US" dirty="0" err="1"/>
              <a:t>kiểu</a:t>
            </a:r>
            <a:r>
              <a:rPr lang="en-US" dirty="0"/>
              <a:t> </a:t>
            </a:r>
            <a:r>
              <a:rPr lang="en-US" dirty="0" err="1"/>
              <a:t>số</a:t>
            </a:r>
            <a:r>
              <a:rPr lang="en-US" dirty="0"/>
              <a:t> </a:t>
            </a:r>
            <a:r>
              <a:rPr lang="en-US" dirty="0" err="1"/>
              <a:t>nguyên</a:t>
            </a:r>
            <a:r>
              <a:rPr lang="en-US" dirty="0"/>
              <a:t>)</a:t>
            </a:r>
          </a:p>
          <a:p>
            <a:r>
              <a:rPr lang="en-US" dirty="0" err="1"/>
              <a:t>Dữ</a:t>
            </a:r>
            <a:r>
              <a:rPr lang="en-US" dirty="0"/>
              <a:t> </a:t>
            </a:r>
            <a:r>
              <a:rPr lang="en-US" dirty="0" err="1"/>
              <a:t>liệu</a:t>
            </a:r>
            <a:r>
              <a:rPr lang="en-US" dirty="0"/>
              <a:t> </a:t>
            </a:r>
            <a:r>
              <a:rPr lang="en-US" dirty="0" err="1"/>
              <a:t>dưới</a:t>
            </a:r>
            <a:r>
              <a:rPr lang="en-US" dirty="0"/>
              <a:t> </a:t>
            </a:r>
            <a:r>
              <a:rPr lang="en-US" dirty="0" err="1"/>
              <a:t>dạng</a:t>
            </a:r>
            <a:r>
              <a:rPr lang="en-US" dirty="0"/>
              <a:t> </a:t>
            </a:r>
            <a:r>
              <a:rPr lang="en-US" dirty="0" err="1"/>
              <a:t>ký</a:t>
            </a:r>
            <a:r>
              <a:rPr lang="en-US" dirty="0"/>
              <a:t> </a:t>
            </a:r>
            <a:r>
              <a:rPr lang="en-US" dirty="0" err="1"/>
              <a:t>tự</a:t>
            </a:r>
            <a:r>
              <a:rPr lang="en-US" dirty="0"/>
              <a:t>.</a:t>
            </a:r>
          </a:p>
          <a:p>
            <a:r>
              <a:rPr lang="en-US" dirty="0" err="1"/>
              <a:t>Dữ</a:t>
            </a:r>
            <a:r>
              <a:rPr lang="en-US" dirty="0"/>
              <a:t> </a:t>
            </a:r>
            <a:r>
              <a:rPr lang="en-US" dirty="0" err="1"/>
              <a:t>liệu</a:t>
            </a:r>
            <a:r>
              <a:rPr lang="en-US" dirty="0"/>
              <a:t> </a:t>
            </a:r>
            <a:r>
              <a:rPr lang="en-US" dirty="0" err="1"/>
              <a:t>dưới</a:t>
            </a:r>
            <a:r>
              <a:rPr lang="en-US" dirty="0"/>
              <a:t> </a:t>
            </a:r>
            <a:r>
              <a:rPr lang="en-US" dirty="0" err="1"/>
              <a:t>dạng</a:t>
            </a:r>
            <a:r>
              <a:rPr lang="en-US" dirty="0"/>
              <a:t> </a:t>
            </a:r>
            <a:r>
              <a:rPr lang="en-US" dirty="0" err="1"/>
              <a:t>chuỗi</a:t>
            </a:r>
            <a:r>
              <a:rPr lang="en-US" dirty="0"/>
              <a:t> </a:t>
            </a:r>
            <a:r>
              <a:rPr lang="en-US" dirty="0" err="1"/>
              <a:t>kí</a:t>
            </a:r>
            <a:r>
              <a:rPr lang="en-US" dirty="0"/>
              <a:t> </a:t>
            </a:r>
            <a:r>
              <a:rPr lang="en-US" dirty="0" err="1"/>
              <a:t>tự</a:t>
            </a:r>
            <a:r>
              <a:rPr lang="en-US" dirty="0"/>
              <a:t>.</a:t>
            </a:r>
          </a:p>
          <a:p>
            <a:r>
              <a:rPr lang="en-US" dirty="0" err="1"/>
              <a:t>Ví</a:t>
            </a:r>
            <a:r>
              <a:rPr lang="en-US" dirty="0"/>
              <a:t> </a:t>
            </a:r>
            <a:r>
              <a:rPr lang="en-US" dirty="0" err="1"/>
              <a:t>dụ</a:t>
            </a:r>
            <a:r>
              <a:rPr lang="en-US" dirty="0"/>
              <a:t>:</a:t>
            </a:r>
          </a:p>
          <a:p>
            <a:pPr lvl="1"/>
            <a:r>
              <a:rPr lang="en-US" dirty="0" err="1"/>
              <a:t>Tôi</a:t>
            </a:r>
            <a:r>
              <a:rPr lang="en-US" dirty="0"/>
              <a:t> </a:t>
            </a:r>
            <a:r>
              <a:rPr lang="en-US" dirty="0" err="1"/>
              <a:t>năm</a:t>
            </a:r>
            <a:r>
              <a:rPr lang="en-US" dirty="0"/>
              <a:t> nay </a:t>
            </a:r>
            <a:r>
              <a:rPr lang="en-US" dirty="0">
                <a:solidFill>
                  <a:srgbClr val="FF0000"/>
                </a:solidFill>
              </a:rPr>
              <a:t>20</a:t>
            </a:r>
            <a:r>
              <a:rPr lang="en-US" dirty="0"/>
              <a:t> </a:t>
            </a:r>
            <a:r>
              <a:rPr lang="en-US" dirty="0" err="1"/>
              <a:t>tuổi</a:t>
            </a:r>
            <a:r>
              <a:rPr lang="en-US" dirty="0"/>
              <a:t>, </a:t>
            </a:r>
            <a:r>
              <a:rPr lang="en-US" dirty="0">
                <a:solidFill>
                  <a:srgbClr val="FF0000"/>
                </a:solidFill>
              </a:rPr>
              <a:t>6</a:t>
            </a:r>
            <a:r>
              <a:rPr lang="en-US" dirty="0"/>
              <a:t> </a:t>
            </a:r>
            <a:r>
              <a:rPr lang="en-US" dirty="0" err="1"/>
              <a:t>tháng</a:t>
            </a:r>
            <a:r>
              <a:rPr lang="en-US" dirty="0"/>
              <a:t> </a:t>
            </a:r>
            <a:r>
              <a:rPr lang="en-US" dirty="0" err="1"/>
              <a:t>và</a:t>
            </a:r>
            <a:r>
              <a:rPr lang="en-US" dirty="0"/>
              <a:t> </a:t>
            </a:r>
            <a:r>
              <a:rPr lang="en-US" dirty="0">
                <a:solidFill>
                  <a:srgbClr val="FF0000"/>
                </a:solidFill>
              </a:rPr>
              <a:t>200</a:t>
            </a:r>
            <a:r>
              <a:rPr lang="en-US" dirty="0"/>
              <a:t> </a:t>
            </a:r>
            <a:r>
              <a:rPr lang="en-US" dirty="0" err="1"/>
              <a:t>ngày</a:t>
            </a:r>
            <a:r>
              <a:rPr lang="en-US" dirty="0"/>
              <a:t>.</a:t>
            </a:r>
          </a:p>
          <a:p>
            <a:pPr lvl="1"/>
            <a:r>
              <a:rPr lang="en-US" dirty="0" err="1"/>
              <a:t>Nhiệt</a:t>
            </a:r>
            <a:r>
              <a:rPr lang="en-US" dirty="0"/>
              <a:t> </a:t>
            </a:r>
            <a:r>
              <a:rPr lang="en-US" dirty="0" err="1"/>
              <a:t>độ</a:t>
            </a:r>
            <a:r>
              <a:rPr lang="en-US" dirty="0"/>
              <a:t> </a:t>
            </a:r>
            <a:r>
              <a:rPr lang="en-US" dirty="0" err="1"/>
              <a:t>hôm</a:t>
            </a:r>
            <a:r>
              <a:rPr lang="en-US" dirty="0"/>
              <a:t> nay </a:t>
            </a:r>
            <a:r>
              <a:rPr lang="en-US" dirty="0" err="1"/>
              <a:t>là</a:t>
            </a:r>
            <a:r>
              <a:rPr lang="en-US" dirty="0"/>
              <a:t> 34.7 </a:t>
            </a:r>
            <a:r>
              <a:rPr lang="en-US" dirty="0" err="1"/>
              <a:t>độ</a:t>
            </a:r>
            <a:r>
              <a:rPr lang="en-US" dirty="0"/>
              <a:t>.</a:t>
            </a:r>
          </a:p>
          <a:p>
            <a:pPr lvl="1"/>
            <a:r>
              <a:rPr lang="en-US" dirty="0" err="1"/>
              <a:t>Tôi</a:t>
            </a:r>
            <a:r>
              <a:rPr lang="en-US" dirty="0"/>
              <a:t> </a:t>
            </a:r>
            <a:r>
              <a:rPr lang="en-US" dirty="0" err="1"/>
              <a:t>được</a:t>
            </a:r>
            <a:r>
              <a:rPr lang="en-US" dirty="0"/>
              <a:t> </a:t>
            </a:r>
            <a:r>
              <a:rPr lang="en-US" dirty="0" err="1"/>
              <a:t>điểm</a:t>
            </a:r>
            <a:r>
              <a:rPr lang="en-US" dirty="0"/>
              <a:t> </a:t>
            </a:r>
            <a:r>
              <a:rPr lang="en-US" dirty="0">
                <a:solidFill>
                  <a:srgbClr val="FF0000"/>
                </a:solidFill>
              </a:rPr>
              <a:t>“A” </a:t>
            </a:r>
            <a:r>
              <a:rPr lang="en-US" dirty="0" err="1"/>
              <a:t>trong</a:t>
            </a:r>
            <a:r>
              <a:rPr lang="en-US" dirty="0"/>
              <a:t> </a:t>
            </a:r>
            <a:r>
              <a:rPr lang="en-US" dirty="0" err="1"/>
              <a:t>môn</a:t>
            </a:r>
            <a:r>
              <a:rPr lang="en-US" dirty="0"/>
              <a:t> tin </a:t>
            </a:r>
            <a:r>
              <a:rPr lang="en-US" dirty="0" err="1"/>
              <a:t>học</a:t>
            </a:r>
            <a:endParaRPr lang="en-US" dirty="0"/>
          </a:p>
          <a:p>
            <a:pPr lvl="1"/>
            <a:r>
              <a:rPr lang="en-US" dirty="0" err="1"/>
              <a:t>Tên</a:t>
            </a:r>
            <a:r>
              <a:rPr lang="en-US" dirty="0"/>
              <a:t> </a:t>
            </a:r>
            <a:r>
              <a:rPr lang="en-US" dirty="0" err="1"/>
              <a:t>tôi</a:t>
            </a:r>
            <a:r>
              <a:rPr lang="en-US" dirty="0"/>
              <a:t> </a:t>
            </a:r>
            <a:r>
              <a:rPr lang="en-US" dirty="0" err="1"/>
              <a:t>là</a:t>
            </a:r>
            <a:r>
              <a:rPr lang="en-US" dirty="0"/>
              <a:t> “</a:t>
            </a:r>
            <a:r>
              <a:rPr lang="en-US" dirty="0" err="1">
                <a:solidFill>
                  <a:srgbClr val="FF0000"/>
                </a:solidFill>
              </a:rPr>
              <a:t>Nguyễn</a:t>
            </a:r>
            <a:r>
              <a:rPr lang="en-US" dirty="0">
                <a:solidFill>
                  <a:srgbClr val="FF0000"/>
                </a:solidFill>
              </a:rPr>
              <a:t> </a:t>
            </a:r>
            <a:r>
              <a:rPr lang="en-US" dirty="0" err="1">
                <a:solidFill>
                  <a:srgbClr val="FF0000"/>
                </a:solidFill>
              </a:rPr>
              <a:t>Văn</a:t>
            </a:r>
            <a:r>
              <a:rPr lang="en-US" dirty="0">
                <a:solidFill>
                  <a:srgbClr val="FF0000"/>
                </a:solidFill>
              </a:rPr>
              <a:t> A</a:t>
            </a:r>
            <a:r>
              <a:rPr lang="en-US" dirty="0"/>
              <a:t>”</a:t>
            </a:r>
          </a:p>
        </p:txBody>
      </p:sp>
    </p:spTree>
    <p:extLst>
      <p:ext uri="{BB962C8B-B14F-4D97-AF65-F5344CB8AC3E}">
        <p14:creationId xmlns:p14="http://schemas.microsoft.com/office/powerpoint/2010/main" val="45960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ircle(in)">
                                      <p:cBhvr>
                                        <p:cTn id="7" dur="20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2000"/>
                                        <p:tgtEl>
                                          <p:spTgt spid="3">
                                            <p:txEl>
                                              <p:pRg st="4" end="4"/>
                                            </p:txEl>
                                          </p:spTgt>
                                        </p:tgtEl>
                                      </p:cBhvr>
                                    </p:animEffect>
                                    <p:anim calcmode="lin" valueType="num">
                                      <p:cBhvr>
                                        <p:cTn id="13"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p:cTn id="1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276C6-FF04-0B99-AF98-1D29EC4088B6}"/>
              </a:ext>
            </a:extLst>
          </p:cNvPr>
          <p:cNvSpPr>
            <a:spLocks noGrp="1"/>
          </p:cNvSpPr>
          <p:nvPr>
            <p:ph type="title"/>
          </p:nvPr>
        </p:nvSpPr>
        <p:spPr/>
        <p:txBody>
          <a:bodyPr/>
          <a:lstStyle/>
          <a:p>
            <a:r>
              <a:rPr lang="en-US" dirty="0"/>
              <a:t>Basic Types</a:t>
            </a:r>
          </a:p>
        </p:txBody>
      </p:sp>
      <p:sp>
        <p:nvSpPr>
          <p:cNvPr id="3" name="Content Placeholder 2">
            <a:extLst>
              <a:ext uri="{FF2B5EF4-FFF2-40B4-BE49-F238E27FC236}">
                <a16:creationId xmlns:a16="http://schemas.microsoft.com/office/drawing/2014/main" id="{9E66C13E-4552-1FC7-25F5-12EB6C809394}"/>
              </a:ext>
            </a:extLst>
          </p:cNvPr>
          <p:cNvSpPr>
            <a:spLocks noGrp="1"/>
          </p:cNvSpPr>
          <p:nvPr>
            <p:ph idx="1"/>
          </p:nvPr>
        </p:nvSpPr>
        <p:spPr>
          <a:xfrm>
            <a:off x="838200" y="1825625"/>
            <a:ext cx="3118503" cy="4351338"/>
          </a:xfrm>
        </p:spPr>
        <p:txBody>
          <a:bodyPr/>
          <a:lstStyle/>
          <a:p>
            <a:r>
              <a:rPr lang="en-US" dirty="0"/>
              <a:t>Integer Types					</a:t>
            </a:r>
          </a:p>
        </p:txBody>
      </p:sp>
      <p:sp>
        <p:nvSpPr>
          <p:cNvPr id="4" name="Content Placeholder 2">
            <a:extLst>
              <a:ext uri="{FF2B5EF4-FFF2-40B4-BE49-F238E27FC236}">
                <a16:creationId xmlns:a16="http://schemas.microsoft.com/office/drawing/2014/main" id="{351AAD4A-4F3E-4F61-7999-E9C2147E48A7}"/>
              </a:ext>
            </a:extLst>
          </p:cNvPr>
          <p:cNvSpPr txBox="1">
            <a:spLocks/>
          </p:cNvSpPr>
          <p:nvPr/>
        </p:nvSpPr>
        <p:spPr>
          <a:xfrm>
            <a:off x="7853585" y="1825625"/>
            <a:ext cx="350021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Floating-Point Types</a:t>
            </a:r>
          </a:p>
          <a:p>
            <a:endParaRPr lang="en-US" dirty="0"/>
          </a:p>
          <a:p>
            <a:endParaRPr lang="en-US" dirty="0"/>
          </a:p>
          <a:p>
            <a:endParaRPr lang="en-US" dirty="0"/>
          </a:p>
          <a:p>
            <a:r>
              <a:rPr lang="en-US" dirty="0"/>
              <a:t>Char Datatype					</a:t>
            </a:r>
          </a:p>
        </p:txBody>
      </p:sp>
      <p:pic>
        <p:nvPicPr>
          <p:cNvPr id="6" name="Picture 5">
            <a:extLst>
              <a:ext uri="{FF2B5EF4-FFF2-40B4-BE49-F238E27FC236}">
                <a16:creationId xmlns:a16="http://schemas.microsoft.com/office/drawing/2014/main" id="{601311BD-B28F-EC5E-A82A-DC2D4009C475}"/>
              </a:ext>
            </a:extLst>
          </p:cNvPr>
          <p:cNvPicPr>
            <a:picLocks noChangeAspect="1"/>
          </p:cNvPicPr>
          <p:nvPr/>
        </p:nvPicPr>
        <p:blipFill>
          <a:blip r:embed="rId2"/>
          <a:stretch>
            <a:fillRect/>
          </a:stretch>
        </p:blipFill>
        <p:spPr>
          <a:xfrm>
            <a:off x="395821" y="2292542"/>
            <a:ext cx="5572125" cy="3571875"/>
          </a:xfrm>
          <a:prstGeom prst="rect">
            <a:avLst/>
          </a:prstGeom>
        </p:spPr>
      </p:pic>
      <p:pic>
        <p:nvPicPr>
          <p:cNvPr id="8" name="Picture 7">
            <a:extLst>
              <a:ext uri="{FF2B5EF4-FFF2-40B4-BE49-F238E27FC236}">
                <a16:creationId xmlns:a16="http://schemas.microsoft.com/office/drawing/2014/main" id="{C6054959-952E-6A77-BEFF-0CC842F50E8E}"/>
              </a:ext>
            </a:extLst>
          </p:cNvPr>
          <p:cNvPicPr>
            <a:picLocks noChangeAspect="1"/>
          </p:cNvPicPr>
          <p:nvPr/>
        </p:nvPicPr>
        <p:blipFill>
          <a:blip r:embed="rId3"/>
          <a:stretch>
            <a:fillRect/>
          </a:stretch>
        </p:blipFill>
        <p:spPr>
          <a:xfrm>
            <a:off x="7090195" y="2292542"/>
            <a:ext cx="5101805" cy="1213280"/>
          </a:xfrm>
          <a:prstGeom prst="rect">
            <a:avLst/>
          </a:prstGeom>
        </p:spPr>
      </p:pic>
      <p:pic>
        <p:nvPicPr>
          <p:cNvPr id="10" name="Picture 9">
            <a:extLst>
              <a:ext uri="{FF2B5EF4-FFF2-40B4-BE49-F238E27FC236}">
                <a16:creationId xmlns:a16="http://schemas.microsoft.com/office/drawing/2014/main" id="{F60ECE21-1BCA-89EE-7D76-10A84890E502}"/>
              </a:ext>
            </a:extLst>
          </p:cNvPr>
          <p:cNvPicPr>
            <a:picLocks noChangeAspect="1"/>
          </p:cNvPicPr>
          <p:nvPr/>
        </p:nvPicPr>
        <p:blipFill>
          <a:blip r:embed="rId4"/>
          <a:stretch>
            <a:fillRect/>
          </a:stretch>
        </p:blipFill>
        <p:spPr>
          <a:xfrm>
            <a:off x="7095991" y="4321724"/>
            <a:ext cx="4829175" cy="1857375"/>
          </a:xfrm>
          <a:prstGeom prst="rect">
            <a:avLst/>
          </a:prstGeom>
        </p:spPr>
      </p:pic>
    </p:spTree>
    <p:extLst>
      <p:ext uri="{BB962C8B-B14F-4D97-AF65-F5344CB8AC3E}">
        <p14:creationId xmlns:p14="http://schemas.microsoft.com/office/powerpoint/2010/main" val="1316268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2A8B-8FC7-30A5-D2A5-A401633F6A16}"/>
              </a:ext>
            </a:extLst>
          </p:cNvPr>
          <p:cNvSpPr>
            <a:spLocks noGrp="1"/>
          </p:cNvSpPr>
          <p:nvPr>
            <p:ph type="title"/>
          </p:nvPr>
        </p:nvSpPr>
        <p:spPr/>
        <p:txBody>
          <a:bodyPr/>
          <a:lstStyle/>
          <a:p>
            <a:r>
              <a:rPr lang="en-US" dirty="0" err="1"/>
              <a:t>Trình</a:t>
            </a:r>
            <a:r>
              <a:rPr lang="en-US" dirty="0"/>
              <a:t> </a:t>
            </a:r>
            <a:r>
              <a:rPr lang="en-US" dirty="0" err="1"/>
              <a:t>biên</a:t>
            </a:r>
            <a:r>
              <a:rPr lang="en-US" dirty="0"/>
              <a:t> </a:t>
            </a:r>
            <a:r>
              <a:rPr lang="en-US" dirty="0" err="1"/>
              <a:t>dịch</a:t>
            </a:r>
            <a:r>
              <a:rPr lang="en-US" dirty="0"/>
              <a:t> </a:t>
            </a:r>
            <a:r>
              <a:rPr lang="en-US" dirty="0" err="1"/>
              <a:t>quyết</a:t>
            </a:r>
            <a:r>
              <a:rPr lang="en-US" dirty="0"/>
              <a:t> </a:t>
            </a:r>
            <a:r>
              <a:rPr lang="en-US" dirty="0" err="1"/>
              <a:t>định</a:t>
            </a:r>
            <a:r>
              <a:rPr lang="en-US" dirty="0"/>
              <a:t> </a:t>
            </a:r>
            <a:r>
              <a:rPr lang="en-US" dirty="0" err="1"/>
              <a:t>kích</a:t>
            </a:r>
            <a:r>
              <a:rPr lang="en-US" dirty="0"/>
              <a:t> </a:t>
            </a:r>
            <a:r>
              <a:rPr lang="en-US" dirty="0" err="1"/>
              <a:t>thước</a:t>
            </a:r>
            <a:r>
              <a:rPr lang="en-US" dirty="0"/>
              <a:t> Byte</a:t>
            </a:r>
          </a:p>
        </p:txBody>
      </p:sp>
      <p:sp>
        <p:nvSpPr>
          <p:cNvPr id="4" name="TextBox 3">
            <a:extLst>
              <a:ext uri="{FF2B5EF4-FFF2-40B4-BE49-F238E27FC236}">
                <a16:creationId xmlns:a16="http://schemas.microsoft.com/office/drawing/2014/main" id="{878662C6-E7F3-D847-4366-430BBC45AEEA}"/>
              </a:ext>
            </a:extLst>
          </p:cNvPr>
          <p:cNvSpPr txBox="1"/>
          <p:nvPr/>
        </p:nvSpPr>
        <p:spPr>
          <a:xfrm>
            <a:off x="606751" y="1464902"/>
            <a:ext cx="4580546" cy="923330"/>
          </a:xfrm>
          <a:prstGeom prst="rect">
            <a:avLst/>
          </a:prstGeom>
          <a:noFill/>
        </p:spPr>
        <p:txBody>
          <a:bodyPr wrap="square" rtlCol="0">
            <a:spAutoFit/>
          </a:bodyPr>
          <a:lstStyle/>
          <a:p>
            <a:pPr marL="285750" indent="-285750">
              <a:buFont typeface="Arial" panose="020B0604020202020204" pitchFamily="34" charset="0"/>
              <a:buChar char="•"/>
            </a:pPr>
            <a:r>
              <a:rPr lang="vi-VN" dirty="0"/>
              <a:t>Dưới đây là việc triển khai các loại dữ liệu số nguyên trên trình biên dịch MPLAB </a:t>
            </a:r>
            <a:r>
              <a:rPr lang="en-US" dirty="0"/>
              <a:t>XC8</a:t>
            </a:r>
          </a:p>
        </p:txBody>
      </p:sp>
      <p:sp>
        <p:nvSpPr>
          <p:cNvPr id="8" name="TextBox 7">
            <a:extLst>
              <a:ext uri="{FF2B5EF4-FFF2-40B4-BE49-F238E27FC236}">
                <a16:creationId xmlns:a16="http://schemas.microsoft.com/office/drawing/2014/main" id="{82CA34AF-0964-D39C-38B9-2F14D274EA12}"/>
              </a:ext>
            </a:extLst>
          </p:cNvPr>
          <p:cNvSpPr txBox="1"/>
          <p:nvPr/>
        </p:nvSpPr>
        <p:spPr>
          <a:xfrm>
            <a:off x="5713575" y="1464902"/>
            <a:ext cx="4580546" cy="1200329"/>
          </a:xfrm>
          <a:prstGeom prst="rect">
            <a:avLst/>
          </a:prstGeom>
          <a:noFill/>
        </p:spPr>
        <p:txBody>
          <a:bodyPr wrap="square" rtlCol="0">
            <a:spAutoFit/>
          </a:bodyPr>
          <a:lstStyle/>
          <a:p>
            <a:pPr marL="285750" indent="-285750">
              <a:buFont typeface="Arial" panose="020B0604020202020204" pitchFamily="34" charset="0"/>
              <a:buChar char="•"/>
            </a:pPr>
            <a:r>
              <a:rPr lang="vi-VN" dirty="0"/>
              <a:t>Dưới đây là việc triển khai các loại dữ liệu số nguyên trên trình biên dịch </a:t>
            </a:r>
            <a:r>
              <a:rPr lang="en-US" dirty="0"/>
              <a:t>ARM 32 bit</a:t>
            </a:r>
          </a:p>
          <a:p>
            <a:r>
              <a:rPr lang="en-US" dirty="0"/>
              <a:t> </a:t>
            </a:r>
          </a:p>
        </p:txBody>
      </p:sp>
      <p:pic>
        <p:nvPicPr>
          <p:cNvPr id="11" name="Picture 10">
            <a:extLst>
              <a:ext uri="{FF2B5EF4-FFF2-40B4-BE49-F238E27FC236}">
                <a16:creationId xmlns:a16="http://schemas.microsoft.com/office/drawing/2014/main" id="{EC56F1A9-9D5F-E8FC-D83E-7DE6CDF9F220}"/>
              </a:ext>
            </a:extLst>
          </p:cNvPr>
          <p:cNvPicPr>
            <a:picLocks noChangeAspect="1"/>
          </p:cNvPicPr>
          <p:nvPr/>
        </p:nvPicPr>
        <p:blipFill>
          <a:blip r:embed="rId2"/>
          <a:stretch>
            <a:fillRect/>
          </a:stretch>
        </p:blipFill>
        <p:spPr>
          <a:xfrm>
            <a:off x="5713575" y="2418405"/>
            <a:ext cx="5039608" cy="3797877"/>
          </a:xfrm>
          <a:prstGeom prst="rect">
            <a:avLst/>
          </a:prstGeom>
        </p:spPr>
      </p:pic>
      <p:pic>
        <p:nvPicPr>
          <p:cNvPr id="13" name="Picture 12">
            <a:extLst>
              <a:ext uri="{FF2B5EF4-FFF2-40B4-BE49-F238E27FC236}">
                <a16:creationId xmlns:a16="http://schemas.microsoft.com/office/drawing/2014/main" id="{0F6BFB76-1B45-806A-D824-50E745E0AADB}"/>
              </a:ext>
            </a:extLst>
          </p:cNvPr>
          <p:cNvPicPr>
            <a:picLocks noChangeAspect="1"/>
          </p:cNvPicPr>
          <p:nvPr/>
        </p:nvPicPr>
        <p:blipFill>
          <a:blip r:embed="rId3"/>
          <a:stretch>
            <a:fillRect/>
          </a:stretch>
        </p:blipFill>
        <p:spPr>
          <a:xfrm>
            <a:off x="606751" y="2418405"/>
            <a:ext cx="4219575" cy="3657600"/>
          </a:xfrm>
          <a:prstGeom prst="rect">
            <a:avLst/>
          </a:prstGeom>
        </p:spPr>
      </p:pic>
    </p:spTree>
    <p:extLst>
      <p:ext uri="{BB962C8B-B14F-4D97-AF65-F5344CB8AC3E}">
        <p14:creationId xmlns:p14="http://schemas.microsoft.com/office/powerpoint/2010/main" val="2994888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A65A-88A3-C793-AF31-7031A0363D5F}"/>
              </a:ext>
            </a:extLst>
          </p:cNvPr>
          <p:cNvSpPr>
            <a:spLocks noGrp="1"/>
          </p:cNvSpPr>
          <p:nvPr>
            <p:ph type="title"/>
          </p:nvPr>
        </p:nvSpPr>
        <p:spPr/>
        <p:txBody>
          <a:bodyPr/>
          <a:lstStyle/>
          <a:p>
            <a:r>
              <a:rPr lang="en-US" dirty="0" err="1"/>
              <a:t>Trình</a:t>
            </a:r>
            <a:r>
              <a:rPr lang="en-US" dirty="0"/>
              <a:t> </a:t>
            </a:r>
            <a:r>
              <a:rPr lang="en-US" dirty="0" err="1"/>
              <a:t>biên</a:t>
            </a:r>
            <a:r>
              <a:rPr lang="en-US" dirty="0"/>
              <a:t> </a:t>
            </a:r>
            <a:r>
              <a:rPr lang="en-US" dirty="0" err="1"/>
              <a:t>dịch</a:t>
            </a:r>
            <a:r>
              <a:rPr lang="en-US" dirty="0"/>
              <a:t> </a:t>
            </a:r>
            <a:r>
              <a:rPr lang="en-US" dirty="0" err="1"/>
              <a:t>quyết</a:t>
            </a:r>
            <a:r>
              <a:rPr lang="en-US" dirty="0"/>
              <a:t> </a:t>
            </a:r>
            <a:r>
              <a:rPr lang="en-US" dirty="0" err="1"/>
              <a:t>định</a:t>
            </a:r>
            <a:r>
              <a:rPr lang="en-US" dirty="0"/>
              <a:t> </a:t>
            </a:r>
            <a:r>
              <a:rPr lang="en-US" dirty="0" err="1"/>
              <a:t>kích</a:t>
            </a:r>
            <a:r>
              <a:rPr lang="en-US" dirty="0"/>
              <a:t> </a:t>
            </a:r>
            <a:r>
              <a:rPr lang="en-US" dirty="0" err="1"/>
              <a:t>thước</a:t>
            </a:r>
            <a:r>
              <a:rPr lang="en-US" dirty="0"/>
              <a:t> Byte</a:t>
            </a:r>
          </a:p>
        </p:txBody>
      </p:sp>
      <p:sp>
        <p:nvSpPr>
          <p:cNvPr id="3" name="Content Placeholder 2">
            <a:extLst>
              <a:ext uri="{FF2B5EF4-FFF2-40B4-BE49-F238E27FC236}">
                <a16:creationId xmlns:a16="http://schemas.microsoft.com/office/drawing/2014/main" id="{3F2FB848-4A0E-3D35-C60A-61005D70E7D8}"/>
              </a:ext>
            </a:extLst>
          </p:cNvPr>
          <p:cNvSpPr>
            <a:spLocks noGrp="1"/>
          </p:cNvSpPr>
          <p:nvPr>
            <p:ph idx="1"/>
          </p:nvPr>
        </p:nvSpPr>
        <p:spPr/>
        <p:txBody>
          <a:bodyPr/>
          <a:lstStyle/>
          <a:p>
            <a:r>
              <a:rPr lang="vi-VN" dirty="0"/>
              <a:t>Kích thước của các kiểu dữ liệu phụ thuộc vào trình biên dịch hoặc bạn có thể nói rằng kiến trúc hệ thống tức là trình biên dịch 32 bit hoặc trình biên dịch 64 bit.</a:t>
            </a:r>
            <a:endParaRPr lang="en-US" dirty="0"/>
          </a:p>
          <a:p>
            <a:r>
              <a:rPr lang="vi-VN" dirty="0"/>
              <a:t>Kích thước của kiểu dữ liệu int là 2 byte trong kiến trúc 32 bit hoặc 4 byte trong kiến trúc 64 bit.</a:t>
            </a:r>
            <a:endParaRPr lang="en-US" dirty="0"/>
          </a:p>
          <a:p>
            <a:r>
              <a:rPr lang="en-US" dirty="0" err="1"/>
              <a:t>Kiểm</a:t>
            </a:r>
            <a:r>
              <a:rPr lang="en-US" dirty="0"/>
              <a:t> </a:t>
            </a:r>
            <a:r>
              <a:rPr lang="en-US" dirty="0" err="1"/>
              <a:t>tra</a:t>
            </a:r>
            <a:r>
              <a:rPr lang="en-US" dirty="0"/>
              <a:t> </a:t>
            </a:r>
            <a:r>
              <a:rPr lang="en-US" dirty="0" err="1"/>
              <a:t>kích</a:t>
            </a:r>
            <a:r>
              <a:rPr lang="en-US" dirty="0"/>
              <a:t> </a:t>
            </a:r>
            <a:r>
              <a:rPr lang="en-US" dirty="0" err="1"/>
              <a:t>thước</a:t>
            </a:r>
            <a:r>
              <a:rPr lang="en-US" dirty="0"/>
              <a:t> </a:t>
            </a:r>
            <a:r>
              <a:rPr lang="en-US" dirty="0" err="1"/>
              <a:t>của</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sử</a:t>
            </a:r>
            <a:r>
              <a:rPr lang="en-US" dirty="0"/>
              <a:t> </a:t>
            </a:r>
            <a:r>
              <a:rPr lang="en-US" dirty="0" err="1"/>
              <a:t>dụng</a:t>
            </a:r>
            <a:r>
              <a:rPr lang="en-US" dirty="0"/>
              <a:t> </a:t>
            </a:r>
            <a:r>
              <a:rPr lang="en-US" dirty="0" err="1"/>
              <a:t>hàm</a:t>
            </a:r>
            <a:r>
              <a:rPr lang="en-US" dirty="0"/>
              <a:t> “</a:t>
            </a:r>
            <a:r>
              <a:rPr lang="en-US" dirty="0" err="1"/>
              <a:t>sizeof</a:t>
            </a:r>
            <a:r>
              <a:rPr lang="en-US" dirty="0"/>
              <a:t>”.</a:t>
            </a:r>
          </a:p>
          <a:p>
            <a:r>
              <a:rPr lang="en-US" dirty="0" err="1"/>
              <a:t>Ví</a:t>
            </a:r>
            <a:r>
              <a:rPr lang="en-US" dirty="0"/>
              <a:t> </a:t>
            </a:r>
            <a:r>
              <a:rPr lang="en-US" dirty="0" err="1"/>
              <a:t>dụ</a:t>
            </a:r>
            <a:r>
              <a:rPr lang="en-US" dirty="0"/>
              <a:t> 2:</a:t>
            </a:r>
          </a:p>
          <a:p>
            <a:pPr lvl="1"/>
            <a:r>
              <a:rPr lang="en-US" dirty="0"/>
              <a:t>S</a:t>
            </a:r>
            <a:r>
              <a:rPr lang="en-GB" dirty="0"/>
              <a:t>ử </a:t>
            </a:r>
            <a:r>
              <a:rPr lang="en-GB" dirty="0" err="1"/>
              <a:t>dụng</a:t>
            </a:r>
            <a:r>
              <a:rPr lang="en-GB" dirty="0"/>
              <a:t> </a:t>
            </a:r>
            <a:r>
              <a:rPr lang="en-GB" dirty="0" err="1"/>
              <a:t>gcc</a:t>
            </a:r>
            <a:r>
              <a:rPr lang="en-GB" dirty="0"/>
              <a:t> </a:t>
            </a:r>
            <a:r>
              <a:rPr lang="en-GB" dirty="0" err="1"/>
              <a:t>kiểm</a:t>
            </a:r>
            <a:r>
              <a:rPr lang="en-GB" dirty="0"/>
              <a:t> </a:t>
            </a:r>
            <a:r>
              <a:rPr lang="en-GB" dirty="0" err="1"/>
              <a:t>tra</a:t>
            </a:r>
            <a:r>
              <a:rPr lang="en-GB" dirty="0"/>
              <a:t> </a:t>
            </a:r>
            <a:r>
              <a:rPr lang="en-GB" dirty="0" err="1"/>
              <a:t>sizeof</a:t>
            </a:r>
            <a:r>
              <a:rPr lang="en-GB" dirty="0"/>
              <a:t> </a:t>
            </a:r>
            <a:r>
              <a:rPr lang="en-GB" dirty="0" err="1"/>
              <a:t>của</a:t>
            </a:r>
            <a:r>
              <a:rPr lang="en-GB" dirty="0"/>
              <a:t> int</a:t>
            </a:r>
          </a:p>
          <a:p>
            <a:pPr lvl="1"/>
            <a:r>
              <a:rPr lang="en-US" dirty="0"/>
              <a:t>S</a:t>
            </a:r>
            <a:r>
              <a:rPr lang="en-GB" dirty="0"/>
              <a:t>ử </a:t>
            </a:r>
            <a:r>
              <a:rPr lang="en-GB" dirty="0" err="1"/>
              <a:t>dụng</a:t>
            </a:r>
            <a:r>
              <a:rPr lang="en-GB" dirty="0"/>
              <a:t> Arduino </a:t>
            </a:r>
            <a:r>
              <a:rPr lang="en-GB" dirty="0" err="1"/>
              <a:t>kiểm</a:t>
            </a:r>
            <a:r>
              <a:rPr lang="en-GB" dirty="0"/>
              <a:t> </a:t>
            </a:r>
            <a:r>
              <a:rPr lang="en-GB" dirty="0" err="1"/>
              <a:t>tra</a:t>
            </a:r>
            <a:r>
              <a:rPr lang="en-GB" dirty="0"/>
              <a:t> </a:t>
            </a:r>
            <a:r>
              <a:rPr lang="en-GB" dirty="0" err="1"/>
              <a:t>sizeof</a:t>
            </a:r>
            <a:r>
              <a:rPr lang="en-GB" dirty="0"/>
              <a:t> </a:t>
            </a:r>
            <a:r>
              <a:rPr lang="en-GB" dirty="0" err="1"/>
              <a:t>của</a:t>
            </a:r>
            <a:r>
              <a:rPr lang="en-GB" dirty="0"/>
              <a:t> int</a:t>
            </a:r>
            <a:br>
              <a:rPr lang="en-US" dirty="0"/>
            </a:br>
            <a:endParaRPr lang="en-US" dirty="0"/>
          </a:p>
        </p:txBody>
      </p:sp>
      <p:pic>
        <p:nvPicPr>
          <p:cNvPr id="5" name="Picture 4">
            <a:extLst>
              <a:ext uri="{FF2B5EF4-FFF2-40B4-BE49-F238E27FC236}">
                <a16:creationId xmlns:a16="http://schemas.microsoft.com/office/drawing/2014/main" id="{1B3E2469-866B-EC81-DEA0-8D3250482F92}"/>
              </a:ext>
            </a:extLst>
          </p:cNvPr>
          <p:cNvPicPr>
            <a:picLocks noChangeAspect="1"/>
          </p:cNvPicPr>
          <p:nvPr/>
        </p:nvPicPr>
        <p:blipFill>
          <a:blip r:embed="rId2"/>
          <a:stretch>
            <a:fillRect/>
          </a:stretch>
        </p:blipFill>
        <p:spPr>
          <a:xfrm>
            <a:off x="7075101" y="4437431"/>
            <a:ext cx="3886200" cy="2190750"/>
          </a:xfrm>
          <a:prstGeom prst="rect">
            <a:avLst/>
          </a:prstGeom>
        </p:spPr>
      </p:pic>
    </p:spTree>
    <p:extLst>
      <p:ext uri="{BB962C8B-B14F-4D97-AF65-F5344CB8AC3E}">
        <p14:creationId xmlns:p14="http://schemas.microsoft.com/office/powerpoint/2010/main" val="2621518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F0CC-EB31-B7E3-40F7-DD54D8BAEA9A}"/>
              </a:ext>
            </a:extLst>
          </p:cNvPr>
          <p:cNvSpPr>
            <a:spLocks noGrp="1"/>
          </p:cNvSpPr>
          <p:nvPr>
            <p:ph type="title"/>
          </p:nvPr>
        </p:nvSpPr>
        <p:spPr/>
        <p:txBody>
          <a:bodyPr/>
          <a:lstStyle/>
          <a:p>
            <a:r>
              <a:rPr lang="en-US" dirty="0" err="1"/>
              <a:t>Kiểu</a:t>
            </a:r>
            <a:r>
              <a:rPr lang="en-US" dirty="0"/>
              <a:t> </a:t>
            </a:r>
            <a:r>
              <a:rPr lang="en-US" dirty="0" err="1"/>
              <a:t>dữ</a:t>
            </a:r>
            <a:r>
              <a:rPr lang="en-US" dirty="0"/>
              <a:t> </a:t>
            </a:r>
            <a:r>
              <a:rPr lang="en-US" dirty="0" err="1"/>
              <a:t>liệu</a:t>
            </a:r>
            <a:r>
              <a:rPr lang="en-US" dirty="0"/>
              <a:t> “char”</a:t>
            </a:r>
          </a:p>
        </p:txBody>
      </p:sp>
      <p:sp>
        <p:nvSpPr>
          <p:cNvPr id="3" name="Content Placeholder 2">
            <a:extLst>
              <a:ext uri="{FF2B5EF4-FFF2-40B4-BE49-F238E27FC236}">
                <a16:creationId xmlns:a16="http://schemas.microsoft.com/office/drawing/2014/main" id="{9A749FD3-9F27-5021-A8E3-559AC5000D12}"/>
              </a:ext>
            </a:extLst>
          </p:cNvPr>
          <p:cNvSpPr>
            <a:spLocks noGrp="1"/>
          </p:cNvSpPr>
          <p:nvPr>
            <p:ph idx="1"/>
          </p:nvPr>
        </p:nvSpPr>
        <p:spPr/>
        <p:txBody>
          <a:bodyPr/>
          <a:lstStyle/>
          <a:p>
            <a:r>
              <a:rPr lang="vi-VN" dirty="0"/>
              <a:t>Kiểu </a:t>
            </a:r>
            <a:r>
              <a:rPr lang="en-US" dirty="0"/>
              <a:t>char</a:t>
            </a:r>
            <a:r>
              <a:rPr lang="vi-VN" dirty="0"/>
              <a:t> là kiểu dữ liệu chỉ lưu trữ được 1 ký tự trong bảng mã ASCII, ký tự này có thể là một chữ cái (a, b, c, ... x, y, z), một chữ số  (0, 1, 2,..., 9), một phép toán (+, -, *, /) hay một ký tự bất kỳ khác (!, &amp;, ...).</a:t>
            </a:r>
            <a:endParaRPr lang="en-US" dirty="0"/>
          </a:p>
          <a:p>
            <a:r>
              <a:rPr lang="en-US" dirty="0" err="1"/>
              <a:t>Một</a:t>
            </a:r>
            <a:r>
              <a:rPr lang="en-US" dirty="0"/>
              <a:t> </a:t>
            </a:r>
            <a:r>
              <a:rPr lang="en-US" dirty="0" err="1"/>
              <a:t>biến</a:t>
            </a:r>
            <a:r>
              <a:rPr lang="en-US" dirty="0"/>
              <a:t> char </a:t>
            </a:r>
            <a:r>
              <a:rPr lang="en-US" dirty="0" err="1"/>
              <a:t>chiếm</a:t>
            </a:r>
            <a:r>
              <a:rPr lang="en-US" dirty="0"/>
              <a:t> 1 byte </a:t>
            </a:r>
            <a:r>
              <a:rPr lang="en-US" dirty="0" err="1"/>
              <a:t>trong</a:t>
            </a:r>
            <a:r>
              <a:rPr lang="en-US" dirty="0"/>
              <a:t> </a:t>
            </a:r>
            <a:r>
              <a:rPr lang="en-US" dirty="0" err="1"/>
              <a:t>bộ</a:t>
            </a:r>
            <a:r>
              <a:rPr lang="en-US" dirty="0"/>
              <a:t> </a:t>
            </a:r>
            <a:r>
              <a:rPr lang="en-US" dirty="0" err="1"/>
              <a:t>nhớ</a:t>
            </a:r>
            <a:r>
              <a:rPr lang="en-US" dirty="0"/>
              <a:t>.</a:t>
            </a:r>
          </a:p>
          <a:p>
            <a:r>
              <a:rPr lang="en-US" dirty="0"/>
              <a:t>Char </a:t>
            </a:r>
            <a:r>
              <a:rPr lang="en-US" dirty="0" err="1"/>
              <a:t>là</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số</a:t>
            </a:r>
            <a:r>
              <a:rPr lang="en-US" dirty="0"/>
              <a:t> </a:t>
            </a:r>
            <a:r>
              <a:rPr lang="en-US" dirty="0" err="1"/>
              <a:t>nguyên</a:t>
            </a:r>
            <a:r>
              <a:rPr lang="en-US" dirty="0"/>
              <a:t> </a:t>
            </a:r>
            <a:r>
              <a:rPr lang="en-US" dirty="0" err="1"/>
              <a:t>nhỏ</a:t>
            </a:r>
            <a:r>
              <a:rPr lang="en-US" dirty="0"/>
              <a:t> </a:t>
            </a:r>
            <a:r>
              <a:rPr lang="en-US" dirty="0" err="1"/>
              <a:t>nhất</a:t>
            </a:r>
            <a:r>
              <a:rPr lang="en-US" dirty="0"/>
              <a:t> </a:t>
            </a:r>
            <a:r>
              <a:rPr lang="en-US" dirty="0" err="1"/>
              <a:t>với</a:t>
            </a:r>
            <a:r>
              <a:rPr lang="en-US" dirty="0"/>
              <a:t> 1 byte.</a:t>
            </a:r>
          </a:p>
          <a:p>
            <a:pPr marL="0" indent="0">
              <a:buNone/>
            </a:pPr>
            <a:endParaRPr lang="en-US" dirty="0"/>
          </a:p>
        </p:txBody>
      </p:sp>
    </p:spTree>
    <p:extLst>
      <p:ext uri="{BB962C8B-B14F-4D97-AF65-F5344CB8AC3E}">
        <p14:creationId xmlns:p14="http://schemas.microsoft.com/office/powerpoint/2010/main" val="1140619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983BC-8C48-1C5B-1114-DFA4D503B87C}"/>
              </a:ext>
            </a:extLst>
          </p:cNvPr>
          <p:cNvSpPr>
            <a:spLocks noGrp="1"/>
          </p:cNvSpPr>
          <p:nvPr>
            <p:ph type="title"/>
          </p:nvPr>
        </p:nvSpPr>
        <p:spPr/>
        <p:txBody>
          <a:bodyPr/>
          <a:lstStyle/>
          <a:p>
            <a:pPr algn="ctr"/>
            <a:r>
              <a:rPr lang="en-US" dirty="0" err="1"/>
              <a:t>Tại</a:t>
            </a:r>
            <a:r>
              <a:rPr lang="en-US" dirty="0"/>
              <a:t> </a:t>
            </a:r>
            <a:r>
              <a:rPr lang="en-US" dirty="0" err="1"/>
              <a:t>sao</a:t>
            </a:r>
            <a:r>
              <a:rPr lang="en-US" dirty="0"/>
              <a:t>?</a:t>
            </a:r>
          </a:p>
        </p:txBody>
      </p:sp>
      <p:sp>
        <p:nvSpPr>
          <p:cNvPr id="3" name="Content Placeholder 2">
            <a:extLst>
              <a:ext uri="{FF2B5EF4-FFF2-40B4-BE49-F238E27FC236}">
                <a16:creationId xmlns:a16="http://schemas.microsoft.com/office/drawing/2014/main" id="{B8551EF9-1056-74EA-A169-90A5F0AC1734}"/>
              </a:ext>
            </a:extLst>
          </p:cNvPr>
          <p:cNvSpPr>
            <a:spLocks noGrp="1"/>
          </p:cNvSpPr>
          <p:nvPr>
            <p:ph idx="1"/>
          </p:nvPr>
        </p:nvSpPr>
        <p:spPr/>
        <p:txBody>
          <a:bodyPr/>
          <a:lstStyle/>
          <a:p>
            <a:r>
              <a:rPr lang="en-US" dirty="0" err="1"/>
              <a:t>Giới</a:t>
            </a:r>
            <a:r>
              <a:rPr lang="en-US" dirty="0"/>
              <a:t> </a:t>
            </a:r>
            <a:r>
              <a:rPr lang="en-US" dirty="0" err="1"/>
              <a:t>hạn</a:t>
            </a:r>
            <a:r>
              <a:rPr lang="en-US" dirty="0"/>
              <a:t> </a:t>
            </a:r>
            <a:r>
              <a:rPr lang="en-US" dirty="0" err="1"/>
              <a:t>của</a:t>
            </a:r>
            <a:r>
              <a:rPr lang="en-US" dirty="0"/>
              <a:t> </a:t>
            </a:r>
            <a:r>
              <a:rPr lang="en-US" dirty="0" err="1"/>
              <a:t>kiểu</a:t>
            </a:r>
            <a:r>
              <a:rPr lang="en-US" dirty="0"/>
              <a:t> char lại </a:t>
            </a:r>
            <a:r>
              <a:rPr lang="en-US" dirty="0" err="1"/>
              <a:t>là</a:t>
            </a:r>
            <a:r>
              <a:rPr lang="en-US" dirty="0"/>
              <a:t>:</a:t>
            </a:r>
          </a:p>
          <a:p>
            <a:endParaRPr lang="en-US" dirty="0"/>
          </a:p>
          <a:p>
            <a:endParaRPr lang="en-US" dirty="0"/>
          </a:p>
          <a:p>
            <a:endParaRPr lang="en-US" dirty="0"/>
          </a:p>
          <a:p>
            <a:endParaRPr lang="en-US" dirty="0"/>
          </a:p>
          <a:p>
            <a:endParaRPr lang="en-US" dirty="0"/>
          </a:p>
          <a:p>
            <a:r>
              <a:rPr lang="en-US" dirty="0" err="1"/>
              <a:t>Kiểu</a:t>
            </a:r>
            <a:r>
              <a:rPr lang="en-US" dirty="0"/>
              <a:t> char </a:t>
            </a:r>
            <a:r>
              <a:rPr lang="en-US" dirty="0" err="1"/>
              <a:t>được</a:t>
            </a:r>
            <a:r>
              <a:rPr lang="en-US" dirty="0"/>
              <a:t> </a:t>
            </a:r>
            <a:r>
              <a:rPr lang="en-US" dirty="0" err="1"/>
              <a:t>biểu</a:t>
            </a:r>
            <a:r>
              <a:rPr lang="en-US" dirty="0"/>
              <a:t> </a:t>
            </a:r>
            <a:r>
              <a:rPr lang="en-US" dirty="0" err="1"/>
              <a:t>diễn</a:t>
            </a:r>
            <a:r>
              <a:rPr lang="en-US" dirty="0"/>
              <a:t> </a:t>
            </a:r>
            <a:r>
              <a:rPr lang="en-US" dirty="0" err="1"/>
              <a:t>dưới</a:t>
            </a:r>
            <a:r>
              <a:rPr lang="en-US" dirty="0"/>
              <a:t> </a:t>
            </a:r>
            <a:r>
              <a:rPr lang="en-US" dirty="0" err="1"/>
              <a:t>dạng</a:t>
            </a:r>
            <a:r>
              <a:rPr lang="en-US" dirty="0"/>
              <a:t> bit thế nào?</a:t>
            </a:r>
          </a:p>
        </p:txBody>
      </p:sp>
      <p:pic>
        <p:nvPicPr>
          <p:cNvPr id="1028" name="Picture 4" descr="Character Data Types in C Language - Dot Net Tutorials">
            <a:extLst>
              <a:ext uri="{FF2B5EF4-FFF2-40B4-BE49-F238E27FC236}">
                <a16:creationId xmlns:a16="http://schemas.microsoft.com/office/drawing/2014/main" id="{7D0FBF20-30B1-F42E-385D-17B697DABD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437" y="2697444"/>
            <a:ext cx="8239125"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615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5A75A-30C4-77BE-2A10-A9C4004C7C47}"/>
              </a:ext>
            </a:extLst>
          </p:cNvPr>
          <p:cNvSpPr>
            <a:spLocks noGrp="1"/>
          </p:cNvSpPr>
          <p:nvPr>
            <p:ph type="title"/>
          </p:nvPr>
        </p:nvSpPr>
        <p:spPr>
          <a:xfrm>
            <a:off x="419100" y="313850"/>
            <a:ext cx="11353800" cy="1325563"/>
          </a:xfrm>
        </p:spPr>
        <p:txBody>
          <a:bodyPr/>
          <a:lstStyle/>
          <a:p>
            <a:r>
              <a:rPr lang="en-US" dirty="0" err="1"/>
              <a:t>Cấu</a:t>
            </a:r>
            <a:r>
              <a:rPr lang="en-US" dirty="0"/>
              <a:t> </a:t>
            </a:r>
            <a:r>
              <a:rPr lang="en-US" dirty="0" err="1"/>
              <a:t>trúc</a:t>
            </a:r>
            <a:r>
              <a:rPr lang="en-US" dirty="0"/>
              <a:t> </a:t>
            </a:r>
            <a:r>
              <a:rPr lang="en-US" dirty="0" err="1"/>
              <a:t>kiểu</a:t>
            </a:r>
            <a:r>
              <a:rPr lang="en-US" dirty="0"/>
              <a:t> char </a:t>
            </a:r>
            <a:r>
              <a:rPr lang="en-US" dirty="0" err="1"/>
              <a:t>khi</a:t>
            </a:r>
            <a:r>
              <a:rPr lang="en-US" dirty="0"/>
              <a:t> </a:t>
            </a:r>
            <a:r>
              <a:rPr lang="en-US" dirty="0" err="1"/>
              <a:t>biểu</a:t>
            </a:r>
            <a:r>
              <a:rPr lang="en-US" dirty="0"/>
              <a:t> </a:t>
            </a:r>
            <a:r>
              <a:rPr lang="en-US" dirty="0" err="1"/>
              <a:t>diễn</a:t>
            </a:r>
            <a:r>
              <a:rPr lang="en-US" dirty="0"/>
              <a:t> </a:t>
            </a:r>
            <a:r>
              <a:rPr lang="en-US" dirty="0" err="1"/>
              <a:t>dưới</a:t>
            </a:r>
            <a:r>
              <a:rPr lang="en-US" dirty="0"/>
              <a:t> </a:t>
            </a:r>
            <a:r>
              <a:rPr lang="en-US" dirty="0" err="1"/>
              <a:t>dạng</a:t>
            </a:r>
            <a:r>
              <a:rPr lang="en-US" dirty="0"/>
              <a:t> Binary </a:t>
            </a:r>
          </a:p>
        </p:txBody>
      </p:sp>
      <p:pic>
        <p:nvPicPr>
          <p:cNvPr id="2050" name="Picture 2" descr="unsigned char in C with Examples - GeeksforGeeks">
            <a:extLst>
              <a:ext uri="{FF2B5EF4-FFF2-40B4-BE49-F238E27FC236}">
                <a16:creationId xmlns:a16="http://schemas.microsoft.com/office/drawing/2014/main" id="{067A79C6-39F2-0B5D-6715-934E86AB9F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9712" y="1819667"/>
            <a:ext cx="7221199" cy="442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049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CFD6-93D4-31D4-17D6-A24991496579}"/>
              </a:ext>
            </a:extLst>
          </p:cNvPr>
          <p:cNvSpPr>
            <a:spLocks noGrp="1"/>
          </p:cNvSpPr>
          <p:nvPr>
            <p:ph type="title"/>
          </p:nvPr>
        </p:nvSpPr>
        <p:spPr/>
        <p:txBody>
          <a:bodyPr/>
          <a:lstStyle/>
          <a:p>
            <a:pPr algn="ctr"/>
            <a:r>
              <a:rPr lang="en-US" b="0" i="0" dirty="0" err="1">
                <a:solidFill>
                  <a:srgbClr val="000000"/>
                </a:solidFill>
                <a:effectLst/>
                <a:latin typeface="Roboto" panose="02000000000000000000" pitchFamily="2" charset="0"/>
              </a:rPr>
              <a:t>Ngôn</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ngữ</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lập</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trình</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cho</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Hệ</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thống</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nhúng</a:t>
            </a:r>
            <a:endParaRPr lang="en-US" dirty="0"/>
          </a:p>
        </p:txBody>
      </p:sp>
      <p:sp>
        <p:nvSpPr>
          <p:cNvPr id="3" name="Content Placeholder 2">
            <a:extLst>
              <a:ext uri="{FF2B5EF4-FFF2-40B4-BE49-F238E27FC236}">
                <a16:creationId xmlns:a16="http://schemas.microsoft.com/office/drawing/2014/main" id="{CC8AE6F7-821F-E878-9AA3-1B7F68CA2ECB}"/>
              </a:ext>
            </a:extLst>
          </p:cNvPr>
          <p:cNvSpPr>
            <a:spLocks noGrp="1"/>
          </p:cNvSpPr>
          <p:nvPr>
            <p:ph idx="1"/>
          </p:nvPr>
        </p:nvSpPr>
        <p:spPr/>
        <p:txBody>
          <a:bodyPr/>
          <a:lstStyle/>
          <a:p>
            <a:r>
              <a:rPr lang="en-US" dirty="0"/>
              <a:t>C </a:t>
            </a:r>
            <a:r>
              <a:rPr lang="en-US" dirty="0" err="1"/>
              <a:t>và</a:t>
            </a:r>
            <a:r>
              <a:rPr lang="en-US" dirty="0"/>
              <a:t> C++ (</a:t>
            </a:r>
            <a:r>
              <a:rPr lang="en-US" dirty="0" err="1"/>
              <a:t>phổ</a:t>
            </a:r>
            <a:r>
              <a:rPr lang="en-US" dirty="0"/>
              <a:t> </a:t>
            </a:r>
            <a:r>
              <a:rPr lang="en-US" dirty="0" err="1"/>
              <a:t>biến</a:t>
            </a:r>
            <a:r>
              <a:rPr lang="en-US" dirty="0"/>
              <a:t> </a:t>
            </a:r>
            <a:r>
              <a:rPr lang="en-US" dirty="0" err="1"/>
              <a:t>nhất</a:t>
            </a:r>
            <a:r>
              <a:rPr lang="en-US" dirty="0"/>
              <a:t>)</a:t>
            </a:r>
          </a:p>
          <a:p>
            <a:r>
              <a:rPr lang="en-US" dirty="0"/>
              <a:t>Assembly</a:t>
            </a:r>
          </a:p>
          <a:p>
            <a:r>
              <a:rPr lang="en-US" dirty="0"/>
              <a:t>Python</a:t>
            </a:r>
          </a:p>
          <a:p>
            <a:r>
              <a:rPr lang="en-US" dirty="0"/>
              <a:t>Java</a:t>
            </a:r>
          </a:p>
        </p:txBody>
      </p:sp>
      <p:pic>
        <p:nvPicPr>
          <p:cNvPr id="7" name="Picture 6">
            <a:extLst>
              <a:ext uri="{FF2B5EF4-FFF2-40B4-BE49-F238E27FC236}">
                <a16:creationId xmlns:a16="http://schemas.microsoft.com/office/drawing/2014/main" id="{151093D0-2D41-E6F4-8AC4-61C6DCEBBADA}"/>
              </a:ext>
            </a:extLst>
          </p:cNvPr>
          <p:cNvPicPr>
            <a:picLocks noChangeAspect="1"/>
          </p:cNvPicPr>
          <p:nvPr/>
        </p:nvPicPr>
        <p:blipFill>
          <a:blip r:embed="rId2"/>
          <a:stretch>
            <a:fillRect/>
          </a:stretch>
        </p:blipFill>
        <p:spPr>
          <a:xfrm>
            <a:off x="3801979" y="2311209"/>
            <a:ext cx="7678653" cy="4406255"/>
          </a:xfrm>
          <a:prstGeom prst="rect">
            <a:avLst/>
          </a:prstGeom>
        </p:spPr>
      </p:pic>
    </p:spTree>
    <p:extLst>
      <p:ext uri="{BB962C8B-B14F-4D97-AF65-F5344CB8AC3E}">
        <p14:creationId xmlns:p14="http://schemas.microsoft.com/office/powerpoint/2010/main" val="627426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87BEC-0485-FABB-7A49-7C087A013A1C}"/>
              </a:ext>
            </a:extLst>
          </p:cNvPr>
          <p:cNvSpPr>
            <a:spLocks noGrp="1"/>
          </p:cNvSpPr>
          <p:nvPr>
            <p:ph type="title"/>
          </p:nvPr>
        </p:nvSpPr>
        <p:spPr/>
        <p:txBody>
          <a:bodyPr/>
          <a:lstStyle/>
          <a:p>
            <a:pPr algn="ctr"/>
            <a:r>
              <a:rPr lang="en-US" dirty="0" err="1"/>
              <a:t>Ví</a:t>
            </a:r>
            <a:r>
              <a:rPr lang="en-US" dirty="0"/>
              <a:t> </a:t>
            </a:r>
            <a:r>
              <a:rPr lang="en-US" dirty="0" err="1"/>
              <a:t>dụ</a:t>
            </a:r>
            <a:r>
              <a:rPr lang="en-US" dirty="0"/>
              <a:t> </a:t>
            </a:r>
            <a:r>
              <a:rPr lang="en-US" dirty="0" err="1"/>
              <a:t>số</a:t>
            </a:r>
            <a:r>
              <a:rPr lang="en-US" dirty="0"/>
              <a:t> </a:t>
            </a:r>
            <a:r>
              <a:rPr lang="en-US" dirty="0" err="1"/>
              <a:t>âm</a:t>
            </a:r>
            <a:endParaRPr lang="en-US" dirty="0"/>
          </a:p>
        </p:txBody>
      </p:sp>
      <p:graphicFrame>
        <p:nvGraphicFramePr>
          <p:cNvPr id="5" name="Table 5">
            <a:extLst>
              <a:ext uri="{FF2B5EF4-FFF2-40B4-BE49-F238E27FC236}">
                <a16:creationId xmlns:a16="http://schemas.microsoft.com/office/drawing/2014/main" id="{ED115FD2-50A6-485C-BBFA-584E50CBFBCE}"/>
              </a:ext>
            </a:extLst>
          </p:cNvPr>
          <p:cNvGraphicFramePr>
            <a:graphicFrameLocks noGrp="1"/>
          </p:cNvGraphicFramePr>
          <p:nvPr>
            <p:ph idx="1"/>
            <p:extLst>
              <p:ext uri="{D42A27DB-BD31-4B8C-83A1-F6EECF244321}">
                <p14:modId xmlns:p14="http://schemas.microsoft.com/office/powerpoint/2010/main" val="48208539"/>
              </p:ext>
            </p:extLst>
          </p:nvPr>
        </p:nvGraphicFramePr>
        <p:xfrm>
          <a:off x="3548285" y="3816946"/>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sp>
        <p:nvSpPr>
          <p:cNvPr id="4" name="Rectangle 3">
            <a:extLst>
              <a:ext uri="{FF2B5EF4-FFF2-40B4-BE49-F238E27FC236}">
                <a16:creationId xmlns:a16="http://schemas.microsoft.com/office/drawing/2014/main" id="{7E4B92AF-EAE7-48B1-9BD4-ABB7E36D5AEF}"/>
              </a:ext>
            </a:extLst>
          </p:cNvPr>
          <p:cNvSpPr/>
          <p:nvPr/>
        </p:nvSpPr>
        <p:spPr>
          <a:xfrm>
            <a:off x="5358214" y="2110573"/>
            <a:ext cx="129806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- 25</a:t>
            </a:r>
          </a:p>
        </p:txBody>
      </p:sp>
      <p:graphicFrame>
        <p:nvGraphicFramePr>
          <p:cNvPr id="6" name="Table 5">
            <a:extLst>
              <a:ext uri="{FF2B5EF4-FFF2-40B4-BE49-F238E27FC236}">
                <a16:creationId xmlns:a16="http://schemas.microsoft.com/office/drawing/2014/main" id="{C11A79D7-B261-2AEE-3432-21ACE4A48BC6}"/>
              </a:ext>
            </a:extLst>
          </p:cNvPr>
          <p:cNvGraphicFramePr>
            <a:graphicFrameLocks/>
          </p:cNvGraphicFramePr>
          <p:nvPr>
            <p:extLst>
              <p:ext uri="{D42A27DB-BD31-4B8C-83A1-F6EECF244321}">
                <p14:modId xmlns:p14="http://schemas.microsoft.com/office/powerpoint/2010/main" val="1213404713"/>
              </p:ext>
            </p:extLst>
          </p:nvPr>
        </p:nvGraphicFramePr>
        <p:xfrm>
          <a:off x="3548285" y="4240355"/>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extLst>
                  <a:ext uri="{0D108BD9-81ED-4DB2-BD59-A6C34878D82A}">
                    <a16:rowId xmlns:a16="http://schemas.microsoft.com/office/drawing/2014/main" val="1199000388"/>
                  </a:ext>
                </a:extLst>
              </a:tr>
            </a:tbl>
          </a:graphicData>
        </a:graphic>
      </p:graphicFrame>
      <p:sp>
        <p:nvSpPr>
          <p:cNvPr id="8" name="Left Brace 7">
            <a:extLst>
              <a:ext uri="{FF2B5EF4-FFF2-40B4-BE49-F238E27FC236}">
                <a16:creationId xmlns:a16="http://schemas.microsoft.com/office/drawing/2014/main" id="{F4E1C67B-A596-7C66-AEFF-AF814D4CAF1A}"/>
              </a:ext>
            </a:extLst>
          </p:cNvPr>
          <p:cNvSpPr/>
          <p:nvPr/>
        </p:nvSpPr>
        <p:spPr>
          <a:xfrm rot="5400000">
            <a:off x="5440057" y="1520963"/>
            <a:ext cx="1398410" cy="4040381"/>
          </a:xfrm>
          <a:prstGeom prst="leftBrace">
            <a:avLst/>
          </a:pr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9" name="Oval 8">
            <a:extLst>
              <a:ext uri="{FF2B5EF4-FFF2-40B4-BE49-F238E27FC236}">
                <a16:creationId xmlns:a16="http://schemas.microsoft.com/office/drawing/2014/main" id="{C188BD8E-7C0D-704D-FECF-36228D7AECBA}"/>
              </a:ext>
            </a:extLst>
          </p:cNvPr>
          <p:cNvSpPr/>
          <p:nvPr/>
        </p:nvSpPr>
        <p:spPr>
          <a:xfrm>
            <a:off x="5840605" y="2280731"/>
            <a:ext cx="597314" cy="580512"/>
          </a:xfrm>
          <a:prstGeom prst="ellipse">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sz="4400" dirty="0">
              <a:ln w="0"/>
              <a:solidFill>
                <a:schemeClr val="tx1"/>
              </a:solidFill>
              <a:effectLst>
                <a:outerShdw blurRad="38100" dist="19050" dir="2700000" algn="tl" rotWithShape="0">
                  <a:schemeClr val="dk1">
                    <a:alpha val="40000"/>
                  </a:schemeClr>
                </a:outerShdw>
              </a:effectLst>
            </a:endParaRPr>
          </a:p>
        </p:txBody>
      </p:sp>
      <p:sp>
        <p:nvSpPr>
          <p:cNvPr id="10" name="Oval 9">
            <a:extLst>
              <a:ext uri="{FF2B5EF4-FFF2-40B4-BE49-F238E27FC236}">
                <a16:creationId xmlns:a16="http://schemas.microsoft.com/office/drawing/2014/main" id="{2AFD9CAC-14AC-E278-D69D-F6D91A954E05}"/>
              </a:ext>
            </a:extLst>
          </p:cNvPr>
          <p:cNvSpPr/>
          <p:nvPr/>
        </p:nvSpPr>
        <p:spPr>
          <a:xfrm>
            <a:off x="5541502" y="2457041"/>
            <a:ext cx="299103" cy="335280"/>
          </a:xfrm>
          <a:prstGeom prst="ellipse">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34E7BD5A-98AB-29ED-872E-343ADE20AE00}"/>
              </a:ext>
            </a:extLst>
          </p:cNvPr>
          <p:cNvCxnSpPr>
            <a:cxnSpLocks/>
            <a:stCxn id="6" idx="1"/>
            <a:endCxn id="4" idx="1"/>
          </p:cNvCxnSpPr>
          <p:nvPr/>
        </p:nvCxnSpPr>
        <p:spPr>
          <a:xfrm rot="10800000" flipH="1">
            <a:off x="3548284" y="2567774"/>
            <a:ext cx="1809929" cy="1954855"/>
          </a:xfrm>
          <a:prstGeom prst="bentConnector3">
            <a:avLst>
              <a:gd name="adj1" fmla="val -12630"/>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20" name="TextBox 19">
            <a:extLst>
              <a:ext uri="{FF2B5EF4-FFF2-40B4-BE49-F238E27FC236}">
                <a16:creationId xmlns:a16="http://schemas.microsoft.com/office/drawing/2014/main" id="{F5F2E931-84FB-A568-9ACF-C86065D0E4E2}"/>
              </a:ext>
            </a:extLst>
          </p:cNvPr>
          <p:cNvSpPr txBox="1"/>
          <p:nvPr/>
        </p:nvSpPr>
        <p:spPr>
          <a:xfrm>
            <a:off x="2956401" y="1667566"/>
            <a:ext cx="2102265" cy="923330"/>
          </a:xfrm>
          <a:prstGeom prst="rect">
            <a:avLst/>
          </a:prstGeom>
          <a:noFill/>
        </p:spPr>
        <p:txBody>
          <a:bodyPr wrap="square" rtlCol="0">
            <a:spAutoFit/>
          </a:bodyPr>
          <a:lstStyle/>
          <a:p>
            <a:r>
              <a:rPr lang="en-US" dirty="0" err="1"/>
              <a:t>Đây</a:t>
            </a:r>
            <a:r>
              <a:rPr lang="en-US" dirty="0"/>
              <a:t> </a:t>
            </a:r>
            <a:r>
              <a:rPr lang="en-US" dirty="0" err="1"/>
              <a:t>là</a:t>
            </a:r>
            <a:r>
              <a:rPr lang="en-US" dirty="0"/>
              <a:t> bit </a:t>
            </a:r>
            <a:r>
              <a:rPr lang="en-US" dirty="0" err="1"/>
              <a:t>dấu</a:t>
            </a:r>
            <a:r>
              <a:rPr lang="en-US" dirty="0"/>
              <a:t>:</a:t>
            </a:r>
          </a:p>
          <a:p>
            <a:r>
              <a:rPr lang="en-US" dirty="0"/>
              <a:t>1 = </a:t>
            </a:r>
            <a:r>
              <a:rPr lang="en-US" dirty="0" err="1"/>
              <a:t>Âm</a:t>
            </a:r>
            <a:endParaRPr lang="en-US" dirty="0"/>
          </a:p>
          <a:p>
            <a:r>
              <a:rPr lang="en-US" dirty="0"/>
              <a:t>0 = </a:t>
            </a:r>
            <a:r>
              <a:rPr lang="en-US" dirty="0" err="1"/>
              <a:t>Dương</a:t>
            </a:r>
            <a:endParaRPr lang="en-US" dirty="0"/>
          </a:p>
        </p:txBody>
      </p:sp>
      <p:sp>
        <p:nvSpPr>
          <p:cNvPr id="22" name="TextBox 21">
            <a:extLst>
              <a:ext uri="{FF2B5EF4-FFF2-40B4-BE49-F238E27FC236}">
                <a16:creationId xmlns:a16="http://schemas.microsoft.com/office/drawing/2014/main" id="{3DFA0384-3EAC-52D0-F2FC-58435759A243}"/>
              </a:ext>
            </a:extLst>
          </p:cNvPr>
          <p:cNvSpPr txBox="1"/>
          <p:nvPr/>
        </p:nvSpPr>
        <p:spPr>
          <a:xfrm>
            <a:off x="7260232" y="2611680"/>
            <a:ext cx="3678385" cy="1200329"/>
          </a:xfrm>
          <a:prstGeom prst="rect">
            <a:avLst/>
          </a:prstGeom>
          <a:noFill/>
        </p:spPr>
        <p:txBody>
          <a:bodyPr wrap="square" rtlCol="0">
            <a:spAutoFit/>
          </a:bodyPr>
          <a:lstStyle/>
          <a:p>
            <a:pPr marL="285750" indent="-285750">
              <a:buFontTx/>
              <a:buChar char="-"/>
            </a:pPr>
            <a:r>
              <a:rPr lang="en-US" dirty="0"/>
              <a:t>7</a:t>
            </a:r>
            <a:r>
              <a:rPr lang="en-US"/>
              <a:t> </a:t>
            </a:r>
            <a:r>
              <a:rPr lang="en-US" dirty="0"/>
              <a:t>bit </a:t>
            </a:r>
            <a:r>
              <a:rPr lang="en-US" dirty="0" err="1"/>
              <a:t>độ</a:t>
            </a:r>
            <a:r>
              <a:rPr lang="en-US" dirty="0"/>
              <a:t> </a:t>
            </a:r>
            <a:r>
              <a:rPr lang="en-US" dirty="0" err="1"/>
              <a:t>lớn</a:t>
            </a:r>
            <a:r>
              <a:rPr lang="en-US" dirty="0"/>
              <a:t> </a:t>
            </a:r>
            <a:r>
              <a:rPr lang="en-US" dirty="0" err="1"/>
              <a:t>của</a:t>
            </a:r>
            <a:r>
              <a:rPr lang="en-US" dirty="0"/>
              <a:t> data.</a:t>
            </a:r>
          </a:p>
          <a:p>
            <a:pPr marL="285750" indent="-285750">
              <a:buFontTx/>
              <a:buChar char="-"/>
            </a:pPr>
            <a:r>
              <a:rPr lang="en-US" dirty="0" err="1"/>
              <a:t>Nếu</a:t>
            </a:r>
            <a:r>
              <a:rPr lang="en-US" dirty="0"/>
              <a:t> </a:t>
            </a:r>
            <a:r>
              <a:rPr lang="en-US" dirty="0" err="1"/>
              <a:t>là</a:t>
            </a:r>
            <a:r>
              <a:rPr lang="en-US" dirty="0"/>
              <a:t> </a:t>
            </a:r>
            <a:r>
              <a:rPr lang="en-US" dirty="0" err="1"/>
              <a:t>số</a:t>
            </a:r>
            <a:r>
              <a:rPr lang="en-US" dirty="0"/>
              <a:t> </a:t>
            </a:r>
            <a:r>
              <a:rPr lang="en-US" dirty="0" err="1"/>
              <a:t>âm</a:t>
            </a:r>
            <a:r>
              <a:rPr lang="en-US" dirty="0"/>
              <a:t> </a:t>
            </a:r>
            <a:r>
              <a:rPr lang="en-US" dirty="0" err="1"/>
              <a:t>được</a:t>
            </a:r>
            <a:r>
              <a:rPr lang="en-US" dirty="0"/>
              <a:t> </a:t>
            </a:r>
            <a:r>
              <a:rPr lang="en-US" dirty="0" err="1"/>
              <a:t>biểu</a:t>
            </a:r>
            <a:r>
              <a:rPr lang="en-US" dirty="0"/>
              <a:t> </a:t>
            </a:r>
            <a:r>
              <a:rPr lang="en-US" dirty="0" err="1"/>
              <a:t>diễn</a:t>
            </a:r>
            <a:r>
              <a:rPr lang="en-US" dirty="0"/>
              <a:t> </a:t>
            </a:r>
            <a:r>
              <a:rPr lang="en-US" dirty="0" err="1"/>
              <a:t>dưới</a:t>
            </a:r>
            <a:r>
              <a:rPr lang="en-US" dirty="0"/>
              <a:t> </a:t>
            </a:r>
            <a:r>
              <a:rPr lang="en-US" dirty="0" err="1"/>
              <a:t>dạng</a:t>
            </a:r>
            <a:r>
              <a:rPr lang="en-US" dirty="0"/>
              <a:t> </a:t>
            </a:r>
            <a:r>
              <a:rPr lang="en-US" dirty="0" err="1"/>
              <a:t>bù</a:t>
            </a:r>
            <a:r>
              <a:rPr lang="en-US" dirty="0"/>
              <a:t> 2</a:t>
            </a:r>
          </a:p>
          <a:p>
            <a:endParaRPr lang="en-US" dirty="0"/>
          </a:p>
        </p:txBody>
      </p:sp>
      <p:sp>
        <p:nvSpPr>
          <p:cNvPr id="23" name="Rectangle 22">
            <a:extLst>
              <a:ext uri="{FF2B5EF4-FFF2-40B4-BE49-F238E27FC236}">
                <a16:creationId xmlns:a16="http://schemas.microsoft.com/office/drawing/2014/main" id="{BC853233-A940-416D-D232-D57A2D111A55}"/>
              </a:ext>
            </a:extLst>
          </p:cNvPr>
          <p:cNvSpPr/>
          <p:nvPr/>
        </p:nvSpPr>
        <p:spPr>
          <a:xfrm>
            <a:off x="8210661" y="4240356"/>
            <a:ext cx="888763" cy="564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0XE7</a:t>
            </a:r>
          </a:p>
        </p:txBody>
      </p:sp>
      <p:sp>
        <p:nvSpPr>
          <p:cNvPr id="25" name="TextBox 24">
            <a:extLst>
              <a:ext uri="{FF2B5EF4-FFF2-40B4-BE49-F238E27FC236}">
                <a16:creationId xmlns:a16="http://schemas.microsoft.com/office/drawing/2014/main" id="{A0802E1B-487A-CD84-04F1-ED01B928085C}"/>
              </a:ext>
            </a:extLst>
          </p:cNvPr>
          <p:cNvSpPr txBox="1"/>
          <p:nvPr/>
        </p:nvSpPr>
        <p:spPr>
          <a:xfrm>
            <a:off x="9150632" y="4132836"/>
            <a:ext cx="3678385" cy="923330"/>
          </a:xfrm>
          <a:prstGeom prst="rect">
            <a:avLst/>
          </a:prstGeom>
          <a:noFill/>
        </p:spPr>
        <p:txBody>
          <a:bodyPr wrap="square" rtlCol="0">
            <a:spAutoFit/>
          </a:bodyPr>
          <a:lstStyle/>
          <a:p>
            <a:pPr marL="285750" indent="-285750">
              <a:buFontTx/>
              <a:buChar char="-"/>
            </a:pPr>
            <a:r>
              <a:rPr lang="en-US" dirty="0" err="1"/>
              <a:t>Giá</a:t>
            </a:r>
            <a:r>
              <a:rPr lang="en-US" dirty="0"/>
              <a:t> </a:t>
            </a:r>
            <a:r>
              <a:rPr lang="en-US" dirty="0" err="1"/>
              <a:t>trị</a:t>
            </a:r>
            <a:r>
              <a:rPr lang="en-US" dirty="0"/>
              <a:t> hex = 0xE7</a:t>
            </a:r>
          </a:p>
          <a:p>
            <a:pPr marL="285750" indent="-285750">
              <a:buFontTx/>
              <a:buChar char="-"/>
            </a:pPr>
            <a:r>
              <a:rPr lang="en-US" dirty="0" err="1"/>
              <a:t>Hệ</a:t>
            </a:r>
            <a:r>
              <a:rPr lang="en-US" dirty="0"/>
              <a:t> </a:t>
            </a:r>
            <a:r>
              <a:rPr lang="en-US" dirty="0" err="1"/>
              <a:t>số</a:t>
            </a:r>
            <a:r>
              <a:rPr lang="en-US" dirty="0"/>
              <a:t> 10: -25</a:t>
            </a:r>
          </a:p>
          <a:p>
            <a:endParaRPr lang="en-US" dirty="0"/>
          </a:p>
        </p:txBody>
      </p:sp>
    </p:spTree>
    <p:extLst>
      <p:ext uri="{BB962C8B-B14F-4D97-AF65-F5344CB8AC3E}">
        <p14:creationId xmlns:p14="http://schemas.microsoft.com/office/powerpoint/2010/main" val="4043684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65E01-00B0-4AFA-05D9-E4959B2519B3}"/>
              </a:ext>
            </a:extLst>
          </p:cNvPr>
          <p:cNvSpPr>
            <a:spLocks noGrp="1"/>
          </p:cNvSpPr>
          <p:nvPr>
            <p:ph type="title"/>
          </p:nvPr>
        </p:nvSpPr>
        <p:spPr/>
        <p:txBody>
          <a:bodyPr/>
          <a:lstStyle/>
          <a:p>
            <a:pPr algn="ctr"/>
            <a:r>
              <a:rPr lang="en-US" dirty="0" err="1"/>
              <a:t>Ví</a:t>
            </a:r>
            <a:r>
              <a:rPr lang="en-US" dirty="0"/>
              <a:t> </a:t>
            </a:r>
            <a:r>
              <a:rPr lang="en-US" dirty="0" err="1"/>
              <a:t>dụ</a:t>
            </a:r>
            <a:r>
              <a:rPr lang="en-US" dirty="0"/>
              <a:t> </a:t>
            </a:r>
            <a:r>
              <a:rPr lang="en-US" dirty="0" err="1"/>
              <a:t>Bù</a:t>
            </a:r>
            <a:r>
              <a:rPr lang="en-US" dirty="0"/>
              <a:t> 2</a:t>
            </a:r>
          </a:p>
        </p:txBody>
      </p:sp>
      <p:sp>
        <p:nvSpPr>
          <p:cNvPr id="6" name="AutoShape 6" descr="Biểu diễn số âm dưới dạng nhị phân theo phương pháp số bù 2 | by Nguyễn Duy  Tân | Medium">
            <a:extLst>
              <a:ext uri="{FF2B5EF4-FFF2-40B4-BE49-F238E27FC236}">
                <a16:creationId xmlns:a16="http://schemas.microsoft.com/office/drawing/2014/main" id="{FC5B4D3A-A9FF-3E64-020C-F54BAFF94E8E}"/>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err="1"/>
              <a:t>Ví</a:t>
            </a:r>
            <a:r>
              <a:rPr lang="en-US" dirty="0"/>
              <a:t> </a:t>
            </a:r>
            <a:r>
              <a:rPr lang="en-US" dirty="0" err="1"/>
              <a:t>dụ</a:t>
            </a:r>
            <a:r>
              <a:rPr lang="en-US" dirty="0"/>
              <a:t> 1:</a:t>
            </a:r>
          </a:p>
          <a:p>
            <a:endParaRPr lang="en-US" dirty="0"/>
          </a:p>
        </p:txBody>
      </p:sp>
      <p:pic>
        <p:nvPicPr>
          <p:cNvPr id="3082" name="Picture 10" descr="BeeLab: [Vi mạch / Kỹ thuật số] BÀI 1:HỆ THỐNG SỐ">
            <a:extLst>
              <a:ext uri="{FF2B5EF4-FFF2-40B4-BE49-F238E27FC236}">
                <a16:creationId xmlns:a16="http://schemas.microsoft.com/office/drawing/2014/main" id="{75E6F0ED-B6EE-4E65-D890-6BCE6BB6E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55" y="2379781"/>
            <a:ext cx="4457700" cy="120967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Binary Addition - Rules, Examples, Formula, FAQs">
            <a:extLst>
              <a:ext uri="{FF2B5EF4-FFF2-40B4-BE49-F238E27FC236}">
                <a16:creationId xmlns:a16="http://schemas.microsoft.com/office/drawing/2014/main" id="{30DB15A6-18EB-4276-1718-9277128EB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0555" y="1541582"/>
            <a:ext cx="6619875" cy="471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81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84"/>
                                        </p:tgtEl>
                                        <p:attrNameLst>
                                          <p:attrName>style.visibility</p:attrName>
                                        </p:attrNameLst>
                                      </p:cBhvr>
                                      <p:to>
                                        <p:strVal val="visible"/>
                                      </p:to>
                                    </p:set>
                                    <p:anim calcmode="lin" valueType="num">
                                      <p:cBhvr additive="base">
                                        <p:cTn id="7" dur="500" fill="hold"/>
                                        <p:tgtEl>
                                          <p:spTgt spid="3084"/>
                                        </p:tgtEl>
                                        <p:attrNameLst>
                                          <p:attrName>ppt_x</p:attrName>
                                        </p:attrNameLst>
                                      </p:cBhvr>
                                      <p:tavLst>
                                        <p:tav tm="0">
                                          <p:val>
                                            <p:strVal val="#ppt_x"/>
                                          </p:val>
                                        </p:tav>
                                        <p:tav tm="100000">
                                          <p:val>
                                            <p:strVal val="#ppt_x"/>
                                          </p:val>
                                        </p:tav>
                                      </p:tavLst>
                                    </p:anim>
                                    <p:anim calcmode="lin" valueType="num">
                                      <p:cBhvr additive="base">
                                        <p:cTn id="8" dur="500" fill="hold"/>
                                        <p:tgtEl>
                                          <p:spTgt spid="30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B539E-F8A2-6266-E63F-27EC9DD68CC7}"/>
              </a:ext>
            </a:extLst>
          </p:cNvPr>
          <p:cNvSpPr>
            <a:spLocks noGrp="1"/>
          </p:cNvSpPr>
          <p:nvPr>
            <p:ph type="title"/>
          </p:nvPr>
        </p:nvSpPr>
        <p:spPr/>
        <p:txBody>
          <a:bodyPr/>
          <a:lstStyle/>
          <a:p>
            <a:r>
              <a:rPr lang="en-US" dirty="0" err="1"/>
              <a:t>Bài</a:t>
            </a:r>
            <a:r>
              <a:rPr lang="en-US" dirty="0"/>
              <a:t> </a:t>
            </a:r>
            <a:r>
              <a:rPr lang="en-US" dirty="0" err="1"/>
              <a:t>tập</a:t>
            </a:r>
            <a:r>
              <a:rPr lang="en-US" dirty="0"/>
              <a:t> </a:t>
            </a:r>
            <a:r>
              <a:rPr lang="en-US" dirty="0" err="1"/>
              <a:t>vận</a:t>
            </a:r>
            <a:r>
              <a:rPr lang="en-US" dirty="0"/>
              <a:t> </a:t>
            </a:r>
            <a:r>
              <a:rPr lang="en-US" dirty="0" err="1"/>
              <a:t>dụng</a:t>
            </a:r>
            <a:r>
              <a:rPr lang="en-US" dirty="0"/>
              <a:t>(</a:t>
            </a:r>
            <a:r>
              <a:rPr lang="en-US" dirty="0" err="1"/>
              <a:t>làm</a:t>
            </a:r>
            <a:r>
              <a:rPr lang="en-US" dirty="0"/>
              <a:t> </a:t>
            </a:r>
            <a:r>
              <a:rPr lang="en-US" dirty="0" err="1"/>
              <a:t>tại</a:t>
            </a:r>
            <a:r>
              <a:rPr lang="en-US" dirty="0"/>
              <a:t> </a:t>
            </a:r>
            <a:r>
              <a:rPr lang="en-US" dirty="0" err="1"/>
              <a:t>lớp</a:t>
            </a:r>
            <a:r>
              <a:rPr lang="en-US" dirty="0"/>
              <a:t>)</a:t>
            </a:r>
          </a:p>
        </p:txBody>
      </p:sp>
      <p:sp>
        <p:nvSpPr>
          <p:cNvPr id="3" name="Content Placeholder 2">
            <a:extLst>
              <a:ext uri="{FF2B5EF4-FFF2-40B4-BE49-F238E27FC236}">
                <a16:creationId xmlns:a16="http://schemas.microsoft.com/office/drawing/2014/main" id="{87502A09-5A3F-4500-0B58-B47685480DDA}"/>
              </a:ext>
            </a:extLst>
          </p:cNvPr>
          <p:cNvSpPr>
            <a:spLocks noGrp="1"/>
          </p:cNvSpPr>
          <p:nvPr>
            <p:ph idx="1"/>
          </p:nvPr>
        </p:nvSpPr>
        <p:spPr/>
        <p:txBody>
          <a:bodyPr/>
          <a:lstStyle/>
          <a:p>
            <a:r>
              <a:rPr lang="en-US" dirty="0" err="1"/>
              <a:t>Biểu</a:t>
            </a:r>
            <a:r>
              <a:rPr lang="en-US" dirty="0"/>
              <a:t> </a:t>
            </a:r>
            <a:r>
              <a:rPr lang="en-US" dirty="0" err="1"/>
              <a:t>diễn</a:t>
            </a:r>
            <a:r>
              <a:rPr lang="en-US" dirty="0"/>
              <a:t> </a:t>
            </a:r>
            <a:r>
              <a:rPr lang="en-US" dirty="0" err="1"/>
              <a:t>các</a:t>
            </a:r>
            <a:r>
              <a:rPr lang="en-US" dirty="0"/>
              <a:t> </a:t>
            </a:r>
            <a:r>
              <a:rPr lang="en-US" dirty="0" err="1"/>
              <a:t>số</a:t>
            </a:r>
            <a:r>
              <a:rPr lang="en-US" dirty="0"/>
              <a:t> </a:t>
            </a:r>
            <a:r>
              <a:rPr lang="en-US" dirty="0" err="1"/>
              <a:t>sau</a:t>
            </a:r>
            <a:r>
              <a:rPr lang="en-US" dirty="0"/>
              <a:t> </a:t>
            </a:r>
            <a:r>
              <a:rPr lang="en-US" dirty="0" err="1"/>
              <a:t>dưới</a:t>
            </a:r>
            <a:r>
              <a:rPr lang="en-US" dirty="0"/>
              <a:t> </a:t>
            </a:r>
            <a:r>
              <a:rPr lang="en-US" dirty="0" err="1"/>
              <a:t>dạng</a:t>
            </a:r>
            <a:r>
              <a:rPr lang="en-US" dirty="0"/>
              <a:t> </a:t>
            </a:r>
            <a:r>
              <a:rPr lang="en-US" dirty="0" err="1"/>
              <a:t>nhị</a:t>
            </a:r>
            <a:r>
              <a:rPr lang="en-US" dirty="0"/>
              <a:t> </a:t>
            </a:r>
            <a:r>
              <a:rPr lang="en-US" dirty="0" err="1"/>
              <a:t>phân</a:t>
            </a:r>
            <a:r>
              <a:rPr lang="en-US" dirty="0"/>
              <a:t> </a:t>
            </a:r>
            <a:r>
              <a:rPr lang="en-US" dirty="0" err="1"/>
              <a:t>bù</a:t>
            </a:r>
            <a:r>
              <a:rPr lang="en-US" dirty="0"/>
              <a:t> 2</a:t>
            </a:r>
          </a:p>
          <a:p>
            <a:pPr lvl="1"/>
            <a:r>
              <a:rPr lang="en-US" dirty="0"/>
              <a:t>-52</a:t>
            </a:r>
          </a:p>
          <a:p>
            <a:pPr lvl="1"/>
            <a:r>
              <a:rPr lang="en-US" dirty="0"/>
              <a:t>-200</a:t>
            </a:r>
          </a:p>
          <a:p>
            <a:pPr lvl="1"/>
            <a:r>
              <a:rPr lang="en-US" dirty="0"/>
              <a:t>-80</a:t>
            </a:r>
          </a:p>
          <a:p>
            <a:pPr lvl="1"/>
            <a:r>
              <a:rPr lang="en-US" dirty="0"/>
              <a:t>-123</a:t>
            </a:r>
          </a:p>
        </p:txBody>
      </p:sp>
      <p:pic>
        <p:nvPicPr>
          <p:cNvPr id="4" name="Picture 12" descr="Binary Addition - Rules, Examples, Formula, FAQs">
            <a:extLst>
              <a:ext uri="{FF2B5EF4-FFF2-40B4-BE49-F238E27FC236}">
                <a16:creationId xmlns:a16="http://schemas.microsoft.com/office/drawing/2014/main" id="{3F5EB0BB-0C6B-E90A-FDE1-983B31B2E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3925" y="2143125"/>
            <a:ext cx="6619875" cy="471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75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87BEC-0485-FABB-7A49-7C087A013A1C}"/>
              </a:ext>
            </a:extLst>
          </p:cNvPr>
          <p:cNvSpPr>
            <a:spLocks noGrp="1"/>
          </p:cNvSpPr>
          <p:nvPr>
            <p:ph type="title"/>
          </p:nvPr>
        </p:nvSpPr>
        <p:spPr/>
        <p:txBody>
          <a:bodyPr/>
          <a:lstStyle/>
          <a:p>
            <a:pPr algn="ctr"/>
            <a:r>
              <a:rPr lang="en-US" dirty="0" err="1"/>
              <a:t>Ví</a:t>
            </a:r>
            <a:r>
              <a:rPr lang="en-US" dirty="0"/>
              <a:t> </a:t>
            </a:r>
            <a:r>
              <a:rPr lang="en-US" dirty="0" err="1"/>
              <a:t>dụ</a:t>
            </a:r>
            <a:r>
              <a:rPr lang="en-US" dirty="0"/>
              <a:t> </a:t>
            </a:r>
            <a:r>
              <a:rPr lang="en-US" dirty="0" err="1"/>
              <a:t>sô</a:t>
            </a:r>
            <a:r>
              <a:rPr lang="en-US" dirty="0"/>
              <a:t> </a:t>
            </a:r>
            <a:r>
              <a:rPr lang="en-US" dirty="0" err="1"/>
              <a:t>dương</a:t>
            </a:r>
            <a:endParaRPr lang="en-US" dirty="0"/>
          </a:p>
        </p:txBody>
      </p:sp>
      <p:graphicFrame>
        <p:nvGraphicFramePr>
          <p:cNvPr id="5" name="Table 5">
            <a:extLst>
              <a:ext uri="{FF2B5EF4-FFF2-40B4-BE49-F238E27FC236}">
                <a16:creationId xmlns:a16="http://schemas.microsoft.com/office/drawing/2014/main" id="{ED115FD2-50A6-485C-BBFA-584E50CBFBCE}"/>
              </a:ext>
            </a:extLst>
          </p:cNvPr>
          <p:cNvGraphicFramePr>
            <a:graphicFrameLocks noGrp="1"/>
          </p:cNvGraphicFramePr>
          <p:nvPr>
            <p:ph idx="1"/>
          </p:nvPr>
        </p:nvGraphicFramePr>
        <p:xfrm>
          <a:off x="3548285" y="3816946"/>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sp>
        <p:nvSpPr>
          <p:cNvPr id="4" name="Rectangle 3">
            <a:extLst>
              <a:ext uri="{FF2B5EF4-FFF2-40B4-BE49-F238E27FC236}">
                <a16:creationId xmlns:a16="http://schemas.microsoft.com/office/drawing/2014/main" id="{7E4B92AF-EAE7-48B1-9BD4-ABB7E36D5AEF}"/>
              </a:ext>
            </a:extLst>
          </p:cNvPr>
          <p:cNvSpPr/>
          <p:nvPr/>
        </p:nvSpPr>
        <p:spPr>
          <a:xfrm>
            <a:off x="5358214" y="2110573"/>
            <a:ext cx="129806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  25</a:t>
            </a:r>
          </a:p>
        </p:txBody>
      </p:sp>
      <p:graphicFrame>
        <p:nvGraphicFramePr>
          <p:cNvPr id="6" name="Table 5">
            <a:extLst>
              <a:ext uri="{FF2B5EF4-FFF2-40B4-BE49-F238E27FC236}">
                <a16:creationId xmlns:a16="http://schemas.microsoft.com/office/drawing/2014/main" id="{C11A79D7-B261-2AEE-3432-21ACE4A48BC6}"/>
              </a:ext>
            </a:extLst>
          </p:cNvPr>
          <p:cNvGraphicFramePr>
            <a:graphicFrameLocks/>
          </p:cNvGraphicFramePr>
          <p:nvPr>
            <p:extLst>
              <p:ext uri="{D42A27DB-BD31-4B8C-83A1-F6EECF244321}">
                <p14:modId xmlns:p14="http://schemas.microsoft.com/office/powerpoint/2010/main" val="2230977005"/>
              </p:ext>
            </p:extLst>
          </p:nvPr>
        </p:nvGraphicFramePr>
        <p:xfrm>
          <a:off x="3548285" y="4240355"/>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extLst>
                  <a:ext uri="{0D108BD9-81ED-4DB2-BD59-A6C34878D82A}">
                    <a16:rowId xmlns:a16="http://schemas.microsoft.com/office/drawing/2014/main" val="1199000388"/>
                  </a:ext>
                </a:extLst>
              </a:tr>
            </a:tbl>
          </a:graphicData>
        </a:graphic>
      </p:graphicFrame>
      <p:sp>
        <p:nvSpPr>
          <p:cNvPr id="8" name="Left Brace 7">
            <a:extLst>
              <a:ext uri="{FF2B5EF4-FFF2-40B4-BE49-F238E27FC236}">
                <a16:creationId xmlns:a16="http://schemas.microsoft.com/office/drawing/2014/main" id="{F4E1C67B-A596-7C66-AEFF-AF814D4CAF1A}"/>
              </a:ext>
            </a:extLst>
          </p:cNvPr>
          <p:cNvSpPr/>
          <p:nvPr/>
        </p:nvSpPr>
        <p:spPr>
          <a:xfrm rot="5400000">
            <a:off x="5440057" y="1520963"/>
            <a:ext cx="1398410" cy="4040381"/>
          </a:xfrm>
          <a:prstGeom prst="leftBrace">
            <a:avLst/>
          </a:pr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9" name="Oval 8">
            <a:extLst>
              <a:ext uri="{FF2B5EF4-FFF2-40B4-BE49-F238E27FC236}">
                <a16:creationId xmlns:a16="http://schemas.microsoft.com/office/drawing/2014/main" id="{C188BD8E-7C0D-704D-FECF-36228D7AECBA}"/>
              </a:ext>
            </a:extLst>
          </p:cNvPr>
          <p:cNvSpPr/>
          <p:nvPr/>
        </p:nvSpPr>
        <p:spPr>
          <a:xfrm>
            <a:off x="5840605" y="2280731"/>
            <a:ext cx="597314" cy="580512"/>
          </a:xfrm>
          <a:prstGeom prst="ellipse">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sz="4400" dirty="0">
              <a:ln w="0"/>
              <a:solidFill>
                <a:schemeClr val="tx1"/>
              </a:solidFill>
              <a:effectLst>
                <a:outerShdw blurRad="38100" dist="19050" dir="2700000" algn="tl" rotWithShape="0">
                  <a:schemeClr val="dk1">
                    <a:alpha val="40000"/>
                  </a:schemeClr>
                </a:outerShdw>
              </a:effectLst>
            </a:endParaRPr>
          </a:p>
        </p:txBody>
      </p:sp>
      <p:cxnSp>
        <p:nvCxnSpPr>
          <p:cNvPr id="16" name="Connector: Elbow 15">
            <a:extLst>
              <a:ext uri="{FF2B5EF4-FFF2-40B4-BE49-F238E27FC236}">
                <a16:creationId xmlns:a16="http://schemas.microsoft.com/office/drawing/2014/main" id="{34E7BD5A-98AB-29ED-872E-343ADE20AE00}"/>
              </a:ext>
            </a:extLst>
          </p:cNvPr>
          <p:cNvCxnSpPr>
            <a:cxnSpLocks/>
            <a:stCxn id="6" idx="1"/>
            <a:endCxn id="4" idx="1"/>
          </p:cNvCxnSpPr>
          <p:nvPr/>
        </p:nvCxnSpPr>
        <p:spPr>
          <a:xfrm rot="10800000" flipH="1">
            <a:off x="3548284" y="2567774"/>
            <a:ext cx="1809929" cy="1954855"/>
          </a:xfrm>
          <a:prstGeom prst="bentConnector3">
            <a:avLst>
              <a:gd name="adj1" fmla="val -12630"/>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20" name="TextBox 19">
            <a:extLst>
              <a:ext uri="{FF2B5EF4-FFF2-40B4-BE49-F238E27FC236}">
                <a16:creationId xmlns:a16="http://schemas.microsoft.com/office/drawing/2014/main" id="{F5F2E931-84FB-A568-9ACF-C86065D0E4E2}"/>
              </a:ext>
            </a:extLst>
          </p:cNvPr>
          <p:cNvSpPr txBox="1"/>
          <p:nvPr/>
        </p:nvSpPr>
        <p:spPr>
          <a:xfrm>
            <a:off x="2956401" y="1667566"/>
            <a:ext cx="2102265" cy="923330"/>
          </a:xfrm>
          <a:prstGeom prst="rect">
            <a:avLst/>
          </a:prstGeom>
          <a:noFill/>
        </p:spPr>
        <p:txBody>
          <a:bodyPr wrap="square" rtlCol="0">
            <a:spAutoFit/>
          </a:bodyPr>
          <a:lstStyle/>
          <a:p>
            <a:r>
              <a:rPr lang="en-US" dirty="0" err="1"/>
              <a:t>Đây</a:t>
            </a:r>
            <a:r>
              <a:rPr lang="en-US" dirty="0"/>
              <a:t> </a:t>
            </a:r>
            <a:r>
              <a:rPr lang="en-US" dirty="0" err="1"/>
              <a:t>là</a:t>
            </a:r>
            <a:r>
              <a:rPr lang="en-US" dirty="0"/>
              <a:t> bit </a:t>
            </a:r>
            <a:r>
              <a:rPr lang="en-US" dirty="0" err="1"/>
              <a:t>dấu</a:t>
            </a:r>
            <a:r>
              <a:rPr lang="en-US" dirty="0"/>
              <a:t>:</a:t>
            </a:r>
          </a:p>
          <a:p>
            <a:r>
              <a:rPr lang="en-US" dirty="0"/>
              <a:t>1 = </a:t>
            </a:r>
            <a:r>
              <a:rPr lang="en-US" dirty="0" err="1"/>
              <a:t>Âm</a:t>
            </a:r>
            <a:endParaRPr lang="en-US" dirty="0"/>
          </a:p>
          <a:p>
            <a:r>
              <a:rPr lang="en-US" dirty="0"/>
              <a:t>0 = </a:t>
            </a:r>
            <a:r>
              <a:rPr lang="en-US" dirty="0" err="1"/>
              <a:t>Dương</a:t>
            </a:r>
            <a:endParaRPr lang="en-US" dirty="0"/>
          </a:p>
        </p:txBody>
      </p:sp>
      <p:sp>
        <p:nvSpPr>
          <p:cNvPr id="22" name="TextBox 21">
            <a:extLst>
              <a:ext uri="{FF2B5EF4-FFF2-40B4-BE49-F238E27FC236}">
                <a16:creationId xmlns:a16="http://schemas.microsoft.com/office/drawing/2014/main" id="{3DFA0384-3EAC-52D0-F2FC-58435759A243}"/>
              </a:ext>
            </a:extLst>
          </p:cNvPr>
          <p:cNvSpPr txBox="1"/>
          <p:nvPr/>
        </p:nvSpPr>
        <p:spPr>
          <a:xfrm>
            <a:off x="6815849" y="3181792"/>
            <a:ext cx="3678385" cy="646331"/>
          </a:xfrm>
          <a:prstGeom prst="rect">
            <a:avLst/>
          </a:prstGeom>
          <a:noFill/>
        </p:spPr>
        <p:txBody>
          <a:bodyPr wrap="square" rtlCol="0">
            <a:spAutoFit/>
          </a:bodyPr>
          <a:lstStyle/>
          <a:p>
            <a:pPr marL="285750" indent="-285750">
              <a:buFontTx/>
              <a:buChar char="-"/>
            </a:pPr>
            <a:r>
              <a:rPr lang="en-US" dirty="0" err="1"/>
              <a:t>Độ</a:t>
            </a:r>
            <a:r>
              <a:rPr lang="en-US" dirty="0"/>
              <a:t> </a:t>
            </a:r>
            <a:r>
              <a:rPr lang="en-US" dirty="0" err="1"/>
              <a:t>lớn</a:t>
            </a:r>
            <a:endParaRPr lang="en-US" dirty="0"/>
          </a:p>
          <a:p>
            <a:endParaRPr lang="en-US" dirty="0"/>
          </a:p>
        </p:txBody>
      </p:sp>
      <p:sp>
        <p:nvSpPr>
          <p:cNvPr id="23" name="Rectangle 22">
            <a:extLst>
              <a:ext uri="{FF2B5EF4-FFF2-40B4-BE49-F238E27FC236}">
                <a16:creationId xmlns:a16="http://schemas.microsoft.com/office/drawing/2014/main" id="{BC853233-A940-416D-D232-D57A2D111A55}"/>
              </a:ext>
            </a:extLst>
          </p:cNvPr>
          <p:cNvSpPr/>
          <p:nvPr/>
        </p:nvSpPr>
        <p:spPr>
          <a:xfrm>
            <a:off x="8210661" y="4240356"/>
            <a:ext cx="888763" cy="564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0X19</a:t>
            </a:r>
          </a:p>
        </p:txBody>
      </p:sp>
      <p:sp>
        <p:nvSpPr>
          <p:cNvPr id="25" name="TextBox 24">
            <a:extLst>
              <a:ext uri="{FF2B5EF4-FFF2-40B4-BE49-F238E27FC236}">
                <a16:creationId xmlns:a16="http://schemas.microsoft.com/office/drawing/2014/main" id="{A0802E1B-487A-CD84-04F1-ED01B928085C}"/>
              </a:ext>
            </a:extLst>
          </p:cNvPr>
          <p:cNvSpPr txBox="1"/>
          <p:nvPr/>
        </p:nvSpPr>
        <p:spPr>
          <a:xfrm>
            <a:off x="9150632" y="4132836"/>
            <a:ext cx="3678385" cy="923330"/>
          </a:xfrm>
          <a:prstGeom prst="rect">
            <a:avLst/>
          </a:prstGeom>
          <a:noFill/>
        </p:spPr>
        <p:txBody>
          <a:bodyPr wrap="square" rtlCol="0">
            <a:spAutoFit/>
          </a:bodyPr>
          <a:lstStyle/>
          <a:p>
            <a:pPr marL="285750" indent="-285750">
              <a:buFontTx/>
              <a:buChar char="-"/>
            </a:pPr>
            <a:r>
              <a:rPr lang="en-US" dirty="0" err="1"/>
              <a:t>Giá</a:t>
            </a:r>
            <a:r>
              <a:rPr lang="en-US" dirty="0"/>
              <a:t> </a:t>
            </a:r>
            <a:r>
              <a:rPr lang="en-US" dirty="0" err="1"/>
              <a:t>trị</a:t>
            </a:r>
            <a:r>
              <a:rPr lang="en-US" dirty="0"/>
              <a:t> hex = 0xE7</a:t>
            </a:r>
          </a:p>
          <a:p>
            <a:pPr marL="285750" indent="-285750">
              <a:buFontTx/>
              <a:buChar char="-"/>
            </a:pPr>
            <a:r>
              <a:rPr lang="en-US" dirty="0" err="1"/>
              <a:t>Hệ</a:t>
            </a:r>
            <a:r>
              <a:rPr lang="en-US" dirty="0"/>
              <a:t> </a:t>
            </a:r>
            <a:r>
              <a:rPr lang="en-US" dirty="0" err="1"/>
              <a:t>số</a:t>
            </a:r>
            <a:r>
              <a:rPr lang="en-US" dirty="0"/>
              <a:t> 10: 25</a:t>
            </a:r>
          </a:p>
          <a:p>
            <a:endParaRPr lang="en-US" dirty="0"/>
          </a:p>
        </p:txBody>
      </p:sp>
    </p:spTree>
    <p:extLst>
      <p:ext uri="{BB962C8B-B14F-4D97-AF65-F5344CB8AC3E}">
        <p14:creationId xmlns:p14="http://schemas.microsoft.com/office/powerpoint/2010/main" val="734236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57613-D78C-BF52-D4B5-F69A162AAF78}"/>
              </a:ext>
            </a:extLst>
          </p:cNvPr>
          <p:cNvSpPr>
            <a:spLocks noGrp="1"/>
          </p:cNvSpPr>
          <p:nvPr>
            <p:ph type="title"/>
          </p:nvPr>
        </p:nvSpPr>
        <p:spPr/>
        <p:txBody>
          <a:bodyPr/>
          <a:lstStyle/>
          <a:p>
            <a:r>
              <a:rPr lang="en-US" dirty="0" err="1"/>
              <a:t>Giới</a:t>
            </a:r>
            <a:r>
              <a:rPr lang="en-US" dirty="0"/>
              <a:t> </a:t>
            </a:r>
            <a:r>
              <a:rPr lang="en-US" dirty="0" err="1"/>
              <a:t>hạn</a:t>
            </a:r>
            <a:r>
              <a:rPr lang="en-US" dirty="0"/>
              <a:t> </a:t>
            </a:r>
            <a:r>
              <a:rPr lang="en-US" dirty="0" err="1"/>
              <a:t>của</a:t>
            </a:r>
            <a:r>
              <a:rPr lang="en-US" dirty="0"/>
              <a:t> </a:t>
            </a:r>
            <a:r>
              <a:rPr lang="en-US" dirty="0" err="1"/>
              <a:t>kiểu</a:t>
            </a:r>
            <a:r>
              <a:rPr lang="en-US" dirty="0"/>
              <a:t> char</a:t>
            </a:r>
          </a:p>
        </p:txBody>
      </p:sp>
      <p:sp>
        <p:nvSpPr>
          <p:cNvPr id="3" name="Content Placeholder 2">
            <a:extLst>
              <a:ext uri="{FF2B5EF4-FFF2-40B4-BE49-F238E27FC236}">
                <a16:creationId xmlns:a16="http://schemas.microsoft.com/office/drawing/2014/main" id="{E4F0B58A-0904-1BBE-496B-313711C7287A}"/>
              </a:ext>
            </a:extLst>
          </p:cNvPr>
          <p:cNvSpPr>
            <a:spLocks noGrp="1"/>
          </p:cNvSpPr>
          <p:nvPr>
            <p:ph idx="1"/>
          </p:nvPr>
        </p:nvSpPr>
        <p:spPr/>
        <p:txBody>
          <a:bodyPr/>
          <a:lstStyle/>
          <a:p>
            <a:r>
              <a:rPr lang="en-US" dirty="0"/>
              <a:t>Khi </a:t>
            </a:r>
            <a:r>
              <a:rPr lang="en-US" dirty="0" err="1"/>
              <a:t>là</a:t>
            </a:r>
            <a:r>
              <a:rPr lang="en-US" dirty="0"/>
              <a:t> </a:t>
            </a:r>
            <a:r>
              <a:rPr lang="en-US" dirty="0" err="1"/>
              <a:t>số</a:t>
            </a:r>
            <a:r>
              <a:rPr lang="en-US" dirty="0"/>
              <a:t> </a:t>
            </a:r>
            <a:r>
              <a:rPr lang="en-US" dirty="0" err="1"/>
              <a:t>dương</a:t>
            </a:r>
            <a:endParaRPr lang="en-US" dirty="0"/>
          </a:p>
          <a:p>
            <a:r>
              <a:rPr lang="en-US" dirty="0" err="1"/>
              <a:t>Giá</a:t>
            </a:r>
            <a:r>
              <a:rPr lang="en-US" dirty="0"/>
              <a:t> </a:t>
            </a:r>
            <a:r>
              <a:rPr lang="en-US" dirty="0" err="1"/>
              <a:t>trị</a:t>
            </a:r>
            <a:r>
              <a:rPr lang="en-US" dirty="0"/>
              <a:t> </a:t>
            </a:r>
            <a:r>
              <a:rPr lang="en-US" dirty="0" err="1"/>
              <a:t>nhỏ</a:t>
            </a:r>
            <a:r>
              <a:rPr lang="en-US" dirty="0"/>
              <a:t> </a:t>
            </a:r>
            <a:r>
              <a:rPr lang="en-US" dirty="0" err="1"/>
              <a:t>nhất</a:t>
            </a:r>
            <a:r>
              <a:rPr lang="en-US" dirty="0"/>
              <a:t> </a:t>
            </a:r>
            <a:r>
              <a:rPr lang="en-US" dirty="0" err="1"/>
              <a:t>là</a:t>
            </a:r>
            <a:r>
              <a:rPr lang="en-US" dirty="0"/>
              <a:t> 0</a:t>
            </a:r>
          </a:p>
          <a:p>
            <a:endParaRPr lang="en-US" dirty="0"/>
          </a:p>
          <a:p>
            <a:r>
              <a:rPr lang="en-US" dirty="0" err="1"/>
              <a:t>Giá</a:t>
            </a:r>
            <a:r>
              <a:rPr lang="en-US" dirty="0"/>
              <a:t> </a:t>
            </a:r>
            <a:r>
              <a:rPr lang="en-US" dirty="0" err="1"/>
              <a:t>trị</a:t>
            </a:r>
            <a:r>
              <a:rPr lang="en-US" dirty="0"/>
              <a:t> </a:t>
            </a:r>
            <a:r>
              <a:rPr lang="en-US" dirty="0" err="1"/>
              <a:t>lớn</a:t>
            </a:r>
            <a:r>
              <a:rPr lang="en-US" dirty="0"/>
              <a:t> </a:t>
            </a:r>
            <a:r>
              <a:rPr lang="en-US" dirty="0" err="1"/>
              <a:t>nhất</a:t>
            </a:r>
            <a:r>
              <a:rPr lang="en-US" dirty="0"/>
              <a:t> </a:t>
            </a:r>
            <a:r>
              <a:rPr lang="en-US" dirty="0" err="1"/>
              <a:t>là</a:t>
            </a:r>
            <a:r>
              <a:rPr lang="en-US" dirty="0"/>
              <a:t> 127</a:t>
            </a:r>
          </a:p>
          <a:p>
            <a:endParaRPr lang="en-US" dirty="0"/>
          </a:p>
          <a:p>
            <a:r>
              <a:rPr lang="en-US" dirty="0"/>
              <a:t>-&gt; </a:t>
            </a:r>
            <a:r>
              <a:rPr lang="en-US" dirty="0" err="1"/>
              <a:t>từ</a:t>
            </a:r>
            <a:r>
              <a:rPr lang="en-US" dirty="0"/>
              <a:t> 0 - 127</a:t>
            </a:r>
          </a:p>
          <a:p>
            <a:pPr lvl="1"/>
            <a:endParaRPr lang="en-US" dirty="0"/>
          </a:p>
        </p:txBody>
      </p:sp>
      <p:graphicFrame>
        <p:nvGraphicFramePr>
          <p:cNvPr id="6" name="Table 5">
            <a:extLst>
              <a:ext uri="{FF2B5EF4-FFF2-40B4-BE49-F238E27FC236}">
                <a16:creationId xmlns:a16="http://schemas.microsoft.com/office/drawing/2014/main" id="{31421EA7-7C57-564A-9585-226AFE693E62}"/>
              </a:ext>
            </a:extLst>
          </p:cNvPr>
          <p:cNvGraphicFramePr>
            <a:graphicFrameLocks/>
          </p:cNvGraphicFramePr>
          <p:nvPr>
            <p:extLst>
              <p:ext uri="{D42A27DB-BD31-4B8C-83A1-F6EECF244321}">
                <p14:modId xmlns:p14="http://schemas.microsoft.com/office/powerpoint/2010/main" val="4129154031"/>
              </p:ext>
            </p:extLst>
          </p:nvPr>
        </p:nvGraphicFramePr>
        <p:xfrm>
          <a:off x="5265990" y="2441045"/>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graphicFrame>
        <p:nvGraphicFramePr>
          <p:cNvPr id="7" name="Table 6">
            <a:extLst>
              <a:ext uri="{FF2B5EF4-FFF2-40B4-BE49-F238E27FC236}">
                <a16:creationId xmlns:a16="http://schemas.microsoft.com/office/drawing/2014/main" id="{1C321F87-3499-A35D-9385-59A32B45E043}"/>
              </a:ext>
            </a:extLst>
          </p:cNvPr>
          <p:cNvGraphicFramePr>
            <a:graphicFrameLocks/>
          </p:cNvGraphicFramePr>
          <p:nvPr>
            <p:extLst>
              <p:ext uri="{D42A27DB-BD31-4B8C-83A1-F6EECF244321}">
                <p14:modId xmlns:p14="http://schemas.microsoft.com/office/powerpoint/2010/main" val="2697339362"/>
              </p:ext>
            </p:extLst>
          </p:nvPr>
        </p:nvGraphicFramePr>
        <p:xfrm>
          <a:off x="5265990" y="2864454"/>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extLst>
                  <a:ext uri="{0D108BD9-81ED-4DB2-BD59-A6C34878D82A}">
                    <a16:rowId xmlns:a16="http://schemas.microsoft.com/office/drawing/2014/main" val="1199000388"/>
                  </a:ext>
                </a:extLst>
              </a:tr>
            </a:tbl>
          </a:graphicData>
        </a:graphic>
      </p:graphicFrame>
      <p:graphicFrame>
        <p:nvGraphicFramePr>
          <p:cNvPr id="8" name="Table 5">
            <a:extLst>
              <a:ext uri="{FF2B5EF4-FFF2-40B4-BE49-F238E27FC236}">
                <a16:creationId xmlns:a16="http://schemas.microsoft.com/office/drawing/2014/main" id="{6AC38488-FB1F-0FCE-97AC-3C462FFEA30B}"/>
              </a:ext>
            </a:extLst>
          </p:cNvPr>
          <p:cNvGraphicFramePr>
            <a:graphicFrameLocks/>
          </p:cNvGraphicFramePr>
          <p:nvPr>
            <p:extLst>
              <p:ext uri="{D42A27DB-BD31-4B8C-83A1-F6EECF244321}">
                <p14:modId xmlns:p14="http://schemas.microsoft.com/office/powerpoint/2010/main" val="3289523157"/>
              </p:ext>
            </p:extLst>
          </p:nvPr>
        </p:nvGraphicFramePr>
        <p:xfrm>
          <a:off x="5265989" y="4081676"/>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graphicFrame>
        <p:nvGraphicFramePr>
          <p:cNvPr id="9" name="Table 8">
            <a:extLst>
              <a:ext uri="{FF2B5EF4-FFF2-40B4-BE49-F238E27FC236}">
                <a16:creationId xmlns:a16="http://schemas.microsoft.com/office/drawing/2014/main" id="{F0703D38-F031-3AD9-4698-4DBB829FE129}"/>
              </a:ext>
            </a:extLst>
          </p:cNvPr>
          <p:cNvGraphicFramePr>
            <a:graphicFrameLocks/>
          </p:cNvGraphicFramePr>
          <p:nvPr>
            <p:extLst>
              <p:ext uri="{D42A27DB-BD31-4B8C-83A1-F6EECF244321}">
                <p14:modId xmlns:p14="http://schemas.microsoft.com/office/powerpoint/2010/main" val="1710133221"/>
              </p:ext>
            </p:extLst>
          </p:nvPr>
        </p:nvGraphicFramePr>
        <p:xfrm>
          <a:off x="5265989" y="4505085"/>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extLst>
                  <a:ext uri="{0D108BD9-81ED-4DB2-BD59-A6C34878D82A}">
                    <a16:rowId xmlns:a16="http://schemas.microsoft.com/office/drawing/2014/main" val="1199000388"/>
                  </a:ext>
                </a:extLst>
              </a:tr>
            </a:tbl>
          </a:graphicData>
        </a:graphic>
      </p:graphicFrame>
      <p:cxnSp>
        <p:nvCxnSpPr>
          <p:cNvPr id="11" name="Straight Connector 10">
            <a:extLst>
              <a:ext uri="{FF2B5EF4-FFF2-40B4-BE49-F238E27FC236}">
                <a16:creationId xmlns:a16="http://schemas.microsoft.com/office/drawing/2014/main" id="{BC9F9C14-E383-D0B7-FAD0-17CB089D67FD}"/>
              </a:ext>
            </a:extLst>
          </p:cNvPr>
          <p:cNvCxnSpPr>
            <a:cxnSpLocks/>
          </p:cNvCxnSpPr>
          <p:nvPr/>
        </p:nvCxnSpPr>
        <p:spPr>
          <a:xfrm>
            <a:off x="5862415" y="2546647"/>
            <a:ext cx="0" cy="2751746"/>
          </a:xfrm>
          <a:prstGeom prst="line">
            <a:avLst/>
          </a:prstGeom>
          <a:ln w="571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91127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57613-D78C-BF52-D4B5-F69A162AAF78}"/>
              </a:ext>
            </a:extLst>
          </p:cNvPr>
          <p:cNvSpPr>
            <a:spLocks noGrp="1"/>
          </p:cNvSpPr>
          <p:nvPr>
            <p:ph type="title"/>
          </p:nvPr>
        </p:nvSpPr>
        <p:spPr/>
        <p:txBody>
          <a:bodyPr/>
          <a:lstStyle/>
          <a:p>
            <a:r>
              <a:rPr lang="en-US" dirty="0" err="1"/>
              <a:t>Giới</a:t>
            </a:r>
            <a:r>
              <a:rPr lang="en-US" dirty="0"/>
              <a:t> </a:t>
            </a:r>
            <a:r>
              <a:rPr lang="en-US" dirty="0" err="1"/>
              <a:t>hạn</a:t>
            </a:r>
            <a:r>
              <a:rPr lang="en-US" dirty="0"/>
              <a:t> </a:t>
            </a:r>
            <a:r>
              <a:rPr lang="en-US" dirty="0" err="1"/>
              <a:t>của</a:t>
            </a:r>
            <a:r>
              <a:rPr lang="en-US" dirty="0"/>
              <a:t> </a:t>
            </a:r>
            <a:r>
              <a:rPr lang="en-US" dirty="0" err="1"/>
              <a:t>kiểu</a:t>
            </a:r>
            <a:r>
              <a:rPr lang="en-US" dirty="0"/>
              <a:t> char</a:t>
            </a:r>
          </a:p>
        </p:txBody>
      </p:sp>
      <p:sp>
        <p:nvSpPr>
          <p:cNvPr id="3" name="Content Placeholder 2">
            <a:extLst>
              <a:ext uri="{FF2B5EF4-FFF2-40B4-BE49-F238E27FC236}">
                <a16:creationId xmlns:a16="http://schemas.microsoft.com/office/drawing/2014/main" id="{E4F0B58A-0904-1BBE-496B-313711C7287A}"/>
              </a:ext>
            </a:extLst>
          </p:cNvPr>
          <p:cNvSpPr>
            <a:spLocks noGrp="1"/>
          </p:cNvSpPr>
          <p:nvPr>
            <p:ph idx="1"/>
          </p:nvPr>
        </p:nvSpPr>
        <p:spPr/>
        <p:txBody>
          <a:bodyPr/>
          <a:lstStyle/>
          <a:p>
            <a:r>
              <a:rPr lang="en-US" dirty="0"/>
              <a:t>Khi </a:t>
            </a:r>
            <a:r>
              <a:rPr lang="en-US" dirty="0" err="1"/>
              <a:t>là</a:t>
            </a:r>
            <a:r>
              <a:rPr lang="en-US" dirty="0"/>
              <a:t> </a:t>
            </a:r>
            <a:r>
              <a:rPr lang="en-US" dirty="0" err="1"/>
              <a:t>số</a:t>
            </a:r>
            <a:r>
              <a:rPr lang="en-US" dirty="0"/>
              <a:t> </a:t>
            </a:r>
            <a:r>
              <a:rPr lang="en-US" dirty="0" err="1"/>
              <a:t>âm</a:t>
            </a:r>
            <a:endParaRPr lang="en-US" dirty="0"/>
          </a:p>
          <a:p>
            <a:r>
              <a:rPr lang="en-US" dirty="0" err="1"/>
              <a:t>Giá</a:t>
            </a:r>
            <a:r>
              <a:rPr lang="en-US" dirty="0"/>
              <a:t> </a:t>
            </a:r>
            <a:r>
              <a:rPr lang="en-US" dirty="0" err="1"/>
              <a:t>trị</a:t>
            </a:r>
            <a:r>
              <a:rPr lang="en-US" dirty="0"/>
              <a:t> </a:t>
            </a:r>
            <a:r>
              <a:rPr lang="en-US" dirty="0" err="1"/>
              <a:t>nhỏ</a:t>
            </a:r>
            <a:r>
              <a:rPr lang="en-US" dirty="0"/>
              <a:t> </a:t>
            </a:r>
            <a:r>
              <a:rPr lang="en-US" dirty="0" err="1"/>
              <a:t>nhất</a:t>
            </a:r>
            <a:r>
              <a:rPr lang="en-US" dirty="0"/>
              <a:t> </a:t>
            </a:r>
            <a:r>
              <a:rPr lang="en-US" dirty="0" err="1"/>
              <a:t>là</a:t>
            </a:r>
            <a:r>
              <a:rPr lang="en-US" dirty="0"/>
              <a:t> -128</a:t>
            </a:r>
          </a:p>
          <a:p>
            <a:endParaRPr lang="en-US" dirty="0"/>
          </a:p>
          <a:p>
            <a:r>
              <a:rPr lang="en-US" dirty="0" err="1"/>
              <a:t>Giá</a:t>
            </a:r>
            <a:r>
              <a:rPr lang="en-US" dirty="0"/>
              <a:t> </a:t>
            </a:r>
            <a:r>
              <a:rPr lang="en-US" dirty="0" err="1"/>
              <a:t>trị</a:t>
            </a:r>
            <a:r>
              <a:rPr lang="en-US" dirty="0"/>
              <a:t> </a:t>
            </a:r>
            <a:r>
              <a:rPr lang="en-US" dirty="0" err="1"/>
              <a:t>lớn</a:t>
            </a:r>
            <a:r>
              <a:rPr lang="en-US" dirty="0"/>
              <a:t> </a:t>
            </a:r>
            <a:r>
              <a:rPr lang="en-US" dirty="0" err="1"/>
              <a:t>nhất</a:t>
            </a:r>
            <a:r>
              <a:rPr lang="en-US" dirty="0"/>
              <a:t> </a:t>
            </a:r>
            <a:r>
              <a:rPr lang="en-US" dirty="0" err="1"/>
              <a:t>là</a:t>
            </a:r>
            <a:r>
              <a:rPr lang="en-US" dirty="0"/>
              <a:t> -1</a:t>
            </a:r>
          </a:p>
          <a:p>
            <a:endParaRPr lang="en-US" dirty="0"/>
          </a:p>
          <a:p>
            <a:r>
              <a:rPr lang="en-US" dirty="0"/>
              <a:t>-&gt; </a:t>
            </a:r>
            <a:r>
              <a:rPr lang="en-US" dirty="0" err="1"/>
              <a:t>từ</a:t>
            </a:r>
            <a:r>
              <a:rPr lang="en-US" dirty="0"/>
              <a:t> (-128) – (-1)</a:t>
            </a:r>
          </a:p>
          <a:p>
            <a:pPr lvl="1"/>
            <a:endParaRPr lang="en-US" dirty="0"/>
          </a:p>
        </p:txBody>
      </p:sp>
      <p:graphicFrame>
        <p:nvGraphicFramePr>
          <p:cNvPr id="6" name="Table 5">
            <a:extLst>
              <a:ext uri="{FF2B5EF4-FFF2-40B4-BE49-F238E27FC236}">
                <a16:creationId xmlns:a16="http://schemas.microsoft.com/office/drawing/2014/main" id="{31421EA7-7C57-564A-9585-226AFE693E62}"/>
              </a:ext>
            </a:extLst>
          </p:cNvPr>
          <p:cNvGraphicFramePr>
            <a:graphicFrameLocks/>
          </p:cNvGraphicFramePr>
          <p:nvPr/>
        </p:nvGraphicFramePr>
        <p:xfrm>
          <a:off x="5265990" y="2441045"/>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graphicFrame>
        <p:nvGraphicFramePr>
          <p:cNvPr id="7" name="Table 6">
            <a:extLst>
              <a:ext uri="{FF2B5EF4-FFF2-40B4-BE49-F238E27FC236}">
                <a16:creationId xmlns:a16="http://schemas.microsoft.com/office/drawing/2014/main" id="{1C321F87-3499-A35D-9385-59A32B45E043}"/>
              </a:ext>
            </a:extLst>
          </p:cNvPr>
          <p:cNvGraphicFramePr>
            <a:graphicFrameLocks/>
          </p:cNvGraphicFramePr>
          <p:nvPr>
            <p:extLst>
              <p:ext uri="{D42A27DB-BD31-4B8C-83A1-F6EECF244321}">
                <p14:modId xmlns:p14="http://schemas.microsoft.com/office/powerpoint/2010/main" val="2155486619"/>
              </p:ext>
            </p:extLst>
          </p:nvPr>
        </p:nvGraphicFramePr>
        <p:xfrm>
          <a:off x="5265990" y="2864454"/>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extLst>
                  <a:ext uri="{0D108BD9-81ED-4DB2-BD59-A6C34878D82A}">
                    <a16:rowId xmlns:a16="http://schemas.microsoft.com/office/drawing/2014/main" val="1199000388"/>
                  </a:ext>
                </a:extLst>
              </a:tr>
            </a:tbl>
          </a:graphicData>
        </a:graphic>
      </p:graphicFrame>
      <p:graphicFrame>
        <p:nvGraphicFramePr>
          <p:cNvPr id="8" name="Table 5">
            <a:extLst>
              <a:ext uri="{FF2B5EF4-FFF2-40B4-BE49-F238E27FC236}">
                <a16:creationId xmlns:a16="http://schemas.microsoft.com/office/drawing/2014/main" id="{6AC38488-FB1F-0FCE-97AC-3C462FFEA30B}"/>
              </a:ext>
            </a:extLst>
          </p:cNvPr>
          <p:cNvGraphicFramePr>
            <a:graphicFrameLocks/>
          </p:cNvGraphicFramePr>
          <p:nvPr/>
        </p:nvGraphicFramePr>
        <p:xfrm>
          <a:off x="5265989" y="4081676"/>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graphicFrame>
        <p:nvGraphicFramePr>
          <p:cNvPr id="9" name="Table 8">
            <a:extLst>
              <a:ext uri="{FF2B5EF4-FFF2-40B4-BE49-F238E27FC236}">
                <a16:creationId xmlns:a16="http://schemas.microsoft.com/office/drawing/2014/main" id="{F0703D38-F031-3AD9-4698-4DBB829FE129}"/>
              </a:ext>
            </a:extLst>
          </p:cNvPr>
          <p:cNvGraphicFramePr>
            <a:graphicFrameLocks/>
          </p:cNvGraphicFramePr>
          <p:nvPr>
            <p:extLst>
              <p:ext uri="{D42A27DB-BD31-4B8C-83A1-F6EECF244321}">
                <p14:modId xmlns:p14="http://schemas.microsoft.com/office/powerpoint/2010/main" val="344176096"/>
              </p:ext>
            </p:extLst>
          </p:nvPr>
        </p:nvGraphicFramePr>
        <p:xfrm>
          <a:off x="5265989" y="4505085"/>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extLst>
                  <a:ext uri="{0D108BD9-81ED-4DB2-BD59-A6C34878D82A}">
                    <a16:rowId xmlns:a16="http://schemas.microsoft.com/office/drawing/2014/main" val="1199000388"/>
                  </a:ext>
                </a:extLst>
              </a:tr>
            </a:tbl>
          </a:graphicData>
        </a:graphic>
      </p:graphicFrame>
      <p:cxnSp>
        <p:nvCxnSpPr>
          <p:cNvPr id="11" name="Straight Connector 10">
            <a:extLst>
              <a:ext uri="{FF2B5EF4-FFF2-40B4-BE49-F238E27FC236}">
                <a16:creationId xmlns:a16="http://schemas.microsoft.com/office/drawing/2014/main" id="{BC9F9C14-E383-D0B7-FAD0-17CB089D67FD}"/>
              </a:ext>
            </a:extLst>
          </p:cNvPr>
          <p:cNvCxnSpPr>
            <a:cxnSpLocks/>
          </p:cNvCxnSpPr>
          <p:nvPr/>
        </p:nvCxnSpPr>
        <p:spPr>
          <a:xfrm>
            <a:off x="5862415" y="2546647"/>
            <a:ext cx="0" cy="2751746"/>
          </a:xfrm>
          <a:prstGeom prst="line">
            <a:avLst/>
          </a:prstGeom>
          <a:ln w="571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11743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57613-D78C-BF52-D4B5-F69A162AAF78}"/>
              </a:ext>
            </a:extLst>
          </p:cNvPr>
          <p:cNvSpPr>
            <a:spLocks noGrp="1"/>
          </p:cNvSpPr>
          <p:nvPr>
            <p:ph type="title"/>
          </p:nvPr>
        </p:nvSpPr>
        <p:spPr/>
        <p:txBody>
          <a:bodyPr/>
          <a:lstStyle/>
          <a:p>
            <a:r>
              <a:rPr lang="en-US" dirty="0" err="1"/>
              <a:t>Giới</a:t>
            </a:r>
            <a:r>
              <a:rPr lang="en-US" dirty="0"/>
              <a:t> </a:t>
            </a:r>
            <a:r>
              <a:rPr lang="en-US" dirty="0" err="1"/>
              <a:t>hạn</a:t>
            </a:r>
            <a:r>
              <a:rPr lang="en-US" dirty="0"/>
              <a:t> </a:t>
            </a:r>
            <a:r>
              <a:rPr lang="en-US" dirty="0" err="1"/>
              <a:t>của</a:t>
            </a:r>
            <a:r>
              <a:rPr lang="en-US" dirty="0"/>
              <a:t> </a:t>
            </a:r>
            <a:r>
              <a:rPr lang="en-US" dirty="0" err="1"/>
              <a:t>kiểu</a:t>
            </a:r>
            <a:r>
              <a:rPr lang="en-US" dirty="0"/>
              <a:t> char</a:t>
            </a:r>
          </a:p>
        </p:txBody>
      </p:sp>
      <p:sp>
        <p:nvSpPr>
          <p:cNvPr id="3" name="Content Placeholder 2">
            <a:extLst>
              <a:ext uri="{FF2B5EF4-FFF2-40B4-BE49-F238E27FC236}">
                <a16:creationId xmlns:a16="http://schemas.microsoft.com/office/drawing/2014/main" id="{E4F0B58A-0904-1BBE-496B-313711C7287A}"/>
              </a:ext>
            </a:extLst>
          </p:cNvPr>
          <p:cNvSpPr>
            <a:spLocks noGrp="1"/>
          </p:cNvSpPr>
          <p:nvPr>
            <p:ph idx="1"/>
          </p:nvPr>
        </p:nvSpPr>
        <p:spPr/>
        <p:txBody>
          <a:bodyPr/>
          <a:lstStyle/>
          <a:p>
            <a:r>
              <a:rPr lang="en-US" dirty="0"/>
              <a:t>Unsigned char</a:t>
            </a:r>
          </a:p>
          <a:p>
            <a:r>
              <a:rPr lang="en-US" dirty="0" err="1"/>
              <a:t>Giá</a:t>
            </a:r>
            <a:r>
              <a:rPr lang="en-US" dirty="0"/>
              <a:t> </a:t>
            </a:r>
            <a:r>
              <a:rPr lang="en-US" dirty="0" err="1"/>
              <a:t>trị</a:t>
            </a:r>
            <a:r>
              <a:rPr lang="en-US" dirty="0"/>
              <a:t> </a:t>
            </a:r>
            <a:r>
              <a:rPr lang="en-US" dirty="0" err="1"/>
              <a:t>nhỏ</a:t>
            </a:r>
            <a:r>
              <a:rPr lang="en-US" dirty="0"/>
              <a:t> </a:t>
            </a:r>
            <a:r>
              <a:rPr lang="en-US" dirty="0" err="1"/>
              <a:t>nhất</a:t>
            </a:r>
            <a:r>
              <a:rPr lang="en-US" dirty="0"/>
              <a:t> </a:t>
            </a:r>
            <a:r>
              <a:rPr lang="en-US" dirty="0" err="1"/>
              <a:t>là</a:t>
            </a:r>
            <a:r>
              <a:rPr lang="en-US" dirty="0"/>
              <a:t> 0</a:t>
            </a:r>
          </a:p>
          <a:p>
            <a:endParaRPr lang="en-US" dirty="0"/>
          </a:p>
          <a:p>
            <a:r>
              <a:rPr lang="en-US" dirty="0" err="1"/>
              <a:t>Giá</a:t>
            </a:r>
            <a:r>
              <a:rPr lang="en-US" dirty="0"/>
              <a:t> </a:t>
            </a:r>
            <a:r>
              <a:rPr lang="en-US" dirty="0" err="1"/>
              <a:t>trị</a:t>
            </a:r>
            <a:r>
              <a:rPr lang="en-US" dirty="0"/>
              <a:t> </a:t>
            </a:r>
            <a:r>
              <a:rPr lang="en-US" dirty="0" err="1"/>
              <a:t>lớn</a:t>
            </a:r>
            <a:r>
              <a:rPr lang="en-US" dirty="0"/>
              <a:t> </a:t>
            </a:r>
            <a:r>
              <a:rPr lang="en-US" dirty="0" err="1"/>
              <a:t>nhất</a:t>
            </a:r>
            <a:r>
              <a:rPr lang="en-US" dirty="0"/>
              <a:t> </a:t>
            </a:r>
            <a:r>
              <a:rPr lang="en-US" dirty="0" err="1"/>
              <a:t>là</a:t>
            </a:r>
            <a:r>
              <a:rPr lang="en-US" dirty="0"/>
              <a:t> 255</a:t>
            </a:r>
          </a:p>
          <a:p>
            <a:endParaRPr lang="en-US" dirty="0"/>
          </a:p>
          <a:p>
            <a:r>
              <a:rPr lang="en-US" dirty="0"/>
              <a:t>-&gt; </a:t>
            </a:r>
            <a:r>
              <a:rPr lang="en-US" dirty="0" err="1"/>
              <a:t>từ</a:t>
            </a:r>
            <a:r>
              <a:rPr lang="en-US" dirty="0"/>
              <a:t> 0 – 255</a:t>
            </a:r>
          </a:p>
          <a:p>
            <a:r>
              <a:rPr lang="en-US" dirty="0" err="1"/>
              <a:t>Độ</a:t>
            </a:r>
            <a:r>
              <a:rPr lang="en-US" dirty="0"/>
              <a:t> </a:t>
            </a:r>
            <a:r>
              <a:rPr lang="en-US" dirty="0" err="1"/>
              <a:t>lớn</a:t>
            </a:r>
            <a:r>
              <a:rPr lang="en-US" dirty="0"/>
              <a:t> </a:t>
            </a:r>
            <a:r>
              <a:rPr lang="en-US" dirty="0" err="1"/>
              <a:t>gồm</a:t>
            </a:r>
            <a:r>
              <a:rPr lang="en-US" dirty="0"/>
              <a:t> 8 bit</a:t>
            </a:r>
          </a:p>
        </p:txBody>
      </p:sp>
      <p:graphicFrame>
        <p:nvGraphicFramePr>
          <p:cNvPr id="6" name="Table 5">
            <a:extLst>
              <a:ext uri="{FF2B5EF4-FFF2-40B4-BE49-F238E27FC236}">
                <a16:creationId xmlns:a16="http://schemas.microsoft.com/office/drawing/2014/main" id="{31421EA7-7C57-564A-9585-226AFE693E62}"/>
              </a:ext>
            </a:extLst>
          </p:cNvPr>
          <p:cNvGraphicFramePr>
            <a:graphicFrameLocks/>
          </p:cNvGraphicFramePr>
          <p:nvPr/>
        </p:nvGraphicFramePr>
        <p:xfrm>
          <a:off x="5265990" y="2441045"/>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graphicFrame>
        <p:nvGraphicFramePr>
          <p:cNvPr id="7" name="Table 6">
            <a:extLst>
              <a:ext uri="{FF2B5EF4-FFF2-40B4-BE49-F238E27FC236}">
                <a16:creationId xmlns:a16="http://schemas.microsoft.com/office/drawing/2014/main" id="{1C321F87-3499-A35D-9385-59A32B45E043}"/>
              </a:ext>
            </a:extLst>
          </p:cNvPr>
          <p:cNvGraphicFramePr>
            <a:graphicFrameLocks/>
          </p:cNvGraphicFramePr>
          <p:nvPr>
            <p:extLst>
              <p:ext uri="{D42A27DB-BD31-4B8C-83A1-F6EECF244321}">
                <p14:modId xmlns:p14="http://schemas.microsoft.com/office/powerpoint/2010/main" val="3044589252"/>
              </p:ext>
            </p:extLst>
          </p:nvPr>
        </p:nvGraphicFramePr>
        <p:xfrm>
          <a:off x="5265989" y="2295919"/>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extLst>
                  <a:ext uri="{0D108BD9-81ED-4DB2-BD59-A6C34878D82A}">
                    <a16:rowId xmlns:a16="http://schemas.microsoft.com/office/drawing/2014/main" val="1199000388"/>
                  </a:ext>
                </a:extLst>
              </a:tr>
            </a:tbl>
          </a:graphicData>
        </a:graphic>
      </p:graphicFrame>
      <p:graphicFrame>
        <p:nvGraphicFramePr>
          <p:cNvPr id="8" name="Table 5">
            <a:extLst>
              <a:ext uri="{FF2B5EF4-FFF2-40B4-BE49-F238E27FC236}">
                <a16:creationId xmlns:a16="http://schemas.microsoft.com/office/drawing/2014/main" id="{6AC38488-FB1F-0FCE-97AC-3C462FFEA30B}"/>
              </a:ext>
            </a:extLst>
          </p:cNvPr>
          <p:cNvGraphicFramePr>
            <a:graphicFrameLocks/>
          </p:cNvGraphicFramePr>
          <p:nvPr>
            <p:extLst>
              <p:ext uri="{D42A27DB-BD31-4B8C-83A1-F6EECF244321}">
                <p14:modId xmlns:p14="http://schemas.microsoft.com/office/powerpoint/2010/main" val="1534234415"/>
              </p:ext>
            </p:extLst>
          </p:nvPr>
        </p:nvGraphicFramePr>
        <p:xfrm>
          <a:off x="5265987" y="3241423"/>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graphicFrame>
        <p:nvGraphicFramePr>
          <p:cNvPr id="9" name="Table 8">
            <a:extLst>
              <a:ext uri="{FF2B5EF4-FFF2-40B4-BE49-F238E27FC236}">
                <a16:creationId xmlns:a16="http://schemas.microsoft.com/office/drawing/2014/main" id="{F0703D38-F031-3AD9-4698-4DBB829FE129}"/>
              </a:ext>
            </a:extLst>
          </p:cNvPr>
          <p:cNvGraphicFramePr>
            <a:graphicFrameLocks/>
          </p:cNvGraphicFramePr>
          <p:nvPr>
            <p:extLst>
              <p:ext uri="{D42A27DB-BD31-4B8C-83A1-F6EECF244321}">
                <p14:modId xmlns:p14="http://schemas.microsoft.com/office/powerpoint/2010/main" val="1771828600"/>
              </p:ext>
            </p:extLst>
          </p:nvPr>
        </p:nvGraphicFramePr>
        <p:xfrm>
          <a:off x="5265987" y="3664832"/>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extLst>
                  <a:ext uri="{0D108BD9-81ED-4DB2-BD59-A6C34878D82A}">
                    <a16:rowId xmlns:a16="http://schemas.microsoft.com/office/drawing/2014/main" val="1199000388"/>
                  </a:ext>
                </a:extLst>
              </a:tr>
            </a:tbl>
          </a:graphicData>
        </a:graphic>
      </p:graphicFrame>
      <p:graphicFrame>
        <p:nvGraphicFramePr>
          <p:cNvPr id="10" name="Table 5">
            <a:extLst>
              <a:ext uri="{FF2B5EF4-FFF2-40B4-BE49-F238E27FC236}">
                <a16:creationId xmlns:a16="http://schemas.microsoft.com/office/drawing/2014/main" id="{3A34C6DC-1B00-E75B-C818-A3D3D8809BFC}"/>
              </a:ext>
            </a:extLst>
          </p:cNvPr>
          <p:cNvGraphicFramePr>
            <a:graphicFrameLocks/>
          </p:cNvGraphicFramePr>
          <p:nvPr>
            <p:extLst>
              <p:ext uri="{D42A27DB-BD31-4B8C-83A1-F6EECF244321}">
                <p14:modId xmlns:p14="http://schemas.microsoft.com/office/powerpoint/2010/main" val="2414651543"/>
              </p:ext>
            </p:extLst>
          </p:nvPr>
        </p:nvGraphicFramePr>
        <p:xfrm>
          <a:off x="5265987" y="5189009"/>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graphicFrame>
        <p:nvGraphicFramePr>
          <p:cNvPr id="12" name="Table 11">
            <a:extLst>
              <a:ext uri="{FF2B5EF4-FFF2-40B4-BE49-F238E27FC236}">
                <a16:creationId xmlns:a16="http://schemas.microsoft.com/office/drawing/2014/main" id="{C64F2628-62CE-F3C6-CACB-0B1C7502DD3D}"/>
              </a:ext>
            </a:extLst>
          </p:cNvPr>
          <p:cNvGraphicFramePr>
            <a:graphicFrameLocks/>
          </p:cNvGraphicFramePr>
          <p:nvPr>
            <p:extLst>
              <p:ext uri="{D42A27DB-BD31-4B8C-83A1-F6EECF244321}">
                <p14:modId xmlns:p14="http://schemas.microsoft.com/office/powerpoint/2010/main" val="1326430394"/>
              </p:ext>
            </p:extLst>
          </p:nvPr>
        </p:nvGraphicFramePr>
        <p:xfrm>
          <a:off x="5265987" y="5612418"/>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extLst>
                  <a:ext uri="{0D108BD9-81ED-4DB2-BD59-A6C34878D82A}">
                    <a16:rowId xmlns:a16="http://schemas.microsoft.com/office/drawing/2014/main" val="1199000388"/>
                  </a:ext>
                </a:extLst>
              </a:tr>
            </a:tbl>
          </a:graphicData>
        </a:graphic>
      </p:graphicFrame>
      <p:sp>
        <p:nvSpPr>
          <p:cNvPr id="13" name="Left Brace 12">
            <a:extLst>
              <a:ext uri="{FF2B5EF4-FFF2-40B4-BE49-F238E27FC236}">
                <a16:creationId xmlns:a16="http://schemas.microsoft.com/office/drawing/2014/main" id="{724B83C3-BD51-60FC-C1ED-C03DE5B6F8D5}"/>
              </a:ext>
            </a:extLst>
          </p:cNvPr>
          <p:cNvSpPr/>
          <p:nvPr/>
        </p:nvSpPr>
        <p:spPr>
          <a:xfrm rot="5400000">
            <a:off x="7144565" y="2879832"/>
            <a:ext cx="854012" cy="4611167"/>
          </a:xfrm>
          <a:prstGeom prst="leftBrace">
            <a:avLst>
              <a:gd name="adj1" fmla="val 8333"/>
              <a:gd name="adj2" fmla="val 48517"/>
            </a:avLst>
          </a:pr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graphicFrame>
        <p:nvGraphicFramePr>
          <p:cNvPr id="17" name="Table 5">
            <a:extLst>
              <a:ext uri="{FF2B5EF4-FFF2-40B4-BE49-F238E27FC236}">
                <a16:creationId xmlns:a16="http://schemas.microsoft.com/office/drawing/2014/main" id="{68952E32-298E-0F1F-5861-B521593152CD}"/>
              </a:ext>
            </a:extLst>
          </p:cNvPr>
          <p:cNvGraphicFramePr>
            <a:graphicFrameLocks/>
          </p:cNvGraphicFramePr>
          <p:nvPr>
            <p:extLst>
              <p:ext uri="{D42A27DB-BD31-4B8C-83A1-F6EECF244321}">
                <p14:modId xmlns:p14="http://schemas.microsoft.com/office/powerpoint/2010/main" val="142709319"/>
              </p:ext>
            </p:extLst>
          </p:nvPr>
        </p:nvGraphicFramePr>
        <p:xfrm>
          <a:off x="5265987" y="1993342"/>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spTree>
    <p:extLst>
      <p:ext uri="{BB962C8B-B14F-4D97-AF65-F5344CB8AC3E}">
        <p14:creationId xmlns:p14="http://schemas.microsoft.com/office/powerpoint/2010/main" val="2493285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93986-2FC3-186A-3D48-2B00E9D62069}"/>
              </a:ext>
            </a:extLst>
          </p:cNvPr>
          <p:cNvSpPr>
            <a:spLocks noGrp="1"/>
          </p:cNvSpPr>
          <p:nvPr>
            <p:ph type="title"/>
          </p:nvPr>
        </p:nvSpPr>
        <p:spPr/>
        <p:txBody>
          <a:bodyPr/>
          <a:lstStyle/>
          <a:p>
            <a:r>
              <a:rPr lang="en-US" dirty="0" err="1"/>
              <a:t>Bài</a:t>
            </a:r>
            <a:r>
              <a:rPr lang="en-US" dirty="0"/>
              <a:t> </a:t>
            </a:r>
            <a:r>
              <a:rPr lang="en-US" dirty="0" err="1"/>
              <a:t>tập</a:t>
            </a:r>
            <a:r>
              <a:rPr lang="en-US" dirty="0"/>
              <a:t> </a:t>
            </a:r>
          </a:p>
        </p:txBody>
      </p:sp>
      <p:sp>
        <p:nvSpPr>
          <p:cNvPr id="3" name="Content Placeholder 2">
            <a:extLst>
              <a:ext uri="{FF2B5EF4-FFF2-40B4-BE49-F238E27FC236}">
                <a16:creationId xmlns:a16="http://schemas.microsoft.com/office/drawing/2014/main" id="{A7170D91-B5FB-157D-65A8-BC876DEE26C7}"/>
              </a:ext>
            </a:extLst>
          </p:cNvPr>
          <p:cNvSpPr>
            <a:spLocks noGrp="1"/>
          </p:cNvSpPr>
          <p:nvPr>
            <p:ph idx="1"/>
          </p:nvPr>
        </p:nvSpPr>
        <p:spPr/>
        <p:txBody>
          <a:bodyPr/>
          <a:lstStyle/>
          <a:p>
            <a:r>
              <a:rPr lang="en-US" dirty="0" err="1"/>
              <a:t>Viết</a:t>
            </a:r>
            <a:r>
              <a:rPr lang="en-US" dirty="0"/>
              <a:t> </a:t>
            </a:r>
            <a:r>
              <a:rPr lang="en-US" dirty="0" err="1"/>
              <a:t>chương</a:t>
            </a:r>
            <a:r>
              <a:rPr lang="en-US" dirty="0"/>
              <a:t> </a:t>
            </a:r>
            <a:r>
              <a:rPr lang="en-US" dirty="0" err="1"/>
              <a:t>trình</a:t>
            </a:r>
            <a:r>
              <a:rPr lang="en-US" dirty="0"/>
              <a:t> c in </a:t>
            </a:r>
            <a:r>
              <a:rPr lang="en-US" dirty="0" err="1"/>
              <a:t>ra</a:t>
            </a:r>
            <a:r>
              <a:rPr lang="en-US" dirty="0"/>
              <a:t> 8 bit </a:t>
            </a:r>
            <a:r>
              <a:rPr lang="en-US" dirty="0" err="1"/>
              <a:t>của</a:t>
            </a:r>
            <a:r>
              <a:rPr lang="en-US" dirty="0"/>
              <a:t> </a:t>
            </a:r>
            <a:r>
              <a:rPr lang="en-US" dirty="0" err="1"/>
              <a:t>một</a:t>
            </a:r>
            <a:r>
              <a:rPr lang="en-US" dirty="0"/>
              <a:t> </a:t>
            </a:r>
            <a:r>
              <a:rPr lang="en-US" dirty="0" err="1"/>
              <a:t>số</a:t>
            </a:r>
            <a:r>
              <a:rPr lang="en-US" dirty="0"/>
              <a:t> </a:t>
            </a:r>
            <a:r>
              <a:rPr lang="en-US" dirty="0" err="1"/>
              <a:t>kiểu</a:t>
            </a:r>
            <a:r>
              <a:rPr lang="en-US" dirty="0"/>
              <a:t> char</a:t>
            </a:r>
          </a:p>
          <a:p>
            <a:pPr lvl="1"/>
            <a:r>
              <a:rPr lang="en-US" dirty="0"/>
              <a:t>-&gt; </a:t>
            </a:r>
            <a:r>
              <a:rPr lang="en-US" dirty="0" err="1"/>
              <a:t>nhâp</a:t>
            </a:r>
            <a:r>
              <a:rPr lang="en-US" dirty="0"/>
              <a:t> -25 </a:t>
            </a:r>
            <a:r>
              <a:rPr lang="en-US" dirty="0" err="1"/>
              <a:t>xuất</a:t>
            </a:r>
            <a:r>
              <a:rPr lang="en-US" dirty="0"/>
              <a:t>: 1 1 1 0 0 1 1 1</a:t>
            </a:r>
          </a:p>
          <a:p>
            <a:pPr lvl="1"/>
            <a:r>
              <a:rPr lang="en-US" dirty="0"/>
              <a:t>-&gt; </a:t>
            </a:r>
            <a:r>
              <a:rPr lang="en-US" dirty="0" err="1"/>
              <a:t>nhập</a:t>
            </a:r>
            <a:r>
              <a:rPr lang="en-US" dirty="0"/>
              <a:t> 10  </a:t>
            </a:r>
            <a:r>
              <a:rPr lang="en-US" dirty="0" err="1"/>
              <a:t>xuất</a:t>
            </a:r>
            <a:r>
              <a:rPr lang="en-US" dirty="0"/>
              <a:t>:  0 0 0 0 1 0 1 0</a:t>
            </a:r>
          </a:p>
          <a:p>
            <a:r>
              <a:rPr lang="en-US" dirty="0" err="1"/>
              <a:t>Tìm</a:t>
            </a:r>
            <a:r>
              <a:rPr lang="en-US" dirty="0"/>
              <a:t> </a:t>
            </a:r>
            <a:r>
              <a:rPr lang="en-US" dirty="0" err="1"/>
              <a:t>hiểu</a:t>
            </a:r>
            <a:r>
              <a:rPr lang="en-US" dirty="0"/>
              <a:t> </a:t>
            </a:r>
            <a:r>
              <a:rPr lang="vi-VN" dirty="0"/>
              <a:t>các câu lệnh cơ bản trong linux</a:t>
            </a:r>
            <a:endParaRPr lang="en-US" dirty="0"/>
          </a:p>
          <a:p>
            <a:r>
              <a:rPr lang="en-US" dirty="0" err="1"/>
              <a:t>Tìm</a:t>
            </a:r>
            <a:r>
              <a:rPr lang="en-US" dirty="0"/>
              <a:t> </a:t>
            </a:r>
            <a:r>
              <a:rPr lang="en-US" dirty="0" err="1"/>
              <a:t>hiểu</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github</a:t>
            </a:r>
            <a:endParaRPr lang="en-US" dirty="0"/>
          </a:p>
          <a:p>
            <a:pPr>
              <a:buFont typeface="Wingdings" panose="05000000000000000000" pitchFamily="2" charset="2"/>
              <a:buChar char="Ø"/>
            </a:pPr>
            <a:r>
              <a:rPr lang="en-US" dirty="0" err="1"/>
              <a:t>Các</a:t>
            </a:r>
            <a:r>
              <a:rPr lang="en-US" dirty="0"/>
              <a:t> </a:t>
            </a:r>
            <a:r>
              <a:rPr lang="en-US" dirty="0" err="1"/>
              <a:t>phần</a:t>
            </a:r>
            <a:r>
              <a:rPr lang="en-US" dirty="0"/>
              <a:t> </a:t>
            </a:r>
            <a:r>
              <a:rPr lang="en-US" dirty="0" err="1"/>
              <a:t>tìm</a:t>
            </a:r>
            <a:r>
              <a:rPr lang="en-US" dirty="0"/>
              <a:t> </a:t>
            </a:r>
            <a:r>
              <a:rPr lang="en-US" dirty="0" err="1"/>
              <a:t>hiểu</a:t>
            </a:r>
            <a:r>
              <a:rPr lang="en-US" dirty="0"/>
              <a:t> thì </a:t>
            </a:r>
            <a:r>
              <a:rPr lang="en-US" dirty="0" err="1"/>
              <a:t>làm</a:t>
            </a:r>
            <a:r>
              <a:rPr lang="en-US" dirty="0"/>
              <a:t> </a:t>
            </a:r>
            <a:r>
              <a:rPr lang="en-US" dirty="0" err="1"/>
              <a:t>thành</a:t>
            </a:r>
            <a:r>
              <a:rPr lang="en-US" dirty="0"/>
              <a:t> </a:t>
            </a:r>
            <a:r>
              <a:rPr lang="en-US" dirty="0" err="1"/>
              <a:t>bản</a:t>
            </a:r>
            <a:r>
              <a:rPr lang="en-US" dirty="0"/>
              <a:t> word </a:t>
            </a:r>
            <a:r>
              <a:rPr lang="en-US" dirty="0" err="1"/>
              <a:t>và</a:t>
            </a:r>
            <a:r>
              <a:rPr lang="en-US" dirty="0"/>
              <a:t> </a:t>
            </a:r>
            <a:r>
              <a:rPr lang="en-US" dirty="0" err="1"/>
              <a:t>gửi</a:t>
            </a:r>
            <a:r>
              <a:rPr lang="en-US" dirty="0"/>
              <a:t> </a:t>
            </a:r>
            <a:r>
              <a:rPr lang="en-US" dirty="0" err="1"/>
              <a:t>vào</a:t>
            </a:r>
            <a:r>
              <a:rPr lang="en-US" dirty="0"/>
              <a:t> </a:t>
            </a:r>
            <a:r>
              <a:rPr lang="en-US" dirty="0" err="1"/>
              <a:t>nhóm</a:t>
            </a:r>
            <a:endParaRPr lang="en-US" dirty="0"/>
          </a:p>
          <a:p>
            <a:endParaRPr lang="en-US" dirty="0"/>
          </a:p>
          <a:p>
            <a:pPr marL="457200" lvl="1" indent="0">
              <a:buNone/>
            </a:pPr>
            <a:endParaRPr lang="en-US" dirty="0"/>
          </a:p>
        </p:txBody>
      </p:sp>
    </p:spTree>
    <p:extLst>
      <p:ext uri="{BB962C8B-B14F-4D97-AF65-F5344CB8AC3E}">
        <p14:creationId xmlns:p14="http://schemas.microsoft.com/office/powerpoint/2010/main" val="1683016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00058-7A3C-AA73-6392-835A20B41F60}"/>
              </a:ext>
            </a:extLst>
          </p:cNvPr>
          <p:cNvSpPr>
            <a:spLocks noGrp="1"/>
          </p:cNvSpPr>
          <p:nvPr>
            <p:ph type="title"/>
          </p:nvPr>
        </p:nvSpPr>
        <p:spPr/>
        <p:txBody>
          <a:bodyPr/>
          <a:lstStyle/>
          <a:p>
            <a:r>
              <a:rPr lang="vi-VN" dirty="0"/>
              <a:t>Những khái niệm cơ bản về ngôn ngữ C</a:t>
            </a:r>
            <a:endParaRPr lang="en-US" dirty="0"/>
          </a:p>
        </p:txBody>
      </p:sp>
      <p:sp>
        <p:nvSpPr>
          <p:cNvPr id="3" name="Content Placeholder 2">
            <a:extLst>
              <a:ext uri="{FF2B5EF4-FFF2-40B4-BE49-F238E27FC236}">
                <a16:creationId xmlns:a16="http://schemas.microsoft.com/office/drawing/2014/main" id="{0BAD2D16-1DB4-6E02-E843-68439EA75DF9}"/>
              </a:ext>
            </a:extLst>
          </p:cNvPr>
          <p:cNvSpPr>
            <a:spLocks noGrp="1"/>
          </p:cNvSpPr>
          <p:nvPr>
            <p:ph idx="1"/>
          </p:nvPr>
        </p:nvSpPr>
        <p:spPr/>
        <p:txBody>
          <a:bodyPr/>
          <a:lstStyle/>
          <a:p>
            <a:r>
              <a:rPr lang="vi-VN" dirty="0"/>
              <a:t>Vào đầu những năm 70 tại phòng thí nghiệm Bell, Dennis Ritchie đã phát triển ngôn ngữ C. </a:t>
            </a:r>
            <a:endParaRPr lang="en-US" dirty="0"/>
          </a:p>
          <a:p>
            <a:r>
              <a:rPr lang="vi-VN" dirty="0"/>
              <a:t>C được sử dụng lần đầu trên một hệ thống cài đặt hệ điều hành UNIX</a:t>
            </a:r>
            <a:endParaRPr lang="en-US" dirty="0"/>
          </a:p>
          <a:p>
            <a:r>
              <a:rPr lang="vi-VN" dirty="0"/>
              <a:t> BCPL sau đó đã được Ken Thompson phát triển thành ngôn ngữ B, đây là người khởi thủy ra C. (1972), (1999: chuẩn C99, 1983-1989: chuẩn C89)</a:t>
            </a:r>
            <a:endParaRPr lang="en-US" dirty="0"/>
          </a:p>
        </p:txBody>
      </p:sp>
    </p:spTree>
    <p:extLst>
      <p:ext uri="{BB962C8B-B14F-4D97-AF65-F5344CB8AC3E}">
        <p14:creationId xmlns:p14="http://schemas.microsoft.com/office/powerpoint/2010/main" val="169437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BB6C-C534-703F-F8FD-C3B3293B8DC4}"/>
              </a:ext>
            </a:extLst>
          </p:cNvPr>
          <p:cNvSpPr>
            <a:spLocks noGrp="1"/>
          </p:cNvSpPr>
          <p:nvPr>
            <p:ph type="title"/>
          </p:nvPr>
        </p:nvSpPr>
        <p:spPr/>
        <p:txBody>
          <a:bodyPr/>
          <a:lstStyle/>
          <a:p>
            <a:r>
              <a:rPr lang="vi-VN" dirty="0"/>
              <a:t>Những khái niệm cơ bản về ngôn ngữ C</a:t>
            </a:r>
            <a:endParaRPr lang="en-US" dirty="0"/>
          </a:p>
        </p:txBody>
      </p:sp>
      <p:sp>
        <p:nvSpPr>
          <p:cNvPr id="3" name="Content Placeholder 2">
            <a:extLst>
              <a:ext uri="{FF2B5EF4-FFF2-40B4-BE49-F238E27FC236}">
                <a16:creationId xmlns:a16="http://schemas.microsoft.com/office/drawing/2014/main" id="{A54ACAB7-6E19-0959-6B21-5A99A2E6C406}"/>
              </a:ext>
            </a:extLst>
          </p:cNvPr>
          <p:cNvSpPr>
            <a:spLocks noGrp="1"/>
          </p:cNvSpPr>
          <p:nvPr>
            <p:ph idx="1"/>
          </p:nvPr>
        </p:nvSpPr>
        <p:spPr/>
        <p:txBody>
          <a:bodyPr>
            <a:normAutofit/>
          </a:bodyPr>
          <a:lstStyle/>
          <a:p>
            <a:pPr lvl="1"/>
            <a:r>
              <a:rPr lang="vi-VN" dirty="0"/>
              <a:t>C được hiểu là ngôn ngữ bậc trung bởi vì nó kết hợp những yếu tố của những ngôn ngữ cấp cao và những chức năng của hợp ngữ (ngôn ngữ cấp thấp). </a:t>
            </a:r>
            <a:endParaRPr lang="en-US" dirty="0"/>
          </a:p>
          <a:p>
            <a:pPr lvl="1"/>
            <a:r>
              <a:rPr lang="vi-VN" dirty="0"/>
              <a:t>C cho phép thao tác trên những thành phần cơ bản của máy tính như bits, bytes, địa chỉ…. Hơn nữa, mã C rất dễ di chuyển nghĩa là phần mềm viết cho  loại máy tính này có thể chạy trên một loại máy tính khác. </a:t>
            </a:r>
            <a:endParaRPr lang="en-US" dirty="0"/>
          </a:p>
          <a:p>
            <a:pPr lvl="1"/>
            <a:r>
              <a:rPr lang="vi-VN" dirty="0"/>
              <a:t>C cho phép chuyển kiểu dữ liệu. Nó cho phép thao tác trực tiếp trên bits, bytes, word và con trỏ (pointer). Vì vậy, nó được dùng cho lập trình mức hệ thống.</a:t>
            </a:r>
            <a:endParaRPr lang="en-US" dirty="0"/>
          </a:p>
        </p:txBody>
      </p:sp>
    </p:spTree>
    <p:extLst>
      <p:ext uri="{BB962C8B-B14F-4D97-AF65-F5344CB8AC3E}">
        <p14:creationId xmlns:p14="http://schemas.microsoft.com/office/powerpoint/2010/main" val="3176037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449E-42D1-FBC4-527C-D95C90F87266}"/>
              </a:ext>
            </a:extLst>
          </p:cNvPr>
          <p:cNvSpPr>
            <a:spLocks noGrp="1"/>
          </p:cNvSpPr>
          <p:nvPr>
            <p:ph type="title"/>
          </p:nvPr>
        </p:nvSpPr>
        <p:spPr/>
        <p:txBody>
          <a:bodyPr/>
          <a:lstStyle/>
          <a:p>
            <a:r>
              <a:rPr lang="en-US" dirty="0" err="1"/>
              <a:t>Tiêu</a:t>
            </a:r>
            <a:r>
              <a:rPr lang="en-US" dirty="0"/>
              <a:t> </a:t>
            </a:r>
            <a:r>
              <a:rPr lang="en-US" dirty="0" err="1"/>
              <a:t>chuẩn</a:t>
            </a:r>
            <a:r>
              <a:rPr lang="en-US" dirty="0"/>
              <a:t> </a:t>
            </a:r>
            <a:r>
              <a:rPr lang="en-US" dirty="0" err="1"/>
              <a:t>trong</a:t>
            </a:r>
            <a:r>
              <a:rPr lang="en-US" dirty="0"/>
              <a:t> </a:t>
            </a:r>
            <a:r>
              <a:rPr lang="en-US" dirty="0" err="1"/>
              <a:t>ngôn</a:t>
            </a:r>
            <a:r>
              <a:rPr lang="en-US" dirty="0"/>
              <a:t> </a:t>
            </a:r>
            <a:r>
              <a:rPr lang="en-US" dirty="0" err="1"/>
              <a:t>ngữ</a:t>
            </a:r>
            <a:r>
              <a:rPr lang="en-US" dirty="0"/>
              <a:t> c</a:t>
            </a:r>
          </a:p>
        </p:txBody>
      </p:sp>
      <p:sp>
        <p:nvSpPr>
          <p:cNvPr id="3" name="Content Placeholder 2">
            <a:extLst>
              <a:ext uri="{FF2B5EF4-FFF2-40B4-BE49-F238E27FC236}">
                <a16:creationId xmlns:a16="http://schemas.microsoft.com/office/drawing/2014/main" id="{FAC7DD3D-EB19-734B-E423-BAF44B5AF367}"/>
              </a:ext>
            </a:extLst>
          </p:cNvPr>
          <p:cNvSpPr>
            <a:spLocks noGrp="1"/>
          </p:cNvSpPr>
          <p:nvPr>
            <p:ph idx="1"/>
          </p:nvPr>
        </p:nvSpPr>
        <p:spPr/>
        <p:txBody>
          <a:bodyPr>
            <a:normAutofit/>
          </a:bodyPr>
          <a:lstStyle/>
          <a:p>
            <a:r>
              <a:rPr lang="en-US" dirty="0"/>
              <a:t>C99</a:t>
            </a:r>
          </a:p>
          <a:p>
            <a:pPr lvl="1"/>
            <a:r>
              <a:rPr lang="vi-VN" dirty="0"/>
              <a:t>C99 là tiêu chuẩn C được phê chuẩn bởi các nhóm tiêu chuẩn ANSI và ISO. </a:t>
            </a:r>
            <a:endParaRPr lang="en-US" dirty="0"/>
          </a:p>
          <a:p>
            <a:pPr lvl="1"/>
            <a:r>
              <a:rPr lang="en-GB" dirty="0" err="1"/>
              <a:t>Các</a:t>
            </a:r>
            <a:r>
              <a:rPr lang="en-GB" dirty="0"/>
              <a:t> </a:t>
            </a:r>
            <a:r>
              <a:rPr lang="en-GB" dirty="0" err="1"/>
              <a:t>tính</a:t>
            </a:r>
            <a:r>
              <a:rPr lang="en-GB" dirty="0"/>
              <a:t> </a:t>
            </a:r>
            <a:r>
              <a:rPr lang="en-GB" dirty="0" err="1"/>
              <a:t>năng</a:t>
            </a:r>
            <a:r>
              <a:rPr lang="en-GB" dirty="0"/>
              <a:t>:</a:t>
            </a:r>
            <a:endParaRPr lang="en-US" dirty="0"/>
          </a:p>
          <a:p>
            <a:pPr lvl="2"/>
            <a:r>
              <a:rPr lang="en-GB" dirty="0"/>
              <a:t>Boolean data types &lt;</a:t>
            </a:r>
            <a:r>
              <a:rPr lang="en-GB" dirty="0" err="1"/>
              <a:t>stdbool.h</a:t>
            </a:r>
            <a:r>
              <a:rPr lang="en-GB" dirty="0"/>
              <a:t>&gt;</a:t>
            </a:r>
          </a:p>
          <a:p>
            <a:pPr lvl="2"/>
            <a:r>
              <a:rPr lang="en-GB" dirty="0"/>
              <a:t>Increased identifier size limits</a:t>
            </a:r>
          </a:p>
          <a:p>
            <a:pPr lvl="2"/>
            <a:r>
              <a:rPr lang="en-GB" dirty="0"/>
              <a:t>C++ style/line comments</a:t>
            </a:r>
          </a:p>
          <a:p>
            <a:pPr lvl="2"/>
            <a:r>
              <a:rPr lang="en-GB" dirty="0"/>
              <a:t>Inline functions</a:t>
            </a:r>
          </a:p>
          <a:p>
            <a:pPr lvl="2"/>
            <a:r>
              <a:rPr lang="en-GB" dirty="0"/>
              <a:t>Restricted pointers</a:t>
            </a:r>
          </a:p>
          <a:p>
            <a:pPr lvl="2"/>
            <a:r>
              <a:rPr lang="en-GB" dirty="0"/>
              <a:t>Variable Declarations</a:t>
            </a:r>
          </a:p>
          <a:p>
            <a:pPr lvl="2"/>
            <a:r>
              <a:rPr lang="en-GB" dirty="0"/>
              <a:t>Variable length arrays</a:t>
            </a:r>
          </a:p>
          <a:p>
            <a:pPr lvl="2"/>
            <a:r>
              <a:rPr lang="en-GB" dirty="0"/>
              <a:t>New long </a:t>
            </a:r>
            <a:r>
              <a:rPr lang="en-GB" dirty="0" err="1"/>
              <a:t>long</a:t>
            </a:r>
            <a:r>
              <a:rPr lang="en-GB" dirty="0"/>
              <a:t> type</a:t>
            </a:r>
            <a:endParaRPr lang="en-US" dirty="0"/>
          </a:p>
        </p:txBody>
      </p:sp>
    </p:spTree>
    <p:extLst>
      <p:ext uri="{BB962C8B-B14F-4D97-AF65-F5344CB8AC3E}">
        <p14:creationId xmlns:p14="http://schemas.microsoft.com/office/powerpoint/2010/main" val="1102217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449E-42D1-FBC4-527C-D95C90F87266}"/>
              </a:ext>
            </a:extLst>
          </p:cNvPr>
          <p:cNvSpPr>
            <a:spLocks noGrp="1"/>
          </p:cNvSpPr>
          <p:nvPr>
            <p:ph type="title"/>
          </p:nvPr>
        </p:nvSpPr>
        <p:spPr/>
        <p:txBody>
          <a:bodyPr/>
          <a:lstStyle/>
          <a:p>
            <a:r>
              <a:rPr lang="en-US" dirty="0" err="1"/>
              <a:t>Tiêu</a:t>
            </a:r>
            <a:r>
              <a:rPr lang="en-US" dirty="0"/>
              <a:t> </a:t>
            </a:r>
            <a:r>
              <a:rPr lang="en-US" dirty="0" err="1"/>
              <a:t>chuẩn</a:t>
            </a:r>
            <a:r>
              <a:rPr lang="en-US" dirty="0"/>
              <a:t> </a:t>
            </a:r>
            <a:r>
              <a:rPr lang="en-US" dirty="0" err="1"/>
              <a:t>trong</a:t>
            </a:r>
            <a:r>
              <a:rPr lang="en-US" dirty="0"/>
              <a:t> </a:t>
            </a:r>
            <a:r>
              <a:rPr lang="en-US" dirty="0" err="1"/>
              <a:t>ngôn</a:t>
            </a:r>
            <a:r>
              <a:rPr lang="en-US" dirty="0"/>
              <a:t> </a:t>
            </a:r>
            <a:r>
              <a:rPr lang="en-US" dirty="0" err="1"/>
              <a:t>ngữ</a:t>
            </a:r>
            <a:r>
              <a:rPr lang="en-US" dirty="0"/>
              <a:t> c</a:t>
            </a:r>
          </a:p>
        </p:txBody>
      </p:sp>
      <p:sp>
        <p:nvSpPr>
          <p:cNvPr id="3" name="Content Placeholder 2">
            <a:extLst>
              <a:ext uri="{FF2B5EF4-FFF2-40B4-BE49-F238E27FC236}">
                <a16:creationId xmlns:a16="http://schemas.microsoft.com/office/drawing/2014/main" id="{FAC7DD3D-EB19-734B-E423-BAF44B5AF367}"/>
              </a:ext>
            </a:extLst>
          </p:cNvPr>
          <p:cNvSpPr>
            <a:spLocks noGrp="1"/>
          </p:cNvSpPr>
          <p:nvPr>
            <p:ph idx="1"/>
          </p:nvPr>
        </p:nvSpPr>
        <p:spPr/>
        <p:txBody>
          <a:bodyPr>
            <a:normAutofit/>
          </a:bodyPr>
          <a:lstStyle/>
          <a:p>
            <a:r>
              <a:rPr lang="en-US" dirty="0"/>
              <a:t>C11</a:t>
            </a:r>
          </a:p>
          <a:p>
            <a:pPr lvl="1"/>
            <a:r>
              <a:rPr lang="vi-VN" dirty="0"/>
              <a:t>C11 (trước đây là C1X) là tên không chính thức của ISO / IEC 9899: 2011, một tiêu chuẩn trước đây cho ngôn ngữ lập trình C. </a:t>
            </a:r>
            <a:endParaRPr lang="en-US" dirty="0"/>
          </a:p>
          <a:p>
            <a:pPr lvl="1"/>
            <a:r>
              <a:rPr lang="vi-VN" dirty="0"/>
              <a:t>Nó thay thế C99 (tiêu chuẩn ISO / IEC 9899: 1999) và đã được thay thế bằng C17 (tiêu chuẩn ISO / IEC 9899: 2018). </a:t>
            </a:r>
            <a:endParaRPr lang="en-US" dirty="0"/>
          </a:p>
          <a:p>
            <a:pPr lvl="1"/>
            <a:r>
              <a:rPr lang="en-GB" dirty="0" err="1"/>
              <a:t>Thêm</a:t>
            </a:r>
            <a:r>
              <a:rPr lang="en-GB" dirty="0"/>
              <a:t> </a:t>
            </a:r>
            <a:r>
              <a:rPr lang="en-GB" dirty="0" err="1"/>
              <a:t>một</a:t>
            </a:r>
            <a:r>
              <a:rPr lang="en-GB" dirty="0"/>
              <a:t> </a:t>
            </a:r>
            <a:r>
              <a:rPr lang="en-GB" dirty="0" err="1"/>
              <a:t>vài</a:t>
            </a:r>
            <a:r>
              <a:rPr lang="en-GB" dirty="0"/>
              <a:t> </a:t>
            </a:r>
            <a:r>
              <a:rPr lang="en-GB" dirty="0" err="1"/>
              <a:t>tính</a:t>
            </a:r>
            <a:r>
              <a:rPr lang="en-GB" dirty="0"/>
              <a:t> </a:t>
            </a:r>
            <a:r>
              <a:rPr lang="en-GB" dirty="0" err="1"/>
              <a:t>năng</a:t>
            </a:r>
            <a:r>
              <a:rPr lang="en-GB" dirty="0"/>
              <a:t> </a:t>
            </a:r>
            <a:r>
              <a:rPr lang="en-GB" dirty="0" err="1"/>
              <a:t>mới</a:t>
            </a:r>
            <a:r>
              <a:rPr lang="en-GB" dirty="0"/>
              <a:t> </a:t>
            </a:r>
            <a:r>
              <a:rPr lang="en-GB" dirty="0" err="1"/>
              <a:t>như</a:t>
            </a:r>
            <a:r>
              <a:rPr lang="en-GB" dirty="0"/>
              <a:t>:</a:t>
            </a:r>
            <a:endParaRPr lang="en-US" dirty="0"/>
          </a:p>
          <a:p>
            <a:pPr lvl="2"/>
            <a:r>
              <a:rPr lang="en-GB" dirty="0"/>
              <a:t>Multi-threading support</a:t>
            </a:r>
          </a:p>
          <a:p>
            <a:pPr lvl="2"/>
            <a:r>
              <a:rPr lang="en-GB" dirty="0"/>
              <a:t>Bounds-checking interfaces …</a:t>
            </a:r>
          </a:p>
        </p:txBody>
      </p:sp>
    </p:spTree>
    <p:extLst>
      <p:ext uri="{BB962C8B-B14F-4D97-AF65-F5344CB8AC3E}">
        <p14:creationId xmlns:p14="http://schemas.microsoft.com/office/powerpoint/2010/main" val="2719241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52C82-62FA-0191-28B0-98498F3B6866}"/>
              </a:ext>
            </a:extLst>
          </p:cNvPr>
          <p:cNvSpPr>
            <a:spLocks noGrp="1"/>
          </p:cNvSpPr>
          <p:nvPr>
            <p:ph type="title"/>
          </p:nvPr>
        </p:nvSpPr>
        <p:spPr/>
        <p:txBody>
          <a:bodyPr/>
          <a:lstStyle/>
          <a:p>
            <a:r>
              <a:rPr lang="en-US" dirty="0" err="1"/>
              <a:t>Phần</a:t>
            </a:r>
            <a:r>
              <a:rPr lang="en-US" dirty="0"/>
              <a:t> </a:t>
            </a:r>
            <a:r>
              <a:rPr lang="en-US" dirty="0" err="1"/>
              <a:t>Mềm</a:t>
            </a:r>
            <a:r>
              <a:rPr lang="en-US" dirty="0"/>
              <a:t> </a:t>
            </a:r>
          </a:p>
        </p:txBody>
      </p:sp>
      <p:sp>
        <p:nvSpPr>
          <p:cNvPr id="3" name="Content Placeholder 2">
            <a:extLst>
              <a:ext uri="{FF2B5EF4-FFF2-40B4-BE49-F238E27FC236}">
                <a16:creationId xmlns:a16="http://schemas.microsoft.com/office/drawing/2014/main" id="{34F87AA0-B664-B659-5BF0-BACB7B27AC09}"/>
              </a:ext>
            </a:extLst>
          </p:cNvPr>
          <p:cNvSpPr>
            <a:spLocks noGrp="1"/>
          </p:cNvSpPr>
          <p:nvPr>
            <p:ph idx="1"/>
          </p:nvPr>
        </p:nvSpPr>
        <p:spPr/>
        <p:txBody>
          <a:bodyPr/>
          <a:lstStyle/>
          <a:p>
            <a:r>
              <a:rPr lang="en-US" dirty="0" err="1"/>
              <a:t>Nodepadd</a:t>
            </a:r>
            <a:r>
              <a:rPr lang="en-US" dirty="0"/>
              <a:t>++</a:t>
            </a:r>
          </a:p>
          <a:p>
            <a:r>
              <a:rPr lang="en-US" dirty="0"/>
              <a:t>visual studio code</a:t>
            </a:r>
          </a:p>
          <a:p>
            <a:r>
              <a:rPr lang="en-US" dirty="0"/>
              <a:t>Ubuntu(</a:t>
            </a:r>
            <a:r>
              <a:rPr lang="en-US" dirty="0" err="1"/>
              <a:t>cài</a:t>
            </a:r>
            <a:r>
              <a:rPr lang="en-US" dirty="0"/>
              <a:t> </a:t>
            </a:r>
            <a:r>
              <a:rPr lang="en-US" dirty="0" err="1"/>
              <a:t>trên</a:t>
            </a:r>
            <a:r>
              <a:rPr lang="en-US" dirty="0"/>
              <a:t> </a:t>
            </a:r>
            <a:r>
              <a:rPr lang="en-US" dirty="0" err="1"/>
              <a:t>microsoft</a:t>
            </a:r>
            <a:r>
              <a:rPr lang="en-US" dirty="0"/>
              <a:t> store win)</a:t>
            </a:r>
          </a:p>
          <a:p>
            <a:r>
              <a:rPr lang="en-US" dirty="0" err="1"/>
              <a:t>keilc</a:t>
            </a:r>
            <a:r>
              <a:rPr lang="en-US" dirty="0"/>
              <a:t> 5</a:t>
            </a:r>
          </a:p>
          <a:p>
            <a:r>
              <a:rPr lang="en-US" dirty="0" err="1"/>
              <a:t>Github</a:t>
            </a:r>
            <a:r>
              <a:rPr lang="en-US" dirty="0"/>
              <a:t> desktop</a:t>
            </a:r>
          </a:p>
        </p:txBody>
      </p:sp>
    </p:spTree>
    <p:extLst>
      <p:ext uri="{BB962C8B-B14F-4D97-AF65-F5344CB8AC3E}">
        <p14:creationId xmlns:p14="http://schemas.microsoft.com/office/powerpoint/2010/main" val="359012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44DB-92A5-DE65-F44E-479A03EAE118}"/>
              </a:ext>
            </a:extLst>
          </p:cNvPr>
          <p:cNvSpPr>
            <a:spLocks noGrp="1"/>
          </p:cNvSpPr>
          <p:nvPr>
            <p:ph type="title"/>
          </p:nvPr>
        </p:nvSpPr>
        <p:spPr/>
        <p:txBody>
          <a:bodyPr/>
          <a:lstStyle/>
          <a:p>
            <a:pPr algn="ctr"/>
            <a:r>
              <a:rPr lang="en-US" dirty="0" err="1"/>
              <a:t>Tạo</a:t>
            </a:r>
            <a:r>
              <a:rPr lang="en-US" dirty="0"/>
              <a:t> </a:t>
            </a:r>
            <a:r>
              <a:rPr lang="en-US" dirty="0" err="1"/>
              <a:t>thư</a:t>
            </a:r>
            <a:r>
              <a:rPr lang="en-US" dirty="0"/>
              <a:t> </a:t>
            </a:r>
            <a:r>
              <a:rPr lang="en-US" dirty="0" err="1"/>
              <a:t>mục</a:t>
            </a:r>
            <a:r>
              <a:rPr lang="en-US" dirty="0"/>
              <a:t> code </a:t>
            </a:r>
            <a:r>
              <a:rPr lang="en-US" dirty="0" err="1"/>
              <a:t>trên</a:t>
            </a:r>
            <a:r>
              <a:rPr lang="en-US" dirty="0"/>
              <a:t> Ubuntu</a:t>
            </a:r>
          </a:p>
        </p:txBody>
      </p:sp>
      <p:sp>
        <p:nvSpPr>
          <p:cNvPr id="3" name="Content Placeholder 2">
            <a:extLst>
              <a:ext uri="{FF2B5EF4-FFF2-40B4-BE49-F238E27FC236}">
                <a16:creationId xmlns:a16="http://schemas.microsoft.com/office/drawing/2014/main" id="{E6C2D4DD-977D-2478-4023-386EEF6E5C5E}"/>
              </a:ext>
            </a:extLst>
          </p:cNvPr>
          <p:cNvSpPr>
            <a:spLocks noGrp="1"/>
          </p:cNvSpPr>
          <p:nvPr>
            <p:ph idx="1"/>
          </p:nvPr>
        </p:nvSpPr>
        <p:spPr/>
        <p:txBody>
          <a:bodyPr>
            <a:normAutofit lnSpcReduction="10000"/>
          </a:bodyPr>
          <a:lstStyle/>
          <a:p>
            <a:r>
              <a:rPr lang="en-US" dirty="0" err="1"/>
              <a:t>Bước</a:t>
            </a:r>
            <a:r>
              <a:rPr lang="en-US" dirty="0"/>
              <a:t> 1: </a:t>
            </a:r>
            <a:r>
              <a:rPr lang="en-US" dirty="0" err="1"/>
              <a:t>Xác</a:t>
            </a:r>
            <a:r>
              <a:rPr lang="en-US" dirty="0"/>
              <a:t> </a:t>
            </a:r>
            <a:r>
              <a:rPr lang="en-US" dirty="0" err="1"/>
              <a:t>định</a:t>
            </a:r>
            <a:r>
              <a:rPr lang="en-US" dirty="0"/>
              <a:t> </a:t>
            </a:r>
            <a:r>
              <a:rPr lang="en-US" dirty="0" err="1"/>
              <a:t>đường</a:t>
            </a:r>
            <a:r>
              <a:rPr lang="en-US" dirty="0"/>
              <a:t> </a:t>
            </a:r>
            <a:r>
              <a:rPr lang="en-US" dirty="0" err="1"/>
              <a:t>dẫn</a:t>
            </a:r>
            <a:r>
              <a:rPr lang="en-US" dirty="0"/>
              <a:t> </a:t>
            </a:r>
            <a:r>
              <a:rPr lang="en-US" dirty="0" err="1"/>
              <a:t>nơi</a:t>
            </a:r>
            <a:r>
              <a:rPr lang="en-US" dirty="0"/>
              <a:t> </a:t>
            </a:r>
            <a:r>
              <a:rPr lang="en-US" dirty="0" err="1"/>
              <a:t>muốn</a:t>
            </a:r>
            <a:r>
              <a:rPr lang="en-US" dirty="0"/>
              <a:t> </a:t>
            </a:r>
            <a:r>
              <a:rPr lang="en-US" dirty="0" err="1"/>
              <a:t>tạo</a:t>
            </a:r>
            <a:r>
              <a:rPr lang="en-US" dirty="0"/>
              <a:t> file. VD </a:t>
            </a:r>
            <a:r>
              <a:rPr lang="en-US" dirty="0" err="1"/>
              <a:t>Destop</a:t>
            </a:r>
            <a:endParaRPr lang="en-US" dirty="0"/>
          </a:p>
          <a:p>
            <a:endParaRPr lang="en-US" dirty="0"/>
          </a:p>
          <a:p>
            <a:endParaRPr lang="en-US" dirty="0"/>
          </a:p>
          <a:p>
            <a:r>
              <a:rPr lang="en-US" dirty="0" err="1"/>
              <a:t>Bước</a:t>
            </a:r>
            <a:r>
              <a:rPr lang="en-US" dirty="0"/>
              <a:t> 2: </a:t>
            </a:r>
            <a:r>
              <a:rPr lang="en-US" dirty="0" err="1"/>
              <a:t>vào</a:t>
            </a:r>
            <a:r>
              <a:rPr lang="en-US" dirty="0"/>
              <a:t> </a:t>
            </a:r>
            <a:r>
              <a:rPr lang="en-US" dirty="0" err="1"/>
              <a:t>cửa</a:t>
            </a:r>
            <a:r>
              <a:rPr lang="en-US" dirty="0"/>
              <a:t> </a:t>
            </a:r>
            <a:r>
              <a:rPr lang="en-US" dirty="0" err="1"/>
              <a:t>sổ</a:t>
            </a:r>
            <a:r>
              <a:rPr lang="en-US" dirty="0"/>
              <a:t> terminal </a:t>
            </a:r>
            <a:r>
              <a:rPr lang="en-US" dirty="0" err="1"/>
              <a:t>gõ</a:t>
            </a:r>
            <a:r>
              <a:rPr lang="en-US" dirty="0"/>
              <a:t> </a:t>
            </a:r>
            <a:r>
              <a:rPr lang="en-US" dirty="0" err="1"/>
              <a:t>lệnh</a:t>
            </a:r>
            <a:endParaRPr lang="en-US" dirty="0"/>
          </a:p>
          <a:p>
            <a:endParaRPr lang="en-US" dirty="0"/>
          </a:p>
          <a:p>
            <a:pPr marL="0" indent="0">
              <a:buNone/>
            </a:pPr>
            <a:endParaRPr lang="en-US" dirty="0"/>
          </a:p>
          <a:p>
            <a:pPr marL="0" indent="0">
              <a:buNone/>
            </a:pPr>
            <a:r>
              <a:rPr lang="en-US" dirty="0"/>
              <a:t>- Cd /</a:t>
            </a:r>
            <a:r>
              <a:rPr lang="en-US" dirty="0" err="1"/>
              <a:t>mnt</a:t>
            </a:r>
            <a:r>
              <a:rPr lang="en-US" dirty="0"/>
              <a:t> + (</a:t>
            </a:r>
            <a:r>
              <a:rPr lang="en-US" dirty="0" err="1"/>
              <a:t>đường</a:t>
            </a:r>
            <a:r>
              <a:rPr lang="en-US" dirty="0"/>
              <a:t> </a:t>
            </a:r>
            <a:r>
              <a:rPr lang="en-US" dirty="0" err="1"/>
              <a:t>dẫn</a:t>
            </a:r>
            <a:r>
              <a:rPr lang="en-US" dirty="0"/>
              <a:t> </a:t>
            </a:r>
            <a:r>
              <a:rPr lang="en-US" dirty="0" err="1"/>
              <a:t>vào</a:t>
            </a:r>
            <a:r>
              <a:rPr lang="en-US" dirty="0"/>
              <a:t> </a:t>
            </a:r>
            <a:r>
              <a:rPr lang="en-US" dirty="0" err="1"/>
              <a:t>destop</a:t>
            </a:r>
            <a:r>
              <a:rPr lang="en-US" dirty="0"/>
              <a:t>)</a:t>
            </a:r>
          </a:p>
          <a:p>
            <a:pPr marL="0" indent="0">
              <a:buNone/>
            </a:pPr>
            <a:r>
              <a:rPr lang="en-US" dirty="0" err="1"/>
              <a:t>Bước</a:t>
            </a:r>
            <a:r>
              <a:rPr lang="en-US" dirty="0"/>
              <a:t> 3: </a:t>
            </a:r>
            <a:r>
              <a:rPr lang="en-US" dirty="0" err="1"/>
              <a:t>tạo</a:t>
            </a:r>
            <a:r>
              <a:rPr lang="en-US" dirty="0"/>
              <a:t> </a:t>
            </a:r>
            <a:r>
              <a:rPr lang="en-US" dirty="0" err="1"/>
              <a:t>thư</a:t>
            </a:r>
            <a:r>
              <a:rPr lang="en-US" dirty="0"/>
              <a:t> </a:t>
            </a:r>
            <a:r>
              <a:rPr lang="en-US" dirty="0" err="1"/>
              <a:t>mục</a:t>
            </a:r>
            <a:endParaRPr lang="en-US" dirty="0"/>
          </a:p>
          <a:p>
            <a:pPr>
              <a:buFontTx/>
              <a:buChar char="-"/>
            </a:pPr>
            <a:r>
              <a:rPr lang="en-US" dirty="0" err="1"/>
              <a:t>Mkdir</a:t>
            </a:r>
            <a:r>
              <a:rPr lang="en-US" dirty="0"/>
              <a:t> (</a:t>
            </a:r>
            <a:r>
              <a:rPr lang="en-US" dirty="0" err="1"/>
              <a:t>Tên</a:t>
            </a:r>
            <a:r>
              <a:rPr lang="en-US" dirty="0"/>
              <a:t> </a:t>
            </a:r>
            <a:r>
              <a:rPr lang="en-US" dirty="0" err="1"/>
              <a:t>thư</a:t>
            </a:r>
            <a:r>
              <a:rPr lang="en-US" dirty="0"/>
              <a:t> </a:t>
            </a:r>
            <a:r>
              <a:rPr lang="en-US" dirty="0" err="1"/>
              <a:t>mục</a:t>
            </a:r>
            <a:r>
              <a:rPr lang="en-US" dirty="0"/>
              <a:t> </a:t>
            </a:r>
            <a:r>
              <a:rPr lang="en-US" dirty="0" err="1"/>
              <a:t>không</a:t>
            </a:r>
            <a:r>
              <a:rPr lang="en-US" dirty="0"/>
              <a:t> </a:t>
            </a:r>
            <a:r>
              <a:rPr lang="en-US" dirty="0" err="1"/>
              <a:t>dấu</a:t>
            </a:r>
            <a:r>
              <a:rPr lang="en-US" dirty="0"/>
              <a:t>): </a:t>
            </a:r>
            <a:r>
              <a:rPr lang="en-US" dirty="0" err="1"/>
              <a:t>mkdir</a:t>
            </a:r>
            <a:r>
              <a:rPr lang="en-US" dirty="0"/>
              <a:t> </a:t>
            </a:r>
            <a:r>
              <a:rPr lang="en-US" dirty="0" err="1"/>
              <a:t>Embedded_C</a:t>
            </a:r>
            <a:endParaRPr lang="en-US" dirty="0"/>
          </a:p>
          <a:p>
            <a:pPr>
              <a:buFontTx/>
              <a:buChar char="-"/>
            </a:pPr>
            <a:endParaRPr lang="en-US" dirty="0"/>
          </a:p>
          <a:p>
            <a:endParaRPr lang="en-US" dirty="0"/>
          </a:p>
          <a:p>
            <a:endParaRPr lang="en-US" dirty="0"/>
          </a:p>
        </p:txBody>
      </p:sp>
      <p:pic>
        <p:nvPicPr>
          <p:cNvPr id="5" name="Picture 4">
            <a:extLst>
              <a:ext uri="{FF2B5EF4-FFF2-40B4-BE49-F238E27FC236}">
                <a16:creationId xmlns:a16="http://schemas.microsoft.com/office/drawing/2014/main" id="{AD95BAC6-0C1C-54FC-0AB9-17FC4331D254}"/>
              </a:ext>
            </a:extLst>
          </p:cNvPr>
          <p:cNvPicPr>
            <a:picLocks noChangeAspect="1"/>
          </p:cNvPicPr>
          <p:nvPr/>
        </p:nvPicPr>
        <p:blipFill>
          <a:blip r:embed="rId2"/>
          <a:stretch>
            <a:fillRect/>
          </a:stretch>
        </p:blipFill>
        <p:spPr>
          <a:xfrm>
            <a:off x="838200" y="2402532"/>
            <a:ext cx="9996741" cy="773806"/>
          </a:xfrm>
          <a:prstGeom prst="rect">
            <a:avLst/>
          </a:prstGeom>
        </p:spPr>
      </p:pic>
      <p:pic>
        <p:nvPicPr>
          <p:cNvPr id="9" name="Picture 8">
            <a:extLst>
              <a:ext uri="{FF2B5EF4-FFF2-40B4-BE49-F238E27FC236}">
                <a16:creationId xmlns:a16="http://schemas.microsoft.com/office/drawing/2014/main" id="{A6735482-3639-3DE4-9FA2-94D4667BB679}"/>
              </a:ext>
            </a:extLst>
          </p:cNvPr>
          <p:cNvPicPr>
            <a:picLocks noChangeAspect="1"/>
          </p:cNvPicPr>
          <p:nvPr/>
        </p:nvPicPr>
        <p:blipFill>
          <a:blip r:embed="rId3"/>
          <a:stretch>
            <a:fillRect/>
          </a:stretch>
        </p:blipFill>
        <p:spPr>
          <a:xfrm>
            <a:off x="838199" y="3765277"/>
            <a:ext cx="7452347" cy="773806"/>
          </a:xfrm>
          <a:prstGeom prst="rect">
            <a:avLst/>
          </a:prstGeom>
        </p:spPr>
      </p:pic>
      <p:pic>
        <p:nvPicPr>
          <p:cNvPr id="11" name="Picture 10">
            <a:extLst>
              <a:ext uri="{FF2B5EF4-FFF2-40B4-BE49-F238E27FC236}">
                <a16:creationId xmlns:a16="http://schemas.microsoft.com/office/drawing/2014/main" id="{00916C88-F9DE-5F34-1B6C-8D774975D3D6}"/>
              </a:ext>
            </a:extLst>
          </p:cNvPr>
          <p:cNvPicPr>
            <a:picLocks noChangeAspect="1"/>
          </p:cNvPicPr>
          <p:nvPr/>
        </p:nvPicPr>
        <p:blipFill>
          <a:blip r:embed="rId4"/>
          <a:stretch>
            <a:fillRect/>
          </a:stretch>
        </p:blipFill>
        <p:spPr>
          <a:xfrm>
            <a:off x="767983" y="6050444"/>
            <a:ext cx="10585817" cy="526966"/>
          </a:xfrm>
          <a:prstGeom prst="rect">
            <a:avLst/>
          </a:prstGeom>
        </p:spPr>
      </p:pic>
    </p:spTree>
    <p:extLst>
      <p:ext uri="{BB962C8B-B14F-4D97-AF65-F5344CB8AC3E}">
        <p14:creationId xmlns:p14="http://schemas.microsoft.com/office/powerpoint/2010/main" val="14225424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1111</TotalTime>
  <Words>2109</Words>
  <Application>Microsoft Office PowerPoint</Application>
  <PresentationFormat>Widescreen</PresentationFormat>
  <Paragraphs>382</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Roboto</vt:lpstr>
      <vt:lpstr>Times New Roman</vt:lpstr>
      <vt:lpstr>Wingdings</vt:lpstr>
      <vt:lpstr>Office Theme</vt:lpstr>
      <vt:lpstr>Giới thiệu </vt:lpstr>
      <vt:lpstr>Hệ thống nhúng là gì(embedded systems)?</vt:lpstr>
      <vt:lpstr>Ngôn ngữ lập trình cho Hệ thống nhúng</vt:lpstr>
      <vt:lpstr>Những khái niệm cơ bản về ngôn ngữ C</vt:lpstr>
      <vt:lpstr>Những khái niệm cơ bản về ngôn ngữ C</vt:lpstr>
      <vt:lpstr>Tiêu chuẩn trong ngôn ngữ c</vt:lpstr>
      <vt:lpstr>Tiêu chuẩn trong ngôn ngữ c</vt:lpstr>
      <vt:lpstr>Phần Mềm </vt:lpstr>
      <vt:lpstr>Tạo thư mục code trên Ubuntu</vt:lpstr>
      <vt:lpstr>Thêm thư mục vào visual code</vt:lpstr>
      <vt:lpstr>Tạo project C</vt:lpstr>
      <vt:lpstr>Chương trình đầu tiên</vt:lpstr>
      <vt:lpstr>Biên dịch thử chương trình</vt:lpstr>
      <vt:lpstr>Chương trình đầu tiên “Hello World”</vt:lpstr>
      <vt:lpstr>Quá trình biên dịch một chương trình C/C++</vt:lpstr>
      <vt:lpstr>Quá trình được chia ra làm 4 giai đoạn chính</vt:lpstr>
      <vt:lpstr>Ký tự đặc biệt trong C (escape sequence)</vt:lpstr>
      <vt:lpstr>Khác nhau giữa \n và \r</vt:lpstr>
      <vt:lpstr>Bài tập 1(làm tại nhà)</vt:lpstr>
      <vt:lpstr>Chú thích trong C(Comments)</vt:lpstr>
      <vt:lpstr>Cách comment trong C</vt:lpstr>
      <vt:lpstr>Các kiểu dữ liệu trong c</vt:lpstr>
      <vt:lpstr>Dựa trên các kiểu dữ liệu ngoài đời thực</vt:lpstr>
      <vt:lpstr>Basic Types</vt:lpstr>
      <vt:lpstr>Trình biên dịch quyết định kích thước Byte</vt:lpstr>
      <vt:lpstr>Trình biên dịch quyết định kích thước Byte</vt:lpstr>
      <vt:lpstr>Kiểu dữ liệu “char”</vt:lpstr>
      <vt:lpstr>Tại sao?</vt:lpstr>
      <vt:lpstr>Cấu trúc kiểu char khi biểu diễn dưới dạng Binary </vt:lpstr>
      <vt:lpstr>Ví dụ số âm</vt:lpstr>
      <vt:lpstr>Ví dụ Bù 2</vt:lpstr>
      <vt:lpstr>Bài tập vận dụng(làm tại lớp)</vt:lpstr>
      <vt:lpstr>Ví dụ sô dương</vt:lpstr>
      <vt:lpstr>Giới hạn của kiểu char</vt:lpstr>
      <vt:lpstr>Giới hạn của kiểu char</vt:lpstr>
      <vt:lpstr>Giới hạn của kiểu char</vt:lpstr>
      <vt:lpstr>Bài tập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dc:title>
  <dc:creator>Bien Nguyen</dc:creator>
  <cp:lastModifiedBy>Bien Nguyen</cp:lastModifiedBy>
  <cp:revision>8</cp:revision>
  <dcterms:created xsi:type="dcterms:W3CDTF">2022-06-27T09:30:28Z</dcterms:created>
  <dcterms:modified xsi:type="dcterms:W3CDTF">2022-07-08T16:32:22Z</dcterms:modified>
</cp:coreProperties>
</file>