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5"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64" d="100"/>
          <a:sy n="64" d="100"/>
        </p:scale>
        <p:origin x="102"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73534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65522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74726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97272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7F578-C497-4D7D-8993-F70CDBE4EE0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02726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54672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7F578-C497-4D7D-8993-F70CDBE4EE0F}"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144956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37F578-C497-4D7D-8993-F70CDBE4EE0F}"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1044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7F578-C497-4D7D-8993-F70CDBE4EE0F}"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392959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9007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7F578-C497-4D7D-8993-F70CDBE4EE0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33EE7-E125-4607-BACA-F37599B7EEDE}" type="slidenum">
              <a:rPr lang="en-US" smtClean="0"/>
              <a:t>‹#›</a:t>
            </a:fld>
            <a:endParaRPr lang="en-US"/>
          </a:p>
        </p:txBody>
      </p:sp>
    </p:spTree>
    <p:extLst>
      <p:ext uri="{BB962C8B-B14F-4D97-AF65-F5344CB8AC3E}">
        <p14:creationId xmlns:p14="http://schemas.microsoft.com/office/powerpoint/2010/main" val="46111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7F578-C497-4D7D-8993-F70CDBE4EE0F}" type="datetimeFigureOut">
              <a:rPr lang="en-US" smtClean="0"/>
              <a:t>7/8/2022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33EE7-E125-4607-BACA-F37599B7EEDE}" type="slidenum">
              <a:rPr lang="en-US" smtClean="0"/>
              <a:t>‹#›</a:t>
            </a:fld>
            <a:endParaRPr lang="en-US"/>
          </a:p>
        </p:txBody>
      </p:sp>
    </p:spTree>
    <p:extLst>
      <p:ext uri="{BB962C8B-B14F-4D97-AF65-F5344CB8AC3E}">
        <p14:creationId xmlns:p14="http://schemas.microsoft.com/office/powerpoint/2010/main" val="2546824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2BEE-622B-6F6C-1D55-BB5FE77F498A}"/>
              </a:ext>
            </a:extLst>
          </p:cNvPr>
          <p:cNvSpPr>
            <a:spLocks noGrp="1"/>
          </p:cNvSpPr>
          <p:nvPr>
            <p:ph type="ctrTitle"/>
          </p:nvPr>
        </p:nvSpPr>
        <p:spPr/>
        <p:txBody>
          <a:bodyPr/>
          <a:lstStyle/>
          <a:p>
            <a:r>
              <a:rPr lang="en-US" dirty="0" err="1"/>
              <a:t>Buổi</a:t>
            </a:r>
            <a:r>
              <a:rPr lang="en-US" dirty="0"/>
              <a:t> 2</a:t>
            </a:r>
          </a:p>
        </p:txBody>
      </p:sp>
      <p:sp>
        <p:nvSpPr>
          <p:cNvPr id="3" name="Subtitle 2">
            <a:extLst>
              <a:ext uri="{FF2B5EF4-FFF2-40B4-BE49-F238E27FC236}">
                <a16:creationId xmlns:a16="http://schemas.microsoft.com/office/drawing/2014/main" id="{4776C1A4-31FB-DFDF-4F04-B2BFE16A54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993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D063-BC52-4740-A291-69ADC9039A15}"/>
              </a:ext>
            </a:extLst>
          </p:cNvPr>
          <p:cNvSpPr>
            <a:spLocks noGrp="1"/>
          </p:cNvSpPr>
          <p:nvPr>
            <p:ph type="title"/>
          </p:nvPr>
        </p:nvSpPr>
        <p:spPr/>
        <p:txBody>
          <a:bodyPr/>
          <a:lstStyle/>
          <a:p>
            <a:pPr algn="ctr"/>
            <a:r>
              <a:rPr lang="en-GB" dirty="0" err="1"/>
              <a:t>Ví</a:t>
            </a:r>
            <a:r>
              <a:rPr lang="en-GB" dirty="0"/>
              <a:t> </a:t>
            </a:r>
            <a:r>
              <a:rPr lang="en-GB" dirty="0" err="1"/>
              <a:t>dụ</a:t>
            </a:r>
            <a:r>
              <a:rPr lang="en-GB" dirty="0"/>
              <a:t> 2</a:t>
            </a:r>
          </a:p>
        </p:txBody>
      </p:sp>
      <p:graphicFrame>
        <p:nvGraphicFramePr>
          <p:cNvPr id="4" name="Table 3">
            <a:extLst>
              <a:ext uri="{FF2B5EF4-FFF2-40B4-BE49-F238E27FC236}">
                <a16:creationId xmlns:a16="http://schemas.microsoft.com/office/drawing/2014/main" id="{D8637B42-FC41-45E1-AF40-35F818605A98}"/>
              </a:ext>
            </a:extLst>
          </p:cNvPr>
          <p:cNvGraphicFramePr>
            <a:graphicFrameLocks/>
          </p:cNvGraphicFramePr>
          <p:nvPr>
            <p:extLst>
              <p:ext uri="{D42A27DB-BD31-4B8C-83A1-F6EECF244321}">
                <p14:modId xmlns:p14="http://schemas.microsoft.com/office/powerpoint/2010/main" val="2254082963"/>
              </p:ext>
            </p:extLst>
          </p:nvPr>
        </p:nvGraphicFramePr>
        <p:xfrm>
          <a:off x="5158898" y="258932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02569">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5" name="Table 4">
            <a:extLst>
              <a:ext uri="{FF2B5EF4-FFF2-40B4-BE49-F238E27FC236}">
                <a16:creationId xmlns:a16="http://schemas.microsoft.com/office/drawing/2014/main" id="{D3F1A586-4CF3-4655-BF8E-72A1C4A458E7}"/>
              </a:ext>
            </a:extLst>
          </p:cNvPr>
          <p:cNvGraphicFramePr>
            <a:graphicFrameLocks/>
          </p:cNvGraphicFramePr>
          <p:nvPr>
            <p:extLst>
              <p:ext uri="{D42A27DB-BD31-4B8C-83A1-F6EECF244321}">
                <p14:modId xmlns:p14="http://schemas.microsoft.com/office/powerpoint/2010/main" val="2051776540"/>
              </p:ext>
            </p:extLst>
          </p:nvPr>
        </p:nvGraphicFramePr>
        <p:xfrm>
          <a:off x="5158898" y="301273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6" name="Table 6">
            <a:extLst>
              <a:ext uri="{FF2B5EF4-FFF2-40B4-BE49-F238E27FC236}">
                <a16:creationId xmlns:a16="http://schemas.microsoft.com/office/drawing/2014/main" id="{56E6E830-0BCD-4122-B85C-38A3403183F9}"/>
              </a:ext>
            </a:extLst>
          </p:cNvPr>
          <p:cNvGraphicFramePr>
            <a:graphicFrameLocks noGrp="1"/>
          </p:cNvGraphicFramePr>
          <p:nvPr>
            <p:extLst>
              <p:ext uri="{D42A27DB-BD31-4B8C-83A1-F6EECF244321}">
                <p14:modId xmlns:p14="http://schemas.microsoft.com/office/powerpoint/2010/main" val="2424525158"/>
              </p:ext>
            </p:extLst>
          </p:nvPr>
        </p:nvGraphicFramePr>
        <p:xfrm>
          <a:off x="2718497" y="3012733"/>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a:t>0x0800</a:t>
                      </a:r>
                    </a:p>
                  </a:txBody>
                  <a:tcPr/>
                </a:tc>
                <a:extLst>
                  <a:ext uri="{0D108BD9-81ED-4DB2-BD59-A6C34878D82A}">
                    <a16:rowId xmlns:a16="http://schemas.microsoft.com/office/drawing/2014/main" val="471862987"/>
                  </a:ext>
                </a:extLst>
              </a:tr>
            </a:tbl>
          </a:graphicData>
        </a:graphic>
      </p:graphicFrame>
      <p:graphicFrame>
        <p:nvGraphicFramePr>
          <p:cNvPr id="8" name="Table 6">
            <a:extLst>
              <a:ext uri="{FF2B5EF4-FFF2-40B4-BE49-F238E27FC236}">
                <a16:creationId xmlns:a16="http://schemas.microsoft.com/office/drawing/2014/main" id="{4BCA6C61-7CA8-4ACA-A833-776357850118}"/>
              </a:ext>
            </a:extLst>
          </p:cNvPr>
          <p:cNvGraphicFramePr>
            <a:graphicFrameLocks noGrp="1"/>
          </p:cNvGraphicFramePr>
          <p:nvPr>
            <p:extLst>
              <p:ext uri="{D42A27DB-BD31-4B8C-83A1-F6EECF244321}">
                <p14:modId xmlns:p14="http://schemas.microsoft.com/office/powerpoint/2010/main" val="834686080"/>
              </p:ext>
            </p:extLst>
          </p:nvPr>
        </p:nvGraphicFramePr>
        <p:xfrm>
          <a:off x="2718496" y="3766495"/>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err="1">
                          <a:solidFill>
                            <a:schemeClr val="tx1"/>
                          </a:solidFill>
                        </a:rPr>
                        <a:t>ValueA</a:t>
                      </a:r>
                      <a:endParaRPr lang="en-GB"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71862987"/>
                  </a:ext>
                </a:extLst>
              </a:tr>
            </a:tbl>
          </a:graphicData>
        </a:graphic>
      </p:graphicFrame>
      <p:cxnSp>
        <p:nvCxnSpPr>
          <p:cNvPr id="10" name="Connector: Elbow 9">
            <a:extLst>
              <a:ext uri="{FF2B5EF4-FFF2-40B4-BE49-F238E27FC236}">
                <a16:creationId xmlns:a16="http://schemas.microsoft.com/office/drawing/2014/main" id="{57DC7BFE-6644-45DE-9E2D-1D1C15DB09DD}"/>
              </a:ext>
            </a:extLst>
          </p:cNvPr>
          <p:cNvCxnSpPr>
            <a:cxnSpLocks/>
          </p:cNvCxnSpPr>
          <p:nvPr/>
        </p:nvCxnSpPr>
        <p:spPr>
          <a:xfrm flipV="1">
            <a:off x="3338217" y="1879905"/>
            <a:ext cx="1220202" cy="1139181"/>
          </a:xfrm>
          <a:prstGeom prst="bentConnector3">
            <a:avLst>
              <a:gd name="adj1" fmla="val 13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AFAE7B-DB31-495C-A638-313A976D0C52}"/>
              </a:ext>
            </a:extLst>
          </p:cNvPr>
          <p:cNvSpPr txBox="1"/>
          <p:nvPr/>
        </p:nvSpPr>
        <p:spPr>
          <a:xfrm>
            <a:off x="4483395" y="4048767"/>
            <a:ext cx="2271632" cy="1200329"/>
          </a:xfrm>
          <a:prstGeom prst="rect">
            <a:avLst/>
          </a:prstGeom>
          <a:noFill/>
        </p:spPr>
        <p:txBody>
          <a:bodyPr wrap="square" rtlCol="0">
            <a:spAutoFit/>
          </a:bodyPr>
          <a:lstStyle/>
          <a:p>
            <a:r>
              <a:rPr lang="en-GB" dirty="0" err="1"/>
              <a:t>Đây</a:t>
            </a:r>
            <a:r>
              <a:rPr lang="en-GB" dirty="0"/>
              <a:t> </a:t>
            </a:r>
            <a:r>
              <a:rPr lang="en-GB" dirty="0" err="1"/>
              <a:t>chỉ</a:t>
            </a:r>
            <a:r>
              <a:rPr lang="en-GB" dirty="0"/>
              <a:t> </a:t>
            </a:r>
            <a:r>
              <a:rPr lang="en-GB" dirty="0" err="1"/>
              <a:t>là</a:t>
            </a:r>
            <a:r>
              <a:rPr lang="en-GB" dirty="0"/>
              <a:t> </a:t>
            </a:r>
            <a:r>
              <a:rPr lang="en-GB" dirty="0" err="1"/>
              <a:t>tên</a:t>
            </a:r>
            <a:r>
              <a:rPr lang="en-GB" dirty="0"/>
              <a:t> đ</a:t>
            </a:r>
            <a:r>
              <a:rPr lang="vi-VN" dirty="0"/>
              <a:t>ư</a:t>
            </a:r>
            <a:r>
              <a:rPr lang="en-GB" dirty="0" err="1"/>
              <a:t>ợc</a:t>
            </a:r>
            <a:r>
              <a:rPr lang="en-GB" dirty="0"/>
              <a:t> </a:t>
            </a:r>
            <a:r>
              <a:rPr lang="en-GB" dirty="0" err="1"/>
              <a:t>gán</a:t>
            </a:r>
            <a:r>
              <a:rPr lang="en-GB" dirty="0"/>
              <a:t> </a:t>
            </a:r>
            <a:r>
              <a:rPr lang="en-GB" dirty="0" err="1"/>
              <a:t>cho</a:t>
            </a:r>
            <a:r>
              <a:rPr lang="en-GB" dirty="0"/>
              <a:t> </a:t>
            </a:r>
            <a:r>
              <a:rPr lang="en-GB" dirty="0" err="1"/>
              <a:t>địa</a:t>
            </a:r>
            <a:r>
              <a:rPr lang="en-GB" dirty="0"/>
              <a:t> </a:t>
            </a:r>
            <a:r>
              <a:rPr lang="en-GB" dirty="0" err="1"/>
              <a:t>chỉ</a:t>
            </a:r>
            <a:r>
              <a:rPr lang="en-GB" dirty="0"/>
              <a:t> </a:t>
            </a:r>
            <a:r>
              <a:rPr lang="en-GB" dirty="0" err="1"/>
              <a:t>vị</a:t>
            </a:r>
            <a:r>
              <a:rPr lang="en-GB" dirty="0"/>
              <a:t> </a:t>
            </a:r>
            <a:r>
              <a:rPr lang="en-GB" dirty="0" err="1"/>
              <a:t>trí</a:t>
            </a:r>
            <a:r>
              <a:rPr lang="en-GB" dirty="0"/>
              <a:t> </a:t>
            </a:r>
            <a:r>
              <a:rPr lang="en-GB" dirty="0" err="1"/>
              <a:t>bộ</a:t>
            </a:r>
            <a:r>
              <a:rPr lang="en-GB" dirty="0"/>
              <a:t> </a:t>
            </a:r>
            <a:r>
              <a:rPr lang="en-GB" dirty="0" err="1"/>
              <a:t>nhớ</a:t>
            </a:r>
            <a:r>
              <a:rPr lang="en-GB" dirty="0"/>
              <a:t> </a:t>
            </a:r>
            <a:r>
              <a:rPr lang="en-GB" dirty="0" err="1"/>
              <a:t>để</a:t>
            </a:r>
            <a:r>
              <a:rPr lang="en-GB" dirty="0"/>
              <a:t> </a:t>
            </a:r>
            <a:r>
              <a:rPr lang="en-GB" dirty="0" err="1"/>
              <a:t>truy</a:t>
            </a:r>
            <a:r>
              <a:rPr lang="en-GB" dirty="0"/>
              <a:t> </a:t>
            </a:r>
            <a:r>
              <a:rPr lang="en-GB" dirty="0" err="1"/>
              <a:t>xuất</a:t>
            </a:r>
            <a:r>
              <a:rPr lang="en-GB" dirty="0"/>
              <a:t> d</a:t>
            </a:r>
            <a:r>
              <a:rPr lang="vi-VN" dirty="0"/>
              <a:t>ư</a:t>
            </a:r>
            <a:r>
              <a:rPr lang="en-GB" dirty="0"/>
              <a:t> </a:t>
            </a:r>
            <a:r>
              <a:rPr lang="en-GB" dirty="0" err="1"/>
              <a:t>liệu</a:t>
            </a:r>
            <a:r>
              <a:rPr lang="en-GB" dirty="0"/>
              <a:t> đ</a:t>
            </a:r>
            <a:r>
              <a:rPr lang="vi-VN" dirty="0"/>
              <a:t>ư</a:t>
            </a:r>
            <a:r>
              <a:rPr lang="en-GB" dirty="0" err="1"/>
              <a:t>ợc</a:t>
            </a:r>
            <a:r>
              <a:rPr lang="en-GB" dirty="0"/>
              <a:t> l</a:t>
            </a:r>
            <a:r>
              <a:rPr lang="vi-VN" dirty="0"/>
              <a:t>ư</a:t>
            </a:r>
            <a:r>
              <a:rPr lang="en-GB" dirty="0"/>
              <a:t>u </a:t>
            </a:r>
            <a:r>
              <a:rPr lang="en-GB" dirty="0" err="1"/>
              <a:t>trữ</a:t>
            </a:r>
            <a:r>
              <a:rPr lang="en-GB" dirty="0"/>
              <a:t> </a:t>
            </a:r>
          </a:p>
        </p:txBody>
      </p:sp>
      <p:cxnSp>
        <p:nvCxnSpPr>
          <p:cNvPr id="17" name="Connector: Elbow 16">
            <a:extLst>
              <a:ext uri="{FF2B5EF4-FFF2-40B4-BE49-F238E27FC236}">
                <a16:creationId xmlns:a16="http://schemas.microsoft.com/office/drawing/2014/main" id="{9EB7A756-7226-4C54-8C75-5BC0CE61706B}"/>
              </a:ext>
            </a:extLst>
          </p:cNvPr>
          <p:cNvCxnSpPr>
            <a:cxnSpLocks/>
            <a:stCxn id="8" idx="3"/>
            <a:endCxn id="15" idx="1"/>
          </p:cNvCxnSpPr>
          <p:nvPr/>
        </p:nvCxnSpPr>
        <p:spPr>
          <a:xfrm>
            <a:off x="3970637" y="4048767"/>
            <a:ext cx="512758" cy="6001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4210F1-8292-4C90-9B24-6A167D20F6C1}"/>
              </a:ext>
            </a:extLst>
          </p:cNvPr>
          <p:cNvSpPr txBox="1"/>
          <p:nvPr/>
        </p:nvSpPr>
        <p:spPr>
          <a:xfrm>
            <a:off x="4710819" y="1836781"/>
            <a:ext cx="2102948"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endParaRPr lang="en-GB" dirty="0"/>
          </a:p>
        </p:txBody>
      </p:sp>
      <p:sp>
        <p:nvSpPr>
          <p:cNvPr id="26" name="TextBox 25">
            <a:extLst>
              <a:ext uri="{FF2B5EF4-FFF2-40B4-BE49-F238E27FC236}">
                <a16:creationId xmlns:a16="http://schemas.microsoft.com/office/drawing/2014/main" id="{5E7AE3F9-1911-49D5-A898-7E699F21B9EC}"/>
              </a:ext>
            </a:extLst>
          </p:cNvPr>
          <p:cNvSpPr txBox="1"/>
          <p:nvPr/>
        </p:nvSpPr>
        <p:spPr>
          <a:xfrm>
            <a:off x="3338217" y="5411130"/>
            <a:ext cx="6341242" cy="1200329"/>
          </a:xfrm>
          <a:prstGeom prst="rect">
            <a:avLst/>
          </a:prstGeom>
          <a:noFill/>
        </p:spPr>
        <p:txBody>
          <a:bodyPr wrap="square" rtlCol="0">
            <a:spAutoFit/>
          </a:bodyPr>
          <a:lstStyle/>
          <a:p>
            <a:r>
              <a:rPr lang="en-GB" dirty="0" err="1"/>
              <a:t>Tên</a:t>
            </a:r>
            <a:r>
              <a:rPr lang="en-GB" dirty="0"/>
              <a:t> </a:t>
            </a:r>
            <a:r>
              <a:rPr lang="en-GB" dirty="0" err="1"/>
              <a:t>này</a:t>
            </a:r>
            <a:r>
              <a:rPr lang="en-GB" dirty="0"/>
              <a:t> </a:t>
            </a:r>
            <a:r>
              <a:rPr lang="en-GB" dirty="0" err="1"/>
              <a:t>chỉ</a:t>
            </a:r>
            <a:r>
              <a:rPr lang="en-GB" dirty="0"/>
              <a:t> </a:t>
            </a:r>
            <a:r>
              <a:rPr lang="en-GB" dirty="0" err="1"/>
              <a:t>tồn</a:t>
            </a:r>
            <a:r>
              <a:rPr lang="en-GB" dirty="0"/>
              <a:t> </a:t>
            </a:r>
            <a:r>
              <a:rPr lang="en-GB" dirty="0" err="1"/>
              <a:t>tại</a:t>
            </a:r>
            <a:r>
              <a:rPr lang="en-GB" dirty="0"/>
              <a:t> </a:t>
            </a:r>
            <a:r>
              <a:rPr lang="en-GB" dirty="0" err="1"/>
              <a:t>để</a:t>
            </a:r>
            <a:r>
              <a:rPr lang="en-GB" dirty="0"/>
              <a:t> </a:t>
            </a:r>
            <a:r>
              <a:rPr lang="en-GB" dirty="0" err="1"/>
              <a:t>thuận</a:t>
            </a:r>
            <a:r>
              <a:rPr lang="en-GB" dirty="0"/>
              <a:t> </a:t>
            </a:r>
            <a:r>
              <a:rPr lang="en-GB" dirty="0" err="1"/>
              <a:t>tiện</a:t>
            </a:r>
            <a:r>
              <a:rPr lang="en-GB" dirty="0"/>
              <a:t> </a:t>
            </a:r>
            <a:r>
              <a:rPr lang="en-GB" dirty="0" err="1"/>
              <a:t>lập</a:t>
            </a:r>
            <a:r>
              <a:rPr lang="en-GB" dirty="0"/>
              <a:t> </a:t>
            </a:r>
            <a:r>
              <a:rPr lang="en-GB" dirty="0" err="1"/>
              <a:t>trình</a:t>
            </a:r>
            <a:r>
              <a:rPr lang="en-GB" dirty="0"/>
              <a:t> </a:t>
            </a:r>
            <a:r>
              <a:rPr lang="en-GB" dirty="0" err="1"/>
              <a:t>và</a:t>
            </a:r>
            <a:r>
              <a:rPr lang="en-GB" dirty="0"/>
              <a:t> </a:t>
            </a:r>
            <a:r>
              <a:rPr lang="en-GB" dirty="0" err="1"/>
              <a:t>không</a:t>
            </a:r>
            <a:r>
              <a:rPr lang="en-GB" dirty="0"/>
              <a:t> </a:t>
            </a:r>
            <a:r>
              <a:rPr lang="en-GB" dirty="0" err="1"/>
              <a:t>tồn</a:t>
            </a:r>
            <a:r>
              <a:rPr lang="en-GB" dirty="0"/>
              <a:t> </a:t>
            </a:r>
            <a:r>
              <a:rPr lang="en-GB" dirty="0" err="1"/>
              <a:t>tại</a:t>
            </a:r>
            <a:r>
              <a:rPr lang="en-GB" dirty="0"/>
              <a:t> </a:t>
            </a:r>
            <a:r>
              <a:rPr lang="en-GB" dirty="0" err="1"/>
              <a:t>trong</a:t>
            </a:r>
            <a:r>
              <a:rPr lang="en-GB" dirty="0"/>
              <a:t> file </a:t>
            </a:r>
            <a:r>
              <a:rPr lang="en-GB" dirty="0" err="1"/>
              <a:t>chạy</a:t>
            </a:r>
            <a:r>
              <a:rPr lang="en-GB" dirty="0"/>
              <a:t> </a:t>
            </a:r>
            <a:r>
              <a:rPr lang="en-GB" dirty="0" err="1"/>
              <a:t>sau</a:t>
            </a:r>
            <a:r>
              <a:rPr lang="en-GB" dirty="0"/>
              <a:t> </a:t>
            </a:r>
            <a:r>
              <a:rPr lang="en-GB" dirty="0" err="1"/>
              <a:t>khi</a:t>
            </a:r>
            <a:r>
              <a:rPr lang="en-GB" dirty="0"/>
              <a:t> </a:t>
            </a:r>
            <a:r>
              <a:rPr lang="en-GB" dirty="0" err="1"/>
              <a:t>biên</a:t>
            </a:r>
            <a:r>
              <a:rPr lang="en-GB" dirty="0"/>
              <a:t> </a:t>
            </a:r>
            <a:r>
              <a:rPr lang="en-GB" dirty="0" err="1"/>
              <a:t>dịch</a:t>
            </a:r>
            <a:r>
              <a:rPr lang="en-GB" dirty="0"/>
              <a:t>.</a:t>
            </a:r>
          </a:p>
          <a:p>
            <a:r>
              <a:rPr lang="en-GB" dirty="0" err="1"/>
              <a:t>Khi</a:t>
            </a:r>
            <a:r>
              <a:rPr lang="en-GB" dirty="0"/>
              <a:t> </a:t>
            </a:r>
            <a:r>
              <a:rPr lang="en-GB" dirty="0" err="1"/>
              <a:t>lập</a:t>
            </a:r>
            <a:r>
              <a:rPr lang="en-GB" dirty="0"/>
              <a:t> </a:t>
            </a:r>
            <a:r>
              <a:rPr lang="en-GB" dirty="0" err="1"/>
              <a:t>trình</a:t>
            </a:r>
            <a:r>
              <a:rPr lang="en-GB" dirty="0"/>
              <a:t> </a:t>
            </a:r>
            <a:r>
              <a:rPr lang="en-GB" dirty="0" err="1"/>
              <a:t>viên</a:t>
            </a:r>
            <a:r>
              <a:rPr lang="en-GB" dirty="0"/>
              <a:t> </a:t>
            </a:r>
            <a:r>
              <a:rPr lang="en-GB" dirty="0" err="1"/>
              <a:t>muốn</a:t>
            </a:r>
            <a:r>
              <a:rPr lang="en-GB" dirty="0"/>
              <a:t> </a:t>
            </a:r>
            <a:r>
              <a:rPr lang="en-GB" dirty="0" err="1"/>
              <a:t>thay</a:t>
            </a:r>
            <a:r>
              <a:rPr lang="en-GB" dirty="0"/>
              <a:t> </a:t>
            </a:r>
            <a:r>
              <a:rPr lang="en-GB" dirty="0" err="1"/>
              <a:t>đổi</a:t>
            </a:r>
            <a:r>
              <a:rPr lang="en-GB" dirty="0"/>
              <a:t> </a:t>
            </a:r>
            <a:r>
              <a:rPr lang="en-GB" dirty="0" err="1"/>
              <a:t>chỉ</a:t>
            </a:r>
            <a:r>
              <a:rPr lang="en-GB" dirty="0"/>
              <a:t> </a:t>
            </a:r>
            <a:r>
              <a:rPr lang="en-GB" dirty="0" err="1"/>
              <a:t>cần</a:t>
            </a:r>
            <a:r>
              <a:rPr lang="en-GB" dirty="0"/>
              <a:t> </a:t>
            </a:r>
            <a:r>
              <a:rPr lang="en-GB" dirty="0" err="1"/>
              <a:t>gọi</a:t>
            </a:r>
            <a:r>
              <a:rPr lang="en-GB" dirty="0"/>
              <a:t> </a:t>
            </a:r>
            <a:r>
              <a:rPr lang="en-GB" dirty="0" err="1"/>
              <a:t>đến</a:t>
            </a:r>
            <a:r>
              <a:rPr lang="en-GB" dirty="0"/>
              <a:t> </a:t>
            </a:r>
            <a:r>
              <a:rPr lang="en-GB" dirty="0" err="1"/>
              <a:t>tên</a:t>
            </a:r>
            <a:r>
              <a:rPr lang="en-GB" dirty="0"/>
              <a:t> </a:t>
            </a:r>
            <a:r>
              <a:rPr lang="en-GB" dirty="0" err="1"/>
              <a:t>biến</a:t>
            </a:r>
            <a:r>
              <a:rPr lang="en-GB" dirty="0"/>
              <a:t> đ</a:t>
            </a:r>
            <a:r>
              <a:rPr lang="vi-VN" dirty="0"/>
              <a:t>ư</a:t>
            </a:r>
            <a:r>
              <a:rPr lang="en-GB" dirty="0" err="1"/>
              <a:t>ợc</a:t>
            </a:r>
            <a:r>
              <a:rPr lang="en-GB" dirty="0"/>
              <a:t> </a:t>
            </a:r>
            <a:r>
              <a:rPr lang="en-GB" dirty="0" err="1"/>
              <a:t>tham</a:t>
            </a:r>
            <a:r>
              <a:rPr lang="en-GB" dirty="0"/>
              <a:t> </a:t>
            </a:r>
            <a:r>
              <a:rPr lang="en-GB" dirty="0" err="1"/>
              <a:t>chiếu</a:t>
            </a:r>
            <a:r>
              <a:rPr lang="en-GB" dirty="0"/>
              <a:t> </a:t>
            </a:r>
            <a:r>
              <a:rPr lang="en-GB" dirty="0" err="1"/>
              <a:t>đến</a:t>
            </a:r>
            <a:r>
              <a:rPr lang="en-GB" dirty="0"/>
              <a:t> </a:t>
            </a:r>
            <a:r>
              <a:rPr lang="en-GB" dirty="0" err="1"/>
              <a:t>địa</a:t>
            </a:r>
            <a:r>
              <a:rPr lang="en-GB" dirty="0"/>
              <a:t> </a:t>
            </a:r>
            <a:r>
              <a:rPr lang="en-GB" dirty="0" err="1"/>
              <a:t>chỉ</a:t>
            </a:r>
            <a:r>
              <a:rPr lang="en-GB" dirty="0"/>
              <a:t> </a:t>
            </a:r>
            <a:r>
              <a:rPr lang="en-GB" dirty="0" err="1"/>
              <a:t>kia</a:t>
            </a:r>
            <a:r>
              <a:rPr lang="en-GB" dirty="0"/>
              <a:t> </a:t>
            </a:r>
            <a:r>
              <a:rPr lang="en-GB" dirty="0" err="1"/>
              <a:t>là</a:t>
            </a:r>
            <a:r>
              <a:rPr lang="en-GB" dirty="0"/>
              <a:t> </a:t>
            </a:r>
            <a:r>
              <a:rPr lang="en-GB" dirty="0" err="1"/>
              <a:t>thay</a:t>
            </a:r>
            <a:r>
              <a:rPr lang="en-GB" dirty="0"/>
              <a:t> </a:t>
            </a:r>
            <a:r>
              <a:rPr lang="en-GB" dirty="0" err="1"/>
              <a:t>đổi</a:t>
            </a:r>
            <a:r>
              <a:rPr lang="en-GB" dirty="0"/>
              <a:t> đ</a:t>
            </a:r>
            <a:r>
              <a:rPr lang="vi-VN" dirty="0"/>
              <a:t>ư</a:t>
            </a:r>
            <a:r>
              <a:rPr lang="en-GB" dirty="0" err="1"/>
              <a:t>ợc</a:t>
            </a:r>
            <a:r>
              <a:rPr lang="en-GB" dirty="0"/>
              <a:t>.</a:t>
            </a:r>
          </a:p>
        </p:txBody>
      </p:sp>
      <p:cxnSp>
        <p:nvCxnSpPr>
          <p:cNvPr id="27" name="Connector: Elbow 26">
            <a:extLst>
              <a:ext uri="{FF2B5EF4-FFF2-40B4-BE49-F238E27FC236}">
                <a16:creationId xmlns:a16="http://schemas.microsoft.com/office/drawing/2014/main" id="{96A3AE5F-B0C6-4098-9192-0358891908E1}"/>
              </a:ext>
            </a:extLst>
          </p:cNvPr>
          <p:cNvCxnSpPr>
            <a:cxnSpLocks/>
          </p:cNvCxnSpPr>
          <p:nvPr/>
        </p:nvCxnSpPr>
        <p:spPr>
          <a:xfrm rot="16200000" flipH="1">
            <a:off x="3047181" y="4610261"/>
            <a:ext cx="1038486" cy="4624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285FA27-8969-48D5-899D-7376E16239D6}"/>
              </a:ext>
            </a:extLst>
          </p:cNvPr>
          <p:cNvSpPr/>
          <p:nvPr/>
        </p:nvSpPr>
        <p:spPr>
          <a:xfrm>
            <a:off x="5280454" y="3091505"/>
            <a:ext cx="4374292" cy="33749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33" name="Connector: Elbow 32">
            <a:extLst>
              <a:ext uri="{FF2B5EF4-FFF2-40B4-BE49-F238E27FC236}">
                <a16:creationId xmlns:a16="http://schemas.microsoft.com/office/drawing/2014/main" id="{DE2DA6D2-A859-40A1-88A3-751FD82D0144}"/>
              </a:ext>
            </a:extLst>
          </p:cNvPr>
          <p:cNvCxnSpPr>
            <a:cxnSpLocks/>
          </p:cNvCxnSpPr>
          <p:nvPr/>
        </p:nvCxnSpPr>
        <p:spPr>
          <a:xfrm>
            <a:off x="9058589" y="3429000"/>
            <a:ext cx="512758" cy="600165"/>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FBDC68-29D6-445F-92F1-B68F615C0097}"/>
              </a:ext>
            </a:extLst>
          </p:cNvPr>
          <p:cNvSpPr txBox="1"/>
          <p:nvPr/>
        </p:nvSpPr>
        <p:spPr>
          <a:xfrm>
            <a:off x="9571346" y="3764634"/>
            <a:ext cx="2271632" cy="923330"/>
          </a:xfrm>
          <a:prstGeom prst="rect">
            <a:avLst/>
          </a:prstGeom>
          <a:noFill/>
        </p:spPr>
        <p:txBody>
          <a:bodyPr wrap="square" rtlCol="0">
            <a:spAutoFit/>
          </a:bodyPr>
          <a:lstStyle/>
          <a:p>
            <a:r>
              <a:rPr lang="en-GB" dirty="0" err="1"/>
              <a:t>Đây</a:t>
            </a:r>
            <a:r>
              <a:rPr lang="en-GB" dirty="0"/>
              <a:t> </a:t>
            </a:r>
            <a:r>
              <a:rPr lang="en-GB" dirty="0" err="1"/>
              <a:t>là</a:t>
            </a:r>
            <a:r>
              <a:rPr lang="en-GB" dirty="0"/>
              <a:t> data đ</a:t>
            </a:r>
            <a:r>
              <a:rPr lang="vi-VN" dirty="0"/>
              <a:t>ư</a:t>
            </a:r>
            <a:r>
              <a:rPr lang="en-GB" dirty="0" err="1"/>
              <a:t>ợc</a:t>
            </a:r>
            <a:r>
              <a:rPr lang="en-GB" dirty="0"/>
              <a:t> l</a:t>
            </a:r>
            <a:r>
              <a:rPr lang="vi-VN" dirty="0"/>
              <a:t>ư</a:t>
            </a:r>
            <a:r>
              <a:rPr lang="en-GB" dirty="0"/>
              <a:t>u </a:t>
            </a:r>
            <a:r>
              <a:rPr lang="en-GB" dirty="0" err="1"/>
              <a:t>bên</a:t>
            </a:r>
            <a:r>
              <a:rPr lang="en-GB" dirty="0"/>
              <a:t> </a:t>
            </a:r>
            <a:r>
              <a:rPr lang="en-GB" dirty="0" err="1"/>
              <a:t>trong</a:t>
            </a:r>
            <a:r>
              <a:rPr lang="en-GB" dirty="0"/>
              <a:t> ô </a:t>
            </a:r>
            <a:r>
              <a:rPr lang="en-GB" dirty="0" err="1"/>
              <a:t>nhớ</a:t>
            </a:r>
            <a:r>
              <a:rPr lang="en-GB" dirty="0"/>
              <a:t> </a:t>
            </a:r>
            <a:r>
              <a:rPr lang="en-GB" dirty="0" err="1"/>
              <a:t>địa</a:t>
            </a:r>
            <a:r>
              <a:rPr lang="en-GB" dirty="0"/>
              <a:t> </a:t>
            </a:r>
            <a:r>
              <a:rPr lang="en-GB" dirty="0" err="1"/>
              <a:t>chỉ</a:t>
            </a:r>
            <a:r>
              <a:rPr lang="en-GB" dirty="0"/>
              <a:t>.</a:t>
            </a:r>
          </a:p>
        </p:txBody>
      </p:sp>
    </p:spTree>
    <p:extLst>
      <p:ext uri="{BB962C8B-B14F-4D97-AF65-F5344CB8AC3E}">
        <p14:creationId xmlns:p14="http://schemas.microsoft.com/office/powerpoint/2010/main" val="277537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GB" dirty="0" err="1"/>
              <a:t>Khai</a:t>
            </a:r>
            <a:r>
              <a:rPr lang="en-GB" dirty="0"/>
              <a:t> </a:t>
            </a:r>
            <a:r>
              <a:rPr lang="en-GB" dirty="0" err="1"/>
              <a:t>báo</a:t>
            </a:r>
            <a:r>
              <a:rPr lang="en-GB" dirty="0"/>
              <a:t> </a:t>
            </a:r>
            <a:r>
              <a:rPr lang="en-GB" dirty="0" err="1"/>
              <a:t>biến</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lnSpcReduction="10000"/>
          </a:bodyPr>
          <a:lstStyle/>
          <a:p>
            <a:r>
              <a:rPr lang="en-GB" dirty="0" err="1">
                <a:latin typeface="Arial" panose="020B0604020202020204" pitchFamily="34" charset="0"/>
                <a:cs typeface="Arial" panose="020B0604020202020204" pitchFamily="34" charset="0"/>
              </a:rPr>
              <a:t>Muốn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sự</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ta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khai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báo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chúng</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Khai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báo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gian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xác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ta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cần</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a ta </a:t>
            </a:r>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(char, int, long, float…), </a:t>
            </a:r>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char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cấp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1 byte. </a:t>
            </a:r>
            <a:r>
              <a:rPr lang="en-GB" dirty="0" err="1">
                <a:latin typeface="Arial" panose="020B0604020202020204" pitchFamily="34" charset="0"/>
                <a:cs typeface="Arial" panose="020B0604020202020204" pitchFamily="34" charset="0"/>
              </a:rPr>
              <a:t>Nếu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int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4 byte.</a:t>
            </a:r>
          </a:p>
          <a:p>
            <a:r>
              <a:rPr lang="en-GB" dirty="0">
                <a:latin typeface="Arial" panose="020B0604020202020204" pitchFamily="34" charset="0"/>
                <a:cs typeface="Arial" panose="020B0604020202020204" pitchFamily="34" charset="0"/>
              </a:rPr>
              <a:t>VD</a:t>
            </a:r>
          </a:p>
          <a:p>
            <a:pPr lvl="1"/>
            <a:r>
              <a:rPr lang="en-GB" dirty="0">
                <a:latin typeface="Arial" panose="020B0604020202020204" pitchFamily="34" charset="0"/>
                <a:cs typeface="Arial" panose="020B0604020202020204" pitchFamily="34" charset="0"/>
              </a:rPr>
              <a:t>Char </a:t>
            </a:r>
            <a:r>
              <a:rPr lang="en-GB" dirty="0" err="1">
                <a:latin typeface="Arial" panose="020B0604020202020204" pitchFamily="34" charset="0"/>
                <a:cs typeface="Arial" panose="020B0604020202020204" pitchFamily="34" charset="0"/>
              </a:rPr>
              <a:t>myValue</a:t>
            </a:r>
            <a:r>
              <a:rPr lang="en-GB" dirty="0">
                <a:latin typeface="Arial" panose="020B0604020202020204" pitchFamily="34" charset="0"/>
                <a:cs typeface="Arial" panose="020B0604020202020204" pitchFamily="34" charset="0"/>
              </a:rPr>
              <a:t>;</a:t>
            </a:r>
          </a:p>
          <a:p>
            <a:pPr lvl="1"/>
            <a:r>
              <a:rPr lang="en-GB" dirty="0">
                <a:latin typeface="Arial" panose="020B0604020202020204" pitchFamily="34" charset="0"/>
                <a:cs typeface="Arial" panose="020B0604020202020204" pitchFamily="34" charset="0"/>
              </a:rPr>
              <a:t>Int </a:t>
            </a:r>
            <a:r>
              <a:rPr lang="en-GB" dirty="0" err="1">
                <a:latin typeface="Arial" panose="020B0604020202020204" pitchFamily="34" charset="0"/>
                <a:cs typeface="Arial" panose="020B0604020202020204" pitchFamily="34" charset="0"/>
              </a:rPr>
              <a:t>myValue</a:t>
            </a:r>
            <a:r>
              <a:rPr lang="en-GB" dirty="0">
                <a:latin typeface="Arial" panose="020B0604020202020204" pitchFamily="34" charset="0"/>
                <a:cs typeface="Arial" panose="020B0604020202020204" pitchFamily="34" charset="0"/>
              </a:rPr>
              <a:t>; </a:t>
            </a:r>
          </a:p>
          <a:p>
            <a:pPr lvl="1"/>
            <a:r>
              <a:rPr lang="en-GB" dirty="0" err="1">
                <a:latin typeface="Arial" panose="020B0604020202020204" pitchFamily="34" charset="0"/>
                <a:cs typeface="Arial" panose="020B0604020202020204" pitchFamily="34" charset="0"/>
              </a:rPr>
              <a:t>myValue</a:t>
            </a:r>
            <a:r>
              <a:rPr lang="en-GB" dirty="0">
                <a:latin typeface="Arial" panose="020B0604020202020204" pitchFamily="34" charset="0"/>
                <a:cs typeface="Arial" panose="020B0604020202020204" pitchFamily="34" charset="0"/>
              </a:rPr>
              <a:t> = 20;</a:t>
            </a:r>
          </a:p>
        </p:txBody>
      </p:sp>
    </p:spTree>
    <p:extLst>
      <p:ext uri="{BB962C8B-B14F-4D97-AF65-F5344CB8AC3E}">
        <p14:creationId xmlns:p14="http://schemas.microsoft.com/office/powerpoint/2010/main" val="333703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GB" dirty="0" err="1"/>
              <a:t>Nguyên</a:t>
            </a:r>
            <a:r>
              <a:rPr lang="en-GB" dirty="0"/>
              <a:t> </a:t>
            </a:r>
            <a:r>
              <a:rPr lang="en-GB" dirty="0" err="1"/>
              <a:t>tắc</a:t>
            </a:r>
            <a:r>
              <a:rPr lang="en-GB" dirty="0"/>
              <a:t> </a:t>
            </a:r>
            <a:r>
              <a:rPr lang="en-GB" dirty="0" err="1"/>
              <a:t>khi</a:t>
            </a:r>
            <a:r>
              <a:rPr lang="en-GB" dirty="0"/>
              <a:t> </a:t>
            </a:r>
            <a:r>
              <a:rPr lang="en-GB" dirty="0" err="1"/>
              <a:t>đặt</a:t>
            </a:r>
            <a:r>
              <a:rPr lang="en-GB" dirty="0"/>
              <a:t> </a:t>
            </a:r>
            <a:r>
              <a:rPr lang="en-GB" dirty="0" err="1"/>
              <a:t>tên</a:t>
            </a:r>
            <a:r>
              <a:rPr lang="en-GB" dirty="0"/>
              <a:t> </a:t>
            </a:r>
            <a:r>
              <a:rPr lang="en-GB" dirty="0" err="1"/>
              <a:t>biến</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dài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quá</a:t>
            </a:r>
            <a:r>
              <a:rPr lang="en-GB" dirty="0">
                <a:latin typeface="Arial" panose="020B0604020202020204" pitchFamily="34" charset="0"/>
                <a:cs typeface="Arial" panose="020B0604020202020204" pitchFamily="34" charset="0"/>
              </a:rPr>
              <a:t> 30 </a:t>
            </a:r>
            <a:r>
              <a:rPr lang="en-GB" dirty="0" err="1">
                <a:latin typeface="Arial" panose="020B0604020202020204" pitchFamily="34" charset="0"/>
                <a:cs typeface="Arial" panose="020B0604020202020204" pitchFamily="34" charset="0"/>
              </a:rPr>
              <a:t>kí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tự</a:t>
            </a:r>
            <a:endParaRPr lang="en-GB" dirty="0">
              <a:latin typeface="Arial" panose="020B0604020202020204" pitchFamily="34" charset="0"/>
              <a:cs typeface="Arial" panose="020B0604020202020204" pitchFamily="34" charset="0"/>
            </a:endParaRP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từ</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cái</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a,c,d</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số</a:t>
            </a:r>
            <a:r>
              <a:rPr lang="en-GB" dirty="0">
                <a:latin typeface="Arial" panose="020B0604020202020204" pitchFamily="34" charset="0"/>
                <a:cs typeface="Arial" panose="020B0604020202020204" pitchFamily="34" charset="0"/>
              </a:rPr>
              <a:t>(1,2,3..)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gạch</a:t>
            </a:r>
            <a:r>
              <a:rPr lang="en-GB" dirty="0">
                <a:latin typeface="Arial" panose="020B0604020202020204" pitchFamily="34" charset="0"/>
                <a:cs typeface="Arial" panose="020B0604020202020204" pitchFamily="34" charset="0"/>
              </a:rPr>
              <a:t> d</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ới</a:t>
            </a:r>
            <a:r>
              <a:rPr lang="en-GB" dirty="0">
                <a:latin typeface="Arial" panose="020B0604020202020204" pitchFamily="34" charset="0"/>
                <a:cs typeface="Arial" panose="020B0604020202020204" pitchFamily="34" charset="0"/>
              </a:rPr>
              <a:t>(_).</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chứa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tự</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đặc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biệt</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khoảng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trắng</a:t>
            </a:r>
            <a:r>
              <a:rPr lang="en-GB" dirty="0">
                <a:latin typeface="Arial" panose="020B0604020202020204" pitchFamily="34" charset="0"/>
                <a:cs typeface="Arial" panose="020B0604020202020204" pitchFamily="34" charset="0"/>
              </a:rPr>
              <a:t> ở </a:t>
            </a:r>
            <a:r>
              <a:rPr lang="en-GB" dirty="0" err="1">
                <a:latin typeface="Arial" panose="020B0604020202020204" pitchFamily="34" charset="0"/>
                <a:cs typeface="Arial" panose="020B0604020202020204" pitchFamily="34" charset="0"/>
              </a:rPr>
              <a:t>giữa</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đặt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theo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tự</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khóa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‘C’</a:t>
            </a:r>
          </a:p>
          <a:p>
            <a:pPr lvl="1"/>
            <a:r>
              <a:rPr lang="en-GB" dirty="0" err="1">
                <a:latin typeface="Arial" panose="020B0604020202020204" pitchFamily="34" charset="0"/>
                <a:cs typeface="Arial" panose="020B0604020202020204" pitchFamily="34" charset="0"/>
              </a:rPr>
              <a:t>Vd</a:t>
            </a:r>
            <a:r>
              <a:rPr lang="en-GB" dirty="0">
                <a:latin typeface="Arial" panose="020B0604020202020204" pitchFamily="34" charset="0"/>
                <a:cs typeface="Arial" panose="020B0604020202020204" pitchFamily="34" charset="0"/>
              </a:rPr>
              <a:t>: if, else, for, case …</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đứng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đầu</a:t>
            </a:r>
            <a:r>
              <a:rPr lang="en-GB" dirty="0">
                <a:latin typeface="Arial" panose="020B0604020202020204" pitchFamily="34" charset="0"/>
                <a:cs typeface="Arial" panose="020B0604020202020204" pitchFamily="34" charset="0"/>
              </a:rPr>
              <a:t>.</a:t>
            </a:r>
          </a:p>
          <a:p>
            <a:pPr lvl="1"/>
            <a:r>
              <a:rPr lang="en-GB" dirty="0" err="1">
                <a:latin typeface="Arial" panose="020B0604020202020204" pitchFamily="34" charset="0"/>
                <a:cs typeface="Arial" panose="020B0604020202020204" pitchFamily="34" charset="0"/>
              </a:rPr>
              <a:t>Vd</a:t>
            </a:r>
            <a:r>
              <a:rPr lang="en-GB" dirty="0">
                <a:latin typeface="Arial" panose="020B0604020202020204" pitchFamily="34" charset="0"/>
                <a:cs typeface="Arial" panose="020B0604020202020204" pitchFamily="34" charset="0"/>
              </a:rPr>
              <a:t>: char 123_Number; //</a:t>
            </a:r>
            <a:r>
              <a:rPr lang="en-GB" dirty="0" err="1">
                <a:latin typeface="Arial" panose="020B0604020202020204" pitchFamily="34" charset="0"/>
                <a:cs typeface="Arial" panose="020B0604020202020204" pitchFamily="34" charset="0"/>
              </a:rPr>
              <a:t>sai</a:t>
            </a: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1900A8-D182-4BA8-AFEF-A1A55E8AD154}"/>
              </a:ext>
            </a:extLst>
          </p:cNvPr>
          <p:cNvPicPr>
            <a:picLocks noChangeAspect="1"/>
          </p:cNvPicPr>
          <p:nvPr/>
        </p:nvPicPr>
        <p:blipFill>
          <a:blip r:embed="rId2"/>
          <a:stretch>
            <a:fillRect/>
          </a:stretch>
        </p:blipFill>
        <p:spPr>
          <a:xfrm>
            <a:off x="7208402" y="1532238"/>
            <a:ext cx="4983598" cy="5325762"/>
          </a:xfrm>
          <a:prstGeom prst="rect">
            <a:avLst/>
          </a:prstGeom>
        </p:spPr>
      </p:pic>
    </p:spTree>
    <p:extLst>
      <p:ext uri="{BB962C8B-B14F-4D97-AF65-F5344CB8AC3E}">
        <p14:creationId xmlns:p14="http://schemas.microsoft.com/office/powerpoint/2010/main" val="271134005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C65-783D-4EEB-A95D-B8CCA37208CB}"/>
              </a:ext>
            </a:extLst>
          </p:cNvPr>
          <p:cNvSpPr>
            <a:spLocks noGrp="1"/>
          </p:cNvSpPr>
          <p:nvPr>
            <p:ph type="title"/>
          </p:nvPr>
        </p:nvSpPr>
        <p:spPr/>
        <p:txBody>
          <a:bodyPr/>
          <a:lstStyle/>
          <a:p>
            <a:pPr algn="ctr"/>
            <a:r>
              <a:rPr lang="en-GB" dirty="0" err="1"/>
              <a:t>Phạm</a:t>
            </a:r>
            <a:r>
              <a:rPr lang="en-GB" dirty="0"/>
              <a:t> vi </a:t>
            </a:r>
            <a:r>
              <a:rPr lang="en-GB" dirty="0" err="1"/>
              <a:t>của</a:t>
            </a:r>
            <a:r>
              <a:rPr lang="en-GB" dirty="0"/>
              <a:t> </a:t>
            </a:r>
            <a:r>
              <a:rPr lang="en-GB" dirty="0" err="1"/>
              <a:t>biến</a:t>
            </a:r>
            <a:r>
              <a:rPr lang="en-GB" dirty="0"/>
              <a:t>(variable scopes)</a:t>
            </a:r>
          </a:p>
        </p:txBody>
      </p:sp>
      <p:sp>
        <p:nvSpPr>
          <p:cNvPr id="3" name="Content Placeholder 2">
            <a:extLst>
              <a:ext uri="{FF2B5EF4-FFF2-40B4-BE49-F238E27FC236}">
                <a16:creationId xmlns:a16="http://schemas.microsoft.com/office/drawing/2014/main" id="{4F78173B-02EC-4516-9760-DCA9A543DFA9}"/>
              </a:ext>
            </a:extLst>
          </p:cNvPr>
          <p:cNvSpPr>
            <a:spLocks noGrp="1"/>
          </p:cNvSpPr>
          <p:nvPr>
            <p:ph idx="1"/>
          </p:nvPr>
        </p:nvSpPr>
        <p:spPr/>
        <p:txBody>
          <a:bodyPr/>
          <a:lstStyle/>
          <a:p>
            <a:r>
              <a:rPr lang="en-GB" dirty="0" err="1">
                <a:latin typeface="Arial" panose="020B0604020202020204" pitchFamily="34" charset="0"/>
                <a:cs typeface="Arial" panose="020B0604020202020204" pitchFamily="34" charset="0"/>
              </a:rPr>
              <a:t>Phạm</a:t>
            </a:r>
            <a:r>
              <a:rPr lang="en-GB" dirty="0">
                <a:latin typeface="Arial" panose="020B0604020202020204" pitchFamily="34" charset="0"/>
                <a:cs typeface="Arial" panose="020B0604020202020204" pitchFamily="34" charset="0"/>
              </a:rPr>
              <a:t> vi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đề</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cập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năng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truy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cập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hàm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nhất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toàn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Tùy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thuộc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pham</a:t>
            </a:r>
            <a:r>
              <a:rPr lang="en-GB" dirty="0">
                <a:latin typeface="Arial" panose="020B0604020202020204" pitchFamily="34" charset="0"/>
                <a:cs typeface="Arial" panose="020B0604020202020204" pitchFamily="34" charset="0"/>
              </a:rPr>
              <a:t> vi </a:t>
            </a:r>
            <a:r>
              <a:rPr lang="en-GB" dirty="0" err="1">
                <a:latin typeface="Arial" panose="020B0604020202020204" pitchFamily="34" charset="0"/>
                <a:cs typeface="Arial" panose="020B0604020202020204" pitchFamily="34" charset="0"/>
              </a:rPr>
              <a:t>mà</a:t>
            </a:r>
            <a:r>
              <a:rPr lang="en-GB" dirty="0">
                <a:latin typeface="Arial" panose="020B0604020202020204" pitchFamily="34" charset="0"/>
                <a:cs typeface="Arial" panose="020B0604020202020204" pitchFamily="34" charset="0"/>
              </a:rPr>
              <a:t> ta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sau</a:t>
            </a:r>
            <a:r>
              <a:rPr lang="en-GB" dirty="0">
                <a:latin typeface="Arial" panose="020B0604020202020204" pitchFamily="34" charset="0"/>
                <a:cs typeface="Arial" panose="020B0604020202020204" pitchFamily="34" charset="0"/>
              </a:rPr>
              <a:t>:</a:t>
            </a:r>
          </a:p>
          <a:p>
            <a:pPr lvl="1"/>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cục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(local variables).</a:t>
            </a:r>
          </a:p>
          <a:p>
            <a:pPr lvl="1"/>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toàn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cục</a:t>
            </a:r>
            <a:r>
              <a:rPr lang="en-GB" dirty="0">
                <a:latin typeface="Arial" panose="020B0604020202020204" pitchFamily="34" charset="0"/>
                <a:cs typeface="Arial" panose="020B0604020202020204" pitchFamily="34" charset="0"/>
              </a:rPr>
              <a:t> (global variables).</a:t>
            </a:r>
          </a:p>
          <a:p>
            <a:endParaRPr lang="en-GB" dirty="0"/>
          </a:p>
        </p:txBody>
      </p:sp>
    </p:spTree>
    <p:extLst>
      <p:ext uri="{BB962C8B-B14F-4D97-AF65-F5344CB8AC3E}">
        <p14:creationId xmlns:p14="http://schemas.microsoft.com/office/powerpoint/2010/main" val="226513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C65-783D-4EEB-A95D-B8CCA37208CB}"/>
              </a:ext>
            </a:extLst>
          </p:cNvPr>
          <p:cNvSpPr>
            <a:spLocks noGrp="1"/>
          </p:cNvSpPr>
          <p:nvPr>
            <p:ph type="title"/>
          </p:nvPr>
        </p:nvSpPr>
        <p:spPr/>
        <p:txBody>
          <a:bodyPr/>
          <a:lstStyle/>
          <a:p>
            <a:pPr algn="ctr"/>
            <a:r>
              <a:rPr lang="es-ES" dirty="0" err="1"/>
              <a:t>Biến</a:t>
            </a:r>
            <a:r>
              <a:rPr lang="es-ES" dirty="0"/>
              <a:t> </a:t>
            </a:r>
            <a:r>
              <a:rPr lang="es-ES" dirty="0" err="1"/>
              <a:t>cục</a:t>
            </a:r>
            <a:r>
              <a:rPr lang="es-ES" dirty="0"/>
              <a:t> </a:t>
            </a:r>
            <a:r>
              <a:rPr lang="es-ES" dirty="0" err="1"/>
              <a:t>bộ</a:t>
            </a:r>
            <a:r>
              <a:rPr lang="es-ES" dirty="0"/>
              <a:t>(local variables).</a:t>
            </a:r>
          </a:p>
        </p:txBody>
      </p:sp>
      <p:sp>
        <p:nvSpPr>
          <p:cNvPr id="3" name="Content Placeholder 2">
            <a:extLst>
              <a:ext uri="{FF2B5EF4-FFF2-40B4-BE49-F238E27FC236}">
                <a16:creationId xmlns:a16="http://schemas.microsoft.com/office/drawing/2014/main" id="{4F78173B-02EC-4516-9760-DCA9A543DFA9}"/>
              </a:ext>
            </a:extLst>
          </p:cNvPr>
          <p:cNvSpPr>
            <a:spLocks noGrp="1"/>
          </p:cNvSpPr>
          <p:nvPr>
            <p:ph idx="1"/>
          </p:nvPr>
        </p:nvSpPr>
        <p:spPr/>
        <p:txBody>
          <a:bodyPr/>
          <a:lstStyle/>
          <a:p>
            <a:r>
              <a:rPr lang="vi-VN" dirty="0">
                <a:cs typeface="Arial" panose="020B0604020202020204" pitchFamily="34" charset="0"/>
              </a:rPr>
              <a:t>Một biến được khai báo trong hàm (bên trong thân hàm giữa cặp dấu ngoặc nhọn { }) được gọi là biến cục bộ.</a:t>
            </a:r>
          </a:p>
          <a:p>
            <a:r>
              <a:rPr lang="vi-VN" dirty="0">
                <a:cs typeface="Arial" panose="020B0604020202020204" pitchFamily="34" charset="0"/>
              </a:rPr>
              <a:t>Phạm vi của biến cục bộ chỉ giới hạn trong hàm mà biến được định nghĩa. Tức là biến cục bộ chỉ tồn tại và chỉ có thể được truy cập bên trong hàm. Biến cục bộ sẽ bị hủy khi hàm kết thúc.</a:t>
            </a:r>
            <a:endParaRPr lang="en-GB" dirty="0">
              <a:cs typeface="Arial" panose="020B0604020202020204" pitchFamily="34" charset="0"/>
            </a:endParaRPr>
          </a:p>
          <a:p>
            <a:r>
              <a:rPr lang="en-GB" dirty="0" err="1">
                <a:cs typeface="Arial" panose="020B0604020202020204" pitchFamily="34" charset="0"/>
              </a:rPr>
              <a:t>Ví</a:t>
            </a:r>
            <a:r>
              <a:rPr lang="en-GB" dirty="0">
                <a:cs typeface="Arial" panose="020B0604020202020204" pitchFamily="34" charset="0"/>
              </a:rPr>
              <a:t> </a:t>
            </a:r>
            <a:r>
              <a:rPr lang="en-GB" dirty="0" err="1">
                <a:cs typeface="Arial" panose="020B0604020202020204" pitchFamily="34" charset="0"/>
              </a:rPr>
              <a:t>dụ</a:t>
            </a:r>
            <a:r>
              <a:rPr lang="en-GB" dirty="0">
                <a:cs typeface="Arial" panose="020B0604020202020204" pitchFamily="34" charset="0"/>
              </a:rPr>
              <a:t> 2.</a:t>
            </a:r>
          </a:p>
          <a:p>
            <a:endParaRPr lang="en-GB" dirty="0"/>
          </a:p>
        </p:txBody>
      </p:sp>
      <p:pic>
        <p:nvPicPr>
          <p:cNvPr id="4" name="Picture 3">
            <a:extLst>
              <a:ext uri="{FF2B5EF4-FFF2-40B4-BE49-F238E27FC236}">
                <a16:creationId xmlns:a16="http://schemas.microsoft.com/office/drawing/2014/main" id="{D7E538DE-C6B8-4774-91A6-14D1BF1E2F02}"/>
              </a:ext>
            </a:extLst>
          </p:cNvPr>
          <p:cNvPicPr>
            <a:picLocks noChangeAspect="1"/>
          </p:cNvPicPr>
          <p:nvPr/>
        </p:nvPicPr>
        <p:blipFill>
          <a:blip r:embed="rId2"/>
          <a:stretch>
            <a:fillRect/>
          </a:stretch>
        </p:blipFill>
        <p:spPr>
          <a:xfrm>
            <a:off x="2491946" y="4001294"/>
            <a:ext cx="2743200" cy="2847975"/>
          </a:xfrm>
          <a:prstGeom prst="rect">
            <a:avLst/>
          </a:prstGeom>
        </p:spPr>
      </p:pic>
    </p:spTree>
    <p:extLst>
      <p:ext uri="{BB962C8B-B14F-4D97-AF65-F5344CB8AC3E}">
        <p14:creationId xmlns:p14="http://schemas.microsoft.com/office/powerpoint/2010/main" val="398581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C65-783D-4EEB-A95D-B8CCA37208CB}"/>
              </a:ext>
            </a:extLst>
          </p:cNvPr>
          <p:cNvSpPr>
            <a:spLocks noGrp="1"/>
          </p:cNvSpPr>
          <p:nvPr>
            <p:ph type="title"/>
          </p:nvPr>
        </p:nvSpPr>
        <p:spPr/>
        <p:txBody>
          <a:bodyPr/>
          <a:lstStyle/>
          <a:p>
            <a:pPr algn="ctr"/>
            <a:r>
              <a:rPr lang="en-GB" dirty="0" err="1"/>
              <a:t>Địa</a:t>
            </a:r>
            <a:r>
              <a:rPr lang="en-GB" dirty="0"/>
              <a:t> </a:t>
            </a:r>
            <a:r>
              <a:rPr lang="en-GB" dirty="0" err="1"/>
              <a:t>chỉ</a:t>
            </a:r>
            <a:r>
              <a:rPr lang="en-GB" dirty="0"/>
              <a:t> </a:t>
            </a:r>
            <a:r>
              <a:rPr lang="en-GB" dirty="0" err="1"/>
              <a:t>của</a:t>
            </a:r>
            <a:r>
              <a:rPr lang="en-GB" dirty="0"/>
              <a:t> </a:t>
            </a:r>
            <a:r>
              <a:rPr lang="en-GB" dirty="0" err="1"/>
              <a:t>một</a:t>
            </a:r>
            <a:r>
              <a:rPr lang="en-GB" dirty="0"/>
              <a:t> </a:t>
            </a:r>
            <a:r>
              <a:rPr lang="en-GB" dirty="0" err="1"/>
              <a:t>biến</a:t>
            </a:r>
            <a:endParaRPr lang="en-GB" dirty="0"/>
          </a:p>
        </p:txBody>
      </p:sp>
      <p:sp>
        <p:nvSpPr>
          <p:cNvPr id="3" name="Content Placeholder 2">
            <a:extLst>
              <a:ext uri="{FF2B5EF4-FFF2-40B4-BE49-F238E27FC236}">
                <a16:creationId xmlns:a16="http://schemas.microsoft.com/office/drawing/2014/main" id="{4F78173B-02EC-4516-9760-DCA9A543DFA9}"/>
              </a:ext>
            </a:extLst>
          </p:cNvPr>
          <p:cNvSpPr>
            <a:spLocks noGrp="1"/>
          </p:cNvSpPr>
          <p:nvPr>
            <p:ph idx="1"/>
          </p:nvPr>
        </p:nvSpPr>
        <p:spPr/>
        <p:txBody>
          <a:bodyPr/>
          <a:lstStyle/>
          <a:p>
            <a:pPr marL="0" indent="0">
              <a:buNone/>
            </a:pPr>
            <a:r>
              <a:rPr lang="en-GB" dirty="0" err="1"/>
              <a:t>Ví</a:t>
            </a:r>
            <a:r>
              <a:rPr lang="en-GB" dirty="0"/>
              <a:t> </a:t>
            </a:r>
            <a:r>
              <a:rPr lang="en-GB" dirty="0" err="1"/>
              <a:t>dụ</a:t>
            </a:r>
            <a:r>
              <a:rPr lang="en-GB" dirty="0"/>
              <a:t> 3: </a:t>
            </a:r>
          </a:p>
          <a:p>
            <a:pPr marL="0" indent="0">
              <a:buNone/>
            </a:pPr>
            <a:r>
              <a:rPr lang="en-GB" dirty="0" err="1"/>
              <a:t>Sử</a:t>
            </a:r>
            <a:r>
              <a:rPr lang="en-GB" dirty="0"/>
              <a:t> </a:t>
            </a:r>
            <a:r>
              <a:rPr lang="en-GB" dirty="0" err="1"/>
              <a:t>dụng</a:t>
            </a:r>
            <a:r>
              <a:rPr lang="en-GB" dirty="0"/>
              <a:t> </a:t>
            </a:r>
            <a:r>
              <a:rPr lang="en-GB" dirty="0" err="1"/>
              <a:t>toán</a:t>
            </a:r>
            <a:r>
              <a:rPr lang="en-GB" dirty="0"/>
              <a:t> </a:t>
            </a:r>
            <a:r>
              <a:rPr lang="en-GB" dirty="0" err="1"/>
              <a:t>tử</a:t>
            </a:r>
            <a:r>
              <a:rPr lang="en-GB" dirty="0"/>
              <a:t> &amp; </a:t>
            </a:r>
            <a:r>
              <a:rPr lang="en-GB" dirty="0" err="1"/>
              <a:t>để</a:t>
            </a:r>
            <a:r>
              <a:rPr lang="en-GB" dirty="0"/>
              <a:t> in </a:t>
            </a:r>
            <a:r>
              <a:rPr lang="en-GB" dirty="0" err="1"/>
              <a:t>địa</a:t>
            </a:r>
            <a:r>
              <a:rPr lang="en-GB" dirty="0"/>
              <a:t> </a:t>
            </a:r>
            <a:r>
              <a:rPr lang="en-GB" dirty="0" err="1"/>
              <a:t>chỉ</a:t>
            </a:r>
            <a:r>
              <a:rPr lang="en-GB" dirty="0"/>
              <a:t> </a:t>
            </a:r>
            <a:r>
              <a:rPr lang="en-GB" dirty="0" err="1"/>
              <a:t>của</a:t>
            </a:r>
            <a:r>
              <a:rPr lang="en-GB" dirty="0"/>
              <a:t> </a:t>
            </a:r>
            <a:r>
              <a:rPr lang="en-GB" dirty="0" err="1"/>
              <a:t>biến</a:t>
            </a:r>
            <a:endParaRPr lang="en-GB" dirty="0"/>
          </a:p>
          <a:p>
            <a:pPr marL="0" indent="0">
              <a:buNone/>
            </a:pPr>
            <a:endParaRPr lang="en-GB" dirty="0"/>
          </a:p>
        </p:txBody>
      </p:sp>
      <p:pic>
        <p:nvPicPr>
          <p:cNvPr id="4" name="Picture 3">
            <a:extLst>
              <a:ext uri="{FF2B5EF4-FFF2-40B4-BE49-F238E27FC236}">
                <a16:creationId xmlns:a16="http://schemas.microsoft.com/office/drawing/2014/main" id="{0C08B26C-1639-4B1B-B061-83D2FBA2D2A0}"/>
              </a:ext>
            </a:extLst>
          </p:cNvPr>
          <p:cNvPicPr>
            <a:picLocks noChangeAspect="1"/>
          </p:cNvPicPr>
          <p:nvPr/>
        </p:nvPicPr>
        <p:blipFill>
          <a:blip r:embed="rId2"/>
          <a:stretch>
            <a:fillRect/>
          </a:stretch>
        </p:blipFill>
        <p:spPr>
          <a:xfrm>
            <a:off x="940143" y="2820429"/>
            <a:ext cx="3886200" cy="1447800"/>
          </a:xfrm>
          <a:prstGeom prst="rect">
            <a:avLst/>
          </a:prstGeom>
        </p:spPr>
      </p:pic>
      <p:pic>
        <p:nvPicPr>
          <p:cNvPr id="6" name="Picture 5">
            <a:extLst>
              <a:ext uri="{FF2B5EF4-FFF2-40B4-BE49-F238E27FC236}">
                <a16:creationId xmlns:a16="http://schemas.microsoft.com/office/drawing/2014/main" id="{4B8FAC9C-AC1B-44E3-93B7-00DF9E67954F}"/>
              </a:ext>
            </a:extLst>
          </p:cNvPr>
          <p:cNvPicPr>
            <a:picLocks noChangeAspect="1"/>
          </p:cNvPicPr>
          <p:nvPr/>
        </p:nvPicPr>
        <p:blipFill>
          <a:blip r:embed="rId3"/>
          <a:stretch>
            <a:fillRect/>
          </a:stretch>
        </p:blipFill>
        <p:spPr>
          <a:xfrm>
            <a:off x="5279684" y="2740625"/>
            <a:ext cx="4171950" cy="3238500"/>
          </a:xfrm>
          <a:prstGeom prst="rect">
            <a:avLst/>
          </a:prstGeom>
        </p:spPr>
      </p:pic>
    </p:spTree>
    <p:extLst>
      <p:ext uri="{BB962C8B-B14F-4D97-AF65-F5344CB8AC3E}">
        <p14:creationId xmlns:p14="http://schemas.microsoft.com/office/powerpoint/2010/main" val="422398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D063-BC52-4740-A291-69ADC9039A15}"/>
              </a:ext>
            </a:extLst>
          </p:cNvPr>
          <p:cNvSpPr>
            <a:spLocks noGrp="1"/>
          </p:cNvSpPr>
          <p:nvPr>
            <p:ph type="title"/>
          </p:nvPr>
        </p:nvSpPr>
        <p:spPr/>
        <p:txBody>
          <a:bodyPr/>
          <a:lstStyle/>
          <a:p>
            <a:pPr algn="ctr"/>
            <a:r>
              <a:rPr lang="en-GB" dirty="0" err="1"/>
              <a:t>Ví</a:t>
            </a:r>
            <a:r>
              <a:rPr lang="en-GB" dirty="0"/>
              <a:t> </a:t>
            </a:r>
            <a:r>
              <a:rPr lang="en-GB" dirty="0" err="1"/>
              <a:t>dụ</a:t>
            </a:r>
            <a:r>
              <a:rPr lang="en-GB" dirty="0"/>
              <a:t> 3: Code Arduino</a:t>
            </a:r>
          </a:p>
        </p:txBody>
      </p:sp>
      <p:graphicFrame>
        <p:nvGraphicFramePr>
          <p:cNvPr id="4" name="Table 3">
            <a:extLst>
              <a:ext uri="{FF2B5EF4-FFF2-40B4-BE49-F238E27FC236}">
                <a16:creationId xmlns:a16="http://schemas.microsoft.com/office/drawing/2014/main" id="{D8637B42-FC41-45E1-AF40-35F818605A98}"/>
              </a:ext>
            </a:extLst>
          </p:cNvPr>
          <p:cNvGraphicFramePr>
            <a:graphicFrameLocks/>
          </p:cNvGraphicFramePr>
          <p:nvPr/>
        </p:nvGraphicFramePr>
        <p:xfrm>
          <a:off x="5158898" y="258932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02569">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5" name="Table 4">
            <a:extLst>
              <a:ext uri="{FF2B5EF4-FFF2-40B4-BE49-F238E27FC236}">
                <a16:creationId xmlns:a16="http://schemas.microsoft.com/office/drawing/2014/main" id="{D3F1A586-4CF3-4655-BF8E-72A1C4A458E7}"/>
              </a:ext>
            </a:extLst>
          </p:cNvPr>
          <p:cNvGraphicFramePr>
            <a:graphicFrameLocks/>
          </p:cNvGraphicFramePr>
          <p:nvPr>
            <p:extLst>
              <p:ext uri="{D42A27DB-BD31-4B8C-83A1-F6EECF244321}">
                <p14:modId xmlns:p14="http://schemas.microsoft.com/office/powerpoint/2010/main" val="4079175771"/>
              </p:ext>
            </p:extLst>
          </p:nvPr>
        </p:nvGraphicFramePr>
        <p:xfrm>
          <a:off x="5158898" y="301273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6" name="Table 6">
            <a:extLst>
              <a:ext uri="{FF2B5EF4-FFF2-40B4-BE49-F238E27FC236}">
                <a16:creationId xmlns:a16="http://schemas.microsoft.com/office/drawing/2014/main" id="{56E6E830-0BCD-4122-B85C-38A3403183F9}"/>
              </a:ext>
            </a:extLst>
          </p:cNvPr>
          <p:cNvGraphicFramePr>
            <a:graphicFrameLocks noGrp="1"/>
          </p:cNvGraphicFramePr>
          <p:nvPr>
            <p:extLst>
              <p:ext uri="{D42A27DB-BD31-4B8C-83A1-F6EECF244321}">
                <p14:modId xmlns:p14="http://schemas.microsoft.com/office/powerpoint/2010/main" val="3916861935"/>
              </p:ext>
            </p:extLst>
          </p:nvPr>
        </p:nvGraphicFramePr>
        <p:xfrm>
          <a:off x="2718497" y="3012733"/>
          <a:ext cx="1992322" cy="944880"/>
        </p:xfrm>
        <a:graphic>
          <a:graphicData uri="http://schemas.openxmlformats.org/drawingml/2006/table">
            <a:tbl>
              <a:tblPr firstRow="1" bandRow="1">
                <a:tableStyleId>{5C22544A-7EE6-4342-B048-85BDC9FD1C3A}</a:tableStyleId>
              </a:tblPr>
              <a:tblGrid>
                <a:gridCol w="1992322">
                  <a:extLst>
                    <a:ext uri="{9D8B030D-6E8A-4147-A177-3AD203B41FA5}">
                      <a16:colId xmlns:a16="http://schemas.microsoft.com/office/drawing/2014/main" val="3040741576"/>
                    </a:ext>
                  </a:extLst>
                </a:gridCol>
              </a:tblGrid>
              <a:tr h="564545">
                <a:tc>
                  <a:txBody>
                    <a:bodyPr/>
                    <a:lstStyle/>
                    <a:p>
                      <a:r>
                        <a:rPr lang="en-GB" sz="2800" dirty="0"/>
                        <a:t>0x100</a:t>
                      </a:r>
                    </a:p>
                    <a:p>
                      <a:r>
                        <a:rPr lang="en-GB" sz="2800" dirty="0"/>
                        <a:t>pointer</a:t>
                      </a:r>
                    </a:p>
                  </a:txBody>
                  <a:tcPr/>
                </a:tc>
                <a:extLst>
                  <a:ext uri="{0D108BD9-81ED-4DB2-BD59-A6C34878D82A}">
                    <a16:rowId xmlns:a16="http://schemas.microsoft.com/office/drawing/2014/main" val="471862987"/>
                  </a:ext>
                </a:extLst>
              </a:tr>
            </a:tbl>
          </a:graphicData>
        </a:graphic>
      </p:graphicFrame>
      <p:graphicFrame>
        <p:nvGraphicFramePr>
          <p:cNvPr id="8" name="Table 6">
            <a:extLst>
              <a:ext uri="{FF2B5EF4-FFF2-40B4-BE49-F238E27FC236}">
                <a16:creationId xmlns:a16="http://schemas.microsoft.com/office/drawing/2014/main" id="{4BCA6C61-7CA8-4ACA-A833-776357850118}"/>
              </a:ext>
            </a:extLst>
          </p:cNvPr>
          <p:cNvGraphicFramePr>
            <a:graphicFrameLocks noGrp="1"/>
          </p:cNvGraphicFramePr>
          <p:nvPr>
            <p:extLst>
              <p:ext uri="{D42A27DB-BD31-4B8C-83A1-F6EECF244321}">
                <p14:modId xmlns:p14="http://schemas.microsoft.com/office/powerpoint/2010/main" val="1658751273"/>
              </p:ext>
            </p:extLst>
          </p:nvPr>
        </p:nvGraphicFramePr>
        <p:xfrm>
          <a:off x="2696177" y="4029165"/>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71862987"/>
                  </a:ext>
                </a:extLst>
              </a:tr>
            </a:tbl>
          </a:graphicData>
        </a:graphic>
      </p:graphicFrame>
      <p:cxnSp>
        <p:nvCxnSpPr>
          <p:cNvPr id="10" name="Connector: Elbow 9">
            <a:extLst>
              <a:ext uri="{FF2B5EF4-FFF2-40B4-BE49-F238E27FC236}">
                <a16:creationId xmlns:a16="http://schemas.microsoft.com/office/drawing/2014/main" id="{57DC7BFE-6644-45DE-9E2D-1D1C15DB09DD}"/>
              </a:ext>
            </a:extLst>
          </p:cNvPr>
          <p:cNvCxnSpPr>
            <a:cxnSpLocks/>
          </p:cNvCxnSpPr>
          <p:nvPr/>
        </p:nvCxnSpPr>
        <p:spPr>
          <a:xfrm flipV="1">
            <a:off x="3338217" y="1879905"/>
            <a:ext cx="1220202" cy="1139181"/>
          </a:xfrm>
          <a:prstGeom prst="bentConnector3">
            <a:avLst>
              <a:gd name="adj1" fmla="val 13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74210F1-8292-4C90-9B24-6A167D20F6C1}"/>
              </a:ext>
            </a:extLst>
          </p:cNvPr>
          <p:cNvSpPr txBox="1"/>
          <p:nvPr/>
        </p:nvSpPr>
        <p:spPr>
          <a:xfrm>
            <a:off x="4710819" y="1836781"/>
            <a:ext cx="2102948"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endParaRPr lang="en-GB" dirty="0"/>
          </a:p>
        </p:txBody>
      </p:sp>
      <p:sp>
        <p:nvSpPr>
          <p:cNvPr id="32" name="Rectangle 31">
            <a:extLst>
              <a:ext uri="{FF2B5EF4-FFF2-40B4-BE49-F238E27FC236}">
                <a16:creationId xmlns:a16="http://schemas.microsoft.com/office/drawing/2014/main" id="{D285FA27-8969-48D5-899D-7376E16239D6}"/>
              </a:ext>
            </a:extLst>
          </p:cNvPr>
          <p:cNvSpPr/>
          <p:nvPr/>
        </p:nvSpPr>
        <p:spPr>
          <a:xfrm>
            <a:off x="5280454" y="3091505"/>
            <a:ext cx="4374292" cy="33749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33" name="Connector: Elbow 32">
            <a:extLst>
              <a:ext uri="{FF2B5EF4-FFF2-40B4-BE49-F238E27FC236}">
                <a16:creationId xmlns:a16="http://schemas.microsoft.com/office/drawing/2014/main" id="{DE2DA6D2-A859-40A1-88A3-751FD82D0144}"/>
              </a:ext>
            </a:extLst>
          </p:cNvPr>
          <p:cNvCxnSpPr>
            <a:cxnSpLocks/>
          </p:cNvCxnSpPr>
          <p:nvPr/>
        </p:nvCxnSpPr>
        <p:spPr>
          <a:xfrm>
            <a:off x="9058589" y="3429000"/>
            <a:ext cx="512758" cy="600165"/>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FBDC68-29D6-445F-92F1-B68F615C0097}"/>
              </a:ext>
            </a:extLst>
          </p:cNvPr>
          <p:cNvSpPr txBox="1"/>
          <p:nvPr/>
        </p:nvSpPr>
        <p:spPr>
          <a:xfrm>
            <a:off x="9571346" y="3764634"/>
            <a:ext cx="2271632" cy="369332"/>
          </a:xfrm>
          <a:prstGeom prst="rect">
            <a:avLst/>
          </a:prstGeom>
          <a:noFill/>
        </p:spPr>
        <p:txBody>
          <a:bodyPr wrap="square" rtlCol="0">
            <a:spAutoFit/>
          </a:bodyPr>
          <a:lstStyle/>
          <a:p>
            <a:r>
              <a:rPr lang="en-GB" dirty="0"/>
              <a:t>Data = 10</a:t>
            </a:r>
          </a:p>
        </p:txBody>
      </p:sp>
    </p:spTree>
    <p:extLst>
      <p:ext uri="{BB962C8B-B14F-4D97-AF65-F5344CB8AC3E}">
        <p14:creationId xmlns:p14="http://schemas.microsoft.com/office/powerpoint/2010/main" val="162365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5C65-783D-4EEB-A95D-B8CCA37208CB}"/>
              </a:ext>
            </a:extLst>
          </p:cNvPr>
          <p:cNvSpPr>
            <a:spLocks noGrp="1"/>
          </p:cNvSpPr>
          <p:nvPr>
            <p:ph type="title"/>
          </p:nvPr>
        </p:nvSpPr>
        <p:spPr/>
        <p:txBody>
          <a:bodyPr/>
          <a:lstStyle/>
          <a:p>
            <a:pPr algn="ctr"/>
            <a:r>
              <a:rPr lang="en-GB" dirty="0" err="1"/>
              <a:t>Bài</a:t>
            </a:r>
            <a:r>
              <a:rPr lang="en-GB" dirty="0"/>
              <a:t> </a:t>
            </a:r>
            <a:r>
              <a:rPr lang="en-GB" dirty="0" err="1"/>
              <a:t>tập</a:t>
            </a:r>
            <a:r>
              <a:rPr lang="en-GB" dirty="0"/>
              <a:t> 1(</a:t>
            </a:r>
            <a:r>
              <a:rPr lang="en-GB" dirty="0" err="1"/>
              <a:t>làm</a:t>
            </a:r>
            <a:r>
              <a:rPr lang="en-GB" dirty="0"/>
              <a:t> </a:t>
            </a:r>
            <a:r>
              <a:rPr lang="en-GB" dirty="0" err="1"/>
              <a:t>tại</a:t>
            </a:r>
            <a:r>
              <a:rPr lang="en-GB" dirty="0"/>
              <a:t> </a:t>
            </a:r>
            <a:r>
              <a:rPr lang="en-GB" dirty="0" err="1"/>
              <a:t>lớp</a:t>
            </a:r>
            <a:r>
              <a:rPr lang="en-GB" dirty="0"/>
              <a:t>)</a:t>
            </a:r>
          </a:p>
        </p:txBody>
      </p:sp>
      <p:sp>
        <p:nvSpPr>
          <p:cNvPr id="3" name="Content Placeholder 2">
            <a:extLst>
              <a:ext uri="{FF2B5EF4-FFF2-40B4-BE49-F238E27FC236}">
                <a16:creationId xmlns:a16="http://schemas.microsoft.com/office/drawing/2014/main" id="{4F78173B-02EC-4516-9760-DCA9A543DFA9}"/>
              </a:ext>
            </a:extLst>
          </p:cNvPr>
          <p:cNvSpPr>
            <a:spLocks noGrp="1"/>
          </p:cNvSpPr>
          <p:nvPr>
            <p:ph idx="1"/>
          </p:nvPr>
        </p:nvSpPr>
        <p:spPr/>
        <p:txBody>
          <a:bodyPr/>
          <a:lstStyle/>
          <a:p>
            <a:r>
              <a:rPr lang="en-GB" dirty="0"/>
              <a:t>In </a:t>
            </a:r>
            <a:r>
              <a:rPr lang="en-GB" dirty="0" err="1"/>
              <a:t>địa</a:t>
            </a:r>
            <a:r>
              <a:rPr lang="en-GB" dirty="0"/>
              <a:t> </a:t>
            </a:r>
            <a:r>
              <a:rPr lang="en-GB" dirty="0" err="1"/>
              <a:t>chỉ</a:t>
            </a:r>
            <a:r>
              <a:rPr lang="en-GB" dirty="0"/>
              <a:t> </a:t>
            </a:r>
            <a:r>
              <a:rPr lang="en-GB" dirty="0" err="1"/>
              <a:t>của</a:t>
            </a:r>
            <a:r>
              <a:rPr lang="en-GB" dirty="0"/>
              <a:t> 5 </a:t>
            </a:r>
            <a:r>
              <a:rPr lang="en-GB" dirty="0" err="1"/>
              <a:t>biến</a:t>
            </a:r>
            <a:r>
              <a:rPr lang="en-GB" dirty="0"/>
              <a:t>:</a:t>
            </a:r>
          </a:p>
          <a:p>
            <a:pPr lvl="1"/>
            <a:r>
              <a:rPr lang="en-GB" dirty="0" err="1"/>
              <a:t>Kiểu</a:t>
            </a:r>
            <a:r>
              <a:rPr lang="en-GB" dirty="0"/>
              <a:t> int.</a:t>
            </a:r>
          </a:p>
          <a:p>
            <a:pPr lvl="1"/>
            <a:r>
              <a:rPr lang="en-GB" dirty="0" err="1"/>
              <a:t>Kiểu</a:t>
            </a:r>
            <a:r>
              <a:rPr lang="en-GB" dirty="0"/>
              <a:t> char.</a:t>
            </a:r>
          </a:p>
          <a:p>
            <a:pPr lvl="1"/>
            <a:r>
              <a:rPr lang="en-GB" dirty="0" err="1"/>
              <a:t>Kết</a:t>
            </a:r>
            <a:r>
              <a:rPr lang="en-GB" dirty="0"/>
              <a:t> </a:t>
            </a:r>
            <a:r>
              <a:rPr lang="en-GB" dirty="0" err="1"/>
              <a:t>hợp</a:t>
            </a:r>
            <a:r>
              <a:rPr lang="en-GB" dirty="0"/>
              <a:t> </a:t>
            </a:r>
            <a:r>
              <a:rPr lang="en-GB" dirty="0" err="1"/>
              <a:t>cả</a:t>
            </a:r>
            <a:r>
              <a:rPr lang="en-GB" dirty="0"/>
              <a:t> 2.</a:t>
            </a:r>
          </a:p>
          <a:p>
            <a:pPr marL="0" indent="0">
              <a:buNone/>
            </a:pPr>
            <a:endParaRPr lang="en-GB" b="1" dirty="0"/>
          </a:p>
        </p:txBody>
      </p:sp>
      <p:pic>
        <p:nvPicPr>
          <p:cNvPr id="5" name="Picture 4">
            <a:extLst>
              <a:ext uri="{FF2B5EF4-FFF2-40B4-BE49-F238E27FC236}">
                <a16:creationId xmlns:a16="http://schemas.microsoft.com/office/drawing/2014/main" id="{6A8A19F9-C786-49D9-9127-ABAC0CDE5403}"/>
              </a:ext>
            </a:extLst>
          </p:cNvPr>
          <p:cNvPicPr>
            <a:picLocks noChangeAspect="1"/>
          </p:cNvPicPr>
          <p:nvPr/>
        </p:nvPicPr>
        <p:blipFill>
          <a:blip r:embed="rId2"/>
          <a:stretch>
            <a:fillRect/>
          </a:stretch>
        </p:blipFill>
        <p:spPr>
          <a:xfrm>
            <a:off x="838200" y="3819654"/>
            <a:ext cx="5257800" cy="1838325"/>
          </a:xfrm>
          <a:prstGeom prst="rect">
            <a:avLst/>
          </a:prstGeom>
        </p:spPr>
      </p:pic>
    </p:spTree>
    <p:extLst>
      <p:ext uri="{BB962C8B-B14F-4D97-AF65-F5344CB8AC3E}">
        <p14:creationId xmlns:p14="http://schemas.microsoft.com/office/powerpoint/2010/main" val="144587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US" dirty="0"/>
              <a:t>Short int &amp; Un</a:t>
            </a:r>
            <a:r>
              <a:rPr lang="en-GB" dirty="0"/>
              <a:t>signed short int</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US" dirty="0" err="1">
                <a:latin typeface="Arial" panose="020B0604020202020204" pitchFamily="34" charset="0"/>
                <a:cs typeface="Arial" panose="020B0604020202020204" pitchFamily="34" charset="0"/>
              </a:rPr>
              <a:t>Kiêu</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short int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US" dirty="0">
                <a:solidFill>
                  <a:srgbClr val="FF0000"/>
                </a:solidFill>
                <a:latin typeface="Arial" panose="020B0604020202020204" pitchFamily="34" charset="0"/>
                <a:cs typeface="Arial" panose="020B0604020202020204" pitchFamily="34" charset="0"/>
              </a:rPr>
              <a:t>2 byte </a:t>
            </a:r>
            <a:r>
              <a:rPr lang="en-US" dirty="0">
                <a:latin typeface="Arial" panose="020B0604020202020204" pitchFamily="34" charset="0"/>
                <a:cs typeface="Arial" panose="020B0604020202020204" pitchFamily="34" charset="0"/>
              </a:rPr>
              <a:t>d</a:t>
            </a:r>
            <a:r>
              <a:rPr lang="en-GB" dirty="0">
                <a:latin typeface="Arial" panose="020B0604020202020204" pitchFamily="34" charset="0"/>
                <a:cs typeface="Arial" panose="020B0604020202020204" pitchFamily="34" charset="0"/>
              </a:rPr>
              <a:t>ữ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có</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Kiểu</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un</a:t>
            </a:r>
            <a:r>
              <a:rPr lang="en-GB" dirty="0">
                <a:solidFill>
                  <a:srgbClr val="FF0000"/>
                </a:solidFill>
                <a:latin typeface="Arial" panose="020B0604020202020204" pitchFamily="34" charset="0"/>
                <a:cs typeface="Arial" panose="020B0604020202020204" pitchFamily="34" charset="0"/>
              </a:rPr>
              <a:t>signed short int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GB" dirty="0">
                <a:solidFill>
                  <a:srgbClr val="FF0000"/>
                </a:solidFill>
                <a:latin typeface="Arial" panose="020B0604020202020204" pitchFamily="34" charset="0"/>
                <a:cs typeface="Arial" panose="020B0604020202020204" pitchFamily="34" charset="0"/>
              </a:rPr>
              <a:t>2 byte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không</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a:p>
            <a:r>
              <a:rPr lang="en-GB" dirty="0">
                <a:latin typeface="Arial" panose="020B0604020202020204" pitchFamily="34" charset="0"/>
                <a:cs typeface="Arial" panose="020B0604020202020204" pitchFamily="34" charset="0"/>
              </a:rPr>
              <a:t>Ta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dùng</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short (</a:t>
            </a:r>
            <a:r>
              <a:rPr lang="en-GB" dirty="0" err="1">
                <a:solidFill>
                  <a:srgbClr val="FF0000"/>
                </a:solidFill>
                <a:latin typeface="Arial" panose="020B0604020202020204" pitchFamily="34" charset="0"/>
                <a:cs typeface="Arial" panose="020B0604020202020204" pitchFamily="34" charset="0"/>
              </a:rPr>
              <a:t>có</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solidFill>
                  <a:srgbClr val="FF0000"/>
                </a:solidFill>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unsigned short(</a:t>
            </a:r>
            <a:r>
              <a:rPr lang="en-GB" dirty="0" err="1">
                <a:solidFill>
                  <a:srgbClr val="FF0000"/>
                </a:solidFill>
                <a:latin typeface="Arial" panose="020B0604020202020204" pitchFamily="34" charset="0"/>
                <a:cs typeface="Arial" panose="020B0604020202020204" pitchFamily="34" charset="0"/>
              </a:rPr>
              <a:t>không</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solidFill>
                  <a:srgbClr val="FF0000"/>
                </a:solidFill>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Loại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bỏ</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int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ngắn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gọn</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short </a:t>
            </a:r>
            <a:r>
              <a:rPr lang="en-GB" dirty="0" err="1">
                <a:solidFill>
                  <a:srgbClr val="FF0000"/>
                </a:solidFill>
                <a:latin typeface="Arial" panose="020B0604020202020204" pitchFamily="34" charset="0"/>
                <a:cs typeface="Arial" panose="020B0604020202020204" pitchFamily="34" charset="0"/>
              </a:rPr>
              <a:t>luôn</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chiếm</a:t>
            </a:r>
            <a:r>
              <a:rPr lang="en-GB" dirty="0">
                <a:solidFill>
                  <a:srgbClr val="FF0000"/>
                </a:solidFill>
                <a:latin typeface="Arial" panose="020B0604020202020204" pitchFamily="34" charset="0"/>
                <a:cs typeface="Arial" panose="020B0604020202020204" pitchFamily="34" charset="0"/>
              </a:rPr>
              <a:t> 2 byte </a:t>
            </a:r>
            <a:r>
              <a:rPr lang="en-GB" dirty="0" err="1">
                <a:solidFill>
                  <a:srgbClr val="FF0000"/>
                </a:solidFill>
                <a:latin typeface="Arial" panose="020B0604020202020204" pitchFamily="34" charset="0"/>
                <a:cs typeface="Arial" panose="020B0604020202020204" pitchFamily="34" charset="0"/>
              </a:rPr>
              <a:t>bộ</a:t>
            </a:r>
            <a:r>
              <a:rPr lang="en-GB" dirty="0">
                <a:solidFill>
                  <a:srgbClr val="FF0000"/>
                </a:solidFill>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phân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biệt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3861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7BEC-0485-FABB-7A49-7C087A013A1C}"/>
              </a:ext>
            </a:extLst>
          </p:cNvPr>
          <p:cNvSpPr>
            <a:spLocks noGrp="1"/>
          </p:cNvSpPr>
          <p:nvPr>
            <p:ph type="title"/>
          </p:nvPr>
        </p:nvSpPr>
        <p:spPr/>
        <p:txBody>
          <a:bodyPr/>
          <a:lstStyle/>
          <a:p>
            <a:pPr algn="ctr"/>
            <a:r>
              <a:rPr lang="en-US" dirty="0" err="1"/>
              <a:t>Ví</a:t>
            </a:r>
            <a:r>
              <a:rPr lang="en-US" dirty="0"/>
              <a:t> </a:t>
            </a:r>
            <a:r>
              <a:rPr lang="en-US" dirty="0" err="1"/>
              <a:t>dụ</a:t>
            </a:r>
            <a:r>
              <a:rPr lang="en-US" dirty="0"/>
              <a:t> </a:t>
            </a:r>
            <a:r>
              <a:rPr lang="en-US" dirty="0" err="1"/>
              <a:t>số</a:t>
            </a:r>
            <a:r>
              <a:rPr lang="en-US" dirty="0"/>
              <a:t> </a:t>
            </a:r>
            <a:r>
              <a:rPr lang="en-US" dirty="0" err="1"/>
              <a:t>âm</a:t>
            </a:r>
            <a:endParaRPr lang="en-US" dirty="0"/>
          </a:p>
        </p:txBody>
      </p:sp>
      <p:graphicFrame>
        <p:nvGraphicFramePr>
          <p:cNvPr id="19" name="Table 20">
            <a:extLst>
              <a:ext uri="{FF2B5EF4-FFF2-40B4-BE49-F238E27FC236}">
                <a16:creationId xmlns:a16="http://schemas.microsoft.com/office/drawing/2014/main" id="{84348C33-A990-4BD8-8014-D79267EE787E}"/>
              </a:ext>
            </a:extLst>
          </p:cNvPr>
          <p:cNvGraphicFramePr>
            <a:graphicFrameLocks noGrp="1"/>
          </p:cNvGraphicFramePr>
          <p:nvPr>
            <p:ph idx="1"/>
            <p:extLst>
              <p:ext uri="{D42A27DB-BD31-4B8C-83A1-F6EECF244321}">
                <p14:modId xmlns:p14="http://schemas.microsoft.com/office/powerpoint/2010/main" val="493144985"/>
              </p:ext>
            </p:extLst>
          </p:nvPr>
        </p:nvGraphicFramePr>
        <p:xfrm>
          <a:off x="838200" y="4708810"/>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0">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247209614"/>
                  </a:ext>
                </a:extLst>
              </a:tr>
            </a:tbl>
          </a:graphicData>
        </a:graphic>
      </p:graphicFrame>
      <p:graphicFrame>
        <p:nvGraphicFramePr>
          <p:cNvPr id="26" name="Table 20">
            <a:extLst>
              <a:ext uri="{FF2B5EF4-FFF2-40B4-BE49-F238E27FC236}">
                <a16:creationId xmlns:a16="http://schemas.microsoft.com/office/drawing/2014/main" id="{8CC72CFC-AF3B-4310-B8EE-F7C516627A98}"/>
              </a:ext>
            </a:extLst>
          </p:cNvPr>
          <p:cNvGraphicFramePr>
            <a:graphicFrameLocks/>
          </p:cNvGraphicFramePr>
          <p:nvPr>
            <p:extLst>
              <p:ext uri="{D42A27DB-BD31-4B8C-83A1-F6EECF244321}">
                <p14:modId xmlns:p14="http://schemas.microsoft.com/office/powerpoint/2010/main" val="3946053146"/>
              </p:ext>
            </p:extLst>
          </p:nvPr>
        </p:nvGraphicFramePr>
        <p:xfrm>
          <a:off x="838200" y="4306408"/>
          <a:ext cx="10515600" cy="2743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119037">
                <a:tc>
                  <a:txBody>
                    <a:bodyPr/>
                    <a:lstStyle/>
                    <a:p>
                      <a:pPr algn="ctr"/>
                      <a:r>
                        <a:rPr lang="en-GB" sz="1200" dirty="0">
                          <a:solidFill>
                            <a:schemeClr val="tx1"/>
                          </a:solidFill>
                        </a:rPr>
                        <a:t>15</a:t>
                      </a:r>
                    </a:p>
                  </a:txBody>
                  <a:tcPr>
                    <a:solidFill>
                      <a:schemeClr val="bg1"/>
                    </a:solidFill>
                  </a:tcPr>
                </a:tc>
                <a:tc>
                  <a:txBody>
                    <a:bodyPr/>
                    <a:lstStyle/>
                    <a:p>
                      <a:pPr algn="ctr"/>
                      <a:r>
                        <a:rPr lang="en-GB" sz="1200" dirty="0">
                          <a:solidFill>
                            <a:schemeClr val="tx1"/>
                          </a:solidFill>
                        </a:rPr>
                        <a:t>14</a:t>
                      </a:r>
                    </a:p>
                  </a:txBody>
                  <a:tcPr>
                    <a:solidFill>
                      <a:schemeClr val="bg1"/>
                    </a:solidFill>
                  </a:tcPr>
                </a:tc>
                <a:tc>
                  <a:txBody>
                    <a:bodyPr/>
                    <a:lstStyle/>
                    <a:p>
                      <a:pPr algn="ctr"/>
                      <a:r>
                        <a:rPr lang="en-GB" sz="1200" dirty="0">
                          <a:solidFill>
                            <a:schemeClr val="tx1"/>
                          </a:solidFill>
                        </a:rPr>
                        <a:t>13</a:t>
                      </a:r>
                    </a:p>
                  </a:txBody>
                  <a:tcPr>
                    <a:solidFill>
                      <a:schemeClr val="bg1"/>
                    </a:solidFill>
                  </a:tcPr>
                </a:tc>
                <a:tc>
                  <a:txBody>
                    <a:bodyPr/>
                    <a:lstStyle/>
                    <a:p>
                      <a:pPr algn="ctr"/>
                      <a:r>
                        <a:rPr lang="en-GB" sz="1200" dirty="0">
                          <a:solidFill>
                            <a:schemeClr val="tx1"/>
                          </a:solidFill>
                        </a:rPr>
                        <a:t>12</a:t>
                      </a:r>
                    </a:p>
                  </a:txBody>
                  <a:tcPr>
                    <a:solidFill>
                      <a:schemeClr val="bg1"/>
                    </a:solidFill>
                  </a:tcPr>
                </a:tc>
                <a:tc>
                  <a:txBody>
                    <a:bodyPr/>
                    <a:lstStyle/>
                    <a:p>
                      <a:pPr algn="ctr"/>
                      <a:r>
                        <a:rPr lang="en-GB" sz="1200" dirty="0">
                          <a:solidFill>
                            <a:schemeClr val="tx1"/>
                          </a:solidFill>
                        </a:rPr>
                        <a:t>11</a:t>
                      </a:r>
                    </a:p>
                  </a:txBody>
                  <a:tcPr>
                    <a:solidFill>
                      <a:schemeClr val="bg1"/>
                    </a:solidFill>
                  </a:tcPr>
                </a:tc>
                <a:tc>
                  <a:txBody>
                    <a:bodyPr/>
                    <a:lstStyle/>
                    <a:p>
                      <a:pPr algn="ctr"/>
                      <a:r>
                        <a:rPr lang="en-GB" sz="1200" dirty="0">
                          <a:solidFill>
                            <a:schemeClr val="tx1"/>
                          </a:solidFill>
                        </a:rPr>
                        <a:t>10</a:t>
                      </a:r>
                    </a:p>
                  </a:txBody>
                  <a:tcPr>
                    <a:solidFill>
                      <a:schemeClr val="bg1"/>
                    </a:solidFill>
                  </a:tcPr>
                </a:tc>
                <a:tc>
                  <a:txBody>
                    <a:bodyPr/>
                    <a:lstStyle/>
                    <a:p>
                      <a:pPr algn="ctr"/>
                      <a:r>
                        <a:rPr lang="en-GB" sz="1200" dirty="0">
                          <a:solidFill>
                            <a:schemeClr val="tx1"/>
                          </a:solidFill>
                        </a:rPr>
                        <a:t>9</a:t>
                      </a:r>
                    </a:p>
                  </a:txBody>
                  <a:tcPr>
                    <a:solidFill>
                      <a:schemeClr val="bg1"/>
                    </a:solidFill>
                  </a:tcPr>
                </a:tc>
                <a:tc>
                  <a:txBody>
                    <a:bodyPr/>
                    <a:lstStyle/>
                    <a:p>
                      <a:pPr algn="ctr"/>
                      <a:r>
                        <a:rPr lang="en-GB" sz="1200" dirty="0">
                          <a:solidFill>
                            <a:schemeClr val="tx1"/>
                          </a:solidFill>
                        </a:rPr>
                        <a:t>8</a:t>
                      </a:r>
                    </a:p>
                  </a:txBody>
                  <a:tcPr>
                    <a:solidFill>
                      <a:schemeClr val="bg1"/>
                    </a:solidFill>
                  </a:tcPr>
                </a:tc>
                <a:tc>
                  <a:txBody>
                    <a:bodyPr/>
                    <a:lstStyle/>
                    <a:p>
                      <a:pPr algn="ctr"/>
                      <a:r>
                        <a:rPr lang="en-GB" sz="1200" dirty="0">
                          <a:solidFill>
                            <a:schemeClr val="tx1"/>
                          </a:solidFill>
                        </a:rPr>
                        <a:t>7</a:t>
                      </a:r>
                    </a:p>
                  </a:txBody>
                  <a:tcPr>
                    <a:solidFill>
                      <a:schemeClr val="bg1"/>
                    </a:solidFill>
                  </a:tcPr>
                </a:tc>
                <a:tc>
                  <a:txBody>
                    <a:bodyPr/>
                    <a:lstStyle/>
                    <a:p>
                      <a:pPr algn="ctr"/>
                      <a:r>
                        <a:rPr lang="en-GB" sz="1200" dirty="0">
                          <a:solidFill>
                            <a:schemeClr val="tx1"/>
                          </a:solidFill>
                        </a:rPr>
                        <a:t>6</a:t>
                      </a:r>
                    </a:p>
                  </a:txBody>
                  <a:tcPr>
                    <a:solidFill>
                      <a:schemeClr val="bg1"/>
                    </a:solidFill>
                  </a:tcPr>
                </a:tc>
                <a:tc>
                  <a:txBody>
                    <a:bodyPr/>
                    <a:lstStyle/>
                    <a:p>
                      <a:pPr algn="ctr"/>
                      <a:r>
                        <a:rPr lang="en-GB" sz="1200" dirty="0">
                          <a:solidFill>
                            <a:schemeClr val="tx1"/>
                          </a:solidFill>
                        </a:rPr>
                        <a:t>5</a:t>
                      </a:r>
                    </a:p>
                  </a:txBody>
                  <a:tcPr>
                    <a:solidFill>
                      <a:schemeClr val="bg1"/>
                    </a:solidFill>
                  </a:tcPr>
                </a:tc>
                <a:tc>
                  <a:txBody>
                    <a:bodyPr/>
                    <a:lstStyle/>
                    <a:p>
                      <a:pPr algn="ctr"/>
                      <a:r>
                        <a:rPr lang="en-GB" sz="1200" dirty="0">
                          <a:solidFill>
                            <a:schemeClr val="tx1"/>
                          </a:solidFill>
                        </a:rPr>
                        <a:t>4</a:t>
                      </a:r>
                    </a:p>
                  </a:txBody>
                  <a:tcPr>
                    <a:solidFill>
                      <a:schemeClr val="bg1"/>
                    </a:solidFill>
                  </a:tcPr>
                </a:tc>
                <a:tc>
                  <a:txBody>
                    <a:bodyPr/>
                    <a:lstStyle/>
                    <a:p>
                      <a:pPr algn="ctr"/>
                      <a:r>
                        <a:rPr lang="en-GB" sz="1200" dirty="0">
                          <a:solidFill>
                            <a:schemeClr val="tx1"/>
                          </a:solidFill>
                        </a:rPr>
                        <a:t>3</a:t>
                      </a:r>
                    </a:p>
                  </a:txBody>
                  <a:tcPr>
                    <a:solidFill>
                      <a:schemeClr val="bg1"/>
                    </a:solidFill>
                  </a:tcPr>
                </a:tc>
                <a:tc>
                  <a:txBody>
                    <a:bodyPr/>
                    <a:lstStyle/>
                    <a:p>
                      <a:pPr algn="ctr"/>
                      <a:r>
                        <a:rPr lang="en-GB" sz="1200" dirty="0">
                          <a:solidFill>
                            <a:schemeClr val="tx1"/>
                          </a:solidFill>
                        </a:rPr>
                        <a:t>2</a:t>
                      </a:r>
                    </a:p>
                  </a:txBody>
                  <a:tcPr>
                    <a:solidFill>
                      <a:schemeClr val="bg1"/>
                    </a:solidFill>
                  </a:tcPr>
                </a:tc>
                <a:tc>
                  <a:txBody>
                    <a:bodyPr/>
                    <a:lstStyle/>
                    <a:p>
                      <a:pPr algn="ctr"/>
                      <a:r>
                        <a:rPr lang="en-GB" sz="1200" dirty="0">
                          <a:solidFill>
                            <a:schemeClr val="tx1"/>
                          </a:solidFill>
                        </a:rPr>
                        <a:t>1</a:t>
                      </a:r>
                    </a:p>
                  </a:txBody>
                  <a:tcPr>
                    <a:solidFill>
                      <a:schemeClr val="bg1"/>
                    </a:solidFill>
                  </a:tcPr>
                </a:tc>
                <a:tc>
                  <a:txBody>
                    <a:bodyPr/>
                    <a:lstStyle/>
                    <a:p>
                      <a:pPr algn="ctr"/>
                      <a:r>
                        <a:rPr lang="en-GB" sz="1200" dirty="0">
                          <a:solidFill>
                            <a:schemeClr val="tx1"/>
                          </a:solidFill>
                        </a:rPr>
                        <a:t>0</a:t>
                      </a:r>
                    </a:p>
                  </a:txBody>
                  <a:tcPr>
                    <a:solidFill>
                      <a:schemeClr val="bg1"/>
                    </a:solidFill>
                  </a:tcPr>
                </a:tc>
                <a:extLst>
                  <a:ext uri="{0D108BD9-81ED-4DB2-BD59-A6C34878D82A}">
                    <a16:rowId xmlns:a16="http://schemas.microsoft.com/office/drawing/2014/main" val="3247209614"/>
                  </a:ext>
                </a:extLst>
              </a:tr>
            </a:tbl>
          </a:graphicData>
        </a:graphic>
      </p:graphicFrame>
      <p:sp>
        <p:nvSpPr>
          <p:cNvPr id="27" name="Rectangle 26">
            <a:extLst>
              <a:ext uri="{FF2B5EF4-FFF2-40B4-BE49-F238E27FC236}">
                <a16:creationId xmlns:a16="http://schemas.microsoft.com/office/drawing/2014/main" id="{082F1644-6110-4004-B839-641D48C6A0FB}"/>
              </a:ext>
            </a:extLst>
          </p:cNvPr>
          <p:cNvSpPr/>
          <p:nvPr/>
        </p:nvSpPr>
        <p:spPr>
          <a:xfrm>
            <a:off x="5777508" y="2286751"/>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sp>
        <p:nvSpPr>
          <p:cNvPr id="28" name="Left Brace 27">
            <a:extLst>
              <a:ext uri="{FF2B5EF4-FFF2-40B4-BE49-F238E27FC236}">
                <a16:creationId xmlns:a16="http://schemas.microsoft.com/office/drawing/2014/main" id="{98F57686-11C7-4E78-8E1B-2452B76A934B}"/>
              </a:ext>
            </a:extLst>
          </p:cNvPr>
          <p:cNvSpPr/>
          <p:nvPr/>
        </p:nvSpPr>
        <p:spPr>
          <a:xfrm rot="5400000">
            <a:off x="5727338" y="-917652"/>
            <a:ext cx="1398411" cy="9854515"/>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9" name="Oval 28">
            <a:extLst>
              <a:ext uri="{FF2B5EF4-FFF2-40B4-BE49-F238E27FC236}">
                <a16:creationId xmlns:a16="http://schemas.microsoft.com/office/drawing/2014/main" id="{355829F7-C875-4FFF-9B25-2C25B1CBD69B}"/>
              </a:ext>
            </a:extLst>
          </p:cNvPr>
          <p:cNvSpPr/>
          <p:nvPr/>
        </p:nvSpPr>
        <p:spPr>
          <a:xfrm>
            <a:off x="6293687" y="2446664"/>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cxnSp>
        <p:nvCxnSpPr>
          <p:cNvPr id="30" name="Connector: Elbow 29">
            <a:extLst>
              <a:ext uri="{FF2B5EF4-FFF2-40B4-BE49-F238E27FC236}">
                <a16:creationId xmlns:a16="http://schemas.microsoft.com/office/drawing/2014/main" id="{1ED6A4D4-3F46-46CD-BFA1-58B4BA941EF2}"/>
              </a:ext>
            </a:extLst>
          </p:cNvPr>
          <p:cNvCxnSpPr>
            <a:cxnSpLocks/>
            <a:stCxn id="19" idx="1"/>
            <a:endCxn id="27" idx="1"/>
          </p:cNvCxnSpPr>
          <p:nvPr/>
        </p:nvCxnSpPr>
        <p:spPr>
          <a:xfrm rot="10800000" flipH="1">
            <a:off x="838200" y="2743952"/>
            <a:ext cx="4939308" cy="2147739"/>
          </a:xfrm>
          <a:prstGeom prst="bentConnector3">
            <a:avLst>
              <a:gd name="adj1" fmla="val -4628"/>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5" name="Oval 34">
            <a:extLst>
              <a:ext uri="{FF2B5EF4-FFF2-40B4-BE49-F238E27FC236}">
                <a16:creationId xmlns:a16="http://schemas.microsoft.com/office/drawing/2014/main" id="{AAD9EA8A-3E11-4CD8-B6F7-49E12C839D71}"/>
              </a:ext>
            </a:extLst>
          </p:cNvPr>
          <p:cNvSpPr/>
          <p:nvPr/>
        </p:nvSpPr>
        <p:spPr>
          <a:xfrm>
            <a:off x="5898314" y="2609362"/>
            <a:ext cx="299103" cy="33528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B7B321D-F5EF-4F47-88B7-B8EE206FDD44}"/>
              </a:ext>
            </a:extLst>
          </p:cNvPr>
          <p:cNvCxnSpPr/>
          <p:nvPr/>
        </p:nvCxnSpPr>
        <p:spPr>
          <a:xfrm flipV="1">
            <a:off x="1499286" y="4303175"/>
            <a:ext cx="0" cy="1114089"/>
          </a:xfrm>
          <a:prstGeom prst="line">
            <a:avLst/>
          </a:prstGeom>
          <a:ln w="57150">
            <a:solidFill>
              <a:srgbClr val="FFFF00"/>
            </a:solidFill>
          </a:ln>
        </p:spPr>
        <p:style>
          <a:lnRef idx="2">
            <a:schemeClr val="accent2"/>
          </a:lnRef>
          <a:fillRef idx="0">
            <a:schemeClr val="accent2"/>
          </a:fillRef>
          <a:effectRef idx="1">
            <a:schemeClr val="accent2"/>
          </a:effectRef>
          <a:fontRef idx="minor">
            <a:schemeClr val="tx1"/>
          </a:fontRef>
        </p:style>
      </p:cxnSp>
      <p:sp>
        <p:nvSpPr>
          <p:cNvPr id="38" name="TextBox 37">
            <a:extLst>
              <a:ext uri="{FF2B5EF4-FFF2-40B4-BE49-F238E27FC236}">
                <a16:creationId xmlns:a16="http://schemas.microsoft.com/office/drawing/2014/main" id="{FCA798EB-C5A0-4A2D-A567-5DC72EAB1993}"/>
              </a:ext>
            </a:extLst>
          </p:cNvPr>
          <p:cNvSpPr txBox="1"/>
          <p:nvPr/>
        </p:nvSpPr>
        <p:spPr>
          <a:xfrm>
            <a:off x="608618" y="1692540"/>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39" name="TextBox 38">
            <a:extLst>
              <a:ext uri="{FF2B5EF4-FFF2-40B4-BE49-F238E27FC236}">
                <a16:creationId xmlns:a16="http://schemas.microsoft.com/office/drawing/2014/main" id="{180381C5-FD36-42F6-AD9E-65DEB96FB626}"/>
              </a:ext>
            </a:extLst>
          </p:cNvPr>
          <p:cNvSpPr txBox="1"/>
          <p:nvPr/>
        </p:nvSpPr>
        <p:spPr>
          <a:xfrm>
            <a:off x="7309659" y="2655611"/>
            <a:ext cx="3678385" cy="1200329"/>
          </a:xfrm>
          <a:prstGeom prst="rect">
            <a:avLst/>
          </a:prstGeom>
          <a:noFill/>
        </p:spPr>
        <p:txBody>
          <a:bodyPr wrap="square" rtlCol="0">
            <a:spAutoFit/>
          </a:bodyPr>
          <a:lstStyle/>
          <a:p>
            <a:pPr marL="285750" indent="-285750">
              <a:buFontTx/>
              <a:buChar char="-"/>
            </a:pPr>
            <a:r>
              <a:rPr lang="en-US" dirty="0"/>
              <a:t>15 bit </a:t>
            </a:r>
            <a:r>
              <a:rPr lang="en-US" dirty="0" err="1"/>
              <a:t>độ</a:t>
            </a:r>
            <a:r>
              <a:rPr lang="en-US" dirty="0"/>
              <a:t> </a:t>
            </a:r>
            <a:r>
              <a:rPr lang="en-US" dirty="0" err="1"/>
              <a:t>lớn</a:t>
            </a:r>
            <a:r>
              <a:rPr lang="en-US" dirty="0"/>
              <a:t> </a:t>
            </a:r>
            <a:r>
              <a:rPr lang="en-US" dirty="0" err="1"/>
              <a:t>của</a:t>
            </a:r>
            <a:r>
              <a:rPr lang="en-US" dirty="0"/>
              <a:t> data.</a:t>
            </a:r>
          </a:p>
          <a:p>
            <a:pPr marL="285750" indent="-285750">
              <a:buFontTx/>
              <a:buChar char="-"/>
            </a:pPr>
            <a:r>
              <a:rPr lang="en-US" dirty="0" err="1"/>
              <a:t>Nếu</a:t>
            </a:r>
            <a:r>
              <a:rPr lang="en-US" dirty="0"/>
              <a:t> </a:t>
            </a:r>
            <a:r>
              <a:rPr lang="en-US" dirty="0" err="1"/>
              <a:t>là</a:t>
            </a:r>
            <a:r>
              <a:rPr lang="en-US" dirty="0"/>
              <a:t> </a:t>
            </a:r>
            <a:r>
              <a:rPr lang="en-US" dirty="0" err="1"/>
              <a:t>số</a:t>
            </a:r>
            <a:r>
              <a:rPr lang="en-US" dirty="0"/>
              <a:t> </a:t>
            </a:r>
            <a:r>
              <a:rPr lang="en-US" dirty="0" err="1"/>
              <a:t>âm</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bù</a:t>
            </a:r>
            <a:r>
              <a:rPr lang="en-US" dirty="0"/>
              <a:t> 2</a:t>
            </a:r>
          </a:p>
          <a:p>
            <a:endParaRPr lang="en-US" dirty="0"/>
          </a:p>
        </p:txBody>
      </p:sp>
      <p:sp>
        <p:nvSpPr>
          <p:cNvPr id="40" name="Rectangle 39">
            <a:extLst>
              <a:ext uri="{FF2B5EF4-FFF2-40B4-BE49-F238E27FC236}">
                <a16:creationId xmlns:a16="http://schemas.microsoft.com/office/drawing/2014/main" id="{A59F111E-DF08-478E-BE27-17475C0AA1BF}"/>
              </a:ext>
            </a:extLst>
          </p:cNvPr>
          <p:cNvSpPr/>
          <p:nvPr/>
        </p:nvSpPr>
        <p:spPr>
          <a:xfrm>
            <a:off x="4835611" y="5467119"/>
            <a:ext cx="1260389"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0XFFE7</a:t>
            </a:r>
          </a:p>
        </p:txBody>
      </p:sp>
      <p:sp>
        <p:nvSpPr>
          <p:cNvPr id="41" name="TextBox 40">
            <a:extLst>
              <a:ext uri="{FF2B5EF4-FFF2-40B4-BE49-F238E27FC236}">
                <a16:creationId xmlns:a16="http://schemas.microsoft.com/office/drawing/2014/main" id="{087BBD39-B9FE-4B17-9079-C76556ECFD30}"/>
              </a:ext>
            </a:extLst>
          </p:cNvPr>
          <p:cNvSpPr txBox="1"/>
          <p:nvPr/>
        </p:nvSpPr>
        <p:spPr>
          <a:xfrm>
            <a:off x="6147208" y="5359599"/>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0xFFE7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404368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5E01-00B0-4AFA-05D9-E4959B2519B3}"/>
              </a:ext>
            </a:extLst>
          </p:cNvPr>
          <p:cNvSpPr>
            <a:spLocks noGrp="1"/>
          </p:cNvSpPr>
          <p:nvPr>
            <p:ph type="title"/>
          </p:nvPr>
        </p:nvSpPr>
        <p:spPr/>
        <p:txBody>
          <a:bodyPr/>
          <a:lstStyle/>
          <a:p>
            <a:pPr algn="ctr"/>
            <a:r>
              <a:rPr lang="en-US" dirty="0" err="1"/>
              <a:t>Phạm</a:t>
            </a:r>
            <a:r>
              <a:rPr lang="en-US" dirty="0"/>
              <a:t> vi </a:t>
            </a:r>
            <a:r>
              <a:rPr lang="en-US" dirty="0" err="1"/>
              <a:t>của</a:t>
            </a:r>
            <a:r>
              <a:rPr lang="en-US" dirty="0"/>
              <a:t> </a:t>
            </a:r>
            <a:r>
              <a:rPr lang="en-US" dirty="0" err="1"/>
              <a:t>kiểu</a:t>
            </a:r>
            <a:r>
              <a:rPr lang="en-US" dirty="0"/>
              <a:t> short</a:t>
            </a:r>
          </a:p>
        </p:txBody>
      </p:sp>
      <p:sp>
        <p:nvSpPr>
          <p:cNvPr id="6" name="AutoShape 6" descr="Biểu diễn số âm dưới dạng nhị phân theo phương pháp số bù 2 | by Nguyễn Duy  Tân | Medium">
            <a:extLst>
              <a:ext uri="{FF2B5EF4-FFF2-40B4-BE49-F238E27FC236}">
                <a16:creationId xmlns:a16="http://schemas.microsoft.com/office/drawing/2014/main" id="{FC5B4D3A-A9FF-3E64-020C-F54BAFF94E8E}"/>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Short range : -32,768 t</a:t>
            </a:r>
            <a:r>
              <a:rPr lang="en-GB" dirty="0" err="1"/>
              <a:t>ới</a:t>
            </a:r>
            <a:r>
              <a:rPr lang="en-GB" dirty="0"/>
              <a:t> 32,767</a:t>
            </a:r>
          </a:p>
          <a:p>
            <a:r>
              <a:rPr lang="en-GB" dirty="0"/>
              <a:t>Unsigned short range: 0 </a:t>
            </a:r>
            <a:r>
              <a:rPr lang="en-GB" dirty="0" err="1"/>
              <a:t>tới</a:t>
            </a:r>
            <a:r>
              <a:rPr lang="en-GB" dirty="0"/>
              <a:t> 65535</a:t>
            </a:r>
          </a:p>
          <a:p>
            <a:pPr marL="3657600" lvl="8" indent="0">
              <a:buNone/>
            </a:pPr>
            <a:r>
              <a:rPr lang="en-US" dirty="0"/>
              <a:t>	</a:t>
            </a:r>
          </a:p>
        </p:txBody>
      </p:sp>
      <p:graphicFrame>
        <p:nvGraphicFramePr>
          <p:cNvPr id="7" name="Table 20">
            <a:extLst>
              <a:ext uri="{FF2B5EF4-FFF2-40B4-BE49-F238E27FC236}">
                <a16:creationId xmlns:a16="http://schemas.microsoft.com/office/drawing/2014/main" id="{0DD7E5C4-E3E5-40AF-81A2-A22A527D5833}"/>
              </a:ext>
            </a:extLst>
          </p:cNvPr>
          <p:cNvGraphicFramePr>
            <a:graphicFrameLocks/>
          </p:cNvGraphicFramePr>
          <p:nvPr>
            <p:extLst>
              <p:ext uri="{D42A27DB-BD31-4B8C-83A1-F6EECF244321}">
                <p14:modId xmlns:p14="http://schemas.microsoft.com/office/powerpoint/2010/main" val="1565943095"/>
              </p:ext>
            </p:extLst>
          </p:nvPr>
        </p:nvGraphicFramePr>
        <p:xfrm>
          <a:off x="838197" y="4042427"/>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32820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247209614"/>
                  </a:ext>
                </a:extLst>
              </a:tr>
            </a:tbl>
          </a:graphicData>
        </a:graphic>
      </p:graphicFrame>
      <p:graphicFrame>
        <p:nvGraphicFramePr>
          <p:cNvPr id="8" name="Table 20">
            <a:extLst>
              <a:ext uri="{FF2B5EF4-FFF2-40B4-BE49-F238E27FC236}">
                <a16:creationId xmlns:a16="http://schemas.microsoft.com/office/drawing/2014/main" id="{9CD3B21A-D6A8-4872-8466-0F68C18C48B4}"/>
              </a:ext>
            </a:extLst>
          </p:cNvPr>
          <p:cNvGraphicFramePr>
            <a:graphicFrameLocks/>
          </p:cNvGraphicFramePr>
          <p:nvPr>
            <p:extLst>
              <p:ext uri="{D42A27DB-BD31-4B8C-83A1-F6EECF244321}">
                <p14:modId xmlns:p14="http://schemas.microsoft.com/office/powerpoint/2010/main" val="1979170365"/>
              </p:ext>
            </p:extLst>
          </p:nvPr>
        </p:nvGraphicFramePr>
        <p:xfrm>
          <a:off x="838197" y="3640023"/>
          <a:ext cx="10515600" cy="2743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246153">
                <a:tc>
                  <a:txBody>
                    <a:bodyPr/>
                    <a:lstStyle/>
                    <a:p>
                      <a:pPr algn="ctr"/>
                      <a:r>
                        <a:rPr lang="en-GB" sz="1200" dirty="0">
                          <a:solidFill>
                            <a:schemeClr val="tx1"/>
                          </a:solidFill>
                        </a:rPr>
                        <a:t>15</a:t>
                      </a:r>
                    </a:p>
                  </a:txBody>
                  <a:tcPr>
                    <a:solidFill>
                      <a:schemeClr val="bg1"/>
                    </a:solidFill>
                  </a:tcPr>
                </a:tc>
                <a:tc>
                  <a:txBody>
                    <a:bodyPr/>
                    <a:lstStyle/>
                    <a:p>
                      <a:pPr algn="ctr"/>
                      <a:r>
                        <a:rPr lang="en-GB" sz="1200" dirty="0">
                          <a:solidFill>
                            <a:schemeClr val="tx1"/>
                          </a:solidFill>
                        </a:rPr>
                        <a:t>14</a:t>
                      </a:r>
                    </a:p>
                  </a:txBody>
                  <a:tcPr>
                    <a:solidFill>
                      <a:schemeClr val="bg1"/>
                    </a:solidFill>
                  </a:tcPr>
                </a:tc>
                <a:tc>
                  <a:txBody>
                    <a:bodyPr/>
                    <a:lstStyle/>
                    <a:p>
                      <a:pPr algn="ctr"/>
                      <a:r>
                        <a:rPr lang="en-GB" sz="1200" dirty="0">
                          <a:solidFill>
                            <a:schemeClr val="tx1"/>
                          </a:solidFill>
                        </a:rPr>
                        <a:t>13</a:t>
                      </a:r>
                    </a:p>
                  </a:txBody>
                  <a:tcPr>
                    <a:solidFill>
                      <a:schemeClr val="bg1"/>
                    </a:solidFill>
                  </a:tcPr>
                </a:tc>
                <a:tc>
                  <a:txBody>
                    <a:bodyPr/>
                    <a:lstStyle/>
                    <a:p>
                      <a:pPr algn="ctr"/>
                      <a:r>
                        <a:rPr lang="en-GB" sz="1200" dirty="0">
                          <a:solidFill>
                            <a:schemeClr val="tx1"/>
                          </a:solidFill>
                        </a:rPr>
                        <a:t>12</a:t>
                      </a:r>
                    </a:p>
                  </a:txBody>
                  <a:tcPr>
                    <a:solidFill>
                      <a:schemeClr val="bg1"/>
                    </a:solidFill>
                  </a:tcPr>
                </a:tc>
                <a:tc>
                  <a:txBody>
                    <a:bodyPr/>
                    <a:lstStyle/>
                    <a:p>
                      <a:pPr algn="ctr"/>
                      <a:r>
                        <a:rPr lang="en-GB" sz="1200" dirty="0">
                          <a:solidFill>
                            <a:schemeClr val="tx1"/>
                          </a:solidFill>
                        </a:rPr>
                        <a:t>11</a:t>
                      </a:r>
                    </a:p>
                  </a:txBody>
                  <a:tcPr>
                    <a:solidFill>
                      <a:schemeClr val="bg1"/>
                    </a:solidFill>
                  </a:tcPr>
                </a:tc>
                <a:tc>
                  <a:txBody>
                    <a:bodyPr/>
                    <a:lstStyle/>
                    <a:p>
                      <a:pPr algn="ctr"/>
                      <a:r>
                        <a:rPr lang="en-GB" sz="1200" dirty="0">
                          <a:solidFill>
                            <a:schemeClr val="tx1"/>
                          </a:solidFill>
                        </a:rPr>
                        <a:t>10</a:t>
                      </a:r>
                    </a:p>
                  </a:txBody>
                  <a:tcPr>
                    <a:solidFill>
                      <a:schemeClr val="bg1"/>
                    </a:solidFill>
                  </a:tcPr>
                </a:tc>
                <a:tc>
                  <a:txBody>
                    <a:bodyPr/>
                    <a:lstStyle/>
                    <a:p>
                      <a:pPr algn="ctr"/>
                      <a:r>
                        <a:rPr lang="en-GB" sz="1200" dirty="0">
                          <a:solidFill>
                            <a:schemeClr val="tx1"/>
                          </a:solidFill>
                        </a:rPr>
                        <a:t>9</a:t>
                      </a:r>
                    </a:p>
                  </a:txBody>
                  <a:tcPr>
                    <a:solidFill>
                      <a:schemeClr val="bg1"/>
                    </a:solidFill>
                  </a:tcPr>
                </a:tc>
                <a:tc>
                  <a:txBody>
                    <a:bodyPr/>
                    <a:lstStyle/>
                    <a:p>
                      <a:pPr algn="ctr"/>
                      <a:r>
                        <a:rPr lang="en-GB" sz="1200" dirty="0">
                          <a:solidFill>
                            <a:schemeClr val="tx1"/>
                          </a:solidFill>
                        </a:rPr>
                        <a:t>8</a:t>
                      </a:r>
                    </a:p>
                  </a:txBody>
                  <a:tcPr>
                    <a:solidFill>
                      <a:schemeClr val="bg1"/>
                    </a:solidFill>
                  </a:tcPr>
                </a:tc>
                <a:tc>
                  <a:txBody>
                    <a:bodyPr/>
                    <a:lstStyle/>
                    <a:p>
                      <a:pPr algn="ctr"/>
                      <a:r>
                        <a:rPr lang="en-GB" sz="1200" dirty="0">
                          <a:solidFill>
                            <a:schemeClr val="tx1"/>
                          </a:solidFill>
                        </a:rPr>
                        <a:t>7</a:t>
                      </a:r>
                    </a:p>
                  </a:txBody>
                  <a:tcPr>
                    <a:solidFill>
                      <a:schemeClr val="bg1"/>
                    </a:solidFill>
                  </a:tcPr>
                </a:tc>
                <a:tc>
                  <a:txBody>
                    <a:bodyPr/>
                    <a:lstStyle/>
                    <a:p>
                      <a:pPr algn="ctr"/>
                      <a:r>
                        <a:rPr lang="en-GB" sz="1200" dirty="0">
                          <a:solidFill>
                            <a:schemeClr val="tx1"/>
                          </a:solidFill>
                        </a:rPr>
                        <a:t>6</a:t>
                      </a:r>
                    </a:p>
                  </a:txBody>
                  <a:tcPr>
                    <a:solidFill>
                      <a:schemeClr val="bg1"/>
                    </a:solidFill>
                  </a:tcPr>
                </a:tc>
                <a:tc>
                  <a:txBody>
                    <a:bodyPr/>
                    <a:lstStyle/>
                    <a:p>
                      <a:pPr algn="ctr"/>
                      <a:r>
                        <a:rPr lang="en-GB" sz="1200" dirty="0">
                          <a:solidFill>
                            <a:schemeClr val="tx1"/>
                          </a:solidFill>
                        </a:rPr>
                        <a:t>5</a:t>
                      </a:r>
                    </a:p>
                  </a:txBody>
                  <a:tcPr>
                    <a:solidFill>
                      <a:schemeClr val="bg1"/>
                    </a:solidFill>
                  </a:tcPr>
                </a:tc>
                <a:tc>
                  <a:txBody>
                    <a:bodyPr/>
                    <a:lstStyle/>
                    <a:p>
                      <a:pPr algn="ctr"/>
                      <a:r>
                        <a:rPr lang="en-GB" sz="1200" dirty="0">
                          <a:solidFill>
                            <a:schemeClr val="tx1"/>
                          </a:solidFill>
                        </a:rPr>
                        <a:t>4</a:t>
                      </a:r>
                    </a:p>
                  </a:txBody>
                  <a:tcPr>
                    <a:solidFill>
                      <a:schemeClr val="bg1"/>
                    </a:solidFill>
                  </a:tcPr>
                </a:tc>
                <a:tc>
                  <a:txBody>
                    <a:bodyPr/>
                    <a:lstStyle/>
                    <a:p>
                      <a:pPr algn="ctr"/>
                      <a:r>
                        <a:rPr lang="en-GB" sz="1200" dirty="0">
                          <a:solidFill>
                            <a:schemeClr val="tx1"/>
                          </a:solidFill>
                        </a:rPr>
                        <a:t>3</a:t>
                      </a:r>
                    </a:p>
                  </a:txBody>
                  <a:tcPr>
                    <a:solidFill>
                      <a:schemeClr val="bg1"/>
                    </a:solidFill>
                  </a:tcPr>
                </a:tc>
                <a:tc>
                  <a:txBody>
                    <a:bodyPr/>
                    <a:lstStyle/>
                    <a:p>
                      <a:pPr algn="ctr"/>
                      <a:r>
                        <a:rPr lang="en-GB" sz="1200" dirty="0">
                          <a:solidFill>
                            <a:schemeClr val="tx1"/>
                          </a:solidFill>
                        </a:rPr>
                        <a:t>2</a:t>
                      </a:r>
                    </a:p>
                  </a:txBody>
                  <a:tcPr>
                    <a:solidFill>
                      <a:schemeClr val="bg1"/>
                    </a:solidFill>
                  </a:tcPr>
                </a:tc>
                <a:tc>
                  <a:txBody>
                    <a:bodyPr/>
                    <a:lstStyle/>
                    <a:p>
                      <a:pPr algn="ctr"/>
                      <a:r>
                        <a:rPr lang="en-GB" sz="1200" dirty="0">
                          <a:solidFill>
                            <a:schemeClr val="tx1"/>
                          </a:solidFill>
                        </a:rPr>
                        <a:t>1</a:t>
                      </a:r>
                    </a:p>
                  </a:txBody>
                  <a:tcPr>
                    <a:solidFill>
                      <a:schemeClr val="bg1"/>
                    </a:solidFill>
                  </a:tcPr>
                </a:tc>
                <a:tc>
                  <a:txBody>
                    <a:bodyPr/>
                    <a:lstStyle/>
                    <a:p>
                      <a:pPr algn="ctr"/>
                      <a:r>
                        <a:rPr lang="en-GB" sz="1200" dirty="0">
                          <a:solidFill>
                            <a:schemeClr val="tx1"/>
                          </a:solidFill>
                        </a:rPr>
                        <a:t>0</a:t>
                      </a:r>
                    </a:p>
                  </a:txBody>
                  <a:tcPr>
                    <a:solidFill>
                      <a:schemeClr val="bg1"/>
                    </a:solidFill>
                  </a:tcPr>
                </a:tc>
                <a:extLst>
                  <a:ext uri="{0D108BD9-81ED-4DB2-BD59-A6C34878D82A}">
                    <a16:rowId xmlns:a16="http://schemas.microsoft.com/office/drawing/2014/main" val="3247209614"/>
                  </a:ext>
                </a:extLst>
              </a:tr>
            </a:tbl>
          </a:graphicData>
        </a:graphic>
      </p:graphicFrame>
      <p:sp>
        <p:nvSpPr>
          <p:cNvPr id="3" name="Left Brace 2">
            <a:extLst>
              <a:ext uri="{FF2B5EF4-FFF2-40B4-BE49-F238E27FC236}">
                <a16:creationId xmlns:a16="http://schemas.microsoft.com/office/drawing/2014/main" id="{EBB9B083-EA5E-4287-B29B-F78A118EF7F0}"/>
              </a:ext>
            </a:extLst>
          </p:cNvPr>
          <p:cNvSpPr/>
          <p:nvPr/>
        </p:nvSpPr>
        <p:spPr>
          <a:xfrm rot="5400000">
            <a:off x="5944129" y="-1632481"/>
            <a:ext cx="303729" cy="105155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866D0683-A4D8-4296-9EEF-5264C53890B3}"/>
              </a:ext>
            </a:extLst>
          </p:cNvPr>
          <p:cNvSpPr txBox="1"/>
          <p:nvPr/>
        </p:nvSpPr>
        <p:spPr>
          <a:xfrm>
            <a:off x="3678188" y="2836170"/>
            <a:ext cx="4835609" cy="369332"/>
          </a:xfrm>
          <a:prstGeom prst="rect">
            <a:avLst/>
          </a:prstGeom>
          <a:noFill/>
        </p:spPr>
        <p:txBody>
          <a:bodyPr wrap="square" rtlCol="0">
            <a:spAutoFit/>
          </a:bodyPr>
          <a:lstStyle/>
          <a:p>
            <a:r>
              <a:rPr lang="en-GB" dirty="0"/>
              <a:t>Unsigned short: </a:t>
            </a:r>
            <a:r>
              <a:rPr lang="en-GB" dirty="0" err="1"/>
              <a:t>Có</a:t>
            </a:r>
            <a:r>
              <a:rPr lang="en-GB" dirty="0"/>
              <a:t> 16 bit </a:t>
            </a:r>
            <a:r>
              <a:rPr lang="en-GB" dirty="0" err="1"/>
              <a:t>để</a:t>
            </a:r>
            <a:r>
              <a:rPr lang="en-GB" dirty="0"/>
              <a:t> </a:t>
            </a:r>
            <a:r>
              <a:rPr lang="en-GB" dirty="0" err="1"/>
              <a:t>biểu</a:t>
            </a:r>
            <a:r>
              <a:rPr lang="en-GB" dirty="0"/>
              <a:t> </a:t>
            </a:r>
            <a:r>
              <a:rPr lang="en-GB" dirty="0" err="1"/>
              <a:t>diễn</a:t>
            </a:r>
            <a:r>
              <a:rPr lang="en-GB" dirty="0"/>
              <a:t> </a:t>
            </a:r>
            <a:r>
              <a:rPr lang="en-GB" dirty="0" err="1"/>
              <a:t>độ</a:t>
            </a:r>
            <a:r>
              <a:rPr lang="en-GB" dirty="0"/>
              <a:t> </a:t>
            </a:r>
            <a:r>
              <a:rPr lang="en-GB" dirty="0" err="1"/>
              <a:t>lớn</a:t>
            </a:r>
            <a:endParaRPr lang="en-GB" dirty="0"/>
          </a:p>
        </p:txBody>
      </p:sp>
      <p:graphicFrame>
        <p:nvGraphicFramePr>
          <p:cNvPr id="11" name="Table 20">
            <a:extLst>
              <a:ext uri="{FF2B5EF4-FFF2-40B4-BE49-F238E27FC236}">
                <a16:creationId xmlns:a16="http://schemas.microsoft.com/office/drawing/2014/main" id="{140BCC5D-BCB6-45B0-85FA-04D83DFF73E9}"/>
              </a:ext>
            </a:extLst>
          </p:cNvPr>
          <p:cNvGraphicFramePr>
            <a:graphicFrameLocks/>
          </p:cNvGraphicFramePr>
          <p:nvPr>
            <p:extLst>
              <p:ext uri="{D42A27DB-BD31-4B8C-83A1-F6EECF244321}">
                <p14:modId xmlns:p14="http://schemas.microsoft.com/office/powerpoint/2010/main" val="424957644"/>
              </p:ext>
            </p:extLst>
          </p:nvPr>
        </p:nvGraphicFramePr>
        <p:xfrm>
          <a:off x="838204" y="5690255"/>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32820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247209614"/>
                  </a:ext>
                </a:extLst>
              </a:tr>
            </a:tbl>
          </a:graphicData>
        </a:graphic>
      </p:graphicFrame>
      <p:graphicFrame>
        <p:nvGraphicFramePr>
          <p:cNvPr id="12" name="Table 20">
            <a:extLst>
              <a:ext uri="{FF2B5EF4-FFF2-40B4-BE49-F238E27FC236}">
                <a16:creationId xmlns:a16="http://schemas.microsoft.com/office/drawing/2014/main" id="{DF3769A1-02F6-4C7A-A809-2AFC1D0EB29C}"/>
              </a:ext>
            </a:extLst>
          </p:cNvPr>
          <p:cNvGraphicFramePr>
            <a:graphicFrameLocks/>
          </p:cNvGraphicFramePr>
          <p:nvPr>
            <p:extLst>
              <p:ext uri="{D42A27DB-BD31-4B8C-83A1-F6EECF244321}">
                <p14:modId xmlns:p14="http://schemas.microsoft.com/office/powerpoint/2010/main" val="3062569578"/>
              </p:ext>
            </p:extLst>
          </p:nvPr>
        </p:nvGraphicFramePr>
        <p:xfrm>
          <a:off x="838204" y="5287851"/>
          <a:ext cx="10515600" cy="2743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246153">
                <a:tc>
                  <a:txBody>
                    <a:bodyPr/>
                    <a:lstStyle/>
                    <a:p>
                      <a:pPr algn="ctr"/>
                      <a:r>
                        <a:rPr lang="en-GB" sz="1200" dirty="0">
                          <a:solidFill>
                            <a:schemeClr val="tx1"/>
                          </a:solidFill>
                        </a:rPr>
                        <a:t>15</a:t>
                      </a:r>
                    </a:p>
                  </a:txBody>
                  <a:tcPr>
                    <a:solidFill>
                      <a:schemeClr val="bg1"/>
                    </a:solidFill>
                  </a:tcPr>
                </a:tc>
                <a:tc>
                  <a:txBody>
                    <a:bodyPr/>
                    <a:lstStyle/>
                    <a:p>
                      <a:pPr algn="ctr"/>
                      <a:r>
                        <a:rPr lang="en-GB" sz="1200" dirty="0">
                          <a:solidFill>
                            <a:schemeClr val="tx1"/>
                          </a:solidFill>
                        </a:rPr>
                        <a:t>14</a:t>
                      </a:r>
                    </a:p>
                  </a:txBody>
                  <a:tcPr>
                    <a:solidFill>
                      <a:schemeClr val="bg1"/>
                    </a:solidFill>
                  </a:tcPr>
                </a:tc>
                <a:tc>
                  <a:txBody>
                    <a:bodyPr/>
                    <a:lstStyle/>
                    <a:p>
                      <a:pPr algn="ctr"/>
                      <a:r>
                        <a:rPr lang="en-GB" sz="1200" dirty="0">
                          <a:solidFill>
                            <a:schemeClr val="tx1"/>
                          </a:solidFill>
                        </a:rPr>
                        <a:t>13</a:t>
                      </a:r>
                    </a:p>
                  </a:txBody>
                  <a:tcPr>
                    <a:solidFill>
                      <a:schemeClr val="bg1"/>
                    </a:solidFill>
                  </a:tcPr>
                </a:tc>
                <a:tc>
                  <a:txBody>
                    <a:bodyPr/>
                    <a:lstStyle/>
                    <a:p>
                      <a:pPr algn="ctr"/>
                      <a:r>
                        <a:rPr lang="en-GB" sz="1200" dirty="0">
                          <a:solidFill>
                            <a:schemeClr val="tx1"/>
                          </a:solidFill>
                        </a:rPr>
                        <a:t>12</a:t>
                      </a:r>
                    </a:p>
                  </a:txBody>
                  <a:tcPr>
                    <a:solidFill>
                      <a:schemeClr val="bg1"/>
                    </a:solidFill>
                  </a:tcPr>
                </a:tc>
                <a:tc>
                  <a:txBody>
                    <a:bodyPr/>
                    <a:lstStyle/>
                    <a:p>
                      <a:pPr algn="ctr"/>
                      <a:r>
                        <a:rPr lang="en-GB" sz="1200" dirty="0">
                          <a:solidFill>
                            <a:schemeClr val="tx1"/>
                          </a:solidFill>
                        </a:rPr>
                        <a:t>11</a:t>
                      </a:r>
                    </a:p>
                  </a:txBody>
                  <a:tcPr>
                    <a:solidFill>
                      <a:schemeClr val="bg1"/>
                    </a:solidFill>
                  </a:tcPr>
                </a:tc>
                <a:tc>
                  <a:txBody>
                    <a:bodyPr/>
                    <a:lstStyle/>
                    <a:p>
                      <a:pPr algn="ctr"/>
                      <a:r>
                        <a:rPr lang="en-GB" sz="1200" dirty="0">
                          <a:solidFill>
                            <a:schemeClr val="tx1"/>
                          </a:solidFill>
                        </a:rPr>
                        <a:t>10</a:t>
                      </a:r>
                    </a:p>
                  </a:txBody>
                  <a:tcPr>
                    <a:solidFill>
                      <a:schemeClr val="bg1"/>
                    </a:solidFill>
                  </a:tcPr>
                </a:tc>
                <a:tc>
                  <a:txBody>
                    <a:bodyPr/>
                    <a:lstStyle/>
                    <a:p>
                      <a:pPr algn="ctr"/>
                      <a:r>
                        <a:rPr lang="en-GB" sz="1200" dirty="0">
                          <a:solidFill>
                            <a:schemeClr val="tx1"/>
                          </a:solidFill>
                        </a:rPr>
                        <a:t>9</a:t>
                      </a:r>
                    </a:p>
                  </a:txBody>
                  <a:tcPr>
                    <a:solidFill>
                      <a:schemeClr val="bg1"/>
                    </a:solidFill>
                  </a:tcPr>
                </a:tc>
                <a:tc>
                  <a:txBody>
                    <a:bodyPr/>
                    <a:lstStyle/>
                    <a:p>
                      <a:pPr algn="ctr"/>
                      <a:r>
                        <a:rPr lang="en-GB" sz="1200" dirty="0">
                          <a:solidFill>
                            <a:schemeClr val="tx1"/>
                          </a:solidFill>
                        </a:rPr>
                        <a:t>8</a:t>
                      </a:r>
                    </a:p>
                  </a:txBody>
                  <a:tcPr>
                    <a:solidFill>
                      <a:schemeClr val="bg1"/>
                    </a:solidFill>
                  </a:tcPr>
                </a:tc>
                <a:tc>
                  <a:txBody>
                    <a:bodyPr/>
                    <a:lstStyle/>
                    <a:p>
                      <a:pPr algn="ctr"/>
                      <a:r>
                        <a:rPr lang="en-GB" sz="1200" dirty="0">
                          <a:solidFill>
                            <a:schemeClr val="tx1"/>
                          </a:solidFill>
                        </a:rPr>
                        <a:t>7</a:t>
                      </a:r>
                    </a:p>
                  </a:txBody>
                  <a:tcPr>
                    <a:solidFill>
                      <a:schemeClr val="bg1"/>
                    </a:solidFill>
                  </a:tcPr>
                </a:tc>
                <a:tc>
                  <a:txBody>
                    <a:bodyPr/>
                    <a:lstStyle/>
                    <a:p>
                      <a:pPr algn="ctr"/>
                      <a:r>
                        <a:rPr lang="en-GB" sz="1200" dirty="0">
                          <a:solidFill>
                            <a:schemeClr val="tx1"/>
                          </a:solidFill>
                        </a:rPr>
                        <a:t>6</a:t>
                      </a:r>
                    </a:p>
                  </a:txBody>
                  <a:tcPr>
                    <a:solidFill>
                      <a:schemeClr val="bg1"/>
                    </a:solidFill>
                  </a:tcPr>
                </a:tc>
                <a:tc>
                  <a:txBody>
                    <a:bodyPr/>
                    <a:lstStyle/>
                    <a:p>
                      <a:pPr algn="ctr"/>
                      <a:r>
                        <a:rPr lang="en-GB" sz="1200" dirty="0">
                          <a:solidFill>
                            <a:schemeClr val="tx1"/>
                          </a:solidFill>
                        </a:rPr>
                        <a:t>5</a:t>
                      </a:r>
                    </a:p>
                  </a:txBody>
                  <a:tcPr>
                    <a:solidFill>
                      <a:schemeClr val="bg1"/>
                    </a:solidFill>
                  </a:tcPr>
                </a:tc>
                <a:tc>
                  <a:txBody>
                    <a:bodyPr/>
                    <a:lstStyle/>
                    <a:p>
                      <a:pPr algn="ctr"/>
                      <a:r>
                        <a:rPr lang="en-GB" sz="1200" dirty="0">
                          <a:solidFill>
                            <a:schemeClr val="tx1"/>
                          </a:solidFill>
                        </a:rPr>
                        <a:t>4</a:t>
                      </a:r>
                    </a:p>
                  </a:txBody>
                  <a:tcPr>
                    <a:solidFill>
                      <a:schemeClr val="bg1"/>
                    </a:solidFill>
                  </a:tcPr>
                </a:tc>
                <a:tc>
                  <a:txBody>
                    <a:bodyPr/>
                    <a:lstStyle/>
                    <a:p>
                      <a:pPr algn="ctr"/>
                      <a:r>
                        <a:rPr lang="en-GB" sz="1200" dirty="0">
                          <a:solidFill>
                            <a:schemeClr val="tx1"/>
                          </a:solidFill>
                        </a:rPr>
                        <a:t>3</a:t>
                      </a:r>
                    </a:p>
                  </a:txBody>
                  <a:tcPr>
                    <a:solidFill>
                      <a:schemeClr val="bg1"/>
                    </a:solidFill>
                  </a:tcPr>
                </a:tc>
                <a:tc>
                  <a:txBody>
                    <a:bodyPr/>
                    <a:lstStyle/>
                    <a:p>
                      <a:pPr algn="ctr"/>
                      <a:r>
                        <a:rPr lang="en-GB" sz="1200" dirty="0">
                          <a:solidFill>
                            <a:schemeClr val="tx1"/>
                          </a:solidFill>
                        </a:rPr>
                        <a:t>2</a:t>
                      </a:r>
                    </a:p>
                  </a:txBody>
                  <a:tcPr>
                    <a:solidFill>
                      <a:schemeClr val="bg1"/>
                    </a:solidFill>
                  </a:tcPr>
                </a:tc>
                <a:tc>
                  <a:txBody>
                    <a:bodyPr/>
                    <a:lstStyle/>
                    <a:p>
                      <a:pPr algn="ctr"/>
                      <a:r>
                        <a:rPr lang="en-GB" sz="1200" dirty="0">
                          <a:solidFill>
                            <a:schemeClr val="tx1"/>
                          </a:solidFill>
                        </a:rPr>
                        <a:t>1</a:t>
                      </a:r>
                    </a:p>
                  </a:txBody>
                  <a:tcPr>
                    <a:solidFill>
                      <a:schemeClr val="bg1"/>
                    </a:solidFill>
                  </a:tcPr>
                </a:tc>
                <a:tc>
                  <a:txBody>
                    <a:bodyPr/>
                    <a:lstStyle/>
                    <a:p>
                      <a:pPr algn="ctr"/>
                      <a:r>
                        <a:rPr lang="en-GB" sz="1200" dirty="0">
                          <a:solidFill>
                            <a:schemeClr val="tx1"/>
                          </a:solidFill>
                        </a:rPr>
                        <a:t>0</a:t>
                      </a:r>
                    </a:p>
                  </a:txBody>
                  <a:tcPr>
                    <a:solidFill>
                      <a:schemeClr val="bg1"/>
                    </a:solidFill>
                  </a:tcPr>
                </a:tc>
                <a:extLst>
                  <a:ext uri="{0D108BD9-81ED-4DB2-BD59-A6C34878D82A}">
                    <a16:rowId xmlns:a16="http://schemas.microsoft.com/office/drawing/2014/main" val="3247209614"/>
                  </a:ext>
                </a:extLst>
              </a:tr>
            </a:tbl>
          </a:graphicData>
        </a:graphic>
      </p:graphicFrame>
      <p:sp>
        <p:nvSpPr>
          <p:cNvPr id="13" name="Left Brace 12">
            <a:extLst>
              <a:ext uri="{FF2B5EF4-FFF2-40B4-BE49-F238E27FC236}">
                <a16:creationId xmlns:a16="http://schemas.microsoft.com/office/drawing/2014/main" id="{56F82BE3-3B94-45FB-9514-30C61A4005E9}"/>
              </a:ext>
            </a:extLst>
          </p:cNvPr>
          <p:cNvSpPr/>
          <p:nvPr/>
        </p:nvSpPr>
        <p:spPr>
          <a:xfrm rot="5400000">
            <a:off x="6270559" y="341771"/>
            <a:ext cx="303729" cy="986275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12C3B56B-6542-4D51-99E2-55C43B9E39F9}"/>
              </a:ext>
            </a:extLst>
          </p:cNvPr>
          <p:cNvSpPr txBox="1"/>
          <p:nvPr/>
        </p:nvSpPr>
        <p:spPr>
          <a:xfrm>
            <a:off x="3678195" y="4483998"/>
            <a:ext cx="4835609" cy="369332"/>
          </a:xfrm>
          <a:prstGeom prst="rect">
            <a:avLst/>
          </a:prstGeom>
          <a:noFill/>
        </p:spPr>
        <p:txBody>
          <a:bodyPr wrap="square" rtlCol="0">
            <a:spAutoFit/>
          </a:bodyPr>
          <a:lstStyle/>
          <a:p>
            <a:r>
              <a:rPr lang="en-US" dirty="0"/>
              <a:t>Short </a:t>
            </a:r>
            <a:r>
              <a:rPr lang="en-GB" dirty="0"/>
              <a:t>: </a:t>
            </a:r>
            <a:r>
              <a:rPr lang="en-GB" dirty="0" err="1"/>
              <a:t>Có</a:t>
            </a:r>
            <a:r>
              <a:rPr lang="en-GB" dirty="0"/>
              <a:t> 15 bit </a:t>
            </a:r>
            <a:r>
              <a:rPr lang="en-GB" dirty="0" err="1"/>
              <a:t>để</a:t>
            </a:r>
            <a:r>
              <a:rPr lang="en-GB" dirty="0"/>
              <a:t> </a:t>
            </a:r>
            <a:r>
              <a:rPr lang="en-GB" dirty="0" err="1"/>
              <a:t>biểu</a:t>
            </a:r>
            <a:r>
              <a:rPr lang="en-GB" dirty="0"/>
              <a:t> </a:t>
            </a:r>
            <a:r>
              <a:rPr lang="en-GB" dirty="0" err="1"/>
              <a:t>diễn</a:t>
            </a:r>
            <a:r>
              <a:rPr lang="en-GB" dirty="0"/>
              <a:t> </a:t>
            </a:r>
            <a:r>
              <a:rPr lang="en-GB" dirty="0" err="1"/>
              <a:t>độ</a:t>
            </a:r>
            <a:r>
              <a:rPr lang="en-GB" dirty="0"/>
              <a:t> </a:t>
            </a:r>
            <a:r>
              <a:rPr lang="en-GB" dirty="0" err="1"/>
              <a:t>lớn</a:t>
            </a:r>
            <a:r>
              <a:rPr lang="en-GB" dirty="0"/>
              <a:t> </a:t>
            </a:r>
            <a:r>
              <a:rPr lang="en-GB" dirty="0" err="1"/>
              <a:t>và</a:t>
            </a:r>
            <a:r>
              <a:rPr lang="en-GB" dirty="0"/>
              <a:t> 1 bit </a:t>
            </a:r>
            <a:r>
              <a:rPr lang="en-GB" dirty="0" err="1"/>
              <a:t>dấu</a:t>
            </a:r>
            <a:endParaRPr lang="en-GB" dirty="0"/>
          </a:p>
        </p:txBody>
      </p:sp>
      <p:cxnSp>
        <p:nvCxnSpPr>
          <p:cNvPr id="15" name="Straight Connector 14">
            <a:extLst>
              <a:ext uri="{FF2B5EF4-FFF2-40B4-BE49-F238E27FC236}">
                <a16:creationId xmlns:a16="http://schemas.microsoft.com/office/drawing/2014/main" id="{F2891E7F-F922-4D4A-9C94-26E51C2608E0}"/>
              </a:ext>
            </a:extLst>
          </p:cNvPr>
          <p:cNvCxnSpPr/>
          <p:nvPr/>
        </p:nvCxnSpPr>
        <p:spPr>
          <a:xfrm flipV="1">
            <a:off x="1491048" y="5215484"/>
            <a:ext cx="0" cy="1114089"/>
          </a:xfrm>
          <a:prstGeom prst="line">
            <a:avLst/>
          </a:prstGeom>
          <a:ln w="57150">
            <a:solidFill>
              <a:srgbClr val="FFFF00"/>
            </a:solidFill>
          </a:ln>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E61C1C6A-8196-4476-B76E-E919A16BC22F}"/>
              </a:ext>
            </a:extLst>
          </p:cNvPr>
          <p:cNvSpPr txBox="1"/>
          <p:nvPr/>
        </p:nvSpPr>
        <p:spPr>
          <a:xfrm>
            <a:off x="11169062" y="4599340"/>
            <a:ext cx="301686" cy="369332"/>
          </a:xfrm>
          <a:prstGeom prst="rect">
            <a:avLst/>
          </a:prstGeom>
          <a:noFill/>
        </p:spPr>
        <p:txBody>
          <a:bodyPr wrap="none" rtlCol="0">
            <a:spAutoFit/>
          </a:bodyPr>
          <a:lstStyle/>
          <a:p>
            <a:r>
              <a:rPr lang="en-GB" dirty="0"/>
              <a:t>0</a:t>
            </a:r>
          </a:p>
        </p:txBody>
      </p:sp>
      <p:sp>
        <p:nvSpPr>
          <p:cNvPr id="17" name="TextBox 16">
            <a:extLst>
              <a:ext uri="{FF2B5EF4-FFF2-40B4-BE49-F238E27FC236}">
                <a16:creationId xmlns:a16="http://schemas.microsoft.com/office/drawing/2014/main" id="{DD12BAA5-D653-40BC-87D2-26BE821D22DD}"/>
              </a:ext>
            </a:extLst>
          </p:cNvPr>
          <p:cNvSpPr txBox="1"/>
          <p:nvPr/>
        </p:nvSpPr>
        <p:spPr>
          <a:xfrm>
            <a:off x="721252" y="4543124"/>
            <a:ext cx="827471" cy="369332"/>
          </a:xfrm>
          <a:prstGeom prst="rect">
            <a:avLst/>
          </a:prstGeom>
          <a:noFill/>
        </p:spPr>
        <p:txBody>
          <a:bodyPr wrap="none" rtlCol="0">
            <a:spAutoFit/>
          </a:bodyPr>
          <a:lstStyle/>
          <a:p>
            <a:r>
              <a:rPr lang="en-GB" dirty="0"/>
              <a:t>65,535</a:t>
            </a:r>
          </a:p>
        </p:txBody>
      </p:sp>
      <p:sp>
        <p:nvSpPr>
          <p:cNvPr id="18" name="TextBox 17">
            <a:extLst>
              <a:ext uri="{FF2B5EF4-FFF2-40B4-BE49-F238E27FC236}">
                <a16:creationId xmlns:a16="http://schemas.microsoft.com/office/drawing/2014/main" id="{600A4AC2-2DCE-49D9-9C6A-994F29D9E5C7}"/>
              </a:ext>
            </a:extLst>
          </p:cNvPr>
          <p:cNvSpPr txBox="1"/>
          <p:nvPr/>
        </p:nvSpPr>
        <p:spPr>
          <a:xfrm>
            <a:off x="11052107" y="6211279"/>
            <a:ext cx="898003" cy="369332"/>
          </a:xfrm>
          <a:prstGeom prst="rect">
            <a:avLst/>
          </a:prstGeom>
          <a:noFill/>
        </p:spPr>
        <p:txBody>
          <a:bodyPr wrap="none" rtlCol="0">
            <a:spAutoFit/>
          </a:bodyPr>
          <a:lstStyle/>
          <a:p>
            <a:r>
              <a:rPr lang="en-GB" dirty="0"/>
              <a:t>-32,768</a:t>
            </a:r>
          </a:p>
        </p:txBody>
      </p:sp>
      <p:sp>
        <p:nvSpPr>
          <p:cNvPr id="19" name="TextBox 18">
            <a:extLst>
              <a:ext uri="{FF2B5EF4-FFF2-40B4-BE49-F238E27FC236}">
                <a16:creationId xmlns:a16="http://schemas.microsoft.com/office/drawing/2014/main" id="{79E6DC27-BD87-428D-AA31-60838047DE10}"/>
              </a:ext>
            </a:extLst>
          </p:cNvPr>
          <p:cNvSpPr txBox="1"/>
          <p:nvPr/>
        </p:nvSpPr>
        <p:spPr>
          <a:xfrm>
            <a:off x="804447" y="6299349"/>
            <a:ext cx="827471" cy="369332"/>
          </a:xfrm>
          <a:prstGeom prst="rect">
            <a:avLst/>
          </a:prstGeom>
          <a:noFill/>
        </p:spPr>
        <p:txBody>
          <a:bodyPr wrap="none" rtlCol="0">
            <a:spAutoFit/>
          </a:bodyPr>
          <a:lstStyle/>
          <a:p>
            <a:r>
              <a:rPr lang="en-GB" dirty="0"/>
              <a:t>32,767</a:t>
            </a:r>
          </a:p>
        </p:txBody>
      </p:sp>
    </p:spTree>
    <p:extLst>
      <p:ext uri="{BB962C8B-B14F-4D97-AF65-F5344CB8AC3E}">
        <p14:creationId xmlns:p14="http://schemas.microsoft.com/office/powerpoint/2010/main" val="404781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US" dirty="0"/>
              <a:t>int &amp; Un</a:t>
            </a:r>
            <a:r>
              <a:rPr lang="en-GB" dirty="0"/>
              <a:t>signed int</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US" dirty="0" err="1">
                <a:latin typeface="Arial" panose="020B0604020202020204" pitchFamily="34" charset="0"/>
                <a:cs typeface="Arial" panose="020B0604020202020204" pitchFamily="34" charset="0"/>
              </a:rPr>
              <a:t>Kiêu</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int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US" dirty="0">
                <a:latin typeface="Arial" panose="020B0604020202020204" pitchFamily="34" charset="0"/>
                <a:cs typeface="Arial" panose="020B0604020202020204" pitchFamily="34" charset="0"/>
              </a:rPr>
              <a:t>d</a:t>
            </a:r>
            <a:r>
              <a:rPr lang="en-GB" dirty="0">
                <a:latin typeface="Arial" panose="020B0604020202020204" pitchFamily="34" charset="0"/>
                <a:cs typeface="Arial" panose="020B0604020202020204" pitchFamily="34" charset="0"/>
              </a:rPr>
              <a:t>ữ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có</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Kiểu</a:t>
            </a:r>
            <a:r>
              <a:rPr lang="en-US"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int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GB" dirty="0">
                <a:solidFill>
                  <a:srgbClr val="FF0000"/>
                </a:solidFill>
                <a:latin typeface="Arial" panose="020B0604020202020204" pitchFamily="34" charset="0"/>
                <a:cs typeface="Arial" panose="020B0604020202020204" pitchFamily="34" charset="0"/>
              </a:rPr>
              <a:t>2 byte </a:t>
            </a:r>
            <a:r>
              <a:rPr lang="en-GB" dirty="0" err="1">
                <a:latin typeface="Arial" panose="020B0604020202020204" pitchFamily="34" charset="0"/>
                <a:cs typeface="Arial" panose="020B0604020202020204" pitchFamily="34" charset="0"/>
              </a:rPr>
              <a:t>hoặc</a:t>
            </a:r>
            <a:r>
              <a:rPr lang="en-GB" dirty="0">
                <a:solidFill>
                  <a:srgbClr val="FF0000"/>
                </a:solidFill>
                <a:latin typeface="Arial" panose="020B0604020202020204" pitchFamily="34" charset="0"/>
                <a:cs typeface="Arial" panose="020B0604020202020204" pitchFamily="34" charset="0"/>
              </a:rPr>
              <a:t> 4 byte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Kích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ớc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int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thuộc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đang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tạo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ờng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4 byte.</a:t>
            </a:r>
          </a:p>
          <a:p>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unsigned int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dung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2110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US" dirty="0"/>
              <a:t>long &amp; Un</a:t>
            </a:r>
            <a:r>
              <a:rPr lang="en-GB" dirty="0"/>
              <a:t>signed long</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US" dirty="0" err="1">
                <a:latin typeface="Arial" panose="020B0604020202020204" pitchFamily="34" charset="0"/>
                <a:cs typeface="Arial" panose="020B0604020202020204" pitchFamily="34" charset="0"/>
              </a:rPr>
              <a:t>Kiêu</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long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US" dirty="0">
                <a:latin typeface="Arial" panose="020B0604020202020204" pitchFamily="34" charset="0"/>
                <a:cs typeface="Arial" panose="020B0604020202020204" pitchFamily="34" charset="0"/>
              </a:rPr>
              <a:t>d</a:t>
            </a:r>
            <a:r>
              <a:rPr lang="en-GB" dirty="0">
                <a:latin typeface="Arial" panose="020B0604020202020204" pitchFamily="34" charset="0"/>
                <a:cs typeface="Arial" panose="020B0604020202020204" pitchFamily="34" charset="0"/>
              </a:rPr>
              <a:t>ữ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có</a:t>
            </a:r>
            <a:r>
              <a:rPr lang="en-GB" dirty="0">
                <a:solidFill>
                  <a:srgbClr val="FF0000"/>
                </a:solidFill>
                <a:latin typeface="Arial" panose="020B0604020202020204" pitchFamily="34" charset="0"/>
                <a:cs typeface="Arial" panose="020B0604020202020204" pitchFamily="34" charset="0"/>
              </a:rPr>
              <a:t> </a:t>
            </a:r>
            <a:r>
              <a:rPr lang="en-GB" dirty="0" err="1">
                <a:solidFill>
                  <a:srgbClr val="FF0000"/>
                </a:solidFill>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Kiểu</a:t>
            </a:r>
            <a:r>
              <a:rPr lang="en-US"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long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GB" dirty="0">
                <a:solidFill>
                  <a:srgbClr val="FF0000"/>
                </a:solidFill>
                <a:latin typeface="Arial" panose="020B0604020202020204" pitchFamily="34" charset="0"/>
                <a:cs typeface="Arial" panose="020B0604020202020204" pitchFamily="34" charset="0"/>
              </a:rPr>
              <a:t>4 byte </a:t>
            </a:r>
            <a:r>
              <a:rPr lang="en-GB" dirty="0" err="1">
                <a:latin typeface="Arial" panose="020B0604020202020204" pitchFamily="34" charset="0"/>
                <a:cs typeface="Arial" panose="020B0604020202020204" pitchFamily="34" charset="0"/>
              </a:rPr>
              <a:t>hoặc</a:t>
            </a:r>
            <a:r>
              <a:rPr lang="en-GB" dirty="0">
                <a:solidFill>
                  <a:srgbClr val="FF0000"/>
                </a:solidFill>
                <a:latin typeface="Arial" panose="020B0604020202020204" pitchFamily="34" charset="0"/>
                <a:cs typeface="Arial" panose="020B0604020202020204" pitchFamily="34" charset="0"/>
              </a:rPr>
              <a:t> 8 byte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Kích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ớc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long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thuộc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đang</a:t>
            </a:r>
            <a:r>
              <a:rPr lang="en-GB"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dụng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tạo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GB" dirty="0" err="1">
                <a:latin typeface="Arial" panose="020B0604020202020204" pitchFamily="34" charset="0"/>
                <a:cs typeface="Arial" panose="020B0604020202020204" pitchFamily="34" charset="0"/>
              </a:rPr>
              <a:t>ờng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4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8 byte.</a:t>
            </a:r>
          </a:p>
          <a:p>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cs typeface="Arial" panose="020B0604020202020204" pitchFamily="34" charset="0"/>
              </a:rPr>
              <a:t>unsigned long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dung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l</a:t>
            </a:r>
            <a:r>
              <a:rPr lang="vi-VN" dirty="0">
                <a:latin typeface="Arial" panose="020B0604020202020204" pitchFamily="34" charset="0"/>
                <a:cs typeface="Arial" panose="020B0604020202020204" pitchFamily="34" charset="0"/>
              </a:rPr>
              <a:t>ư</a:t>
            </a:r>
            <a:r>
              <a:rPr lang="en-GB" dirty="0">
                <a:latin typeface="Arial" panose="020B0604020202020204" pitchFamily="34" charset="0"/>
                <a:cs typeface="Arial" panose="020B0604020202020204" pitchFamily="34" charset="0"/>
              </a:rPr>
              <a:t>u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dấu</a:t>
            </a:r>
            <a:r>
              <a:rPr lang="en-GB"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5832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GB" dirty="0" err="1"/>
              <a:t>Toán</a:t>
            </a:r>
            <a:r>
              <a:rPr lang="en-GB" dirty="0"/>
              <a:t> </a:t>
            </a:r>
            <a:r>
              <a:rPr lang="en-GB" dirty="0" err="1"/>
              <a:t>tử</a:t>
            </a:r>
            <a:r>
              <a:rPr lang="en-GB" dirty="0"/>
              <a:t> </a:t>
            </a:r>
            <a:r>
              <a:rPr lang="en-GB" dirty="0" err="1"/>
              <a:t>sizeof</a:t>
            </a:r>
            <a:r>
              <a:rPr lang="en-GB" dirty="0"/>
              <a:t> </a:t>
            </a:r>
            <a:r>
              <a:rPr lang="en-GB" dirty="0" err="1"/>
              <a:t>trong</a:t>
            </a:r>
            <a:r>
              <a:rPr lang="en-GB" dirty="0"/>
              <a:t> C</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GB" dirty="0" err="1">
                <a:latin typeface="Arial" panose="020B0604020202020204" pitchFamily="34" charset="0"/>
                <a:cs typeface="Arial" panose="020B0604020202020204" pitchFamily="34" charset="0"/>
              </a:rPr>
              <a:t>Toán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sizeof</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C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toán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chứ</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hàm</a:t>
            </a:r>
            <a:r>
              <a:rPr lang="en-GB" dirty="0">
                <a:latin typeface="Arial" panose="020B0604020202020204" pitchFamily="34" charset="0"/>
                <a:cs typeface="Arial" panose="020B0604020202020204" pitchFamily="34" charset="0"/>
              </a:rPr>
              <a:t>. </a:t>
            </a:r>
          </a:p>
          <a:p>
            <a:r>
              <a:rPr lang="en-GB" dirty="0" err="1">
                <a:latin typeface="Arial" panose="020B0604020202020204" pitchFamily="34" charset="0"/>
                <a:cs typeface="Arial" panose="020B0604020202020204" pitchFamily="34" charset="0"/>
              </a:rPr>
              <a:t>Toán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sizeof</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nhận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bất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nào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trả</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về</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kích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cỡ</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kiểu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đó</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Toán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sizeof</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cung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cấp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thông</a:t>
            </a:r>
            <a:r>
              <a:rPr lang="en-GB" dirty="0">
                <a:latin typeface="Arial" panose="020B0604020202020204" pitchFamily="34" charset="0"/>
                <a:cs typeface="Arial" panose="020B0604020202020204" pitchFamily="34" charset="0"/>
              </a:rPr>
              <a:t> tin </a:t>
            </a:r>
            <a:r>
              <a:rPr lang="en-GB" dirty="0" err="1">
                <a:latin typeface="Arial" panose="020B0604020202020204" pitchFamily="34" charset="0"/>
                <a:cs typeface="Arial" panose="020B0604020202020204" pitchFamily="34" charset="0"/>
              </a:rPr>
              <a:t>về</a:t>
            </a:r>
            <a:r>
              <a:rPr lang="en-GB" dirty="0">
                <a:latin typeface="Arial" panose="020B0604020202020204" pitchFamily="34" charset="0"/>
                <a:cs typeface="Arial" panose="020B0604020202020204" pitchFamily="34" charset="0"/>
              </a:rPr>
              <a:t> bao </a:t>
            </a:r>
            <a:r>
              <a:rPr lang="en-GB" dirty="0" err="1">
                <a:latin typeface="Arial" panose="020B0604020202020204" pitchFamily="34" charset="0"/>
                <a:cs typeface="Arial" panose="020B0604020202020204" pitchFamily="34" charset="0"/>
              </a:rPr>
              <a:t>nhiêu</a:t>
            </a:r>
            <a:r>
              <a:rPr lang="en-GB" dirty="0">
                <a:latin typeface="Arial" panose="020B0604020202020204" pitchFamily="34" charset="0"/>
                <a:cs typeface="Arial" panose="020B0604020202020204" pitchFamily="34" charset="0"/>
              </a:rPr>
              <a:t> byte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đối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chiếm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hoặc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chiếm</a:t>
            </a:r>
            <a:r>
              <a:rPr lang="en-GB" dirty="0">
                <a:latin typeface="Arial" panose="020B0604020202020204" pitchFamily="34" charset="0"/>
                <a:cs typeface="Arial" panose="020B0604020202020204" pitchFamily="34" charset="0"/>
              </a:rPr>
              <a:t>).</a:t>
            </a:r>
          </a:p>
          <a:p>
            <a:r>
              <a:rPr lang="en-GB" dirty="0">
                <a:latin typeface="Arial" panose="020B0604020202020204" pitchFamily="34" charset="0"/>
                <a:cs typeface="Arial" panose="020B0604020202020204" pitchFamily="34" charset="0"/>
              </a:rPr>
              <a:t>VD1_sizeof</a:t>
            </a:r>
          </a:p>
        </p:txBody>
      </p:sp>
    </p:spTree>
    <p:extLst>
      <p:ext uri="{BB962C8B-B14F-4D97-AF65-F5344CB8AC3E}">
        <p14:creationId xmlns:p14="http://schemas.microsoft.com/office/powerpoint/2010/main" val="82602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GB" dirty="0" err="1"/>
              <a:t>Biến</a:t>
            </a:r>
            <a:r>
              <a:rPr lang="en-GB" dirty="0"/>
              <a:t>(variables)</a:t>
            </a:r>
            <a:endParaRPr lang="en-US" dirty="0"/>
          </a:p>
        </p:txBody>
      </p:sp>
      <p:sp>
        <p:nvSpPr>
          <p:cNvPr id="3" name="Content Placeholder 2">
            <a:extLst>
              <a:ext uri="{FF2B5EF4-FFF2-40B4-BE49-F238E27FC236}">
                <a16:creationId xmlns:a16="http://schemas.microsoft.com/office/drawing/2014/main" id="{B8551EF9-1056-74EA-A169-90A5F0AC1734}"/>
              </a:ext>
            </a:extLst>
          </p:cNvPr>
          <p:cNvSpPr>
            <a:spLocks noGrp="1"/>
          </p:cNvSpPr>
          <p:nvPr>
            <p:ph idx="1"/>
          </p:nvPr>
        </p:nvSpPr>
        <p:spPr/>
        <p:txBody>
          <a:bodyPr>
            <a:normAutofit/>
          </a:bodyPr>
          <a:lstStyle/>
          <a:p>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dùng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nhận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dạng</a:t>
            </a:r>
            <a:r>
              <a:rPr lang="en-GB" dirty="0">
                <a:latin typeface="Arial" panose="020B0604020202020204" pitchFamily="34" charset="0"/>
                <a:cs typeface="Arial" panose="020B0604020202020204" pitchFamily="34" charset="0"/>
              </a:rPr>
              <a:t> data </a:t>
            </a:r>
            <a:r>
              <a:rPr lang="en-GB" dirty="0" err="1">
                <a:latin typeface="Arial" panose="020B0604020202020204" pitchFamily="34" charset="0"/>
                <a:cs typeface="Arial" panose="020B0604020202020204" pitchFamily="34" charset="0"/>
              </a:rPr>
              <a:t>của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người</a:t>
            </a:r>
            <a:r>
              <a:rPr lang="en-GB" dirty="0">
                <a:latin typeface="Arial" panose="020B0604020202020204" pitchFamily="34" charset="0"/>
                <a:cs typeface="Arial" panose="020B0604020202020204" pitchFamily="34" charset="0"/>
              </a:rPr>
              <a:t> code.</a:t>
            </a:r>
          </a:p>
          <a:p>
            <a:r>
              <a:rPr lang="en-GB" dirty="0">
                <a:latin typeface="Arial" panose="020B0604020202020204" pitchFamily="34" charset="0"/>
                <a:cs typeface="Arial" panose="020B0604020202020204" pitchFamily="34" charset="0"/>
              </a:rPr>
              <a:t>Data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lưu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máy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tính</a:t>
            </a:r>
            <a:r>
              <a:rPr lang="en-GB" dirty="0">
                <a:latin typeface="Arial" panose="020B0604020202020204" pitchFamily="34" charset="0"/>
                <a:cs typeface="Arial" panose="020B0604020202020204" pitchFamily="34" charset="0"/>
              </a:rPr>
              <a:t>, vi </a:t>
            </a:r>
            <a:r>
              <a:rPr lang="en-GB" dirty="0" err="1">
                <a:latin typeface="Arial" panose="020B0604020202020204" pitchFamily="34" charset="0"/>
                <a:cs typeface="Arial" panose="020B0604020202020204" pitchFamily="34" charset="0"/>
              </a:rPr>
              <a:t>điều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khiển</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hoạt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động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như</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nhãn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nơi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dư</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liệu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lưu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trữ</a:t>
            </a:r>
            <a:r>
              <a:rPr lang="en-GB" dirty="0">
                <a:latin typeface="Arial" panose="020B0604020202020204" pitchFamily="34" charset="0"/>
                <a:cs typeface="Arial" panose="020B0604020202020204" pitchFamily="34" charset="0"/>
              </a:rPr>
              <a:t>.</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lưu</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trữ</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thế</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bằng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cụ</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bộ</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nhớ</a:t>
            </a:r>
            <a:r>
              <a:rPr lang="en-GB" dirty="0">
                <a:latin typeface="Arial" panose="020B0604020202020204" pitchFamily="34" charset="0"/>
                <a:cs typeface="Arial" panose="020B0604020202020204" pitchFamily="34" charset="0"/>
              </a:rPr>
              <a:t>. </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để</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thuận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việc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lập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Nó</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không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một</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phần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trong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chạy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mà</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trình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dịch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tạo</a:t>
            </a:r>
            <a:r>
              <a:rPr lang="en-GB" dirty="0">
                <a:latin typeface="Arial" panose="020B0604020202020204" pitchFamily="34" charset="0"/>
                <a:cs typeface="Arial" panose="020B0604020202020204" pitchFamily="34" charset="0"/>
              </a:rPr>
              <a:t> ra.</a:t>
            </a:r>
          </a:p>
          <a:p>
            <a:r>
              <a:rPr lang="en-GB" dirty="0" err="1">
                <a:latin typeface="Arial" panose="020B0604020202020204" pitchFamily="34" charset="0"/>
                <a:cs typeface="Arial" panose="020B0604020202020204" pitchFamily="34" charset="0"/>
              </a:rPr>
              <a:t>Tên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biến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được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thay</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thế</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bằng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các</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chỉ</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tương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ứng</a:t>
            </a:r>
            <a:r>
              <a:rPr lang="en-GB"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7639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83BC-8C48-1C5B-1114-DFA4D503B87C}"/>
              </a:ext>
            </a:extLst>
          </p:cNvPr>
          <p:cNvSpPr>
            <a:spLocks noGrp="1"/>
          </p:cNvSpPr>
          <p:nvPr>
            <p:ph type="title"/>
          </p:nvPr>
        </p:nvSpPr>
        <p:spPr/>
        <p:txBody>
          <a:bodyPr/>
          <a:lstStyle/>
          <a:p>
            <a:pPr algn="ctr"/>
            <a:r>
              <a:rPr lang="en-GB" dirty="0" err="1"/>
              <a:t>Ví</a:t>
            </a:r>
            <a:r>
              <a:rPr lang="en-GB" dirty="0"/>
              <a:t> </a:t>
            </a:r>
            <a:r>
              <a:rPr lang="en-GB" dirty="0" err="1"/>
              <a:t>dụ</a:t>
            </a:r>
            <a:r>
              <a:rPr lang="en-GB" dirty="0"/>
              <a:t> 1: </a:t>
            </a:r>
            <a:r>
              <a:rPr lang="en-GB" dirty="0" err="1"/>
              <a:t>một</a:t>
            </a:r>
            <a:r>
              <a:rPr lang="en-GB" dirty="0"/>
              <a:t> </a:t>
            </a:r>
            <a:r>
              <a:rPr lang="en-GB" dirty="0" err="1"/>
              <a:t>vùng</a:t>
            </a:r>
            <a:r>
              <a:rPr lang="en-GB" dirty="0"/>
              <a:t> ô </a:t>
            </a:r>
            <a:r>
              <a:rPr lang="en-GB" dirty="0" err="1"/>
              <a:t>nhớ</a:t>
            </a:r>
            <a:endParaRPr lang="en-US" dirty="0"/>
          </a:p>
        </p:txBody>
      </p:sp>
      <p:graphicFrame>
        <p:nvGraphicFramePr>
          <p:cNvPr id="4" name="Table 4">
            <a:extLst>
              <a:ext uri="{FF2B5EF4-FFF2-40B4-BE49-F238E27FC236}">
                <a16:creationId xmlns:a16="http://schemas.microsoft.com/office/drawing/2014/main" id="{029B3BAF-7D26-4AEE-A79A-F2B3FD05B4F3}"/>
              </a:ext>
            </a:extLst>
          </p:cNvPr>
          <p:cNvGraphicFramePr>
            <a:graphicFrameLocks noGrp="1"/>
          </p:cNvGraphicFramePr>
          <p:nvPr>
            <p:ph idx="1"/>
            <p:extLst>
              <p:ext uri="{D42A27DB-BD31-4B8C-83A1-F6EECF244321}">
                <p14:modId xmlns:p14="http://schemas.microsoft.com/office/powerpoint/2010/main" val="566826760"/>
              </p:ext>
            </p:extLst>
          </p:nvPr>
        </p:nvGraphicFramePr>
        <p:xfrm>
          <a:off x="2099620" y="1828800"/>
          <a:ext cx="7992760" cy="3735067"/>
        </p:xfrm>
        <a:graphic>
          <a:graphicData uri="http://schemas.openxmlformats.org/drawingml/2006/table">
            <a:tbl>
              <a:tblPr firstRow="1" bandRow="1">
                <a:tableStyleId>{5C22544A-7EE6-4342-B048-85BDC9FD1C3A}</a:tableStyleId>
              </a:tblPr>
              <a:tblGrid>
                <a:gridCol w="999095">
                  <a:extLst>
                    <a:ext uri="{9D8B030D-6E8A-4147-A177-3AD203B41FA5}">
                      <a16:colId xmlns:a16="http://schemas.microsoft.com/office/drawing/2014/main" val="1539071203"/>
                    </a:ext>
                  </a:extLst>
                </a:gridCol>
                <a:gridCol w="999095">
                  <a:extLst>
                    <a:ext uri="{9D8B030D-6E8A-4147-A177-3AD203B41FA5}">
                      <a16:colId xmlns:a16="http://schemas.microsoft.com/office/drawing/2014/main" val="253537205"/>
                    </a:ext>
                  </a:extLst>
                </a:gridCol>
                <a:gridCol w="999095">
                  <a:extLst>
                    <a:ext uri="{9D8B030D-6E8A-4147-A177-3AD203B41FA5}">
                      <a16:colId xmlns:a16="http://schemas.microsoft.com/office/drawing/2014/main" val="4126434383"/>
                    </a:ext>
                  </a:extLst>
                </a:gridCol>
                <a:gridCol w="999095">
                  <a:extLst>
                    <a:ext uri="{9D8B030D-6E8A-4147-A177-3AD203B41FA5}">
                      <a16:colId xmlns:a16="http://schemas.microsoft.com/office/drawing/2014/main" val="1116469345"/>
                    </a:ext>
                  </a:extLst>
                </a:gridCol>
                <a:gridCol w="999095">
                  <a:extLst>
                    <a:ext uri="{9D8B030D-6E8A-4147-A177-3AD203B41FA5}">
                      <a16:colId xmlns:a16="http://schemas.microsoft.com/office/drawing/2014/main" val="1396771969"/>
                    </a:ext>
                  </a:extLst>
                </a:gridCol>
                <a:gridCol w="999095">
                  <a:extLst>
                    <a:ext uri="{9D8B030D-6E8A-4147-A177-3AD203B41FA5}">
                      <a16:colId xmlns:a16="http://schemas.microsoft.com/office/drawing/2014/main" val="288683009"/>
                    </a:ext>
                  </a:extLst>
                </a:gridCol>
                <a:gridCol w="999095">
                  <a:extLst>
                    <a:ext uri="{9D8B030D-6E8A-4147-A177-3AD203B41FA5}">
                      <a16:colId xmlns:a16="http://schemas.microsoft.com/office/drawing/2014/main" val="1528191667"/>
                    </a:ext>
                  </a:extLst>
                </a:gridCol>
                <a:gridCol w="999095">
                  <a:extLst>
                    <a:ext uri="{9D8B030D-6E8A-4147-A177-3AD203B41FA5}">
                      <a16:colId xmlns:a16="http://schemas.microsoft.com/office/drawing/2014/main" val="2443407997"/>
                    </a:ext>
                  </a:extLst>
                </a:gridCol>
              </a:tblGrid>
              <a:tr h="458863">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2065946909"/>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1903649315"/>
                  </a:ext>
                </a:extLst>
              </a:tr>
              <a:tr h="458863">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1210877664"/>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3531213406"/>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2438672740"/>
                  </a:ext>
                </a:extLst>
              </a:tr>
              <a:tr h="523026">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extLst>
                  <a:ext uri="{0D108BD9-81ED-4DB2-BD59-A6C34878D82A}">
                    <a16:rowId xmlns:a16="http://schemas.microsoft.com/office/drawing/2014/main" val="2013020710"/>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4206700990"/>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extLst>
                  <a:ext uri="{0D108BD9-81ED-4DB2-BD59-A6C34878D82A}">
                    <a16:rowId xmlns:a16="http://schemas.microsoft.com/office/drawing/2014/main" val="2931977140"/>
                  </a:ext>
                </a:extLst>
              </a:tr>
            </a:tbl>
          </a:graphicData>
        </a:graphic>
      </p:graphicFrame>
      <p:graphicFrame>
        <p:nvGraphicFramePr>
          <p:cNvPr id="8" name="Table 8">
            <a:extLst>
              <a:ext uri="{FF2B5EF4-FFF2-40B4-BE49-F238E27FC236}">
                <a16:creationId xmlns:a16="http://schemas.microsoft.com/office/drawing/2014/main" id="{1356C544-0B63-4C9B-BAAD-FBE991D62D8D}"/>
              </a:ext>
            </a:extLst>
          </p:cNvPr>
          <p:cNvGraphicFramePr>
            <a:graphicFrameLocks noGrp="1"/>
          </p:cNvGraphicFramePr>
          <p:nvPr>
            <p:extLst>
              <p:ext uri="{D42A27DB-BD31-4B8C-83A1-F6EECF244321}">
                <p14:modId xmlns:p14="http://schemas.microsoft.com/office/powerpoint/2010/main" val="3735819212"/>
              </p:ext>
            </p:extLst>
          </p:nvPr>
        </p:nvGraphicFramePr>
        <p:xfrm>
          <a:off x="930876" y="1828799"/>
          <a:ext cx="1126526" cy="3735066"/>
        </p:xfrm>
        <a:graphic>
          <a:graphicData uri="http://schemas.openxmlformats.org/drawingml/2006/table">
            <a:tbl>
              <a:tblPr firstRow="1" bandRow="1">
                <a:tableStyleId>{5C22544A-7EE6-4342-B048-85BDC9FD1C3A}</a:tableStyleId>
              </a:tblPr>
              <a:tblGrid>
                <a:gridCol w="1126526">
                  <a:extLst>
                    <a:ext uri="{9D8B030D-6E8A-4147-A177-3AD203B41FA5}">
                      <a16:colId xmlns:a16="http://schemas.microsoft.com/office/drawing/2014/main" val="251874300"/>
                    </a:ext>
                  </a:extLst>
                </a:gridCol>
              </a:tblGrid>
              <a:tr h="4612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0x0807</a:t>
                      </a:r>
                    </a:p>
                  </a:txBody>
                  <a:tcPr>
                    <a:solidFill>
                      <a:schemeClr val="accent2">
                        <a:lumMod val="40000"/>
                        <a:lumOff val="60000"/>
                      </a:schemeClr>
                    </a:solidFill>
                  </a:tcPr>
                </a:tc>
                <a:extLst>
                  <a:ext uri="{0D108BD9-81ED-4DB2-BD59-A6C34878D82A}">
                    <a16:rowId xmlns:a16="http://schemas.microsoft.com/office/drawing/2014/main" val="2029046048"/>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0x0806</a:t>
                      </a:r>
                    </a:p>
                  </a:txBody>
                  <a:tcPr>
                    <a:solidFill>
                      <a:schemeClr val="accent2">
                        <a:lumMod val="40000"/>
                        <a:lumOff val="60000"/>
                      </a:schemeClr>
                    </a:solidFill>
                  </a:tcPr>
                </a:tc>
                <a:extLst>
                  <a:ext uri="{0D108BD9-81ED-4DB2-BD59-A6C34878D82A}">
                    <a16:rowId xmlns:a16="http://schemas.microsoft.com/office/drawing/2014/main" val="157449506"/>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0x0805</a:t>
                      </a:r>
                    </a:p>
                  </a:txBody>
                  <a:tcPr>
                    <a:solidFill>
                      <a:schemeClr val="accent2">
                        <a:lumMod val="40000"/>
                        <a:lumOff val="60000"/>
                      </a:schemeClr>
                    </a:solidFill>
                  </a:tcPr>
                </a:tc>
                <a:extLst>
                  <a:ext uri="{0D108BD9-81ED-4DB2-BD59-A6C34878D82A}">
                    <a16:rowId xmlns:a16="http://schemas.microsoft.com/office/drawing/2014/main" val="180250247"/>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0x0804</a:t>
                      </a:r>
                    </a:p>
                  </a:txBody>
                  <a:tcPr>
                    <a:solidFill>
                      <a:schemeClr val="accent2">
                        <a:lumMod val="40000"/>
                        <a:lumOff val="60000"/>
                      </a:schemeClr>
                    </a:solidFill>
                  </a:tcPr>
                </a:tc>
                <a:extLst>
                  <a:ext uri="{0D108BD9-81ED-4DB2-BD59-A6C34878D82A}">
                    <a16:rowId xmlns:a16="http://schemas.microsoft.com/office/drawing/2014/main" val="3237769592"/>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0x0803</a:t>
                      </a:r>
                    </a:p>
                  </a:txBody>
                  <a:tcPr>
                    <a:solidFill>
                      <a:schemeClr val="accent2">
                        <a:lumMod val="40000"/>
                        <a:lumOff val="60000"/>
                      </a:schemeClr>
                    </a:solidFill>
                  </a:tcPr>
                </a:tc>
                <a:extLst>
                  <a:ext uri="{0D108BD9-81ED-4DB2-BD59-A6C34878D82A}">
                    <a16:rowId xmlns:a16="http://schemas.microsoft.com/office/drawing/2014/main" val="4183048567"/>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0x0802</a:t>
                      </a:r>
                    </a:p>
                  </a:txBody>
                  <a:tcPr>
                    <a:solidFill>
                      <a:schemeClr val="accent2">
                        <a:lumMod val="40000"/>
                        <a:lumOff val="60000"/>
                      </a:schemeClr>
                    </a:solidFill>
                  </a:tcPr>
                </a:tc>
                <a:extLst>
                  <a:ext uri="{0D108BD9-81ED-4DB2-BD59-A6C34878D82A}">
                    <a16:rowId xmlns:a16="http://schemas.microsoft.com/office/drawing/2014/main" val="843385330"/>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0x0801</a:t>
                      </a:r>
                    </a:p>
                  </a:txBody>
                  <a:tcPr>
                    <a:solidFill>
                      <a:schemeClr val="accent2">
                        <a:lumMod val="40000"/>
                        <a:lumOff val="60000"/>
                      </a:schemeClr>
                    </a:solidFill>
                  </a:tcPr>
                </a:tc>
                <a:extLst>
                  <a:ext uri="{0D108BD9-81ED-4DB2-BD59-A6C34878D82A}">
                    <a16:rowId xmlns:a16="http://schemas.microsoft.com/office/drawing/2014/main" val="3679996827"/>
                  </a:ext>
                </a:extLst>
              </a:tr>
              <a:tr h="467684">
                <a:tc>
                  <a:txBody>
                    <a:bodyPr/>
                    <a:lstStyle/>
                    <a:p>
                      <a:pPr algn="ctr"/>
                      <a:r>
                        <a:rPr lang="en-GB" b="1" dirty="0">
                          <a:solidFill>
                            <a:schemeClr val="tx1"/>
                          </a:solidFill>
                        </a:rPr>
                        <a:t>0x0800</a:t>
                      </a:r>
                    </a:p>
                  </a:txBody>
                  <a:tcPr>
                    <a:solidFill>
                      <a:schemeClr val="accent2">
                        <a:lumMod val="40000"/>
                        <a:lumOff val="60000"/>
                      </a:schemeClr>
                    </a:solidFill>
                  </a:tcPr>
                </a:tc>
                <a:extLst>
                  <a:ext uri="{0D108BD9-81ED-4DB2-BD59-A6C34878D82A}">
                    <a16:rowId xmlns:a16="http://schemas.microsoft.com/office/drawing/2014/main" val="2305792700"/>
                  </a:ext>
                </a:extLst>
              </a:tr>
            </a:tbl>
          </a:graphicData>
        </a:graphic>
      </p:graphicFrame>
      <p:graphicFrame>
        <p:nvGraphicFramePr>
          <p:cNvPr id="10" name="Table 10">
            <a:extLst>
              <a:ext uri="{FF2B5EF4-FFF2-40B4-BE49-F238E27FC236}">
                <a16:creationId xmlns:a16="http://schemas.microsoft.com/office/drawing/2014/main" id="{D0338F2D-5CC8-4D58-A1F7-EAD009BB33C3}"/>
              </a:ext>
            </a:extLst>
          </p:cNvPr>
          <p:cNvGraphicFramePr>
            <a:graphicFrameLocks noGrp="1"/>
          </p:cNvGraphicFramePr>
          <p:nvPr>
            <p:extLst>
              <p:ext uri="{D42A27DB-BD31-4B8C-83A1-F6EECF244321}">
                <p14:modId xmlns:p14="http://schemas.microsoft.com/office/powerpoint/2010/main" val="3484484133"/>
              </p:ext>
            </p:extLst>
          </p:nvPr>
        </p:nvGraphicFramePr>
        <p:xfrm>
          <a:off x="2099620" y="1524000"/>
          <a:ext cx="7992766" cy="274320"/>
        </p:xfrm>
        <a:graphic>
          <a:graphicData uri="http://schemas.openxmlformats.org/drawingml/2006/table">
            <a:tbl>
              <a:tblPr firstRow="1" bandRow="1">
                <a:tableStyleId>{5C22544A-7EE6-4342-B048-85BDC9FD1C3A}</a:tableStyleId>
              </a:tblPr>
              <a:tblGrid>
                <a:gridCol w="747356">
                  <a:extLst>
                    <a:ext uri="{9D8B030D-6E8A-4147-A177-3AD203B41FA5}">
                      <a16:colId xmlns:a16="http://schemas.microsoft.com/office/drawing/2014/main" val="3758814473"/>
                    </a:ext>
                  </a:extLst>
                </a:gridCol>
                <a:gridCol w="965930">
                  <a:extLst>
                    <a:ext uri="{9D8B030D-6E8A-4147-A177-3AD203B41FA5}">
                      <a16:colId xmlns:a16="http://schemas.microsoft.com/office/drawing/2014/main" val="3852734909"/>
                    </a:ext>
                  </a:extLst>
                </a:gridCol>
                <a:gridCol w="869337">
                  <a:extLst>
                    <a:ext uri="{9D8B030D-6E8A-4147-A177-3AD203B41FA5}">
                      <a16:colId xmlns:a16="http://schemas.microsoft.com/office/drawing/2014/main" val="2360590062"/>
                    </a:ext>
                  </a:extLst>
                </a:gridCol>
                <a:gridCol w="1413759">
                  <a:extLst>
                    <a:ext uri="{9D8B030D-6E8A-4147-A177-3AD203B41FA5}">
                      <a16:colId xmlns:a16="http://schemas.microsoft.com/office/drawing/2014/main" val="335304714"/>
                    </a:ext>
                  </a:extLst>
                </a:gridCol>
                <a:gridCol w="999096">
                  <a:extLst>
                    <a:ext uri="{9D8B030D-6E8A-4147-A177-3AD203B41FA5}">
                      <a16:colId xmlns:a16="http://schemas.microsoft.com/office/drawing/2014/main" val="2259391538"/>
                    </a:ext>
                  </a:extLst>
                </a:gridCol>
                <a:gridCol w="999096">
                  <a:extLst>
                    <a:ext uri="{9D8B030D-6E8A-4147-A177-3AD203B41FA5}">
                      <a16:colId xmlns:a16="http://schemas.microsoft.com/office/drawing/2014/main" val="2768300719"/>
                    </a:ext>
                  </a:extLst>
                </a:gridCol>
                <a:gridCol w="999096">
                  <a:extLst>
                    <a:ext uri="{9D8B030D-6E8A-4147-A177-3AD203B41FA5}">
                      <a16:colId xmlns:a16="http://schemas.microsoft.com/office/drawing/2014/main" val="3796947100"/>
                    </a:ext>
                  </a:extLst>
                </a:gridCol>
                <a:gridCol w="999096">
                  <a:extLst>
                    <a:ext uri="{9D8B030D-6E8A-4147-A177-3AD203B41FA5}">
                      <a16:colId xmlns:a16="http://schemas.microsoft.com/office/drawing/2014/main" val="1210914821"/>
                    </a:ext>
                  </a:extLst>
                </a:gridCol>
              </a:tblGrid>
              <a:tr h="235743">
                <a:tc>
                  <a:txBody>
                    <a:bodyPr/>
                    <a:lstStyle/>
                    <a:p>
                      <a:pPr algn="ctr"/>
                      <a:r>
                        <a:rPr lang="en-GB" sz="1200" dirty="0"/>
                        <a:t>7</a:t>
                      </a:r>
                    </a:p>
                  </a:txBody>
                  <a:tcPr/>
                </a:tc>
                <a:tc>
                  <a:txBody>
                    <a:bodyPr/>
                    <a:lstStyle/>
                    <a:p>
                      <a:pPr algn="ctr"/>
                      <a:r>
                        <a:rPr lang="en-GB" sz="1200" dirty="0"/>
                        <a:t>6</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3</a:t>
                      </a:r>
                    </a:p>
                  </a:txBody>
                  <a:tcPr/>
                </a:tc>
                <a:tc>
                  <a:txBody>
                    <a:bodyPr/>
                    <a:lstStyle/>
                    <a:p>
                      <a:pPr algn="ctr"/>
                      <a:r>
                        <a:rPr lang="en-GB" sz="1200" dirty="0"/>
                        <a:t>2</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186348134"/>
                  </a:ext>
                </a:extLst>
              </a:tr>
            </a:tbl>
          </a:graphicData>
        </a:graphic>
      </p:graphicFrame>
      <p:graphicFrame>
        <p:nvGraphicFramePr>
          <p:cNvPr id="12" name="Table 12">
            <a:extLst>
              <a:ext uri="{FF2B5EF4-FFF2-40B4-BE49-F238E27FC236}">
                <a16:creationId xmlns:a16="http://schemas.microsoft.com/office/drawing/2014/main" id="{343B67B2-7AA5-4164-BE68-31D88F7AF20C}"/>
              </a:ext>
            </a:extLst>
          </p:cNvPr>
          <p:cNvGraphicFramePr>
            <a:graphicFrameLocks noGrp="1"/>
          </p:cNvGraphicFramePr>
          <p:nvPr>
            <p:extLst>
              <p:ext uri="{D42A27DB-BD31-4B8C-83A1-F6EECF244321}">
                <p14:modId xmlns:p14="http://schemas.microsoft.com/office/powerpoint/2010/main" val="67571730"/>
              </p:ext>
            </p:extLst>
          </p:nvPr>
        </p:nvGraphicFramePr>
        <p:xfrm>
          <a:off x="930876" y="1524000"/>
          <a:ext cx="1126526" cy="274320"/>
        </p:xfrm>
        <a:graphic>
          <a:graphicData uri="http://schemas.openxmlformats.org/drawingml/2006/table">
            <a:tbl>
              <a:tblPr firstRow="1" bandRow="1">
                <a:tableStyleId>{5C22544A-7EE6-4342-B048-85BDC9FD1C3A}</a:tableStyleId>
              </a:tblPr>
              <a:tblGrid>
                <a:gridCol w="1126526">
                  <a:extLst>
                    <a:ext uri="{9D8B030D-6E8A-4147-A177-3AD203B41FA5}">
                      <a16:colId xmlns:a16="http://schemas.microsoft.com/office/drawing/2014/main" val="1846796162"/>
                    </a:ext>
                  </a:extLst>
                </a:gridCol>
              </a:tblGrid>
              <a:tr h="274320">
                <a:tc>
                  <a:txBody>
                    <a:bodyPr/>
                    <a:lstStyle/>
                    <a:p>
                      <a:pPr algn="ctr"/>
                      <a:r>
                        <a:rPr lang="en-GB" sz="1200" dirty="0"/>
                        <a:t>Addresses</a:t>
                      </a:r>
                    </a:p>
                  </a:txBody>
                  <a:tcPr/>
                </a:tc>
                <a:extLst>
                  <a:ext uri="{0D108BD9-81ED-4DB2-BD59-A6C34878D82A}">
                    <a16:rowId xmlns:a16="http://schemas.microsoft.com/office/drawing/2014/main" val="920998265"/>
                  </a:ext>
                </a:extLst>
              </a:tr>
            </a:tbl>
          </a:graphicData>
        </a:graphic>
      </p:graphicFrame>
      <p:sp>
        <p:nvSpPr>
          <p:cNvPr id="14" name="Left Brace 13">
            <a:extLst>
              <a:ext uri="{FF2B5EF4-FFF2-40B4-BE49-F238E27FC236}">
                <a16:creationId xmlns:a16="http://schemas.microsoft.com/office/drawing/2014/main" id="{06D5E635-A4AF-43F4-B52F-8557C4B12358}"/>
              </a:ext>
            </a:extLst>
          </p:cNvPr>
          <p:cNvSpPr/>
          <p:nvPr/>
        </p:nvSpPr>
        <p:spPr>
          <a:xfrm rot="16200000">
            <a:off x="1253388" y="5241353"/>
            <a:ext cx="481501" cy="112652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E0FE96F9-9286-4717-8A97-990551D70497}"/>
              </a:ext>
            </a:extLst>
          </p:cNvPr>
          <p:cNvSpPr txBox="1"/>
          <p:nvPr/>
        </p:nvSpPr>
        <p:spPr>
          <a:xfrm>
            <a:off x="181233" y="6127002"/>
            <a:ext cx="3016082"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r>
              <a:rPr lang="en-GB" dirty="0"/>
              <a:t>(pointers)</a:t>
            </a:r>
          </a:p>
        </p:txBody>
      </p:sp>
      <p:sp>
        <p:nvSpPr>
          <p:cNvPr id="16" name="Rectangle 15">
            <a:extLst>
              <a:ext uri="{FF2B5EF4-FFF2-40B4-BE49-F238E27FC236}">
                <a16:creationId xmlns:a16="http://schemas.microsoft.com/office/drawing/2014/main" id="{B62371E3-3A5C-4D1D-B33E-CD0126AE2CCC}"/>
              </a:ext>
            </a:extLst>
          </p:cNvPr>
          <p:cNvSpPr/>
          <p:nvPr/>
        </p:nvSpPr>
        <p:spPr>
          <a:xfrm>
            <a:off x="2285485" y="3678625"/>
            <a:ext cx="7621029" cy="389636"/>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24" name="TextBox 23">
            <a:extLst>
              <a:ext uri="{FF2B5EF4-FFF2-40B4-BE49-F238E27FC236}">
                <a16:creationId xmlns:a16="http://schemas.microsoft.com/office/drawing/2014/main" id="{BD57F92B-7696-499E-8617-CC6319D71331}"/>
              </a:ext>
            </a:extLst>
          </p:cNvPr>
          <p:cNvSpPr txBox="1"/>
          <p:nvPr/>
        </p:nvSpPr>
        <p:spPr>
          <a:xfrm>
            <a:off x="4971537" y="6127002"/>
            <a:ext cx="3667479" cy="369332"/>
          </a:xfrm>
          <a:prstGeom prst="rect">
            <a:avLst/>
          </a:prstGeom>
          <a:noFill/>
        </p:spPr>
        <p:txBody>
          <a:bodyPr wrap="none" rtlCol="0">
            <a:spAutoFit/>
          </a:bodyPr>
          <a:lstStyle/>
          <a:p>
            <a:r>
              <a:rPr lang="en-GB" dirty="0" err="1"/>
              <a:t>Giá</a:t>
            </a:r>
            <a:r>
              <a:rPr lang="en-GB" dirty="0"/>
              <a:t> </a:t>
            </a:r>
            <a:r>
              <a:rPr lang="en-GB" dirty="0" err="1"/>
              <a:t>trị</a:t>
            </a:r>
            <a:r>
              <a:rPr lang="en-GB" dirty="0"/>
              <a:t> đ</a:t>
            </a:r>
            <a:r>
              <a:rPr lang="vi-VN" dirty="0"/>
              <a:t>ư</a:t>
            </a:r>
            <a:r>
              <a:rPr lang="en-GB" dirty="0" err="1"/>
              <a:t>ợc</a:t>
            </a:r>
            <a:r>
              <a:rPr lang="en-GB" dirty="0"/>
              <a:t> l</a:t>
            </a:r>
            <a:r>
              <a:rPr lang="vi-VN" dirty="0"/>
              <a:t>ư</a:t>
            </a:r>
            <a:r>
              <a:rPr lang="en-GB" dirty="0"/>
              <a:t>u </a:t>
            </a:r>
            <a:r>
              <a:rPr lang="en-GB" dirty="0" err="1"/>
              <a:t>trong</a:t>
            </a:r>
            <a:r>
              <a:rPr lang="en-GB" dirty="0"/>
              <a:t> </a:t>
            </a:r>
            <a:r>
              <a:rPr lang="en-GB" dirty="0" err="1"/>
              <a:t>địa</a:t>
            </a:r>
            <a:r>
              <a:rPr lang="en-GB" dirty="0"/>
              <a:t> </a:t>
            </a:r>
            <a:r>
              <a:rPr lang="en-GB" dirty="0" err="1"/>
              <a:t>chỉ</a:t>
            </a:r>
            <a:r>
              <a:rPr lang="en-GB" dirty="0"/>
              <a:t> 0x0803</a:t>
            </a:r>
          </a:p>
        </p:txBody>
      </p:sp>
      <p:cxnSp>
        <p:nvCxnSpPr>
          <p:cNvPr id="26" name="Straight Arrow Connector 25">
            <a:extLst>
              <a:ext uri="{FF2B5EF4-FFF2-40B4-BE49-F238E27FC236}">
                <a16:creationId xmlns:a16="http://schemas.microsoft.com/office/drawing/2014/main" id="{326D2C74-0597-40F5-AB25-27F6BBCA42C0}"/>
              </a:ext>
            </a:extLst>
          </p:cNvPr>
          <p:cNvCxnSpPr>
            <a:cxnSpLocks/>
            <a:stCxn id="16" idx="2"/>
          </p:cNvCxnSpPr>
          <p:nvPr/>
        </p:nvCxnSpPr>
        <p:spPr>
          <a:xfrm flipH="1">
            <a:off x="6095999" y="4068261"/>
            <a:ext cx="1" cy="1977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E11D7CA8-324A-4CB1-A7FD-8387774D9DC2}"/>
              </a:ext>
            </a:extLst>
          </p:cNvPr>
          <p:cNvSpPr/>
          <p:nvPr/>
        </p:nvSpPr>
        <p:spPr>
          <a:xfrm>
            <a:off x="10157254" y="1828798"/>
            <a:ext cx="280087" cy="37045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F12B1BDE-78F4-4647-B92A-5277639DE378}"/>
              </a:ext>
            </a:extLst>
          </p:cNvPr>
          <p:cNvSpPr txBox="1"/>
          <p:nvPr/>
        </p:nvSpPr>
        <p:spPr>
          <a:xfrm>
            <a:off x="10525024" y="3429000"/>
            <a:ext cx="1666975" cy="923330"/>
          </a:xfrm>
          <a:prstGeom prst="rect">
            <a:avLst/>
          </a:prstGeom>
          <a:noFill/>
        </p:spPr>
        <p:txBody>
          <a:bodyPr wrap="square" rtlCol="0">
            <a:spAutoFit/>
          </a:bodyPr>
          <a:lstStyle/>
          <a:p>
            <a:r>
              <a:rPr lang="en-GB" dirty="0" err="1"/>
              <a:t>Các</a:t>
            </a:r>
            <a:r>
              <a:rPr lang="en-GB" dirty="0"/>
              <a:t> </a:t>
            </a:r>
            <a:r>
              <a:rPr lang="en-GB" dirty="0" err="1"/>
              <a:t>địa</a:t>
            </a:r>
            <a:r>
              <a:rPr lang="en-GB" dirty="0"/>
              <a:t> </a:t>
            </a:r>
            <a:r>
              <a:rPr lang="en-GB" dirty="0" err="1"/>
              <a:t>chỉ</a:t>
            </a:r>
            <a:r>
              <a:rPr lang="en-GB" dirty="0"/>
              <a:t> </a:t>
            </a:r>
            <a:r>
              <a:rPr lang="en-GB" dirty="0" err="1"/>
              <a:t>khác</a:t>
            </a:r>
            <a:r>
              <a:rPr lang="en-GB" dirty="0"/>
              <a:t> </a:t>
            </a:r>
            <a:r>
              <a:rPr lang="en-GB" dirty="0" err="1"/>
              <a:t>nhau</a:t>
            </a:r>
            <a:r>
              <a:rPr lang="en-GB" dirty="0"/>
              <a:t> </a:t>
            </a:r>
            <a:r>
              <a:rPr lang="en-GB" dirty="0" err="1"/>
              <a:t>trong</a:t>
            </a:r>
            <a:r>
              <a:rPr lang="en-GB" dirty="0"/>
              <a:t> </a:t>
            </a:r>
            <a:r>
              <a:rPr lang="en-GB" dirty="0" err="1"/>
              <a:t>vùng</a:t>
            </a:r>
            <a:r>
              <a:rPr lang="en-GB" dirty="0"/>
              <a:t> </a:t>
            </a:r>
            <a:r>
              <a:rPr lang="en-GB" dirty="0" err="1"/>
              <a:t>nhớ</a:t>
            </a:r>
            <a:endParaRPr lang="en-GB" dirty="0"/>
          </a:p>
        </p:txBody>
      </p:sp>
    </p:spTree>
    <p:extLst>
      <p:ext uri="{BB962C8B-B14F-4D97-AF65-F5344CB8AC3E}">
        <p14:creationId xmlns:p14="http://schemas.microsoft.com/office/powerpoint/2010/main" val="257005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1449</TotalTime>
  <Words>1291</Words>
  <Application>Microsoft Office PowerPoint</Application>
  <PresentationFormat>Widescreen</PresentationFormat>
  <Paragraphs>277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Buổi 2</vt:lpstr>
      <vt:lpstr>Short int &amp; Unsigned short int</vt:lpstr>
      <vt:lpstr>Ví dụ số âm</vt:lpstr>
      <vt:lpstr>Phạm vi của kiểu short</vt:lpstr>
      <vt:lpstr>int &amp; Unsigned int</vt:lpstr>
      <vt:lpstr>long &amp; Unsigned long</vt:lpstr>
      <vt:lpstr>Toán tử sizeof trong C</vt:lpstr>
      <vt:lpstr>Biến(variables)</vt:lpstr>
      <vt:lpstr>Ví dụ 1: một vùng ô nhớ</vt:lpstr>
      <vt:lpstr>Ví dụ 2</vt:lpstr>
      <vt:lpstr>Khai báo biến</vt:lpstr>
      <vt:lpstr>Nguyên tắc khi đặt tên biến</vt:lpstr>
      <vt:lpstr>Phạm vi của biến(variable scopes)</vt:lpstr>
      <vt:lpstr>Biến cục bộ(local variables).</vt:lpstr>
      <vt:lpstr>Địa chỉ của một biến</vt:lpstr>
      <vt:lpstr>Ví dụ 3: Code Arduino</vt:lpstr>
      <vt:lpstr>Bài tập 1(làm tại lớp)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dc:title>
  <dc:creator>Bien Nguyen</dc:creator>
  <cp:lastModifiedBy>Bien Nguyen</cp:lastModifiedBy>
  <cp:revision>11</cp:revision>
  <dcterms:created xsi:type="dcterms:W3CDTF">2022-06-27T09:30:28Z</dcterms:created>
  <dcterms:modified xsi:type="dcterms:W3CDTF">2022-07-08T17:37:12Z</dcterms:modified>
</cp:coreProperties>
</file>