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6" r:id="rId4"/>
    <p:sldId id="264" r:id="rId5"/>
    <p:sldId id="258" r:id="rId6"/>
    <p:sldId id="259" r:id="rId7"/>
    <p:sldId id="260" r:id="rId8"/>
    <p:sldId id="261" r:id="rId9"/>
    <p:sldId id="262" r:id="rId10"/>
    <p:sldId id="267" r:id="rId11"/>
    <p:sldId id="268" r:id="rId12"/>
    <p:sldId id="263" r:id="rId13"/>
    <p:sldId id="271" r:id="rId14"/>
    <p:sldId id="272"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3" d="100"/>
          <a:sy n="123" d="100"/>
        </p:scale>
        <p:origin x="114"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76944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7/13/2022</a:t>
            </a:fld>
            <a:endParaRPr lang="en-US" ker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193558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7/13/2022</a:t>
            </a:fld>
            <a:endParaRPr lang="en-US" ker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332636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sz="half" idx="2"/>
          </p:nvPr>
        </p:nvSpPr>
        <p:spPr>
          <a:xfrm>
            <a:off x="609600" y="1577340"/>
            <a:ext cx="530352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001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7/13/2022</a:t>
            </a:fld>
            <a:endParaRPr lang="en-US" kern="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103041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7/13/2022</a:t>
            </a:fld>
            <a:endParaRPr lang="en-US" kern="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426430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746"/>
            <a:ext cx="12192000" cy="1027429"/>
          </a:xfrm>
          <a:prstGeom prst="rect">
            <a:avLst/>
          </a:prstGeom>
        </p:spPr>
      </p:pic>
      <p:pic>
        <p:nvPicPr>
          <p:cNvPr id="18" name="bg object 18"/>
          <p:cNvPicPr/>
          <p:nvPr/>
        </p:nvPicPr>
        <p:blipFill>
          <a:blip r:embed="rId4" cstate="print"/>
          <a:stretch>
            <a:fillRect/>
          </a:stretch>
        </p:blipFill>
        <p:spPr>
          <a:xfrm>
            <a:off x="5866676" y="1"/>
            <a:ext cx="6325323" cy="600077"/>
          </a:xfrm>
          <a:prstGeom prst="rect">
            <a:avLst/>
          </a:prstGeom>
        </p:spPr>
      </p:pic>
      <p:pic>
        <p:nvPicPr>
          <p:cNvPr id="19" name="bg object 19"/>
          <p:cNvPicPr/>
          <p:nvPr/>
        </p:nvPicPr>
        <p:blipFill>
          <a:blip r:embed="rId5" cstate="print"/>
          <a:stretch>
            <a:fillRect/>
          </a:stretch>
        </p:blipFill>
        <p:spPr>
          <a:xfrm>
            <a:off x="0" y="1"/>
            <a:ext cx="12122347" cy="1021461"/>
          </a:xfrm>
          <a:prstGeom prst="rect">
            <a:avLst/>
          </a:prstGeom>
        </p:spPr>
      </p:pic>
      <p:pic>
        <p:nvPicPr>
          <p:cNvPr id="20" name="bg object 20"/>
          <p:cNvPicPr/>
          <p:nvPr/>
        </p:nvPicPr>
        <p:blipFill>
          <a:blip r:embed="rId6" cstate="print"/>
          <a:stretch>
            <a:fillRect/>
          </a:stretch>
        </p:blipFill>
        <p:spPr>
          <a:xfrm>
            <a:off x="-1373" y="50926"/>
            <a:ext cx="12194897" cy="904748"/>
          </a:xfrm>
          <a:prstGeom prst="rect">
            <a:avLst/>
          </a:prstGeom>
        </p:spPr>
      </p:pic>
      <p:pic>
        <p:nvPicPr>
          <p:cNvPr id="21" name="bg object 21"/>
          <p:cNvPicPr/>
          <p:nvPr/>
        </p:nvPicPr>
        <p:blipFill>
          <a:blip r:embed="rId7" cstate="print"/>
          <a:stretch>
            <a:fillRect/>
          </a:stretch>
        </p:blipFill>
        <p:spPr>
          <a:xfrm>
            <a:off x="3883152" y="2107693"/>
            <a:ext cx="7900416" cy="115671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7/13/2022</a:t>
            </a:fld>
            <a:endParaRPr lang="en-US" kern="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62540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F0BB-4F22-083D-504E-B4570B510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9A72B-26DB-C646-C5A5-CD486F411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139BD-7949-189B-839D-535DB527141C}"/>
              </a:ext>
            </a:extLst>
          </p:cNvPr>
          <p:cNvSpPr>
            <a:spLocks noGrp="1"/>
          </p:cNvSpPr>
          <p:nvPr>
            <p:ph type="dt" sz="half" idx="10"/>
          </p:nvPr>
        </p:nvSpPr>
        <p:spPr/>
        <p:txBody>
          <a:bodyPr/>
          <a:lstStyle/>
          <a:p>
            <a:fld id="{81D009C0-9930-4051-A75A-4EE0E09CE525}" type="datetimeFigureOut">
              <a:rPr lang="en-US" smtClean="0"/>
              <a:t>7/13/2022</a:t>
            </a:fld>
            <a:endParaRPr lang="en-US"/>
          </a:p>
        </p:txBody>
      </p:sp>
      <p:sp>
        <p:nvSpPr>
          <p:cNvPr id="5" name="Footer Placeholder 4">
            <a:extLst>
              <a:ext uri="{FF2B5EF4-FFF2-40B4-BE49-F238E27FC236}">
                <a16:creationId xmlns:a16="http://schemas.microsoft.com/office/drawing/2014/main" id="{5DF4525D-748D-7DD3-56B2-1D28AB3C1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7836E-34AA-08DC-42BB-201B318912CF}"/>
              </a:ext>
            </a:extLst>
          </p:cNvPr>
          <p:cNvSpPr>
            <a:spLocks noGrp="1"/>
          </p:cNvSpPr>
          <p:nvPr>
            <p:ph type="sldNum" sz="quarter" idx="12"/>
          </p:nvPr>
        </p:nvSpPr>
        <p:spPr/>
        <p:txBody>
          <a:bodyPr/>
          <a:lstStyle/>
          <a:p>
            <a:fld id="{895FEF92-9DF9-4F07-9BFC-C704DBAB3A6D}" type="slidenum">
              <a:rPr lang="en-US" smtClean="0"/>
              <a:t>‹#›</a:t>
            </a:fld>
            <a:endParaRPr lang="en-US"/>
          </a:p>
        </p:txBody>
      </p:sp>
    </p:spTree>
    <p:extLst>
      <p:ext uri="{BB962C8B-B14F-4D97-AF65-F5344CB8AC3E}">
        <p14:creationId xmlns:p14="http://schemas.microsoft.com/office/powerpoint/2010/main" val="265638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2000" cy="6858000"/>
          </a:xfrm>
          <a:prstGeom prst="rect">
            <a:avLst/>
          </a:prstGeom>
        </p:spPr>
      </p:pic>
      <p:pic>
        <p:nvPicPr>
          <p:cNvPr id="17" name="bg object 17"/>
          <p:cNvPicPr/>
          <p:nvPr/>
        </p:nvPicPr>
        <p:blipFill>
          <a:blip r:embed="rId9" cstate="print"/>
          <a:stretch>
            <a:fillRect/>
          </a:stretch>
        </p:blipFill>
        <p:spPr>
          <a:xfrm>
            <a:off x="0" y="746"/>
            <a:ext cx="12192000" cy="1027429"/>
          </a:xfrm>
          <a:prstGeom prst="rect">
            <a:avLst/>
          </a:prstGeom>
        </p:spPr>
      </p:pic>
      <p:pic>
        <p:nvPicPr>
          <p:cNvPr id="18" name="bg object 18"/>
          <p:cNvPicPr/>
          <p:nvPr/>
        </p:nvPicPr>
        <p:blipFill>
          <a:blip r:embed="rId10" cstate="print"/>
          <a:stretch>
            <a:fillRect/>
          </a:stretch>
        </p:blipFill>
        <p:spPr>
          <a:xfrm>
            <a:off x="5866676" y="1"/>
            <a:ext cx="6325323" cy="600077"/>
          </a:xfrm>
          <a:prstGeom prst="rect">
            <a:avLst/>
          </a:prstGeom>
        </p:spPr>
      </p:pic>
      <p:pic>
        <p:nvPicPr>
          <p:cNvPr id="19" name="bg object 19"/>
          <p:cNvPicPr/>
          <p:nvPr/>
        </p:nvPicPr>
        <p:blipFill>
          <a:blip r:embed="rId11" cstate="print"/>
          <a:stretch>
            <a:fillRect/>
          </a:stretch>
        </p:blipFill>
        <p:spPr>
          <a:xfrm>
            <a:off x="0" y="1"/>
            <a:ext cx="12122347" cy="1021461"/>
          </a:xfrm>
          <a:prstGeom prst="rect">
            <a:avLst/>
          </a:prstGeom>
        </p:spPr>
      </p:pic>
      <p:pic>
        <p:nvPicPr>
          <p:cNvPr id="20" name="bg object 20"/>
          <p:cNvPicPr/>
          <p:nvPr/>
        </p:nvPicPr>
        <p:blipFill>
          <a:blip r:embed="rId12" cstate="print"/>
          <a:stretch>
            <a:fillRect/>
          </a:stretch>
        </p:blipFill>
        <p:spPr>
          <a:xfrm>
            <a:off x="-1373" y="50926"/>
            <a:ext cx="12194897" cy="904748"/>
          </a:xfrm>
          <a:prstGeom prst="rect">
            <a:avLst/>
          </a:prstGeom>
        </p:spPr>
      </p:pic>
      <p:sp>
        <p:nvSpPr>
          <p:cNvPr id="2" name="Holder 2"/>
          <p:cNvSpPr>
            <a:spLocks noGrp="1"/>
          </p:cNvSpPr>
          <p:nvPr>
            <p:ph type="title"/>
          </p:nvPr>
        </p:nvSpPr>
        <p:spPr>
          <a:xfrm>
            <a:off x="592667" y="1054354"/>
            <a:ext cx="10333567" cy="788035"/>
          </a:xfrm>
          <a:prstGeom prst="rect">
            <a:avLst/>
          </a:prstGeom>
        </p:spPr>
        <p:txBody>
          <a:bodyPr wrap="square" lIns="0" tIns="0" rIns="0" bIns="0">
            <a:spAutoFit/>
          </a:bodyPr>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a:xfrm>
            <a:off x="714587" y="1959992"/>
            <a:ext cx="10564707" cy="40011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7/13/2022</a:t>
            </a:fld>
            <a:endParaRPr lang="en-US" kern="0">
              <a:solidFill>
                <a:prstClr val="black">
                  <a:tint val="75000"/>
                </a:prstClr>
              </a:solidFill>
            </a:endParaRPr>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4218208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7B2E-BBFA-E50D-59E9-637DE1B3A81E}"/>
              </a:ext>
            </a:extLst>
          </p:cNvPr>
          <p:cNvSpPr>
            <a:spLocks noGrp="1"/>
          </p:cNvSpPr>
          <p:nvPr>
            <p:ph type="ctrTitle"/>
          </p:nvPr>
        </p:nvSpPr>
        <p:spPr>
          <a:xfrm>
            <a:off x="1524000" y="2586633"/>
            <a:ext cx="9144000" cy="923330"/>
          </a:xfrm>
        </p:spPr>
        <p:txBody>
          <a:bodyPr/>
          <a:lstStyle/>
          <a:p>
            <a:r>
              <a:rPr lang="vi-VN" dirty="0"/>
              <a:t>Buổi 1</a:t>
            </a:r>
            <a:endParaRPr lang="en-US" dirty="0"/>
          </a:p>
        </p:txBody>
      </p:sp>
      <p:sp>
        <p:nvSpPr>
          <p:cNvPr id="3" name="Subtitle 2">
            <a:extLst>
              <a:ext uri="{FF2B5EF4-FFF2-40B4-BE49-F238E27FC236}">
                <a16:creationId xmlns:a16="http://schemas.microsoft.com/office/drawing/2014/main" id="{75642BF9-C32D-12B0-497F-10BEFE97793E}"/>
              </a:ext>
            </a:extLst>
          </p:cNvPr>
          <p:cNvSpPr>
            <a:spLocks noGrp="1"/>
          </p:cNvSpPr>
          <p:nvPr>
            <p:ph type="subTitle" idx="1"/>
          </p:nvPr>
        </p:nvSpPr>
        <p:spPr>
          <a:xfrm>
            <a:off x="1524000" y="3602038"/>
            <a:ext cx="9144000" cy="369332"/>
          </a:xfrm>
        </p:spPr>
        <p:txBody>
          <a:bodyPr/>
          <a:lstStyle/>
          <a:p>
            <a:r>
              <a:rPr lang="vi-VN" dirty="0"/>
              <a:t>Cài đặt và giới thiệu.</a:t>
            </a:r>
            <a:endParaRPr lang="en-US" dirty="0"/>
          </a:p>
        </p:txBody>
      </p:sp>
    </p:spTree>
    <p:extLst>
      <p:ext uri="{BB962C8B-B14F-4D97-AF65-F5344CB8AC3E}">
        <p14:creationId xmlns:p14="http://schemas.microsoft.com/office/powerpoint/2010/main" val="305122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Tạo thư mục code trên ubuntu</a:t>
            </a:r>
            <a:endParaRPr spc="-20" dirty="0"/>
          </a:p>
        </p:txBody>
      </p:sp>
      <p:sp>
        <p:nvSpPr>
          <p:cNvPr id="3" name="object 3"/>
          <p:cNvSpPr txBox="1"/>
          <p:nvPr/>
        </p:nvSpPr>
        <p:spPr>
          <a:xfrm>
            <a:off x="341832" y="1837261"/>
            <a:ext cx="11271903" cy="41344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Lấy đường dẫn nơi muốn tạo thư mục trên win: vd Desktop</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Vào cửa sổ terminal gõ lệnh</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cd /mnt/(đường dẫn đã lấy ở trên)</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Tạo thư mục</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mkdir name : mkdir Embedded_C</a:t>
            </a:r>
          </a:p>
          <a:p>
            <a:pPr marL="355600" indent="-342900">
              <a:spcBef>
                <a:spcPts val="720"/>
              </a:spcBef>
              <a:buClr>
                <a:srgbClr val="E7BB29"/>
              </a:buClr>
              <a:buSzPct val="94230"/>
              <a:buFont typeface="Wingdings" panose="05000000000000000000" pitchFamily="2" charset="2"/>
              <a:buChar char="v"/>
              <a:tabLst>
                <a:tab pos="287020" algn="l"/>
              </a:tabLst>
            </a:pPr>
            <a:r>
              <a:rPr lang="vi-VN" sz="2400" dirty="0">
                <a:latin typeface="Arial"/>
                <a:cs typeface="Arial"/>
              </a:rPr>
              <a:t>Lưu ý:</a:t>
            </a:r>
          </a:p>
          <a:p>
            <a:pPr marL="812800" lvl="1" indent="-342900">
              <a:spcBef>
                <a:spcPts val="720"/>
              </a:spcBef>
              <a:buClr>
                <a:srgbClr val="E7BB29"/>
              </a:buClr>
              <a:buSzPct val="94230"/>
              <a:buFont typeface="Arial" panose="020B0604020202020204" pitchFamily="34" charset="0"/>
              <a:buChar char="•"/>
              <a:tabLst>
                <a:tab pos="287020" algn="l"/>
              </a:tabLst>
            </a:pPr>
            <a:r>
              <a:rPr lang="vi-VN" sz="2400" dirty="0">
                <a:latin typeface="Arial"/>
                <a:cs typeface="Arial"/>
              </a:rPr>
              <a:t>Tên không để kí tự đặt biệt(!, @, #, $,%, “,’ ....);</a:t>
            </a:r>
          </a:p>
          <a:p>
            <a:pPr marL="812800" lvl="1" indent="-342900">
              <a:spcBef>
                <a:spcPts val="720"/>
              </a:spcBef>
              <a:buClr>
                <a:srgbClr val="E7BB29"/>
              </a:buClr>
              <a:buSzPct val="94230"/>
              <a:buFont typeface="Arial" panose="020B0604020202020204" pitchFamily="34" charset="0"/>
              <a:buChar char="•"/>
              <a:tabLst>
                <a:tab pos="287020" algn="l"/>
              </a:tabLst>
            </a:pPr>
            <a:r>
              <a:rPr lang="vi-VN" sz="2400" dirty="0">
                <a:latin typeface="Arial"/>
                <a:cs typeface="Arial"/>
              </a:rPr>
              <a:t>Tên không được có khoảng trắng(Embedded C).</a:t>
            </a:r>
          </a:p>
          <a:p>
            <a:pPr marL="287020" indent="-274320">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330072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1552348"/>
          </a:xfrm>
          <a:prstGeom prst="rect">
            <a:avLst/>
          </a:prstGeom>
        </p:spPr>
        <p:txBody>
          <a:bodyPr vert="horz" wrap="square" lIns="0" tIns="13335" rIns="0" bIns="0" rtlCol="0">
            <a:spAutoFit/>
          </a:bodyPr>
          <a:lstStyle/>
          <a:p>
            <a:pPr marL="12700" algn="l">
              <a:spcBef>
                <a:spcPts val="105"/>
              </a:spcBef>
            </a:pPr>
            <a:r>
              <a:rPr lang="vi-VN" spc="-20" dirty="0"/>
              <a:t>Thêm thư mục vừa tạo vào Visual studio code</a:t>
            </a:r>
            <a:endParaRPr spc="-20" dirty="0"/>
          </a:p>
        </p:txBody>
      </p:sp>
      <p:sp>
        <p:nvSpPr>
          <p:cNvPr id="3" name="object 3"/>
          <p:cNvSpPr txBox="1"/>
          <p:nvPr/>
        </p:nvSpPr>
        <p:spPr>
          <a:xfrm>
            <a:off x="854982" y="2606702"/>
            <a:ext cx="7348220" cy="2577629"/>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Mở visual studio code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chọn EXPLORER</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Nhấn chuột phải vào vùng trống trong explorer -&gt; chọn add folder to workspace.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4: Tìm đến thư mục mình đã tạo và nhấn “add”</a:t>
            </a:r>
          </a:p>
        </p:txBody>
      </p:sp>
    </p:spTree>
    <p:extLst>
      <p:ext uri="{BB962C8B-B14F-4D97-AF65-F5344CB8AC3E}">
        <p14:creationId xmlns:p14="http://schemas.microsoft.com/office/powerpoint/2010/main" val="137896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Tạo project C</a:t>
            </a:r>
            <a:endParaRPr spc="-20" dirty="0"/>
          </a:p>
        </p:txBody>
      </p:sp>
      <p:sp>
        <p:nvSpPr>
          <p:cNvPr id="3" name="object 3"/>
          <p:cNvSpPr txBox="1"/>
          <p:nvPr/>
        </p:nvSpPr>
        <p:spPr>
          <a:xfrm>
            <a:off x="974623" y="1837261"/>
            <a:ext cx="7348220" cy="1749197"/>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Nhấn chuột phải vào thư mục vừa add chọn “New file”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Đặt tên file.c: frist_program.c</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Kích đúp vào file và code thôi.</a:t>
            </a:r>
          </a:p>
        </p:txBody>
      </p:sp>
    </p:spTree>
    <p:extLst>
      <p:ext uri="{BB962C8B-B14F-4D97-AF65-F5344CB8AC3E}">
        <p14:creationId xmlns:p14="http://schemas.microsoft.com/office/powerpoint/2010/main" val="320535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Chương trình đầu tiên</a:t>
            </a:r>
            <a:endParaRPr spc="-20" dirty="0"/>
          </a:p>
        </p:txBody>
      </p:sp>
      <p:sp>
        <p:nvSpPr>
          <p:cNvPr id="3" name="object 3"/>
          <p:cNvSpPr txBox="1"/>
          <p:nvPr/>
        </p:nvSpPr>
        <p:spPr>
          <a:xfrm>
            <a:off x="974623" y="1837261"/>
            <a:ext cx="7348220" cy="4616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Hello world</a:t>
            </a:r>
          </a:p>
        </p:txBody>
      </p:sp>
      <p:pic>
        <p:nvPicPr>
          <p:cNvPr id="6" name="Picture 5">
            <a:extLst>
              <a:ext uri="{FF2B5EF4-FFF2-40B4-BE49-F238E27FC236}">
                <a16:creationId xmlns:a16="http://schemas.microsoft.com/office/drawing/2014/main" id="{25C992A1-11B9-0BE4-24FF-DDB7187BE2D8}"/>
              </a:ext>
            </a:extLst>
          </p:cNvPr>
          <p:cNvPicPr>
            <a:picLocks noChangeAspect="1"/>
          </p:cNvPicPr>
          <p:nvPr/>
        </p:nvPicPr>
        <p:blipFill>
          <a:blip r:embed="rId2"/>
          <a:stretch>
            <a:fillRect/>
          </a:stretch>
        </p:blipFill>
        <p:spPr>
          <a:xfrm>
            <a:off x="974623" y="2520564"/>
            <a:ext cx="6467475" cy="2876550"/>
          </a:xfrm>
          <a:prstGeom prst="rect">
            <a:avLst/>
          </a:prstGeom>
        </p:spPr>
      </p:pic>
    </p:spTree>
    <p:extLst>
      <p:ext uri="{BB962C8B-B14F-4D97-AF65-F5344CB8AC3E}">
        <p14:creationId xmlns:p14="http://schemas.microsoft.com/office/powerpoint/2010/main" val="240642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Biên dịch thử chương trình đầu tiên</a:t>
            </a:r>
            <a:endParaRPr spc="-20" dirty="0"/>
          </a:p>
        </p:txBody>
      </p:sp>
      <p:sp>
        <p:nvSpPr>
          <p:cNvPr id="3" name="object 3"/>
          <p:cNvSpPr txBox="1"/>
          <p:nvPr/>
        </p:nvSpPr>
        <p:spPr>
          <a:xfrm>
            <a:off x="974623" y="1837261"/>
            <a:ext cx="7348220" cy="4044697"/>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1: Vào giao diện terminal trên ubuntu.</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2: Gõ lệnh biên dịch</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gcc frist_program.c -o frist_program </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3: Gõ lệnh kiểm tra file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ls (nếu có xuất hiện thêm file “frist_program” biên dịch thành công).</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Bước 4: Chạy thử chương trình</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./frist_program</a:t>
            </a:r>
          </a:p>
          <a:p>
            <a:pPr marL="287020" indent="-274320">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389849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Cấu trúc chính một file code c</a:t>
            </a:r>
            <a:endParaRPr spc="-20" dirty="0"/>
          </a:p>
        </p:txBody>
      </p:sp>
      <p:sp>
        <p:nvSpPr>
          <p:cNvPr id="3" name="object 3"/>
          <p:cNvSpPr txBox="1"/>
          <p:nvPr/>
        </p:nvSpPr>
        <p:spPr>
          <a:xfrm>
            <a:off x="974623" y="1837261"/>
            <a:ext cx="7348220" cy="2667397"/>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#include &lt;stdio.h&gt;: Khai báo thư viện</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int main() {}: Hàm chạy chương trình chính</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printf("Hello world"); Hàm in thông tin ra màn hình(hàm thực thi)</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return 0; : hàm trả về</a:t>
            </a:r>
          </a:p>
          <a:p>
            <a:pPr marL="12700">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07205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1552348"/>
          </a:xfrm>
          <a:prstGeom prst="rect">
            <a:avLst/>
          </a:prstGeom>
        </p:spPr>
        <p:txBody>
          <a:bodyPr vert="horz" wrap="square" lIns="0" tIns="13335" rIns="0" bIns="0" rtlCol="0">
            <a:spAutoFit/>
          </a:bodyPr>
          <a:lstStyle/>
          <a:p>
            <a:pPr marL="12700" algn="l">
              <a:spcBef>
                <a:spcPts val="105"/>
              </a:spcBef>
            </a:pPr>
            <a:r>
              <a:rPr lang="vi-VN" spc="-20" dirty="0"/>
              <a:t>Quá trình biên dịch một chương trình C/C++</a:t>
            </a:r>
            <a:endParaRPr spc="-20" dirty="0"/>
          </a:p>
        </p:txBody>
      </p:sp>
      <p:sp>
        <p:nvSpPr>
          <p:cNvPr id="3" name="object 3"/>
          <p:cNvSpPr txBox="1"/>
          <p:nvPr/>
        </p:nvSpPr>
        <p:spPr>
          <a:xfrm>
            <a:off x="854981" y="2606702"/>
            <a:ext cx="11066401" cy="2487861"/>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Là quá trình chuyển đổi từ ngôn ngữ bậc cao (NNBC) (C/C++, Pascal, Java, C#…) sang ngôn ngữ đích (ngôn ngữ máy) để máy tính có thể hiểu và thực thi.</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Ngôn ngữ lập trình C là một ngôn ngữ dạng biên dịch. Chương trình được viết bằng C muốn chạy được trên máy tính phải trải qua một quá trình biên dịch để chuyển đổi từ dạng mã nguồn sang chương trình dạng mã thực thi.</a:t>
            </a:r>
          </a:p>
          <a:p>
            <a:pPr marL="12700" algn="just">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77584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19" y="849254"/>
            <a:ext cx="12126481" cy="1552348"/>
          </a:xfrm>
          <a:prstGeom prst="rect">
            <a:avLst/>
          </a:prstGeom>
        </p:spPr>
        <p:txBody>
          <a:bodyPr vert="horz" wrap="square" lIns="0" tIns="13335" rIns="0" bIns="0" rtlCol="0">
            <a:spAutoFit/>
          </a:bodyPr>
          <a:lstStyle/>
          <a:p>
            <a:pPr marL="12700" algn="l">
              <a:spcBef>
                <a:spcPts val="105"/>
              </a:spcBef>
            </a:pPr>
            <a:r>
              <a:rPr lang="vi-VN" spc="-20" dirty="0"/>
              <a:t>Quá trình được chia ra làm 4 giai đoạn chính</a:t>
            </a:r>
            <a:endParaRPr spc="-20" dirty="0"/>
          </a:p>
        </p:txBody>
      </p:sp>
      <p:sp>
        <p:nvSpPr>
          <p:cNvPr id="3" name="object 3"/>
          <p:cNvSpPr txBox="1"/>
          <p:nvPr/>
        </p:nvSpPr>
        <p:spPr>
          <a:xfrm>
            <a:off x="65519" y="2307280"/>
            <a:ext cx="7348220" cy="1592744"/>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đoàn tiền xử lý (Pre-processor)</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đoạn dịch ngôn ngữ bậc cao sang Asembly (Compiler)</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đoạn dịch asembly sang ngôn ngữ máy (Asember)</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Giai đoạn liên kết (Linker)</a:t>
            </a:r>
          </a:p>
        </p:txBody>
      </p:sp>
      <p:pic>
        <p:nvPicPr>
          <p:cNvPr id="5" name="Picture 2">
            <a:extLst>
              <a:ext uri="{FF2B5EF4-FFF2-40B4-BE49-F238E27FC236}">
                <a16:creationId xmlns:a16="http://schemas.microsoft.com/office/drawing/2014/main" id="{20B3A09D-79AE-B7C6-7973-405210037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68" y="4048407"/>
            <a:ext cx="4656507" cy="26192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Quá trình biên dịch một chương trình C/C++ - TAPIT">
            <a:extLst>
              <a:ext uri="{FF2B5EF4-FFF2-40B4-BE49-F238E27FC236}">
                <a16:creationId xmlns:a16="http://schemas.microsoft.com/office/drawing/2014/main" id="{CA1002EB-A4FF-FC91-A610-D89DBBB58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182" y="3542641"/>
            <a:ext cx="6673286" cy="312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GB" dirty="0" err="1"/>
              <a:t>Ký</a:t>
            </a:r>
            <a:r>
              <a:rPr lang="en-GB" dirty="0"/>
              <a:t> </a:t>
            </a:r>
            <a:r>
              <a:rPr lang="en-GB" dirty="0" err="1"/>
              <a:t>tự</a:t>
            </a:r>
            <a:r>
              <a:rPr lang="en-GB" dirty="0"/>
              <a:t> </a:t>
            </a:r>
            <a:r>
              <a:rPr lang="en-GB" dirty="0" err="1"/>
              <a:t>đặc</a:t>
            </a:r>
            <a:r>
              <a:rPr lang="en-GB" dirty="0"/>
              <a:t> </a:t>
            </a:r>
            <a:r>
              <a:rPr lang="en-GB" dirty="0" err="1"/>
              <a:t>biệt</a:t>
            </a:r>
            <a:r>
              <a:rPr lang="en-GB" dirty="0"/>
              <a:t> </a:t>
            </a:r>
            <a:r>
              <a:rPr lang="en-GB" dirty="0" err="1"/>
              <a:t>trong</a:t>
            </a:r>
            <a:r>
              <a:rPr lang="en-GB" dirty="0"/>
              <a:t> C (escape sequence)</a:t>
            </a:r>
            <a:endParaRPr spc="-20" dirty="0"/>
          </a:p>
        </p:txBody>
      </p:sp>
      <p:sp>
        <p:nvSpPr>
          <p:cNvPr id="3" name="object 3"/>
          <p:cNvSpPr txBox="1"/>
          <p:nvPr/>
        </p:nvSpPr>
        <p:spPr>
          <a:xfrm>
            <a:off x="168067" y="1976592"/>
            <a:ext cx="11924231" cy="1810752"/>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latin typeface="Arial"/>
                <a:cs typeface="Arial"/>
              </a:rPr>
              <a:t>Khái niệm</a:t>
            </a:r>
          </a:p>
          <a:p>
            <a:pPr marL="744220" lvl="1" indent="-274320">
              <a:spcBef>
                <a:spcPts val="720"/>
              </a:spcBef>
              <a:buClr>
                <a:srgbClr val="E7BB29"/>
              </a:buClr>
              <a:buSzPct val="94230"/>
              <a:buFont typeface="Segoe UI Symbol"/>
              <a:buChar char="⚫"/>
              <a:tabLst>
                <a:tab pos="287020" algn="l"/>
              </a:tabLst>
            </a:pPr>
            <a:r>
              <a:rPr lang="vi-VN" sz="2000" dirty="0">
                <a:latin typeface="Arial"/>
                <a:cs typeface="Arial"/>
              </a:rPr>
              <a:t>Ký tự đặc biệt trong C hay còn gọi là escape sequence, hoặc là chuỗi thoát trong C, là các chuỗi ký tự bắt đầu bởi dấu gạch chéo ngược như \n hay \a , nhằm biểu diễn các ký tự vốn không thể biểu diễn theo cách thông thường trong C.</a:t>
            </a:r>
          </a:p>
          <a:p>
            <a:pPr marL="744220" lvl="1" indent="-274320">
              <a:spcBef>
                <a:spcPts val="720"/>
              </a:spcBef>
              <a:buClr>
                <a:srgbClr val="E7BB29"/>
              </a:buClr>
              <a:buSzPct val="94230"/>
              <a:buFont typeface="Segoe UI Symbol"/>
              <a:buChar char="⚫"/>
              <a:tabLst>
                <a:tab pos="287020" algn="l"/>
              </a:tabLst>
            </a:pPr>
            <a:endParaRPr lang="vi-VN" sz="2000" dirty="0">
              <a:latin typeface="Arial"/>
              <a:cs typeface="Arial"/>
            </a:endParaRPr>
          </a:p>
        </p:txBody>
      </p:sp>
      <p:pic>
        <p:nvPicPr>
          <p:cNvPr id="6" name="Picture 5">
            <a:extLst>
              <a:ext uri="{FF2B5EF4-FFF2-40B4-BE49-F238E27FC236}">
                <a16:creationId xmlns:a16="http://schemas.microsoft.com/office/drawing/2014/main" id="{986909CD-996F-590A-77D7-26AE7211CCE9}"/>
              </a:ext>
            </a:extLst>
          </p:cNvPr>
          <p:cNvPicPr>
            <a:picLocks noChangeAspect="1"/>
          </p:cNvPicPr>
          <p:nvPr/>
        </p:nvPicPr>
        <p:blipFill>
          <a:blip r:embed="rId2"/>
          <a:stretch>
            <a:fillRect/>
          </a:stretch>
        </p:blipFill>
        <p:spPr>
          <a:xfrm>
            <a:off x="1207093" y="3429000"/>
            <a:ext cx="3543300" cy="2781300"/>
          </a:xfrm>
          <a:prstGeom prst="rect">
            <a:avLst/>
          </a:prstGeom>
        </p:spPr>
      </p:pic>
      <p:pic>
        <p:nvPicPr>
          <p:cNvPr id="8" name="Picture 7">
            <a:extLst>
              <a:ext uri="{FF2B5EF4-FFF2-40B4-BE49-F238E27FC236}">
                <a16:creationId xmlns:a16="http://schemas.microsoft.com/office/drawing/2014/main" id="{26F87281-291D-AC71-C581-E15D096CBA32}"/>
              </a:ext>
            </a:extLst>
          </p:cNvPr>
          <p:cNvPicPr>
            <a:picLocks noChangeAspect="1"/>
          </p:cNvPicPr>
          <p:nvPr/>
        </p:nvPicPr>
        <p:blipFill>
          <a:blip r:embed="rId3"/>
          <a:stretch>
            <a:fillRect/>
          </a:stretch>
        </p:blipFill>
        <p:spPr>
          <a:xfrm>
            <a:off x="6095999" y="3429000"/>
            <a:ext cx="3611827" cy="2781300"/>
          </a:xfrm>
          <a:prstGeom prst="rect">
            <a:avLst/>
          </a:prstGeom>
        </p:spPr>
      </p:pic>
    </p:spTree>
    <p:extLst>
      <p:ext uri="{BB962C8B-B14F-4D97-AF65-F5344CB8AC3E}">
        <p14:creationId xmlns:p14="http://schemas.microsoft.com/office/powerpoint/2010/main" val="137323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US" dirty="0" err="1"/>
              <a:t>Khác</a:t>
            </a:r>
            <a:r>
              <a:rPr lang="en-US" dirty="0"/>
              <a:t> </a:t>
            </a:r>
            <a:r>
              <a:rPr lang="en-US" dirty="0" err="1"/>
              <a:t>nhau</a:t>
            </a:r>
            <a:r>
              <a:rPr lang="en-US" dirty="0"/>
              <a:t> </a:t>
            </a:r>
            <a:r>
              <a:rPr lang="en-US" dirty="0" err="1"/>
              <a:t>giữa</a:t>
            </a:r>
            <a:r>
              <a:rPr lang="en-US" dirty="0"/>
              <a:t> \n </a:t>
            </a:r>
            <a:r>
              <a:rPr lang="en-US" dirty="0" err="1"/>
              <a:t>và</a:t>
            </a:r>
            <a:r>
              <a:rPr lang="en-US" dirty="0"/>
              <a:t> \r</a:t>
            </a:r>
            <a:endParaRPr spc="-20" dirty="0"/>
          </a:p>
        </p:txBody>
      </p:sp>
      <p:sp>
        <p:nvSpPr>
          <p:cNvPr id="3" name="object 3"/>
          <p:cNvSpPr txBox="1"/>
          <p:nvPr/>
        </p:nvSpPr>
        <p:spPr>
          <a:xfrm>
            <a:off x="168067" y="1976592"/>
            <a:ext cx="11924231" cy="3947234"/>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latin typeface="Arial"/>
                <a:cs typeface="Arial"/>
              </a:rPr>
              <a:t>\n: Di chuyển con trỏ tới đầu dòng theo chiều dọc.</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\r di chuyển con trỏ tới đầu dòng theo chiều ngang.</a:t>
            </a:r>
          </a:p>
          <a:p>
            <a:pPr marL="287020" indent="-274320">
              <a:spcBef>
                <a:spcPts val="720"/>
              </a:spcBef>
              <a:buClr>
                <a:srgbClr val="E7BB29"/>
              </a:buClr>
              <a:buSzPct val="94230"/>
              <a:buFont typeface="Segoe UI Symbol"/>
              <a:buChar char="⚫"/>
              <a:tabLst>
                <a:tab pos="287020" algn="l"/>
              </a:tabLst>
            </a:pPr>
            <a:r>
              <a:rPr lang="vi-VN" sz="2000" dirty="0">
                <a:latin typeface="Arial"/>
                <a:cs typeface="Arial"/>
              </a:rPr>
              <a:t>Ví dụ 1: Đoạn code sau in ra chữ gì?</a:t>
            </a: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287020" indent="-274320">
              <a:spcBef>
                <a:spcPts val="720"/>
              </a:spcBef>
              <a:buClr>
                <a:srgbClr val="E7BB29"/>
              </a:buClr>
              <a:buSzPct val="94230"/>
              <a:buFont typeface="Segoe UI Symbol"/>
              <a:buChar char="⚫"/>
              <a:tabLst>
                <a:tab pos="287020" algn="l"/>
              </a:tabLst>
            </a:pPr>
            <a:r>
              <a:rPr lang="en-US" sz="2000" dirty="0" err="1"/>
              <a:t>Tại</a:t>
            </a:r>
            <a:r>
              <a:rPr lang="en-US" sz="2000" dirty="0"/>
              <a:t> </a:t>
            </a:r>
            <a:r>
              <a:rPr lang="en-US" sz="2000" dirty="0" err="1"/>
              <a:t>sao</a:t>
            </a:r>
            <a:r>
              <a:rPr lang="en-US" sz="2000" dirty="0"/>
              <a:t> </a:t>
            </a:r>
            <a:r>
              <a:rPr lang="en-US" sz="2000" dirty="0" err="1"/>
              <a:t>lại</a:t>
            </a:r>
            <a:r>
              <a:rPr lang="en-US" sz="2000" dirty="0"/>
              <a:t> </a:t>
            </a:r>
            <a:r>
              <a:rPr lang="en-US" sz="2000" dirty="0" err="1"/>
              <a:t>ra</a:t>
            </a:r>
            <a:r>
              <a:rPr lang="en-US" sz="2000" dirty="0"/>
              <a:t> </a:t>
            </a:r>
            <a:r>
              <a:rPr lang="en-US" sz="2000" dirty="0" err="1"/>
              <a:t>như</a:t>
            </a:r>
            <a:r>
              <a:rPr lang="en-US" sz="2000" dirty="0"/>
              <a:t> </a:t>
            </a:r>
            <a:r>
              <a:rPr lang="en-US" sz="2000" dirty="0" err="1"/>
              <a:t>vậy</a:t>
            </a:r>
            <a:r>
              <a:rPr lang="en-US" sz="2000" dirty="0"/>
              <a:t>?</a:t>
            </a:r>
          </a:p>
          <a:p>
            <a:pPr marL="287020" indent="-274320">
              <a:spcBef>
                <a:spcPts val="720"/>
              </a:spcBef>
              <a:buClr>
                <a:srgbClr val="E7BB29"/>
              </a:buClr>
              <a:buSzPct val="94230"/>
              <a:buFont typeface="Segoe UI Symbol"/>
              <a:buChar char="⚫"/>
              <a:tabLst>
                <a:tab pos="287020" algn="l"/>
              </a:tabLst>
            </a:pPr>
            <a:endParaRPr lang="vi-VN" sz="2000" dirty="0">
              <a:latin typeface="Arial"/>
              <a:cs typeface="Arial"/>
            </a:endParaRPr>
          </a:p>
          <a:p>
            <a:pPr marL="744220" lvl="1" indent="-274320">
              <a:spcBef>
                <a:spcPts val="720"/>
              </a:spcBef>
              <a:buClr>
                <a:srgbClr val="E7BB29"/>
              </a:buClr>
              <a:buSzPct val="94230"/>
              <a:buFont typeface="Segoe UI Symbol"/>
              <a:buChar char="⚫"/>
              <a:tabLst>
                <a:tab pos="287020" algn="l"/>
              </a:tabLst>
            </a:pPr>
            <a:endParaRPr lang="vi-VN" sz="2000" dirty="0">
              <a:latin typeface="Arial"/>
              <a:cs typeface="Arial"/>
            </a:endParaRPr>
          </a:p>
        </p:txBody>
      </p:sp>
      <p:pic>
        <p:nvPicPr>
          <p:cNvPr id="7" name="Picture 6">
            <a:extLst>
              <a:ext uri="{FF2B5EF4-FFF2-40B4-BE49-F238E27FC236}">
                <a16:creationId xmlns:a16="http://schemas.microsoft.com/office/drawing/2014/main" id="{2CF69D0B-1778-EE74-7951-0778EF33A314}"/>
              </a:ext>
            </a:extLst>
          </p:cNvPr>
          <p:cNvPicPr>
            <a:picLocks noChangeAspect="1"/>
          </p:cNvPicPr>
          <p:nvPr/>
        </p:nvPicPr>
        <p:blipFill>
          <a:blip r:embed="rId2"/>
          <a:stretch>
            <a:fillRect/>
          </a:stretch>
        </p:blipFill>
        <p:spPr>
          <a:xfrm>
            <a:off x="1684235" y="3219668"/>
            <a:ext cx="2265266" cy="1273322"/>
          </a:xfrm>
          <a:prstGeom prst="rect">
            <a:avLst/>
          </a:prstGeom>
        </p:spPr>
      </p:pic>
      <p:pic>
        <p:nvPicPr>
          <p:cNvPr id="9" name="Picture 8">
            <a:extLst>
              <a:ext uri="{FF2B5EF4-FFF2-40B4-BE49-F238E27FC236}">
                <a16:creationId xmlns:a16="http://schemas.microsoft.com/office/drawing/2014/main" id="{471209DF-541D-EAF6-BAD3-31F114D3CA45}"/>
              </a:ext>
            </a:extLst>
          </p:cNvPr>
          <p:cNvPicPr>
            <a:picLocks noChangeAspect="1"/>
          </p:cNvPicPr>
          <p:nvPr/>
        </p:nvPicPr>
        <p:blipFill>
          <a:blip r:embed="rId3"/>
          <a:stretch>
            <a:fillRect/>
          </a:stretch>
        </p:blipFill>
        <p:spPr>
          <a:xfrm>
            <a:off x="4776076" y="3219668"/>
            <a:ext cx="4314825" cy="1047750"/>
          </a:xfrm>
          <a:prstGeom prst="rect">
            <a:avLst/>
          </a:prstGeom>
        </p:spPr>
      </p:pic>
      <p:pic>
        <p:nvPicPr>
          <p:cNvPr id="10" name="Picture 9">
            <a:extLst>
              <a:ext uri="{FF2B5EF4-FFF2-40B4-BE49-F238E27FC236}">
                <a16:creationId xmlns:a16="http://schemas.microsoft.com/office/drawing/2014/main" id="{8AED1FF5-A201-2288-5041-2E9C08FD7DBC}"/>
              </a:ext>
            </a:extLst>
          </p:cNvPr>
          <p:cNvPicPr>
            <a:picLocks noChangeAspect="1"/>
          </p:cNvPicPr>
          <p:nvPr/>
        </p:nvPicPr>
        <p:blipFill>
          <a:blip r:embed="rId4"/>
          <a:stretch>
            <a:fillRect/>
          </a:stretch>
        </p:blipFill>
        <p:spPr>
          <a:xfrm>
            <a:off x="274178" y="5510494"/>
            <a:ext cx="5581583" cy="1197645"/>
          </a:xfrm>
          <a:prstGeom prst="rect">
            <a:avLst/>
          </a:prstGeom>
        </p:spPr>
      </p:pic>
      <p:pic>
        <p:nvPicPr>
          <p:cNvPr id="11" name="Picture 10">
            <a:extLst>
              <a:ext uri="{FF2B5EF4-FFF2-40B4-BE49-F238E27FC236}">
                <a16:creationId xmlns:a16="http://schemas.microsoft.com/office/drawing/2014/main" id="{8B1181F2-8D08-025D-1E7F-4442A04B3D0A}"/>
              </a:ext>
            </a:extLst>
          </p:cNvPr>
          <p:cNvPicPr>
            <a:picLocks noChangeAspect="1"/>
          </p:cNvPicPr>
          <p:nvPr/>
        </p:nvPicPr>
        <p:blipFill>
          <a:blip r:embed="rId5"/>
          <a:stretch>
            <a:fillRect/>
          </a:stretch>
        </p:blipFill>
        <p:spPr>
          <a:xfrm>
            <a:off x="5981390" y="5510493"/>
            <a:ext cx="5510317" cy="1197645"/>
          </a:xfrm>
          <a:prstGeom prst="rect">
            <a:avLst/>
          </a:prstGeom>
        </p:spPr>
      </p:pic>
    </p:spTree>
    <p:extLst>
      <p:ext uri="{BB962C8B-B14F-4D97-AF65-F5344CB8AC3E}">
        <p14:creationId xmlns:p14="http://schemas.microsoft.com/office/powerpoint/2010/main" val="159950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80">
                                          <p:stCondLst>
                                            <p:cond delay="0"/>
                                          </p:stCondLst>
                                        </p:cTn>
                                        <p:tgtEl>
                                          <p:spTgt spid="11"/>
                                        </p:tgtEl>
                                      </p:cBhvr>
                                    </p:animEffect>
                                    <p:anim calcmode="lin" valueType="num">
                                      <p:cBhvr>
                                        <p:cTn id="3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3" dur="26">
                                          <p:stCondLst>
                                            <p:cond delay="650"/>
                                          </p:stCondLst>
                                        </p:cTn>
                                        <p:tgtEl>
                                          <p:spTgt spid="11"/>
                                        </p:tgtEl>
                                      </p:cBhvr>
                                      <p:to x="100000" y="60000"/>
                                    </p:animScale>
                                    <p:animScale>
                                      <p:cBhvr>
                                        <p:cTn id="44" dur="166" decel="50000">
                                          <p:stCondLst>
                                            <p:cond delay="676"/>
                                          </p:stCondLst>
                                        </p:cTn>
                                        <p:tgtEl>
                                          <p:spTgt spid="11"/>
                                        </p:tgtEl>
                                      </p:cBhvr>
                                      <p:to x="100000" y="100000"/>
                                    </p:animScale>
                                    <p:animScale>
                                      <p:cBhvr>
                                        <p:cTn id="45" dur="26">
                                          <p:stCondLst>
                                            <p:cond delay="1312"/>
                                          </p:stCondLst>
                                        </p:cTn>
                                        <p:tgtEl>
                                          <p:spTgt spid="11"/>
                                        </p:tgtEl>
                                      </p:cBhvr>
                                      <p:to x="100000" y="80000"/>
                                    </p:animScale>
                                    <p:animScale>
                                      <p:cBhvr>
                                        <p:cTn id="46" dur="166" decel="50000">
                                          <p:stCondLst>
                                            <p:cond delay="1338"/>
                                          </p:stCondLst>
                                        </p:cTn>
                                        <p:tgtEl>
                                          <p:spTgt spid="11"/>
                                        </p:tgtEl>
                                      </p:cBhvr>
                                      <p:to x="100000" y="100000"/>
                                    </p:animScale>
                                    <p:animScale>
                                      <p:cBhvr>
                                        <p:cTn id="47" dur="26">
                                          <p:stCondLst>
                                            <p:cond delay="1642"/>
                                          </p:stCondLst>
                                        </p:cTn>
                                        <p:tgtEl>
                                          <p:spTgt spid="11"/>
                                        </p:tgtEl>
                                      </p:cBhvr>
                                      <p:to x="100000" y="90000"/>
                                    </p:animScale>
                                    <p:animScale>
                                      <p:cBhvr>
                                        <p:cTn id="48" dur="166" decel="50000">
                                          <p:stCondLst>
                                            <p:cond delay="1668"/>
                                          </p:stCondLst>
                                        </p:cTn>
                                        <p:tgtEl>
                                          <p:spTgt spid="11"/>
                                        </p:tgtEl>
                                      </p:cBhvr>
                                      <p:to x="100000" y="100000"/>
                                    </p:animScale>
                                    <p:animScale>
                                      <p:cBhvr>
                                        <p:cTn id="49" dur="26">
                                          <p:stCondLst>
                                            <p:cond delay="1808"/>
                                          </p:stCondLst>
                                        </p:cTn>
                                        <p:tgtEl>
                                          <p:spTgt spid="11"/>
                                        </p:tgtEl>
                                      </p:cBhvr>
                                      <p:to x="100000" y="95000"/>
                                    </p:animScale>
                                    <p:animScale>
                                      <p:cBhvr>
                                        <p:cTn id="5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Yêu cầu khi theo học</a:t>
            </a:r>
            <a:endParaRPr spc="-20" dirty="0"/>
          </a:p>
        </p:txBody>
      </p:sp>
      <p:sp>
        <p:nvSpPr>
          <p:cNvPr id="3" name="object 3"/>
          <p:cNvSpPr txBox="1"/>
          <p:nvPr/>
        </p:nvSpPr>
        <p:spPr>
          <a:xfrm>
            <a:off x="974623" y="1837261"/>
            <a:ext cx="10023814" cy="5791329"/>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Thái độ nghiêm túc, chịu khó trong quá trình học.</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Nộp bài tập và báo cáo đầy đủ, đúng hạn(3 lần muộn sẽ bị out).</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Tương tác trong quá trình học(để anh biết mn có hiểu không).</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Có vấn đề gì đột xuất thì báo trước(ib riêng cho anh</a:t>
            </a:r>
            <a:r>
              <a:rPr lang="en-US" sz="2400" dirty="0">
                <a:latin typeface="Arial"/>
                <a:cs typeface="Arial"/>
              </a:rPr>
              <a:t> </a:t>
            </a:r>
            <a:r>
              <a:rPr lang="en-US" sz="2400" dirty="0" err="1">
                <a:latin typeface="Arial"/>
                <a:cs typeface="Arial"/>
              </a:rPr>
              <a:t>trước</a:t>
            </a:r>
            <a:r>
              <a:rPr lang="en-US" sz="2400" dirty="0">
                <a:latin typeface="Arial"/>
                <a:cs typeface="Arial"/>
              </a:rPr>
              <a:t> 1 </a:t>
            </a:r>
            <a:r>
              <a:rPr lang="en-US" sz="2400" dirty="0" err="1">
                <a:latin typeface="Arial"/>
                <a:cs typeface="Arial"/>
              </a:rPr>
              <a:t>ngày</a:t>
            </a:r>
            <a:r>
              <a:rPr lang="vi-VN" sz="2400" dirty="0">
                <a:latin typeface="Arial"/>
                <a:cs typeface="Arial"/>
              </a:rPr>
              <a:t>).</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Nếu học Off thì mọi người hết sức trật tự, lễ phép, gọn gàng trước khi ra về dọn và cất ghê gọn gàng.</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Không được dẫn người lạ vào lab nếu chưa có sự cho phép của anh.</a:t>
            </a:r>
            <a:endParaRPr lang="en-US"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en-US" sz="2400" dirty="0" err="1">
                <a:latin typeface="Arial"/>
                <a:cs typeface="Arial"/>
              </a:rPr>
              <a:t>Biết</a:t>
            </a:r>
            <a:r>
              <a:rPr lang="en-US" sz="2400" dirty="0">
                <a:latin typeface="Arial"/>
                <a:cs typeface="Arial"/>
              </a:rPr>
              <a:t> google.</a:t>
            </a:r>
            <a:endParaRPr lang="vi-VN" sz="2400" dirty="0">
              <a:latin typeface="Arial"/>
              <a:cs typeface="Arial"/>
            </a:endParaRPr>
          </a:p>
          <a:p>
            <a:pPr marL="355600" indent="-342900" algn="just">
              <a:spcBef>
                <a:spcPts val="720"/>
              </a:spcBef>
              <a:buClr>
                <a:srgbClr val="E7BB29"/>
              </a:buClr>
              <a:buSzPct val="94230"/>
              <a:buFont typeface="Wingdings" panose="05000000000000000000" pitchFamily="2" charset="2"/>
              <a:buChar char="v"/>
              <a:tabLst>
                <a:tab pos="287020" algn="l"/>
              </a:tabLst>
            </a:pPr>
            <a:r>
              <a:rPr lang="vi-VN" sz="2400" dirty="0">
                <a:latin typeface="Arial"/>
                <a:cs typeface="Arial"/>
              </a:rPr>
              <a:t>Lưu ý:</a:t>
            </a:r>
          </a:p>
          <a:p>
            <a:pPr marL="812800" lvl="1" indent="-342900" algn="just">
              <a:spcBef>
                <a:spcPts val="720"/>
              </a:spcBef>
              <a:buClr>
                <a:srgbClr val="E7BB29"/>
              </a:buClr>
              <a:buSzPct val="94230"/>
              <a:buFont typeface="Arial" panose="020B0604020202020204" pitchFamily="34" charset="0"/>
              <a:buChar char="•"/>
              <a:tabLst>
                <a:tab pos="287020" algn="l"/>
              </a:tabLst>
            </a:pPr>
            <a:r>
              <a:rPr lang="vi-VN" sz="2400" dirty="0">
                <a:latin typeface="Arial"/>
                <a:cs typeface="Arial"/>
              </a:rPr>
              <a:t>Khóa học hoàn toàn miễn phí. Anh mong mọi người có trách nhiệm, nếu cảm thấy không hợp có thể báo anh để anh đỡ mất công.</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178317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Bài</a:t>
            </a:r>
            <a:r>
              <a:rPr lang="en-US" dirty="0"/>
              <a:t> </a:t>
            </a:r>
            <a:r>
              <a:rPr lang="en-US" dirty="0" err="1"/>
              <a:t>tập</a:t>
            </a:r>
            <a:r>
              <a:rPr lang="en-US" dirty="0"/>
              <a:t> 1(</a:t>
            </a:r>
            <a:r>
              <a:rPr lang="en-US" dirty="0" err="1"/>
              <a:t>làm</a:t>
            </a:r>
            <a:r>
              <a:rPr lang="en-US" dirty="0"/>
              <a:t> </a:t>
            </a:r>
            <a:r>
              <a:rPr lang="en-US" dirty="0" err="1"/>
              <a:t>tại</a:t>
            </a:r>
            <a:r>
              <a:rPr lang="en-US" dirty="0"/>
              <a:t> </a:t>
            </a:r>
            <a:r>
              <a:rPr lang="en-US" dirty="0" err="1"/>
              <a:t>nhà</a:t>
            </a:r>
            <a:r>
              <a:rPr lang="en-US" dirty="0"/>
              <a:t>)</a:t>
            </a:r>
            <a:endParaRPr spc="-20" dirty="0"/>
          </a:p>
        </p:txBody>
      </p:sp>
      <p:sp>
        <p:nvSpPr>
          <p:cNvPr id="3" name="object 3"/>
          <p:cNvSpPr txBox="1"/>
          <p:nvPr/>
        </p:nvSpPr>
        <p:spPr>
          <a:xfrm>
            <a:off x="974623" y="1837261"/>
            <a:ext cx="7348220" cy="9207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In các dòng sau ra màn hình</a:t>
            </a:r>
          </a:p>
          <a:p>
            <a:pPr marL="12700">
              <a:spcBef>
                <a:spcPts val="720"/>
              </a:spcBef>
              <a:buClr>
                <a:srgbClr val="E7BB29"/>
              </a:buClr>
              <a:buSzPct val="94230"/>
              <a:tabLst>
                <a:tab pos="287020" algn="l"/>
              </a:tabLst>
            </a:pPr>
            <a:endParaRPr lang="vi-VN" sz="2400" dirty="0">
              <a:latin typeface="Arial"/>
              <a:cs typeface="Arial"/>
            </a:endParaRPr>
          </a:p>
        </p:txBody>
      </p:sp>
      <p:pic>
        <p:nvPicPr>
          <p:cNvPr id="4" name="Picture 3">
            <a:extLst>
              <a:ext uri="{FF2B5EF4-FFF2-40B4-BE49-F238E27FC236}">
                <a16:creationId xmlns:a16="http://schemas.microsoft.com/office/drawing/2014/main" id="{D54292DB-C4FB-33DC-FFED-389C9F95EC98}"/>
              </a:ext>
            </a:extLst>
          </p:cNvPr>
          <p:cNvPicPr>
            <a:picLocks noChangeAspect="1"/>
          </p:cNvPicPr>
          <p:nvPr/>
        </p:nvPicPr>
        <p:blipFill>
          <a:blip r:embed="rId2"/>
          <a:stretch>
            <a:fillRect/>
          </a:stretch>
        </p:blipFill>
        <p:spPr>
          <a:xfrm>
            <a:off x="735560" y="2620168"/>
            <a:ext cx="10378957" cy="2785239"/>
          </a:xfrm>
          <a:prstGeom prst="rect">
            <a:avLst/>
          </a:prstGeom>
        </p:spPr>
      </p:pic>
    </p:spTree>
    <p:extLst>
      <p:ext uri="{BB962C8B-B14F-4D97-AF65-F5344CB8AC3E}">
        <p14:creationId xmlns:p14="http://schemas.microsoft.com/office/powerpoint/2010/main" val="3036687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Chú</a:t>
            </a:r>
            <a:r>
              <a:rPr lang="en-GB" dirty="0"/>
              <a:t> </a:t>
            </a:r>
            <a:r>
              <a:rPr lang="en-GB" dirty="0" err="1"/>
              <a:t>thích</a:t>
            </a:r>
            <a:r>
              <a:rPr lang="en-GB" dirty="0"/>
              <a:t> </a:t>
            </a:r>
            <a:r>
              <a:rPr lang="en-GB" dirty="0" err="1"/>
              <a:t>trong</a:t>
            </a:r>
            <a:r>
              <a:rPr lang="en-GB" dirty="0"/>
              <a:t> C(Comments)</a:t>
            </a:r>
            <a:endParaRPr spc="-20" dirty="0"/>
          </a:p>
        </p:txBody>
      </p:sp>
      <p:sp>
        <p:nvSpPr>
          <p:cNvPr id="3" name="object 3"/>
          <p:cNvSpPr txBox="1"/>
          <p:nvPr/>
        </p:nvSpPr>
        <p:spPr>
          <a:xfrm>
            <a:off x="564223" y="1837261"/>
            <a:ext cx="11063553" cy="405495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Comment trong C hay còn gọi là cách chú thích trong C hoặc là ghi chú trong C là các dòng code được bỏ qua khi chạy chương trình, nhằm giúp bạn lưu lại các thông tin khi viết chương trình như biến số này dùng làm gì, ai là người tạo và tạo ra lúc nào chẳng hạn.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Chỉ cần viết comment trong C theo những luật xác định thì dòng comment trong C sẽ không ảnh hưởng tới kết quả chương trình.</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 thông tin cần thiết được lưu giữ bởi comment trong C sẽ giúp bạn bảo trì chương trình dễ hơn, cũng như dễ chuyển giao lại dự án cho người khác hoặc là chia sẽ dự án cho nhiều người cùng làm.</a:t>
            </a:r>
          </a:p>
          <a:p>
            <a:pPr marL="12700">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2796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Cách</a:t>
            </a:r>
            <a:r>
              <a:rPr lang="en-US" dirty="0"/>
              <a:t> comment </a:t>
            </a:r>
            <a:r>
              <a:rPr lang="en-US" dirty="0" err="1"/>
              <a:t>trong</a:t>
            </a:r>
            <a:r>
              <a:rPr lang="en-US" dirty="0"/>
              <a:t> C</a:t>
            </a:r>
            <a:endParaRPr spc="-20" dirty="0"/>
          </a:p>
        </p:txBody>
      </p:sp>
      <p:sp>
        <p:nvSpPr>
          <p:cNvPr id="3" name="object 3"/>
          <p:cNvSpPr txBox="1"/>
          <p:nvPr/>
        </p:nvSpPr>
        <p:spPr>
          <a:xfrm>
            <a:off x="564223" y="1837261"/>
            <a:ext cx="11063553" cy="50526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Cách comment trên một dòng trong C</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//dòng comment</a:t>
            </a:r>
          </a:p>
          <a:p>
            <a:pPr marL="744220" lvl="1"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Cách comment trên nhiều dòng trong C</a:t>
            </a:r>
          </a:p>
          <a:p>
            <a:pPr marL="469900" lvl="1" algn="just">
              <a:spcBef>
                <a:spcPts val="720"/>
              </a:spcBef>
              <a:buClr>
                <a:srgbClr val="E7BB29"/>
              </a:buClr>
              <a:buSzPct val="94230"/>
              <a:tabLst>
                <a:tab pos="287020" algn="l"/>
              </a:tabLst>
            </a:pPr>
            <a:r>
              <a:rPr lang="vi-VN" sz="2400" dirty="0">
                <a:latin typeface="Arial"/>
                <a:cs typeface="Arial"/>
              </a:rPr>
              <a:t>/*</a:t>
            </a:r>
          </a:p>
          <a:p>
            <a:pPr marL="469900" lvl="1" algn="just">
              <a:spcBef>
                <a:spcPts val="720"/>
              </a:spcBef>
              <a:buClr>
                <a:srgbClr val="E7BB29"/>
              </a:buClr>
              <a:buSzPct val="94230"/>
              <a:tabLst>
                <a:tab pos="287020" algn="l"/>
              </a:tabLst>
            </a:pPr>
            <a:r>
              <a:rPr lang="vi-VN" sz="2400" dirty="0">
                <a:latin typeface="Arial"/>
                <a:cs typeface="Arial"/>
              </a:rPr>
              <a:t>dòng comment 1</a:t>
            </a:r>
          </a:p>
          <a:p>
            <a:pPr marL="469900" lvl="1" algn="just">
              <a:spcBef>
                <a:spcPts val="720"/>
              </a:spcBef>
              <a:buClr>
                <a:srgbClr val="E7BB29"/>
              </a:buClr>
              <a:buSzPct val="94230"/>
              <a:tabLst>
                <a:tab pos="287020" algn="l"/>
              </a:tabLst>
            </a:pPr>
            <a:r>
              <a:rPr lang="vi-VN" sz="2400" dirty="0">
                <a:latin typeface="Arial"/>
                <a:cs typeface="Arial"/>
              </a:rPr>
              <a:t>dòng comment 2</a:t>
            </a:r>
          </a:p>
          <a:p>
            <a:pPr marL="469900" lvl="1" algn="just">
              <a:spcBef>
                <a:spcPts val="720"/>
              </a:spcBef>
              <a:buClr>
                <a:srgbClr val="E7BB29"/>
              </a:buClr>
              <a:buSzPct val="94230"/>
              <a:tabLst>
                <a:tab pos="287020" algn="l"/>
              </a:tabLst>
            </a:pPr>
            <a:r>
              <a:rPr lang="vi-VN" sz="2400" dirty="0">
                <a:latin typeface="Arial"/>
                <a:cs typeface="Arial"/>
              </a:rPr>
              <a:t>…</a:t>
            </a:r>
          </a:p>
          <a:p>
            <a:pPr marL="469900" lvl="1" algn="just">
              <a:spcBef>
                <a:spcPts val="720"/>
              </a:spcBef>
              <a:buClr>
                <a:srgbClr val="E7BB29"/>
              </a:buClr>
              <a:buSzPct val="94230"/>
              <a:tabLst>
                <a:tab pos="287020" algn="l"/>
              </a:tabLst>
            </a:pPr>
            <a:r>
              <a:rPr lang="vi-VN" sz="2400" dirty="0">
                <a:latin typeface="Arial"/>
                <a:cs typeface="Arial"/>
              </a:rPr>
              <a:t>*/</a:t>
            </a:r>
          </a:p>
        </p:txBody>
      </p:sp>
      <p:pic>
        <p:nvPicPr>
          <p:cNvPr id="4" name="Picture 3">
            <a:extLst>
              <a:ext uri="{FF2B5EF4-FFF2-40B4-BE49-F238E27FC236}">
                <a16:creationId xmlns:a16="http://schemas.microsoft.com/office/drawing/2014/main" id="{04B7BEDE-88E6-99FB-FC25-214BF1B20520}"/>
              </a:ext>
            </a:extLst>
          </p:cNvPr>
          <p:cNvPicPr>
            <a:picLocks noChangeAspect="1"/>
          </p:cNvPicPr>
          <p:nvPr/>
        </p:nvPicPr>
        <p:blipFill>
          <a:blip r:embed="rId2"/>
          <a:stretch>
            <a:fillRect/>
          </a:stretch>
        </p:blipFill>
        <p:spPr>
          <a:xfrm>
            <a:off x="4188516" y="2749749"/>
            <a:ext cx="6259429" cy="1358502"/>
          </a:xfrm>
          <a:prstGeom prst="rect">
            <a:avLst/>
          </a:prstGeom>
        </p:spPr>
      </p:pic>
      <p:pic>
        <p:nvPicPr>
          <p:cNvPr id="5" name="Picture 4">
            <a:extLst>
              <a:ext uri="{FF2B5EF4-FFF2-40B4-BE49-F238E27FC236}">
                <a16:creationId xmlns:a16="http://schemas.microsoft.com/office/drawing/2014/main" id="{02DA4A0F-C355-24BF-8F63-DAABF97B5D69}"/>
              </a:ext>
            </a:extLst>
          </p:cNvPr>
          <p:cNvPicPr>
            <a:picLocks noChangeAspect="1"/>
          </p:cNvPicPr>
          <p:nvPr/>
        </p:nvPicPr>
        <p:blipFill>
          <a:blip r:embed="rId3"/>
          <a:stretch>
            <a:fillRect/>
          </a:stretch>
        </p:blipFill>
        <p:spPr>
          <a:xfrm>
            <a:off x="4188516" y="4756364"/>
            <a:ext cx="6259429" cy="1617542"/>
          </a:xfrm>
          <a:prstGeom prst="rect">
            <a:avLst/>
          </a:prstGeom>
        </p:spPr>
      </p:pic>
    </p:spTree>
    <p:extLst>
      <p:ext uri="{BB962C8B-B14F-4D97-AF65-F5344CB8AC3E}">
        <p14:creationId xmlns:p14="http://schemas.microsoft.com/office/powerpoint/2010/main" val="262376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a:t>
            </a:r>
            <a:r>
              <a:rPr lang="vi-VN" dirty="0"/>
              <a:t>C</a:t>
            </a:r>
            <a:endParaRPr spc="-20" dirty="0"/>
          </a:p>
        </p:txBody>
      </p:sp>
      <p:sp>
        <p:nvSpPr>
          <p:cNvPr id="3" name="object 3"/>
          <p:cNvSpPr txBox="1"/>
          <p:nvPr/>
        </p:nvSpPr>
        <p:spPr>
          <a:xfrm>
            <a:off x="564223" y="1837261"/>
            <a:ext cx="11063553" cy="2946961"/>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Trong lập trình C/C++ (hoặc các ngôn ngữ khác), kiểu dữ liệu chính là phần xác định các giá trị mà một biến có thể nhận hay giá trị mà một hàm có thể trả về.</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Kiểu dữ liệu của một biến, xác định kích thước (số byte) của biến đó.</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Có 4 kiểu dữ liệu trong lập trình C/C++ là: Kiểu dữ liệu cơ bản, kiểu dữ liệu enum, kiểu void và kiểu dữ liệu nâng cao.</a:t>
            </a:r>
          </a:p>
          <a:p>
            <a:pPr marL="469900" lvl="1" algn="just">
              <a:spcBef>
                <a:spcPts val="720"/>
              </a:spcBef>
              <a:buClr>
                <a:srgbClr val="E7BB29"/>
              </a:buClr>
              <a:buSzPct val="94230"/>
              <a:tabLst>
                <a:tab pos="287020" algn="l"/>
              </a:tabLst>
            </a:pPr>
            <a:endParaRPr lang="vi-VN" sz="2400" dirty="0">
              <a:latin typeface="Arial"/>
              <a:cs typeface="Arial"/>
            </a:endParaRPr>
          </a:p>
        </p:txBody>
      </p:sp>
      <p:pic>
        <p:nvPicPr>
          <p:cNvPr id="6" name="Picture 2" descr="Variables and Data Types in C Programming">
            <a:extLst>
              <a:ext uri="{FF2B5EF4-FFF2-40B4-BE49-F238E27FC236}">
                <a16:creationId xmlns:a16="http://schemas.microsoft.com/office/drawing/2014/main" id="{D0D0F300-0D32-EA64-A032-3B42B52B1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897" y="4452811"/>
            <a:ext cx="7178373" cy="240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0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Dựa</a:t>
            </a:r>
            <a:r>
              <a:rPr lang="en-US" dirty="0"/>
              <a:t> </a:t>
            </a:r>
            <a:r>
              <a:rPr lang="en-US" dirty="0" err="1"/>
              <a:t>trên</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đời</a:t>
            </a:r>
            <a:r>
              <a:rPr lang="en-US" dirty="0"/>
              <a:t> </a:t>
            </a:r>
            <a:r>
              <a:rPr lang="en-US" dirty="0" err="1"/>
              <a:t>thực</a:t>
            </a:r>
            <a:endParaRPr spc="-20" dirty="0"/>
          </a:p>
        </p:txBody>
      </p:sp>
      <p:sp>
        <p:nvSpPr>
          <p:cNvPr id="3" name="object 3"/>
          <p:cNvSpPr txBox="1"/>
          <p:nvPr/>
        </p:nvSpPr>
        <p:spPr>
          <a:xfrm>
            <a:off x="564223" y="1837261"/>
            <a:ext cx="11063553" cy="41344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Dữ liệu dưới dạng số: (Kiểu số thực và kiểu số nguyên)</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Dữ liệu dưới dạng ký tự.</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Dữ liệu dưới dạng chuỗi kí tự.</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Ví dụ:</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Tôi năm nay </a:t>
            </a:r>
            <a:r>
              <a:rPr lang="vi-VN" sz="2400" dirty="0">
                <a:solidFill>
                  <a:srgbClr val="FF0000"/>
                </a:solidFill>
                <a:latin typeface="Arial"/>
                <a:cs typeface="Arial"/>
              </a:rPr>
              <a:t>20</a:t>
            </a:r>
            <a:r>
              <a:rPr lang="vi-VN" sz="2400" dirty="0">
                <a:latin typeface="Arial"/>
                <a:cs typeface="Arial"/>
              </a:rPr>
              <a:t> tuổi, </a:t>
            </a:r>
            <a:r>
              <a:rPr lang="vi-VN" sz="2400" dirty="0">
                <a:solidFill>
                  <a:srgbClr val="FF0000"/>
                </a:solidFill>
                <a:latin typeface="Arial"/>
                <a:cs typeface="Arial"/>
              </a:rPr>
              <a:t>6</a:t>
            </a:r>
            <a:r>
              <a:rPr lang="vi-VN" sz="2400" dirty="0">
                <a:latin typeface="Arial"/>
                <a:cs typeface="Arial"/>
              </a:rPr>
              <a:t> tháng và </a:t>
            </a:r>
            <a:r>
              <a:rPr lang="vi-VN" sz="2400" dirty="0">
                <a:solidFill>
                  <a:srgbClr val="FF0000"/>
                </a:solidFill>
                <a:latin typeface="Arial"/>
                <a:cs typeface="Arial"/>
              </a:rPr>
              <a:t>200</a:t>
            </a:r>
            <a:r>
              <a:rPr lang="vi-VN" sz="2400" dirty="0">
                <a:latin typeface="Arial"/>
                <a:cs typeface="Arial"/>
              </a:rPr>
              <a:t> ngày.</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Nhiệt độ hôm nay là </a:t>
            </a:r>
            <a:r>
              <a:rPr lang="vi-VN" sz="2400" dirty="0">
                <a:solidFill>
                  <a:srgbClr val="FF0000"/>
                </a:solidFill>
                <a:latin typeface="Arial"/>
                <a:cs typeface="Arial"/>
              </a:rPr>
              <a:t>34.7</a:t>
            </a:r>
            <a:r>
              <a:rPr lang="vi-VN" sz="2400" dirty="0">
                <a:latin typeface="Arial"/>
                <a:cs typeface="Arial"/>
              </a:rPr>
              <a:t> độ.</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Tôi được điểm </a:t>
            </a:r>
            <a:r>
              <a:rPr lang="vi-VN" sz="2400" dirty="0">
                <a:solidFill>
                  <a:srgbClr val="FF0000"/>
                </a:solidFill>
                <a:latin typeface="Arial"/>
                <a:cs typeface="Arial"/>
              </a:rPr>
              <a:t>“A”</a:t>
            </a:r>
            <a:r>
              <a:rPr lang="vi-VN" sz="2400" dirty="0">
                <a:latin typeface="Arial"/>
                <a:cs typeface="Arial"/>
              </a:rPr>
              <a:t> trong môn tin học</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Tên tôi là </a:t>
            </a:r>
            <a:r>
              <a:rPr lang="vi-VN" sz="2400" dirty="0">
                <a:solidFill>
                  <a:srgbClr val="FF0000"/>
                </a:solidFill>
                <a:latin typeface="Arial"/>
                <a:cs typeface="Arial"/>
              </a:rPr>
              <a:t>“Nguyễn Văn A”</a:t>
            </a:r>
          </a:p>
          <a:p>
            <a:pPr marL="469900" lvl="1" algn="just">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216290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US" dirty="0"/>
              <a:t>Basic Types</a:t>
            </a:r>
            <a:endParaRPr spc="-20" dirty="0"/>
          </a:p>
        </p:txBody>
      </p:sp>
      <p:sp>
        <p:nvSpPr>
          <p:cNvPr id="3" name="object 3"/>
          <p:cNvSpPr txBox="1"/>
          <p:nvPr/>
        </p:nvSpPr>
        <p:spPr>
          <a:xfrm>
            <a:off x="168068" y="1976592"/>
            <a:ext cx="2968240" cy="400110"/>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US" sz="2000" dirty="0"/>
              <a:t>Integer Types</a:t>
            </a:r>
            <a:endParaRPr lang="vi-VN" sz="2000" dirty="0">
              <a:latin typeface="Arial"/>
              <a:cs typeface="Arial"/>
            </a:endParaRPr>
          </a:p>
        </p:txBody>
      </p:sp>
      <p:sp>
        <p:nvSpPr>
          <p:cNvPr id="8" name="object 3">
            <a:extLst>
              <a:ext uri="{FF2B5EF4-FFF2-40B4-BE49-F238E27FC236}">
                <a16:creationId xmlns:a16="http://schemas.microsoft.com/office/drawing/2014/main" id="{85B8989D-FBAC-6A79-E3A5-EB208DE0AC52}"/>
              </a:ext>
            </a:extLst>
          </p:cNvPr>
          <p:cNvSpPr txBox="1"/>
          <p:nvPr/>
        </p:nvSpPr>
        <p:spPr>
          <a:xfrm>
            <a:off x="7892041" y="2176647"/>
            <a:ext cx="2968240" cy="400110"/>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US" sz="2000" dirty="0"/>
              <a:t>Floating-Point Types</a:t>
            </a:r>
          </a:p>
        </p:txBody>
      </p:sp>
      <p:sp>
        <p:nvSpPr>
          <p:cNvPr id="12" name="object 3">
            <a:extLst>
              <a:ext uri="{FF2B5EF4-FFF2-40B4-BE49-F238E27FC236}">
                <a16:creationId xmlns:a16="http://schemas.microsoft.com/office/drawing/2014/main" id="{87DFD471-FD07-D23F-2CB4-8B419AAC5F8B}"/>
              </a:ext>
            </a:extLst>
          </p:cNvPr>
          <p:cNvSpPr txBox="1"/>
          <p:nvPr/>
        </p:nvSpPr>
        <p:spPr>
          <a:xfrm>
            <a:off x="7892041" y="4281244"/>
            <a:ext cx="2968240" cy="400110"/>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US" sz="2000" dirty="0"/>
              <a:t>Char Datatype</a:t>
            </a:r>
          </a:p>
        </p:txBody>
      </p:sp>
      <p:pic>
        <p:nvPicPr>
          <p:cNvPr id="13" name="Picture 12">
            <a:extLst>
              <a:ext uri="{FF2B5EF4-FFF2-40B4-BE49-F238E27FC236}">
                <a16:creationId xmlns:a16="http://schemas.microsoft.com/office/drawing/2014/main" id="{FA939527-F4C3-4D04-3D3E-67DC43E4EDAF}"/>
              </a:ext>
            </a:extLst>
          </p:cNvPr>
          <p:cNvPicPr>
            <a:picLocks noChangeAspect="1"/>
          </p:cNvPicPr>
          <p:nvPr/>
        </p:nvPicPr>
        <p:blipFill>
          <a:blip r:embed="rId2"/>
          <a:stretch>
            <a:fillRect/>
          </a:stretch>
        </p:blipFill>
        <p:spPr>
          <a:xfrm>
            <a:off x="168068" y="2576757"/>
            <a:ext cx="5572125" cy="3571875"/>
          </a:xfrm>
          <a:prstGeom prst="rect">
            <a:avLst/>
          </a:prstGeom>
        </p:spPr>
      </p:pic>
      <p:pic>
        <p:nvPicPr>
          <p:cNvPr id="14" name="Picture 13">
            <a:extLst>
              <a:ext uri="{FF2B5EF4-FFF2-40B4-BE49-F238E27FC236}">
                <a16:creationId xmlns:a16="http://schemas.microsoft.com/office/drawing/2014/main" id="{E6C90CC5-F977-B3A7-EE4C-145A2D96F169}"/>
              </a:ext>
            </a:extLst>
          </p:cNvPr>
          <p:cNvPicPr>
            <a:picLocks noChangeAspect="1"/>
          </p:cNvPicPr>
          <p:nvPr/>
        </p:nvPicPr>
        <p:blipFill>
          <a:blip r:embed="rId3"/>
          <a:stretch>
            <a:fillRect/>
          </a:stretch>
        </p:blipFill>
        <p:spPr>
          <a:xfrm>
            <a:off x="7090195" y="2822360"/>
            <a:ext cx="5101805" cy="1213280"/>
          </a:xfrm>
          <a:prstGeom prst="rect">
            <a:avLst/>
          </a:prstGeom>
        </p:spPr>
      </p:pic>
      <p:pic>
        <p:nvPicPr>
          <p:cNvPr id="15" name="Picture 14">
            <a:extLst>
              <a:ext uri="{FF2B5EF4-FFF2-40B4-BE49-F238E27FC236}">
                <a16:creationId xmlns:a16="http://schemas.microsoft.com/office/drawing/2014/main" id="{D5D6E232-FDCE-9EEE-17E7-F929717D805A}"/>
              </a:ext>
            </a:extLst>
          </p:cNvPr>
          <p:cNvPicPr>
            <a:picLocks noChangeAspect="1"/>
          </p:cNvPicPr>
          <p:nvPr/>
        </p:nvPicPr>
        <p:blipFill>
          <a:blip r:embed="rId4"/>
          <a:stretch>
            <a:fillRect/>
          </a:stretch>
        </p:blipFill>
        <p:spPr>
          <a:xfrm>
            <a:off x="7090195" y="4926958"/>
            <a:ext cx="4829175" cy="1857375"/>
          </a:xfrm>
          <a:prstGeom prst="rect">
            <a:avLst/>
          </a:prstGeom>
        </p:spPr>
      </p:pic>
    </p:spTree>
    <p:extLst>
      <p:ext uri="{BB962C8B-B14F-4D97-AF65-F5344CB8AC3E}">
        <p14:creationId xmlns:p14="http://schemas.microsoft.com/office/powerpoint/2010/main" val="405901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68" y="906692"/>
            <a:ext cx="12126481" cy="782907"/>
          </a:xfrm>
          <a:prstGeom prst="rect">
            <a:avLst/>
          </a:prstGeom>
        </p:spPr>
        <p:txBody>
          <a:bodyPr vert="horz" wrap="square" lIns="0" tIns="13335" rIns="0" bIns="0" rtlCol="0">
            <a:spAutoFit/>
          </a:bodyPr>
          <a:lstStyle/>
          <a:p>
            <a:pPr marL="12700" algn="l">
              <a:spcBef>
                <a:spcPts val="105"/>
              </a:spcBef>
            </a:pPr>
            <a:r>
              <a:rPr lang="en-US" dirty="0" err="1"/>
              <a:t>Trình</a:t>
            </a:r>
            <a:r>
              <a:rPr lang="en-US" dirty="0"/>
              <a:t> </a:t>
            </a:r>
            <a:r>
              <a:rPr lang="en-US" dirty="0" err="1"/>
              <a:t>biên</a:t>
            </a:r>
            <a:r>
              <a:rPr lang="en-US" dirty="0"/>
              <a:t> </a:t>
            </a:r>
            <a:r>
              <a:rPr lang="en-US" dirty="0" err="1"/>
              <a:t>dịch</a:t>
            </a:r>
            <a:r>
              <a:rPr lang="en-US" dirty="0"/>
              <a:t> </a:t>
            </a:r>
            <a:r>
              <a:rPr lang="en-US" dirty="0" err="1"/>
              <a:t>quyết</a:t>
            </a:r>
            <a:r>
              <a:rPr lang="en-US" dirty="0"/>
              <a:t> </a:t>
            </a:r>
            <a:r>
              <a:rPr lang="en-US" dirty="0" err="1"/>
              <a:t>định</a:t>
            </a:r>
            <a:r>
              <a:rPr lang="en-US" dirty="0"/>
              <a:t> </a:t>
            </a:r>
            <a:r>
              <a:rPr lang="en-US" dirty="0" err="1"/>
              <a:t>kích</a:t>
            </a:r>
            <a:r>
              <a:rPr lang="en-US" dirty="0"/>
              <a:t> </a:t>
            </a:r>
            <a:r>
              <a:rPr lang="en-US" dirty="0" err="1"/>
              <a:t>thước</a:t>
            </a:r>
            <a:r>
              <a:rPr lang="en-US" dirty="0"/>
              <a:t> Byte</a:t>
            </a:r>
            <a:endParaRPr spc="-20" dirty="0"/>
          </a:p>
        </p:txBody>
      </p:sp>
      <p:sp>
        <p:nvSpPr>
          <p:cNvPr id="3" name="object 3"/>
          <p:cNvSpPr txBox="1"/>
          <p:nvPr/>
        </p:nvSpPr>
        <p:spPr>
          <a:xfrm>
            <a:off x="168068" y="1689599"/>
            <a:ext cx="5788351" cy="707886"/>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t>Dưới đây là việc triển khai các loại dữ liệu số nguyên trên trình biên dịch arduino(avr-gcc)</a:t>
            </a:r>
          </a:p>
        </p:txBody>
      </p:sp>
      <p:sp>
        <p:nvSpPr>
          <p:cNvPr id="8" name="object 3">
            <a:extLst>
              <a:ext uri="{FF2B5EF4-FFF2-40B4-BE49-F238E27FC236}">
                <a16:creationId xmlns:a16="http://schemas.microsoft.com/office/drawing/2014/main" id="{85B8989D-FBAC-6A79-E3A5-EB208DE0AC52}"/>
              </a:ext>
            </a:extLst>
          </p:cNvPr>
          <p:cNvSpPr txBox="1"/>
          <p:nvPr/>
        </p:nvSpPr>
        <p:spPr>
          <a:xfrm>
            <a:off x="7491117" y="1748148"/>
            <a:ext cx="4027329" cy="1015663"/>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000" dirty="0"/>
              <a:t>Dưới đây là việc triển khai các loại dữ liệu số nguyên trên trình biên dịch ARM 32 bit</a:t>
            </a:r>
          </a:p>
        </p:txBody>
      </p:sp>
      <p:pic>
        <p:nvPicPr>
          <p:cNvPr id="9" name="Picture 8">
            <a:extLst>
              <a:ext uri="{FF2B5EF4-FFF2-40B4-BE49-F238E27FC236}">
                <a16:creationId xmlns:a16="http://schemas.microsoft.com/office/drawing/2014/main" id="{6D87D9B2-9C0D-5F48-860F-91D9983876B8}"/>
              </a:ext>
            </a:extLst>
          </p:cNvPr>
          <p:cNvPicPr>
            <a:picLocks noChangeAspect="1"/>
          </p:cNvPicPr>
          <p:nvPr/>
        </p:nvPicPr>
        <p:blipFill>
          <a:blip r:embed="rId2"/>
          <a:stretch>
            <a:fillRect/>
          </a:stretch>
        </p:blipFill>
        <p:spPr>
          <a:xfrm>
            <a:off x="6653612" y="2763811"/>
            <a:ext cx="5039608" cy="3797877"/>
          </a:xfrm>
          <a:prstGeom prst="rect">
            <a:avLst/>
          </a:prstGeom>
        </p:spPr>
      </p:pic>
      <p:pic>
        <p:nvPicPr>
          <p:cNvPr id="3074" name="Picture 2">
            <a:extLst>
              <a:ext uri="{FF2B5EF4-FFF2-40B4-BE49-F238E27FC236}">
                <a16:creationId xmlns:a16="http://schemas.microsoft.com/office/drawing/2014/main" id="{EA16E93E-FBE9-C777-B816-D943E8F43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63" y="2514861"/>
            <a:ext cx="59340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48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Trình</a:t>
            </a:r>
            <a:r>
              <a:rPr lang="en-US" dirty="0"/>
              <a:t> </a:t>
            </a:r>
            <a:r>
              <a:rPr lang="en-US" dirty="0" err="1"/>
              <a:t>biên</a:t>
            </a:r>
            <a:r>
              <a:rPr lang="en-US" dirty="0"/>
              <a:t> </a:t>
            </a:r>
            <a:r>
              <a:rPr lang="en-US" dirty="0" err="1"/>
              <a:t>dịch</a:t>
            </a:r>
            <a:r>
              <a:rPr lang="en-US" dirty="0"/>
              <a:t> </a:t>
            </a:r>
            <a:r>
              <a:rPr lang="en-US" dirty="0" err="1"/>
              <a:t>quyết</a:t>
            </a:r>
            <a:r>
              <a:rPr lang="en-US" dirty="0"/>
              <a:t> </a:t>
            </a:r>
            <a:r>
              <a:rPr lang="en-US" dirty="0" err="1"/>
              <a:t>định</a:t>
            </a:r>
            <a:r>
              <a:rPr lang="en-US" dirty="0"/>
              <a:t> </a:t>
            </a:r>
            <a:r>
              <a:rPr lang="en-US" dirty="0" err="1"/>
              <a:t>kích</a:t>
            </a:r>
            <a:r>
              <a:rPr lang="en-US" dirty="0"/>
              <a:t> </a:t>
            </a:r>
            <a:r>
              <a:rPr lang="en-US" dirty="0" err="1"/>
              <a:t>thước</a:t>
            </a:r>
            <a:r>
              <a:rPr lang="en-US" dirty="0"/>
              <a:t> Byte</a:t>
            </a:r>
            <a:endParaRPr spc="-20" dirty="0"/>
          </a:p>
        </p:txBody>
      </p:sp>
      <p:sp>
        <p:nvSpPr>
          <p:cNvPr id="3" name="object 3"/>
          <p:cNvSpPr txBox="1"/>
          <p:nvPr/>
        </p:nvSpPr>
        <p:spPr>
          <a:xfrm>
            <a:off x="564223" y="1837261"/>
            <a:ext cx="11063553" cy="2695610"/>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Kích thước của các kiểu dữ liệu phụ thuộc vào trình biên dịch hoặc bạn có thể nói rằng kiến trúc hệ thống tức là trình biên dịch 32 bit hoặc trình biên dịch 64 bit.</a:t>
            </a:r>
          </a:p>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Kích thước của kiểu dữ liệu int là 2 byte trong kiến trúc 32 bit hoặc 4 byte trong kiến trúc 64 bit.</a:t>
            </a:r>
          </a:p>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Kiểm tra kích thước của kiểu dữ liệu sử dụng hàm “sizeof”.</a:t>
            </a:r>
          </a:p>
          <a:p>
            <a:pPr marL="287020" indent="-274320" algn="just">
              <a:spcBef>
                <a:spcPts val="720"/>
              </a:spcBef>
              <a:buClr>
                <a:srgbClr val="E7BB29"/>
              </a:buClr>
              <a:buSzPct val="94230"/>
              <a:buFont typeface="Segoe UI Symbol"/>
              <a:buChar char="⚫"/>
              <a:tabLst>
                <a:tab pos="287020" algn="l"/>
              </a:tabLst>
            </a:pPr>
            <a:r>
              <a:rPr lang="vi-VN" sz="2000" dirty="0">
                <a:latin typeface="Arial"/>
                <a:cs typeface="Arial"/>
              </a:rPr>
              <a:t>Ví dụ 2:</a:t>
            </a:r>
          </a:p>
          <a:p>
            <a:pPr marL="744220" lvl="1" indent="-274320" algn="just">
              <a:spcBef>
                <a:spcPts val="720"/>
              </a:spcBef>
              <a:buClr>
                <a:srgbClr val="E7BB29"/>
              </a:buClr>
              <a:buSzPct val="94230"/>
              <a:buFont typeface="Segoe UI Symbol"/>
              <a:buChar char="⚫"/>
              <a:tabLst>
                <a:tab pos="287020" algn="l"/>
              </a:tabLst>
            </a:pPr>
            <a:r>
              <a:rPr lang="vi-VN" sz="2000" dirty="0">
                <a:latin typeface="Arial"/>
                <a:cs typeface="Arial"/>
              </a:rPr>
              <a:t>Sử dụng gcc kiểm tra sizeof của int.</a:t>
            </a:r>
          </a:p>
          <a:p>
            <a:pPr marL="744220" lvl="1" indent="-274320" algn="just">
              <a:spcBef>
                <a:spcPts val="720"/>
              </a:spcBef>
              <a:buClr>
                <a:srgbClr val="E7BB29"/>
              </a:buClr>
              <a:buSzPct val="94230"/>
              <a:buFont typeface="Segoe UI Symbol"/>
              <a:buChar char="⚫"/>
              <a:tabLst>
                <a:tab pos="287020" algn="l"/>
              </a:tabLst>
            </a:pPr>
            <a:r>
              <a:rPr lang="vi-VN" sz="2000" dirty="0">
                <a:latin typeface="Arial"/>
                <a:cs typeface="Arial"/>
              </a:rPr>
              <a:t>Sử dụng Arduino kiểm tra sizeof của int.</a:t>
            </a:r>
          </a:p>
        </p:txBody>
      </p:sp>
      <p:pic>
        <p:nvPicPr>
          <p:cNvPr id="5" name="Picture 4">
            <a:extLst>
              <a:ext uri="{FF2B5EF4-FFF2-40B4-BE49-F238E27FC236}">
                <a16:creationId xmlns:a16="http://schemas.microsoft.com/office/drawing/2014/main" id="{C8E9F37E-6E08-D0DE-1BA5-CDA5E78ED073}"/>
              </a:ext>
            </a:extLst>
          </p:cNvPr>
          <p:cNvPicPr>
            <a:picLocks noChangeAspect="1"/>
          </p:cNvPicPr>
          <p:nvPr/>
        </p:nvPicPr>
        <p:blipFill>
          <a:blip r:embed="rId2"/>
          <a:stretch>
            <a:fillRect/>
          </a:stretch>
        </p:blipFill>
        <p:spPr>
          <a:xfrm>
            <a:off x="1033684" y="4532871"/>
            <a:ext cx="3886200" cy="2190750"/>
          </a:xfrm>
          <a:prstGeom prst="rect">
            <a:avLst/>
          </a:prstGeom>
        </p:spPr>
      </p:pic>
      <p:pic>
        <p:nvPicPr>
          <p:cNvPr id="7" name="Picture 6">
            <a:extLst>
              <a:ext uri="{FF2B5EF4-FFF2-40B4-BE49-F238E27FC236}">
                <a16:creationId xmlns:a16="http://schemas.microsoft.com/office/drawing/2014/main" id="{49EEC2CE-6FC2-3E37-0FDE-71F4B1659598}"/>
              </a:ext>
            </a:extLst>
          </p:cNvPr>
          <p:cNvPicPr>
            <a:picLocks noChangeAspect="1"/>
          </p:cNvPicPr>
          <p:nvPr/>
        </p:nvPicPr>
        <p:blipFill>
          <a:blip r:embed="rId3"/>
          <a:stretch>
            <a:fillRect/>
          </a:stretch>
        </p:blipFill>
        <p:spPr>
          <a:xfrm>
            <a:off x="6845182" y="3473008"/>
            <a:ext cx="4782594" cy="3385341"/>
          </a:xfrm>
          <a:prstGeom prst="rect">
            <a:avLst/>
          </a:prstGeom>
        </p:spPr>
      </p:pic>
    </p:spTree>
    <p:extLst>
      <p:ext uri="{BB962C8B-B14F-4D97-AF65-F5344CB8AC3E}">
        <p14:creationId xmlns:p14="http://schemas.microsoft.com/office/powerpoint/2010/main" val="413188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Kiểu</a:t>
            </a:r>
            <a:r>
              <a:rPr lang="en-US" dirty="0"/>
              <a:t> </a:t>
            </a:r>
            <a:r>
              <a:rPr lang="en-US" dirty="0" err="1"/>
              <a:t>dữ</a:t>
            </a:r>
            <a:r>
              <a:rPr lang="en-US" dirty="0"/>
              <a:t> </a:t>
            </a:r>
            <a:r>
              <a:rPr lang="en-US" dirty="0" err="1"/>
              <a:t>liệu</a:t>
            </a:r>
            <a:r>
              <a:rPr lang="en-US" dirty="0"/>
              <a:t> “char”</a:t>
            </a:r>
            <a:endParaRPr spc="-20" dirty="0"/>
          </a:p>
        </p:txBody>
      </p:sp>
      <p:sp>
        <p:nvSpPr>
          <p:cNvPr id="3" name="object 3"/>
          <p:cNvSpPr txBox="1"/>
          <p:nvPr/>
        </p:nvSpPr>
        <p:spPr>
          <a:xfrm>
            <a:off x="564223" y="1837261"/>
            <a:ext cx="11063553" cy="2577629"/>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Kiểu char là kiểu dữ liệu chỉ lưu trữ được 1 ký tự trong bảng mã ASCII, ký tự này có thể là một chữ cái (a, b, c, ... x, y, z), một chữ số  (0, 1, 2,..., 9), một phép toán (+, -, *, /) hay một ký tự bất kỳ khác (!, &amp;,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Một biến char chiếm 1 byte trong bộ nhớ.</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Char là kiểu dữ liệu số nguyên nhỏ nhất với 1 byte.</a:t>
            </a:r>
          </a:p>
          <a:p>
            <a:pPr marL="469900" lvl="1" algn="just">
              <a:spcBef>
                <a:spcPts val="720"/>
              </a:spcBef>
              <a:buClr>
                <a:srgbClr val="E7BB29"/>
              </a:buClr>
              <a:buSzPct val="94230"/>
              <a:tabLst>
                <a:tab pos="287020" algn="l"/>
              </a:tabLst>
            </a:pPr>
            <a:endParaRPr lang="vi-VN" sz="2400" dirty="0">
              <a:latin typeface="Arial"/>
              <a:cs typeface="Arial"/>
            </a:endParaRPr>
          </a:p>
        </p:txBody>
      </p:sp>
    </p:spTree>
    <p:extLst>
      <p:ext uri="{BB962C8B-B14F-4D97-AF65-F5344CB8AC3E}">
        <p14:creationId xmlns:p14="http://schemas.microsoft.com/office/powerpoint/2010/main" val="339862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Giới hạn của kiểu “char”</a:t>
            </a:r>
            <a:endParaRPr spc="-20" dirty="0"/>
          </a:p>
        </p:txBody>
      </p:sp>
      <p:sp>
        <p:nvSpPr>
          <p:cNvPr id="3" name="object 3"/>
          <p:cNvSpPr txBox="1"/>
          <p:nvPr/>
        </p:nvSpPr>
        <p:spPr>
          <a:xfrm>
            <a:off x="564223" y="1837261"/>
            <a:ext cx="11063553" cy="41344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Tại sao giới hạn của kiểu char lại là?</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Kiểu char được biểu diễn dưới dạng bit thế nào?</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469900" lvl="1" algn="just">
              <a:spcBef>
                <a:spcPts val="720"/>
              </a:spcBef>
              <a:buClr>
                <a:srgbClr val="E7BB29"/>
              </a:buClr>
              <a:buSzPct val="94230"/>
              <a:tabLst>
                <a:tab pos="287020" algn="l"/>
              </a:tabLst>
            </a:pPr>
            <a:endParaRPr lang="vi-VN" sz="2400" dirty="0">
              <a:latin typeface="Arial"/>
              <a:cs typeface="Arial"/>
            </a:endParaRPr>
          </a:p>
        </p:txBody>
      </p:sp>
      <p:pic>
        <p:nvPicPr>
          <p:cNvPr id="4" name="Picture 4" descr="Character Data Types in C Language - Dot Net Tutorials">
            <a:extLst>
              <a:ext uri="{FF2B5EF4-FFF2-40B4-BE49-F238E27FC236}">
                <a16:creationId xmlns:a16="http://schemas.microsoft.com/office/drawing/2014/main" id="{10D8C4C7-A752-E505-CDEE-0FE5C1510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6" y="2493183"/>
            <a:ext cx="82391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9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Mục tiêu</a:t>
            </a:r>
            <a:endParaRPr spc="-20" dirty="0"/>
          </a:p>
        </p:txBody>
      </p:sp>
      <p:sp>
        <p:nvSpPr>
          <p:cNvPr id="3" name="object 3"/>
          <p:cNvSpPr txBox="1"/>
          <p:nvPr/>
        </p:nvSpPr>
        <p:spPr>
          <a:xfrm>
            <a:off x="974623" y="1837261"/>
            <a:ext cx="7348220" cy="4873129"/>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Hoàn thành C nhúng(mọi người đều hiểu và vượt qua bài test).</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Làm một project nhỏ(cái này mọi người có thể tự nghĩ học anh nghĩ hộ).</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Thành thạo sử dụng:</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Ubuntu command line.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Github Destop.</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Aruino IDE.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Gcc, Makefile.</a:t>
            </a:r>
          </a:p>
          <a:p>
            <a:pPr marL="744220" lvl="1" indent="-274320">
              <a:spcBef>
                <a:spcPts val="720"/>
              </a:spcBef>
              <a:buClr>
                <a:srgbClr val="E7BB29"/>
              </a:buClr>
              <a:buSzPct val="94230"/>
              <a:buFont typeface="Segoe UI Symbol"/>
              <a:buChar char="⚫"/>
              <a:tabLst>
                <a:tab pos="287020" algn="l"/>
              </a:tabLst>
            </a:pPr>
            <a:r>
              <a:rPr lang="vi-VN" sz="2400" dirty="0">
                <a:latin typeface="Arial"/>
                <a:cs typeface="Arial"/>
              </a:rPr>
              <a:t>Proteus.</a:t>
            </a:r>
          </a:p>
          <a:p>
            <a:pPr marL="744220" lvl="1" indent="-274320">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3310282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1552348"/>
          </a:xfrm>
          <a:prstGeom prst="rect">
            <a:avLst/>
          </a:prstGeom>
        </p:spPr>
        <p:txBody>
          <a:bodyPr vert="horz" wrap="square" lIns="0" tIns="13335" rIns="0" bIns="0" rtlCol="0">
            <a:spAutoFit/>
          </a:bodyPr>
          <a:lstStyle/>
          <a:p>
            <a:pPr marL="12700" algn="l">
              <a:spcBef>
                <a:spcPts val="105"/>
              </a:spcBef>
            </a:pPr>
            <a:r>
              <a:rPr lang="en-US" dirty="0" err="1"/>
              <a:t>Cấu</a:t>
            </a:r>
            <a:r>
              <a:rPr lang="en-US" dirty="0"/>
              <a:t> </a:t>
            </a:r>
            <a:r>
              <a:rPr lang="en-US" dirty="0" err="1"/>
              <a:t>trúc</a:t>
            </a:r>
            <a:r>
              <a:rPr lang="en-US" dirty="0"/>
              <a:t> </a:t>
            </a:r>
            <a:r>
              <a:rPr lang="en-US" dirty="0" err="1"/>
              <a:t>kiểu</a:t>
            </a:r>
            <a:r>
              <a:rPr lang="en-US" dirty="0"/>
              <a:t> char </a:t>
            </a:r>
            <a:r>
              <a:rPr lang="en-US" dirty="0" err="1"/>
              <a:t>khi</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Binary </a:t>
            </a:r>
            <a:endParaRPr spc="-20" dirty="0"/>
          </a:p>
        </p:txBody>
      </p:sp>
      <p:pic>
        <p:nvPicPr>
          <p:cNvPr id="5" name="Picture 2" descr="unsigned char in C with Examples - GeeksforGeeks">
            <a:extLst>
              <a:ext uri="{FF2B5EF4-FFF2-40B4-BE49-F238E27FC236}">
                <a16:creationId xmlns:a16="http://schemas.microsoft.com/office/drawing/2014/main" id="{AFE605CA-7B76-17FE-E13E-2334DB50A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400" y="2332415"/>
            <a:ext cx="7221199" cy="442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330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số</a:t>
            </a:r>
            <a:r>
              <a:rPr lang="en-US" dirty="0"/>
              <a:t> </a:t>
            </a:r>
            <a:r>
              <a:rPr lang="en-US" dirty="0" err="1"/>
              <a:t>âm</a:t>
            </a:r>
            <a:endParaRPr spc="-20" dirty="0"/>
          </a:p>
        </p:txBody>
      </p:sp>
      <p:graphicFrame>
        <p:nvGraphicFramePr>
          <p:cNvPr id="7" name="Table 5">
            <a:extLst>
              <a:ext uri="{FF2B5EF4-FFF2-40B4-BE49-F238E27FC236}">
                <a16:creationId xmlns:a16="http://schemas.microsoft.com/office/drawing/2014/main" id="{D4C14F77-D0F6-8450-3875-FCD009133702}"/>
              </a:ext>
            </a:extLst>
          </p:cNvPr>
          <p:cNvGraphicFramePr>
            <a:graphicFrameLocks/>
          </p:cNvGraphicFramePr>
          <p:nvPr>
            <p:extLst>
              <p:ext uri="{D42A27DB-BD31-4B8C-83A1-F6EECF244321}">
                <p14:modId xmlns:p14="http://schemas.microsoft.com/office/powerpoint/2010/main" val="2394001689"/>
              </p:ext>
            </p:extLst>
          </p:nvPr>
        </p:nvGraphicFramePr>
        <p:xfrm>
          <a:off x="2129683" y="4564427"/>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
        <p:nvSpPr>
          <p:cNvPr id="8" name="Rectangle 7">
            <a:extLst>
              <a:ext uri="{FF2B5EF4-FFF2-40B4-BE49-F238E27FC236}">
                <a16:creationId xmlns:a16="http://schemas.microsoft.com/office/drawing/2014/main" id="{F927281C-C5AD-C0D3-DB93-59E25B0B6DDA}"/>
              </a:ext>
            </a:extLst>
          </p:cNvPr>
          <p:cNvSpPr/>
          <p:nvPr/>
        </p:nvSpPr>
        <p:spPr>
          <a:xfrm>
            <a:off x="3939612" y="2858054"/>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graphicFrame>
        <p:nvGraphicFramePr>
          <p:cNvPr id="9" name="Table 8">
            <a:extLst>
              <a:ext uri="{FF2B5EF4-FFF2-40B4-BE49-F238E27FC236}">
                <a16:creationId xmlns:a16="http://schemas.microsoft.com/office/drawing/2014/main" id="{A66E242D-43AE-FB57-1126-809DF2B1A122}"/>
              </a:ext>
            </a:extLst>
          </p:cNvPr>
          <p:cNvGraphicFramePr>
            <a:graphicFrameLocks/>
          </p:cNvGraphicFramePr>
          <p:nvPr>
            <p:extLst>
              <p:ext uri="{D42A27DB-BD31-4B8C-83A1-F6EECF244321}">
                <p14:modId xmlns:p14="http://schemas.microsoft.com/office/powerpoint/2010/main" val="2225240748"/>
              </p:ext>
            </p:extLst>
          </p:nvPr>
        </p:nvGraphicFramePr>
        <p:xfrm>
          <a:off x="2129683" y="4987836"/>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10" name="Left Brace 9">
            <a:extLst>
              <a:ext uri="{FF2B5EF4-FFF2-40B4-BE49-F238E27FC236}">
                <a16:creationId xmlns:a16="http://schemas.microsoft.com/office/drawing/2014/main" id="{DCD8D044-3EE5-8E9A-D802-27E3E1985615}"/>
              </a:ext>
            </a:extLst>
          </p:cNvPr>
          <p:cNvSpPr/>
          <p:nvPr/>
        </p:nvSpPr>
        <p:spPr>
          <a:xfrm rot="5400000">
            <a:off x="4021455" y="2268444"/>
            <a:ext cx="1398410" cy="4040381"/>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Oval 10">
            <a:extLst>
              <a:ext uri="{FF2B5EF4-FFF2-40B4-BE49-F238E27FC236}">
                <a16:creationId xmlns:a16="http://schemas.microsoft.com/office/drawing/2014/main" id="{815531F6-B87C-BD2D-FB71-2ED9A8BCF9D4}"/>
              </a:ext>
            </a:extLst>
          </p:cNvPr>
          <p:cNvSpPr/>
          <p:nvPr/>
        </p:nvSpPr>
        <p:spPr>
          <a:xfrm>
            <a:off x="4422003" y="3028212"/>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sp>
        <p:nvSpPr>
          <p:cNvPr id="12" name="Oval 11">
            <a:extLst>
              <a:ext uri="{FF2B5EF4-FFF2-40B4-BE49-F238E27FC236}">
                <a16:creationId xmlns:a16="http://schemas.microsoft.com/office/drawing/2014/main" id="{862579CD-7BCB-07C2-6265-D20FDB6D6EDC}"/>
              </a:ext>
            </a:extLst>
          </p:cNvPr>
          <p:cNvSpPr/>
          <p:nvPr/>
        </p:nvSpPr>
        <p:spPr>
          <a:xfrm>
            <a:off x="4122900" y="3204522"/>
            <a:ext cx="299103" cy="33528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8CF909DD-3296-B7C4-FE76-A4252EEF0FCC}"/>
              </a:ext>
            </a:extLst>
          </p:cNvPr>
          <p:cNvCxnSpPr>
            <a:cxnSpLocks/>
            <a:stCxn id="9" idx="1"/>
            <a:endCxn id="8" idx="1"/>
          </p:cNvCxnSpPr>
          <p:nvPr/>
        </p:nvCxnSpPr>
        <p:spPr>
          <a:xfrm rot="10800000" flipH="1">
            <a:off x="2129682" y="3315255"/>
            <a:ext cx="1809929" cy="1954855"/>
          </a:xfrm>
          <a:prstGeom prst="bentConnector3">
            <a:avLst>
              <a:gd name="adj1" fmla="val -12630"/>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TextBox 13">
            <a:extLst>
              <a:ext uri="{FF2B5EF4-FFF2-40B4-BE49-F238E27FC236}">
                <a16:creationId xmlns:a16="http://schemas.microsoft.com/office/drawing/2014/main" id="{C4D76948-B72D-C472-AA63-D511EE03F8D6}"/>
              </a:ext>
            </a:extLst>
          </p:cNvPr>
          <p:cNvSpPr txBox="1"/>
          <p:nvPr/>
        </p:nvSpPr>
        <p:spPr>
          <a:xfrm>
            <a:off x="1537799" y="2415047"/>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15" name="TextBox 14">
            <a:extLst>
              <a:ext uri="{FF2B5EF4-FFF2-40B4-BE49-F238E27FC236}">
                <a16:creationId xmlns:a16="http://schemas.microsoft.com/office/drawing/2014/main" id="{B6561FA9-CAC7-F320-889E-9EA24060A395}"/>
              </a:ext>
            </a:extLst>
          </p:cNvPr>
          <p:cNvSpPr txBox="1"/>
          <p:nvPr/>
        </p:nvSpPr>
        <p:spPr>
          <a:xfrm>
            <a:off x="5841630" y="3359161"/>
            <a:ext cx="3678385" cy="1200329"/>
          </a:xfrm>
          <a:prstGeom prst="rect">
            <a:avLst/>
          </a:prstGeom>
          <a:noFill/>
        </p:spPr>
        <p:txBody>
          <a:bodyPr wrap="square" rtlCol="0">
            <a:spAutoFit/>
          </a:bodyPr>
          <a:lstStyle/>
          <a:p>
            <a:pPr marL="285750" indent="-285750">
              <a:buFontTx/>
              <a:buChar char="-"/>
            </a:pPr>
            <a:r>
              <a:rPr lang="en-US" dirty="0"/>
              <a:t>7</a:t>
            </a:r>
            <a:r>
              <a:rPr lang="en-US"/>
              <a:t> </a:t>
            </a:r>
            <a:r>
              <a:rPr lang="en-US" dirty="0"/>
              <a:t>bit </a:t>
            </a:r>
            <a:r>
              <a:rPr lang="en-US" dirty="0" err="1"/>
              <a:t>độ</a:t>
            </a:r>
            <a:r>
              <a:rPr lang="en-US" dirty="0"/>
              <a:t> </a:t>
            </a:r>
            <a:r>
              <a:rPr lang="en-US" dirty="0" err="1"/>
              <a:t>lớn</a:t>
            </a:r>
            <a:r>
              <a:rPr lang="en-US" dirty="0"/>
              <a:t> </a:t>
            </a:r>
            <a:r>
              <a:rPr lang="en-US" dirty="0" err="1"/>
              <a:t>của</a:t>
            </a:r>
            <a:r>
              <a:rPr lang="en-US" dirty="0"/>
              <a:t> data.</a:t>
            </a:r>
          </a:p>
          <a:p>
            <a:pPr marL="285750" indent="-285750">
              <a:buFontTx/>
              <a:buChar char="-"/>
            </a:pPr>
            <a:r>
              <a:rPr lang="en-US" dirty="0" err="1"/>
              <a:t>Nếu</a:t>
            </a:r>
            <a:r>
              <a:rPr lang="en-US" dirty="0"/>
              <a:t> </a:t>
            </a:r>
            <a:r>
              <a:rPr lang="en-US" dirty="0" err="1"/>
              <a:t>là</a:t>
            </a:r>
            <a:r>
              <a:rPr lang="en-US" dirty="0"/>
              <a:t> </a:t>
            </a:r>
            <a:r>
              <a:rPr lang="en-US" dirty="0" err="1"/>
              <a:t>số</a:t>
            </a:r>
            <a:r>
              <a:rPr lang="en-US" dirty="0"/>
              <a:t> </a:t>
            </a:r>
            <a:r>
              <a:rPr lang="en-US" dirty="0" err="1"/>
              <a:t>âm</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bù</a:t>
            </a:r>
            <a:r>
              <a:rPr lang="en-US" dirty="0"/>
              <a:t> 2</a:t>
            </a:r>
          </a:p>
          <a:p>
            <a:endParaRPr lang="en-US" dirty="0"/>
          </a:p>
        </p:txBody>
      </p:sp>
      <p:sp>
        <p:nvSpPr>
          <p:cNvPr id="16" name="Rectangle 15">
            <a:extLst>
              <a:ext uri="{FF2B5EF4-FFF2-40B4-BE49-F238E27FC236}">
                <a16:creationId xmlns:a16="http://schemas.microsoft.com/office/drawing/2014/main" id="{E98BA7DB-5666-1891-9A06-4C70E4AB5594}"/>
              </a:ext>
            </a:extLst>
          </p:cNvPr>
          <p:cNvSpPr/>
          <p:nvPr/>
        </p:nvSpPr>
        <p:spPr>
          <a:xfrm>
            <a:off x="6792059" y="4987837"/>
            <a:ext cx="888763"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0XE7</a:t>
            </a:r>
          </a:p>
        </p:txBody>
      </p:sp>
      <p:sp>
        <p:nvSpPr>
          <p:cNvPr id="17" name="TextBox 16">
            <a:extLst>
              <a:ext uri="{FF2B5EF4-FFF2-40B4-BE49-F238E27FC236}">
                <a16:creationId xmlns:a16="http://schemas.microsoft.com/office/drawing/2014/main" id="{6B6C3017-F101-943B-8328-94FF10381CF1}"/>
              </a:ext>
            </a:extLst>
          </p:cNvPr>
          <p:cNvSpPr txBox="1"/>
          <p:nvPr/>
        </p:nvSpPr>
        <p:spPr>
          <a:xfrm>
            <a:off x="7732030" y="4880317"/>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1893870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Bù</a:t>
            </a:r>
            <a:r>
              <a:rPr lang="en-US" dirty="0"/>
              <a:t> 2</a:t>
            </a:r>
            <a:r>
              <a:rPr lang="vi-VN" dirty="0"/>
              <a:t>:</a:t>
            </a:r>
            <a:endParaRPr spc="-20" dirty="0"/>
          </a:p>
        </p:txBody>
      </p:sp>
      <p:sp>
        <p:nvSpPr>
          <p:cNvPr id="3" name="object 3"/>
          <p:cNvSpPr txBox="1"/>
          <p:nvPr/>
        </p:nvSpPr>
        <p:spPr>
          <a:xfrm>
            <a:off x="564223" y="1837261"/>
            <a:ext cx="11063553" cy="4616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Ví dụ 1:</a:t>
            </a:r>
          </a:p>
        </p:txBody>
      </p:sp>
      <p:pic>
        <p:nvPicPr>
          <p:cNvPr id="5" name="Picture 10" descr="BeeLab: [Vi mạch / Kỹ thuật số] BÀI 1:HỆ THỐNG SỐ">
            <a:extLst>
              <a:ext uri="{FF2B5EF4-FFF2-40B4-BE49-F238E27FC236}">
                <a16:creationId xmlns:a16="http://schemas.microsoft.com/office/drawing/2014/main" id="{D30651FE-E3BB-7005-888F-631D17408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3" y="2476995"/>
            <a:ext cx="44577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Binary Addition - Rules, Examples, Formula, FAQs">
            <a:extLst>
              <a:ext uri="{FF2B5EF4-FFF2-40B4-BE49-F238E27FC236}">
                <a16:creationId xmlns:a16="http://schemas.microsoft.com/office/drawing/2014/main" id="{BB4DBB29-84AC-A427-5770-CACF31D15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917" y="1837261"/>
            <a:ext cx="6619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Bài</a:t>
            </a:r>
            <a:r>
              <a:rPr lang="en-US" dirty="0"/>
              <a:t> </a:t>
            </a:r>
            <a:r>
              <a:rPr lang="en-US" dirty="0" err="1"/>
              <a:t>tập</a:t>
            </a:r>
            <a:r>
              <a:rPr lang="en-US" dirty="0"/>
              <a:t> </a:t>
            </a:r>
            <a:r>
              <a:rPr lang="en-US" dirty="0" err="1"/>
              <a:t>vận</a:t>
            </a:r>
            <a:r>
              <a:rPr lang="en-US" dirty="0"/>
              <a:t> </a:t>
            </a:r>
            <a:r>
              <a:rPr lang="en-US" dirty="0" err="1"/>
              <a:t>dụng</a:t>
            </a:r>
            <a:r>
              <a:rPr lang="en-US" dirty="0"/>
              <a:t>(</a:t>
            </a:r>
            <a:r>
              <a:rPr lang="en-US" dirty="0" err="1"/>
              <a:t>làm</a:t>
            </a:r>
            <a:r>
              <a:rPr lang="en-US" dirty="0"/>
              <a:t> </a:t>
            </a:r>
            <a:r>
              <a:rPr lang="en-US" dirty="0" err="1"/>
              <a:t>tại</a:t>
            </a:r>
            <a:r>
              <a:rPr lang="en-US" dirty="0"/>
              <a:t> </a:t>
            </a:r>
            <a:r>
              <a:rPr lang="en-US" dirty="0" err="1"/>
              <a:t>lớp</a:t>
            </a:r>
            <a:r>
              <a:rPr lang="en-US" dirty="0"/>
              <a:t>)</a:t>
            </a:r>
            <a:endParaRPr spc="-20" dirty="0"/>
          </a:p>
        </p:txBody>
      </p:sp>
      <p:sp>
        <p:nvSpPr>
          <p:cNvPr id="3" name="object 3"/>
          <p:cNvSpPr txBox="1"/>
          <p:nvPr/>
        </p:nvSpPr>
        <p:spPr>
          <a:xfrm>
            <a:off x="564223" y="1837261"/>
            <a:ext cx="11063553" cy="27571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Biểu diễn các số sau dưới dạng nhị phân bù 2</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-52</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-200</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-80</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-123</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Code c để kiểm tra kết quả</a:t>
            </a:r>
          </a:p>
        </p:txBody>
      </p:sp>
      <p:pic>
        <p:nvPicPr>
          <p:cNvPr id="7" name="Picture 12" descr="Binary Addition - Rules, Examples, Formula, FAQs">
            <a:extLst>
              <a:ext uri="{FF2B5EF4-FFF2-40B4-BE49-F238E27FC236}">
                <a16:creationId xmlns:a16="http://schemas.microsoft.com/office/drawing/2014/main" id="{3A80D6FF-54F8-FD3B-F516-C9D15BEF6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474" y="2143125"/>
            <a:ext cx="66198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31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sô</a:t>
            </a:r>
            <a:r>
              <a:rPr lang="en-US" dirty="0"/>
              <a:t> </a:t>
            </a:r>
            <a:r>
              <a:rPr lang="en-US" dirty="0" err="1"/>
              <a:t>dương</a:t>
            </a:r>
            <a:endParaRPr spc="-20" dirty="0"/>
          </a:p>
        </p:txBody>
      </p:sp>
      <p:graphicFrame>
        <p:nvGraphicFramePr>
          <p:cNvPr id="18" name="Table 5">
            <a:extLst>
              <a:ext uri="{FF2B5EF4-FFF2-40B4-BE49-F238E27FC236}">
                <a16:creationId xmlns:a16="http://schemas.microsoft.com/office/drawing/2014/main" id="{E09B7CAB-5E13-2F24-1D35-6AC585C113C7}"/>
              </a:ext>
            </a:extLst>
          </p:cNvPr>
          <p:cNvGraphicFramePr>
            <a:graphicFrameLocks/>
          </p:cNvGraphicFramePr>
          <p:nvPr>
            <p:extLst>
              <p:ext uri="{D42A27DB-BD31-4B8C-83A1-F6EECF244321}">
                <p14:modId xmlns:p14="http://schemas.microsoft.com/office/powerpoint/2010/main" val="2407043475"/>
              </p:ext>
            </p:extLst>
          </p:nvPr>
        </p:nvGraphicFramePr>
        <p:xfrm>
          <a:off x="2334782" y="4564427"/>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
        <p:nvSpPr>
          <p:cNvPr id="19" name="Rectangle 18">
            <a:extLst>
              <a:ext uri="{FF2B5EF4-FFF2-40B4-BE49-F238E27FC236}">
                <a16:creationId xmlns:a16="http://schemas.microsoft.com/office/drawing/2014/main" id="{B7135BBA-594D-DAF8-38E8-EC87645C1BD3}"/>
              </a:ext>
            </a:extLst>
          </p:cNvPr>
          <p:cNvSpPr/>
          <p:nvPr/>
        </p:nvSpPr>
        <p:spPr>
          <a:xfrm>
            <a:off x="4144711" y="2858054"/>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graphicFrame>
        <p:nvGraphicFramePr>
          <p:cNvPr id="20" name="Table 19">
            <a:extLst>
              <a:ext uri="{FF2B5EF4-FFF2-40B4-BE49-F238E27FC236}">
                <a16:creationId xmlns:a16="http://schemas.microsoft.com/office/drawing/2014/main" id="{1C071515-6A5A-CD82-CECD-5FAFF643BAEC}"/>
              </a:ext>
            </a:extLst>
          </p:cNvPr>
          <p:cNvGraphicFramePr>
            <a:graphicFrameLocks/>
          </p:cNvGraphicFramePr>
          <p:nvPr>
            <p:extLst>
              <p:ext uri="{D42A27DB-BD31-4B8C-83A1-F6EECF244321}">
                <p14:modId xmlns:p14="http://schemas.microsoft.com/office/powerpoint/2010/main" val="2778723495"/>
              </p:ext>
            </p:extLst>
          </p:nvPr>
        </p:nvGraphicFramePr>
        <p:xfrm>
          <a:off x="2334782" y="4987836"/>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21" name="Left Brace 20">
            <a:extLst>
              <a:ext uri="{FF2B5EF4-FFF2-40B4-BE49-F238E27FC236}">
                <a16:creationId xmlns:a16="http://schemas.microsoft.com/office/drawing/2014/main" id="{2848C9E6-7D55-C267-5A3C-92799553FD69}"/>
              </a:ext>
            </a:extLst>
          </p:cNvPr>
          <p:cNvSpPr/>
          <p:nvPr/>
        </p:nvSpPr>
        <p:spPr>
          <a:xfrm rot="5400000">
            <a:off x="4226554" y="2268444"/>
            <a:ext cx="1398410" cy="4040381"/>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2" name="Oval 21">
            <a:extLst>
              <a:ext uri="{FF2B5EF4-FFF2-40B4-BE49-F238E27FC236}">
                <a16:creationId xmlns:a16="http://schemas.microsoft.com/office/drawing/2014/main" id="{A9F174FC-2165-7AA3-DBA1-3E1EC1E50D95}"/>
              </a:ext>
            </a:extLst>
          </p:cNvPr>
          <p:cNvSpPr/>
          <p:nvPr/>
        </p:nvSpPr>
        <p:spPr>
          <a:xfrm>
            <a:off x="4627102" y="3028212"/>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cxnSp>
        <p:nvCxnSpPr>
          <p:cNvPr id="23" name="Connector: Elbow 22">
            <a:extLst>
              <a:ext uri="{FF2B5EF4-FFF2-40B4-BE49-F238E27FC236}">
                <a16:creationId xmlns:a16="http://schemas.microsoft.com/office/drawing/2014/main" id="{22BB35EE-723B-CC51-CB0B-811662E60C7E}"/>
              </a:ext>
            </a:extLst>
          </p:cNvPr>
          <p:cNvCxnSpPr>
            <a:cxnSpLocks/>
            <a:stCxn id="20" idx="1"/>
            <a:endCxn id="19" idx="1"/>
          </p:cNvCxnSpPr>
          <p:nvPr/>
        </p:nvCxnSpPr>
        <p:spPr>
          <a:xfrm rot="10800000" flipH="1">
            <a:off x="2334781" y="3315255"/>
            <a:ext cx="1809929" cy="1954855"/>
          </a:xfrm>
          <a:prstGeom prst="bentConnector3">
            <a:avLst>
              <a:gd name="adj1" fmla="val -12630"/>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9CEA82CF-11C3-6826-EB07-C8C4B492AE02}"/>
              </a:ext>
            </a:extLst>
          </p:cNvPr>
          <p:cNvSpPr txBox="1"/>
          <p:nvPr/>
        </p:nvSpPr>
        <p:spPr>
          <a:xfrm>
            <a:off x="1742898" y="2415047"/>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25" name="TextBox 24">
            <a:extLst>
              <a:ext uri="{FF2B5EF4-FFF2-40B4-BE49-F238E27FC236}">
                <a16:creationId xmlns:a16="http://schemas.microsoft.com/office/drawing/2014/main" id="{5E48B401-CC29-B32B-3AB4-BD5608B29480}"/>
              </a:ext>
            </a:extLst>
          </p:cNvPr>
          <p:cNvSpPr txBox="1"/>
          <p:nvPr/>
        </p:nvSpPr>
        <p:spPr>
          <a:xfrm>
            <a:off x="5602346" y="3929273"/>
            <a:ext cx="3678385" cy="646331"/>
          </a:xfrm>
          <a:prstGeom prst="rect">
            <a:avLst/>
          </a:prstGeom>
          <a:noFill/>
        </p:spPr>
        <p:txBody>
          <a:bodyPr wrap="square" rtlCol="0">
            <a:spAutoFit/>
          </a:bodyPr>
          <a:lstStyle/>
          <a:p>
            <a:pPr marL="285750" indent="-285750">
              <a:buFontTx/>
              <a:buChar char="-"/>
            </a:pPr>
            <a:r>
              <a:rPr lang="en-US" dirty="0" err="1"/>
              <a:t>Độ</a:t>
            </a:r>
            <a:r>
              <a:rPr lang="en-US" dirty="0"/>
              <a:t> </a:t>
            </a:r>
            <a:r>
              <a:rPr lang="en-US" dirty="0" err="1"/>
              <a:t>lớn</a:t>
            </a:r>
            <a:endParaRPr lang="en-US" dirty="0"/>
          </a:p>
          <a:p>
            <a:endParaRPr lang="en-US" dirty="0"/>
          </a:p>
        </p:txBody>
      </p:sp>
      <p:sp>
        <p:nvSpPr>
          <p:cNvPr id="26" name="Rectangle 25">
            <a:extLst>
              <a:ext uri="{FF2B5EF4-FFF2-40B4-BE49-F238E27FC236}">
                <a16:creationId xmlns:a16="http://schemas.microsoft.com/office/drawing/2014/main" id="{BF07E71F-7062-58FA-42FC-253724A193DF}"/>
              </a:ext>
            </a:extLst>
          </p:cNvPr>
          <p:cNvSpPr/>
          <p:nvPr/>
        </p:nvSpPr>
        <p:spPr>
          <a:xfrm>
            <a:off x="6997158" y="4987837"/>
            <a:ext cx="888763"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0X19</a:t>
            </a:r>
          </a:p>
        </p:txBody>
      </p:sp>
      <p:sp>
        <p:nvSpPr>
          <p:cNvPr id="27" name="TextBox 26">
            <a:extLst>
              <a:ext uri="{FF2B5EF4-FFF2-40B4-BE49-F238E27FC236}">
                <a16:creationId xmlns:a16="http://schemas.microsoft.com/office/drawing/2014/main" id="{6D35D70F-03D7-F97D-2792-BC5A123508C9}"/>
              </a:ext>
            </a:extLst>
          </p:cNvPr>
          <p:cNvSpPr txBox="1"/>
          <p:nvPr/>
        </p:nvSpPr>
        <p:spPr>
          <a:xfrm>
            <a:off x="7937129" y="4880317"/>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423613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Khi là số dương(có dấu)</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nhỏ nhất là 0</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lớn nhất là 127</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-&gt; từ 0 - 127</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graphicFrame>
        <p:nvGraphicFramePr>
          <p:cNvPr id="5" name="Table 4">
            <a:extLst>
              <a:ext uri="{FF2B5EF4-FFF2-40B4-BE49-F238E27FC236}">
                <a16:creationId xmlns:a16="http://schemas.microsoft.com/office/drawing/2014/main" id="{65074C94-1985-9B8A-63B4-1B80429BEB23}"/>
              </a:ext>
            </a:extLst>
          </p:cNvPr>
          <p:cNvGraphicFramePr>
            <a:graphicFrameLocks/>
          </p:cNvGraphicFramePr>
          <p:nvPr>
            <p:extLst>
              <p:ext uri="{D42A27DB-BD31-4B8C-83A1-F6EECF244321}">
                <p14:modId xmlns:p14="http://schemas.microsoft.com/office/powerpoint/2010/main" val="1510575779"/>
              </p:ext>
            </p:extLst>
          </p:nvPr>
        </p:nvGraphicFramePr>
        <p:xfrm>
          <a:off x="4667784" y="2196759"/>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6" name="Table 5">
            <a:extLst>
              <a:ext uri="{FF2B5EF4-FFF2-40B4-BE49-F238E27FC236}">
                <a16:creationId xmlns:a16="http://schemas.microsoft.com/office/drawing/2014/main" id="{57732E47-5EC8-A626-5E9E-26E1A20332CE}"/>
              </a:ext>
            </a:extLst>
          </p:cNvPr>
          <p:cNvGraphicFramePr>
            <a:graphicFrameLocks/>
          </p:cNvGraphicFramePr>
          <p:nvPr>
            <p:extLst>
              <p:ext uri="{D42A27DB-BD31-4B8C-83A1-F6EECF244321}">
                <p14:modId xmlns:p14="http://schemas.microsoft.com/office/powerpoint/2010/main" val="1428283959"/>
              </p:ext>
            </p:extLst>
          </p:nvPr>
        </p:nvGraphicFramePr>
        <p:xfrm>
          <a:off x="4667784" y="2620168"/>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8" name="Table 5">
            <a:extLst>
              <a:ext uri="{FF2B5EF4-FFF2-40B4-BE49-F238E27FC236}">
                <a16:creationId xmlns:a16="http://schemas.microsoft.com/office/drawing/2014/main" id="{371C5D5C-AD91-E41E-24C7-85B97AE17589}"/>
              </a:ext>
            </a:extLst>
          </p:cNvPr>
          <p:cNvGraphicFramePr>
            <a:graphicFrameLocks/>
          </p:cNvGraphicFramePr>
          <p:nvPr>
            <p:extLst>
              <p:ext uri="{D42A27DB-BD31-4B8C-83A1-F6EECF244321}">
                <p14:modId xmlns:p14="http://schemas.microsoft.com/office/powerpoint/2010/main" val="2336761822"/>
              </p:ext>
            </p:extLst>
          </p:nvPr>
        </p:nvGraphicFramePr>
        <p:xfrm>
          <a:off x="4667783" y="3837390"/>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9" name="Table 8">
            <a:extLst>
              <a:ext uri="{FF2B5EF4-FFF2-40B4-BE49-F238E27FC236}">
                <a16:creationId xmlns:a16="http://schemas.microsoft.com/office/drawing/2014/main" id="{6A16E550-8110-F374-CA40-E74D5B3212B5}"/>
              </a:ext>
            </a:extLst>
          </p:cNvPr>
          <p:cNvGraphicFramePr>
            <a:graphicFrameLocks/>
          </p:cNvGraphicFramePr>
          <p:nvPr>
            <p:extLst>
              <p:ext uri="{D42A27DB-BD31-4B8C-83A1-F6EECF244321}">
                <p14:modId xmlns:p14="http://schemas.microsoft.com/office/powerpoint/2010/main" val="1321008951"/>
              </p:ext>
            </p:extLst>
          </p:nvPr>
        </p:nvGraphicFramePr>
        <p:xfrm>
          <a:off x="4667783" y="4260799"/>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cxnSp>
        <p:nvCxnSpPr>
          <p:cNvPr id="10" name="Straight Connector 9">
            <a:extLst>
              <a:ext uri="{FF2B5EF4-FFF2-40B4-BE49-F238E27FC236}">
                <a16:creationId xmlns:a16="http://schemas.microsoft.com/office/drawing/2014/main" id="{BF9C7944-5DF9-994E-4AED-34E9068EED6B}"/>
              </a:ext>
            </a:extLst>
          </p:cNvPr>
          <p:cNvCxnSpPr>
            <a:cxnSpLocks/>
          </p:cNvCxnSpPr>
          <p:nvPr/>
        </p:nvCxnSpPr>
        <p:spPr>
          <a:xfrm>
            <a:off x="5264209" y="2302361"/>
            <a:ext cx="0" cy="2751746"/>
          </a:xfrm>
          <a:prstGeom prst="line">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1139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Khi là số âm(có dấu)</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nhỏ nhất là -128</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lớn nhất là -1</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-&gt; từ (-128) – (-1)</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graphicFrame>
        <p:nvGraphicFramePr>
          <p:cNvPr id="16" name="Table 15">
            <a:extLst>
              <a:ext uri="{FF2B5EF4-FFF2-40B4-BE49-F238E27FC236}">
                <a16:creationId xmlns:a16="http://schemas.microsoft.com/office/drawing/2014/main" id="{FFBFFD4D-00AB-41A1-0B2D-EC97ACF9EB62}"/>
              </a:ext>
            </a:extLst>
          </p:cNvPr>
          <p:cNvGraphicFramePr>
            <a:graphicFrameLocks/>
          </p:cNvGraphicFramePr>
          <p:nvPr>
            <p:extLst>
              <p:ext uri="{D42A27DB-BD31-4B8C-83A1-F6EECF244321}">
                <p14:modId xmlns:p14="http://schemas.microsoft.com/office/powerpoint/2010/main" val="2855204351"/>
              </p:ext>
            </p:extLst>
          </p:nvPr>
        </p:nvGraphicFramePr>
        <p:xfrm>
          <a:off x="4659239" y="2056484"/>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7" name="Table 16">
            <a:extLst>
              <a:ext uri="{FF2B5EF4-FFF2-40B4-BE49-F238E27FC236}">
                <a16:creationId xmlns:a16="http://schemas.microsoft.com/office/drawing/2014/main" id="{B83901F3-BCBE-3308-B93B-FBC46E35396D}"/>
              </a:ext>
            </a:extLst>
          </p:cNvPr>
          <p:cNvGraphicFramePr>
            <a:graphicFrameLocks/>
          </p:cNvGraphicFramePr>
          <p:nvPr>
            <p:extLst>
              <p:ext uri="{D42A27DB-BD31-4B8C-83A1-F6EECF244321}">
                <p14:modId xmlns:p14="http://schemas.microsoft.com/office/powerpoint/2010/main" val="2616436035"/>
              </p:ext>
            </p:extLst>
          </p:nvPr>
        </p:nvGraphicFramePr>
        <p:xfrm>
          <a:off x="4659239" y="2479893"/>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18" name="Table 5">
            <a:extLst>
              <a:ext uri="{FF2B5EF4-FFF2-40B4-BE49-F238E27FC236}">
                <a16:creationId xmlns:a16="http://schemas.microsoft.com/office/drawing/2014/main" id="{52C73F7E-AC83-2847-CB5F-1650D1247AFE}"/>
              </a:ext>
            </a:extLst>
          </p:cNvPr>
          <p:cNvGraphicFramePr>
            <a:graphicFrameLocks/>
          </p:cNvGraphicFramePr>
          <p:nvPr>
            <p:extLst>
              <p:ext uri="{D42A27DB-BD31-4B8C-83A1-F6EECF244321}">
                <p14:modId xmlns:p14="http://schemas.microsoft.com/office/powerpoint/2010/main" val="1817014272"/>
              </p:ext>
            </p:extLst>
          </p:nvPr>
        </p:nvGraphicFramePr>
        <p:xfrm>
          <a:off x="4659238" y="3697115"/>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9" name="Table 18">
            <a:extLst>
              <a:ext uri="{FF2B5EF4-FFF2-40B4-BE49-F238E27FC236}">
                <a16:creationId xmlns:a16="http://schemas.microsoft.com/office/drawing/2014/main" id="{AD350D3E-1CE8-8CA4-0828-82552C915883}"/>
              </a:ext>
            </a:extLst>
          </p:cNvPr>
          <p:cNvGraphicFramePr>
            <a:graphicFrameLocks/>
          </p:cNvGraphicFramePr>
          <p:nvPr>
            <p:extLst>
              <p:ext uri="{D42A27DB-BD31-4B8C-83A1-F6EECF244321}">
                <p14:modId xmlns:p14="http://schemas.microsoft.com/office/powerpoint/2010/main" val="3261463022"/>
              </p:ext>
            </p:extLst>
          </p:nvPr>
        </p:nvGraphicFramePr>
        <p:xfrm>
          <a:off x="4659238" y="4120524"/>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cxnSp>
        <p:nvCxnSpPr>
          <p:cNvPr id="20" name="Straight Connector 19">
            <a:extLst>
              <a:ext uri="{FF2B5EF4-FFF2-40B4-BE49-F238E27FC236}">
                <a16:creationId xmlns:a16="http://schemas.microsoft.com/office/drawing/2014/main" id="{CD646D83-C6BA-4CB2-7649-BBEE9383A45C}"/>
              </a:ext>
            </a:extLst>
          </p:cNvPr>
          <p:cNvCxnSpPr>
            <a:cxnSpLocks/>
          </p:cNvCxnSpPr>
          <p:nvPr/>
        </p:nvCxnSpPr>
        <p:spPr>
          <a:xfrm>
            <a:off x="5255664" y="2162086"/>
            <a:ext cx="0" cy="2751746"/>
          </a:xfrm>
          <a:prstGeom prst="line">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2999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Giới</a:t>
            </a:r>
            <a:r>
              <a:rPr lang="en-US" dirty="0"/>
              <a:t> </a:t>
            </a:r>
            <a:r>
              <a:rPr lang="en-US" dirty="0" err="1"/>
              <a:t>hạn</a:t>
            </a:r>
            <a:r>
              <a:rPr lang="en-US" dirty="0"/>
              <a:t> </a:t>
            </a:r>
            <a:r>
              <a:rPr lang="en-US" dirty="0" err="1"/>
              <a:t>của</a:t>
            </a:r>
            <a:r>
              <a:rPr lang="en-US" dirty="0"/>
              <a:t> </a:t>
            </a:r>
            <a:r>
              <a:rPr lang="en-US" dirty="0" err="1"/>
              <a:t>kiểu</a:t>
            </a:r>
            <a:r>
              <a:rPr lang="en-US" dirty="0"/>
              <a:t> char</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Unsigned char(không dấu)</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nhỏ nhất là 0</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Giá trị lớn nhất là 255</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-&gt; từ 0 – 255</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Độ lớn gồm 8 bit</a:t>
            </a:r>
          </a:p>
        </p:txBody>
      </p:sp>
      <p:graphicFrame>
        <p:nvGraphicFramePr>
          <p:cNvPr id="9" name="Table 8">
            <a:extLst>
              <a:ext uri="{FF2B5EF4-FFF2-40B4-BE49-F238E27FC236}">
                <a16:creationId xmlns:a16="http://schemas.microsoft.com/office/drawing/2014/main" id="{A6F3AAC5-5895-F789-C1D0-9ACE6924AF32}"/>
              </a:ext>
            </a:extLst>
          </p:cNvPr>
          <p:cNvGraphicFramePr>
            <a:graphicFrameLocks/>
          </p:cNvGraphicFramePr>
          <p:nvPr>
            <p:extLst>
              <p:ext uri="{D42A27DB-BD31-4B8C-83A1-F6EECF244321}">
                <p14:modId xmlns:p14="http://schemas.microsoft.com/office/powerpoint/2010/main" val="4049541010"/>
              </p:ext>
            </p:extLst>
          </p:nvPr>
        </p:nvGraphicFramePr>
        <p:xfrm>
          <a:off x="5394176" y="2139838"/>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10" name="Table 5">
            <a:extLst>
              <a:ext uri="{FF2B5EF4-FFF2-40B4-BE49-F238E27FC236}">
                <a16:creationId xmlns:a16="http://schemas.microsoft.com/office/drawing/2014/main" id="{A4ED42DB-0198-65B2-8CD6-80F72C9F2170}"/>
              </a:ext>
            </a:extLst>
          </p:cNvPr>
          <p:cNvGraphicFramePr>
            <a:graphicFrameLocks/>
          </p:cNvGraphicFramePr>
          <p:nvPr>
            <p:extLst>
              <p:ext uri="{D42A27DB-BD31-4B8C-83A1-F6EECF244321}">
                <p14:modId xmlns:p14="http://schemas.microsoft.com/office/powerpoint/2010/main" val="3986059777"/>
              </p:ext>
            </p:extLst>
          </p:nvPr>
        </p:nvGraphicFramePr>
        <p:xfrm>
          <a:off x="5394174" y="3085342"/>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1" name="Table 10">
            <a:extLst>
              <a:ext uri="{FF2B5EF4-FFF2-40B4-BE49-F238E27FC236}">
                <a16:creationId xmlns:a16="http://schemas.microsoft.com/office/drawing/2014/main" id="{19E0999F-2D47-69FA-D76B-C4433CD087A1}"/>
              </a:ext>
            </a:extLst>
          </p:cNvPr>
          <p:cNvGraphicFramePr>
            <a:graphicFrameLocks/>
          </p:cNvGraphicFramePr>
          <p:nvPr>
            <p:extLst>
              <p:ext uri="{D42A27DB-BD31-4B8C-83A1-F6EECF244321}">
                <p14:modId xmlns:p14="http://schemas.microsoft.com/office/powerpoint/2010/main" val="1026337600"/>
              </p:ext>
            </p:extLst>
          </p:nvPr>
        </p:nvGraphicFramePr>
        <p:xfrm>
          <a:off x="5394174" y="3508751"/>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graphicFrame>
        <p:nvGraphicFramePr>
          <p:cNvPr id="12" name="Table 5">
            <a:extLst>
              <a:ext uri="{FF2B5EF4-FFF2-40B4-BE49-F238E27FC236}">
                <a16:creationId xmlns:a16="http://schemas.microsoft.com/office/drawing/2014/main" id="{429F1B1D-CCD2-A9B5-4F5E-C33C7827DEF4}"/>
              </a:ext>
            </a:extLst>
          </p:cNvPr>
          <p:cNvGraphicFramePr>
            <a:graphicFrameLocks/>
          </p:cNvGraphicFramePr>
          <p:nvPr>
            <p:extLst>
              <p:ext uri="{D42A27DB-BD31-4B8C-83A1-F6EECF244321}">
                <p14:modId xmlns:p14="http://schemas.microsoft.com/office/powerpoint/2010/main" val="3036995042"/>
              </p:ext>
            </p:extLst>
          </p:nvPr>
        </p:nvGraphicFramePr>
        <p:xfrm>
          <a:off x="5394174" y="5032928"/>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13" name="Table 12">
            <a:extLst>
              <a:ext uri="{FF2B5EF4-FFF2-40B4-BE49-F238E27FC236}">
                <a16:creationId xmlns:a16="http://schemas.microsoft.com/office/drawing/2014/main" id="{FB943E35-88CD-7038-CA4F-B66FDBB35E1A}"/>
              </a:ext>
            </a:extLst>
          </p:cNvPr>
          <p:cNvGraphicFramePr>
            <a:graphicFrameLocks/>
          </p:cNvGraphicFramePr>
          <p:nvPr>
            <p:extLst>
              <p:ext uri="{D42A27DB-BD31-4B8C-83A1-F6EECF244321}">
                <p14:modId xmlns:p14="http://schemas.microsoft.com/office/powerpoint/2010/main" val="2821851474"/>
              </p:ext>
            </p:extLst>
          </p:nvPr>
        </p:nvGraphicFramePr>
        <p:xfrm>
          <a:off x="5394174" y="5456337"/>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extLst>
                  <a:ext uri="{0D108BD9-81ED-4DB2-BD59-A6C34878D82A}">
                    <a16:rowId xmlns:a16="http://schemas.microsoft.com/office/drawing/2014/main" val="1199000388"/>
                  </a:ext>
                </a:extLst>
              </a:tr>
            </a:tbl>
          </a:graphicData>
        </a:graphic>
      </p:graphicFrame>
      <p:sp>
        <p:nvSpPr>
          <p:cNvPr id="14" name="Left Brace 13">
            <a:extLst>
              <a:ext uri="{FF2B5EF4-FFF2-40B4-BE49-F238E27FC236}">
                <a16:creationId xmlns:a16="http://schemas.microsoft.com/office/drawing/2014/main" id="{099381D4-8A91-4EEE-B608-3FD319967838}"/>
              </a:ext>
            </a:extLst>
          </p:cNvPr>
          <p:cNvSpPr/>
          <p:nvPr/>
        </p:nvSpPr>
        <p:spPr>
          <a:xfrm rot="5400000">
            <a:off x="7272752" y="2723751"/>
            <a:ext cx="854012" cy="4611167"/>
          </a:xfrm>
          <a:prstGeom prst="leftBrace">
            <a:avLst>
              <a:gd name="adj1" fmla="val 8333"/>
              <a:gd name="adj2" fmla="val 48517"/>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graphicFrame>
        <p:nvGraphicFramePr>
          <p:cNvPr id="15" name="Table 5">
            <a:extLst>
              <a:ext uri="{FF2B5EF4-FFF2-40B4-BE49-F238E27FC236}">
                <a16:creationId xmlns:a16="http://schemas.microsoft.com/office/drawing/2014/main" id="{CC931BC8-B80F-C686-3A8A-30865E97ECDB}"/>
              </a:ext>
            </a:extLst>
          </p:cNvPr>
          <p:cNvGraphicFramePr>
            <a:graphicFrameLocks/>
          </p:cNvGraphicFramePr>
          <p:nvPr>
            <p:extLst>
              <p:ext uri="{D42A27DB-BD31-4B8C-83A1-F6EECF244321}">
                <p14:modId xmlns:p14="http://schemas.microsoft.com/office/powerpoint/2010/main" val="4078469138"/>
              </p:ext>
            </p:extLst>
          </p:nvPr>
        </p:nvGraphicFramePr>
        <p:xfrm>
          <a:off x="5394174" y="1837261"/>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19218">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spTree>
    <p:extLst>
      <p:ext uri="{BB962C8B-B14F-4D97-AF65-F5344CB8AC3E}">
        <p14:creationId xmlns:p14="http://schemas.microsoft.com/office/powerpoint/2010/main" val="3153145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Bài</a:t>
            </a:r>
            <a:r>
              <a:rPr lang="en-US" dirty="0"/>
              <a:t> </a:t>
            </a:r>
            <a:r>
              <a:rPr lang="en-US" dirty="0" err="1"/>
              <a:t>tập</a:t>
            </a:r>
            <a:endParaRPr spc="-20" dirty="0"/>
          </a:p>
        </p:txBody>
      </p:sp>
      <p:sp>
        <p:nvSpPr>
          <p:cNvPr id="3" name="object 3"/>
          <p:cNvSpPr txBox="1"/>
          <p:nvPr/>
        </p:nvSpPr>
        <p:spPr>
          <a:xfrm>
            <a:off x="564223" y="1837261"/>
            <a:ext cx="11063553" cy="32162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Viết chương trình c in ra 8 bit của một số kiểu char</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-&gt; nhâp -25 xuất: 1 1 1 0 0 1 1 1</a:t>
            </a:r>
          </a:p>
          <a:p>
            <a:pPr marL="744220" lvl="1" indent="-274320" algn="just">
              <a:spcBef>
                <a:spcPts val="720"/>
              </a:spcBef>
              <a:buClr>
                <a:srgbClr val="E7BB29"/>
              </a:buClr>
              <a:buSzPct val="94230"/>
              <a:buFont typeface="Segoe UI Symbol"/>
              <a:buChar char="⚫"/>
              <a:tabLst>
                <a:tab pos="287020" algn="l"/>
              </a:tabLst>
            </a:pPr>
            <a:r>
              <a:rPr lang="vi-VN" sz="2400" dirty="0">
                <a:latin typeface="Arial"/>
                <a:cs typeface="Arial"/>
              </a:rPr>
              <a:t>-&gt; nhập 10  xuất:  0 0 0 0 1 0 1 0</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Tìm hiểu các câu lệnh cơ bản trong linux.</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Tìm hiểu cách sử dụng github.</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Các phần tìm hiểu thì làm thành bản word và gửi vào nhóm.</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855549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653" y="2013385"/>
            <a:ext cx="12126481" cy="1552348"/>
          </a:xfrm>
          <a:prstGeom prst="rect">
            <a:avLst/>
          </a:prstGeom>
        </p:spPr>
        <p:txBody>
          <a:bodyPr vert="horz" wrap="square" lIns="0" tIns="13335" rIns="0" bIns="0" rtlCol="0">
            <a:spAutoFit/>
          </a:bodyPr>
          <a:lstStyle/>
          <a:p>
            <a:pPr marL="698500" indent="-685800" algn="ctr">
              <a:spcBef>
                <a:spcPts val="105"/>
              </a:spcBef>
              <a:buFont typeface="Wingdings" panose="05000000000000000000" pitchFamily="2" charset="2"/>
              <a:buChar char="v"/>
            </a:pPr>
            <a:r>
              <a:rPr lang="vi-VN" dirty="0"/>
              <a:t>Kết thúc buổi 1</a:t>
            </a:r>
            <a:br>
              <a:rPr lang="vi-VN" dirty="0"/>
            </a:br>
            <a:endParaRPr spc="-20" dirty="0"/>
          </a:p>
        </p:txBody>
      </p:sp>
      <p:sp>
        <p:nvSpPr>
          <p:cNvPr id="4" name="object 3">
            <a:extLst>
              <a:ext uri="{FF2B5EF4-FFF2-40B4-BE49-F238E27FC236}">
                <a16:creationId xmlns:a16="http://schemas.microsoft.com/office/drawing/2014/main" id="{0140DFB5-0EC5-3E13-0B20-2538818F6429}"/>
              </a:ext>
            </a:extLst>
          </p:cNvPr>
          <p:cNvSpPr txBox="1"/>
          <p:nvPr/>
        </p:nvSpPr>
        <p:spPr>
          <a:xfrm>
            <a:off x="1675177" y="2789559"/>
            <a:ext cx="11063553" cy="46166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Bạn nào có câu hỏi gì không?</a:t>
            </a:r>
          </a:p>
        </p:txBody>
      </p:sp>
    </p:spTree>
    <p:extLst>
      <p:ext uri="{BB962C8B-B14F-4D97-AF65-F5344CB8AC3E}">
        <p14:creationId xmlns:p14="http://schemas.microsoft.com/office/powerpoint/2010/main" val="29304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spc="-20" dirty="0"/>
              <a:t>Phần mềm sử dụng trong quá trình học</a:t>
            </a:r>
            <a:endParaRPr spc="-20" dirty="0"/>
          </a:p>
        </p:txBody>
      </p:sp>
      <p:sp>
        <p:nvSpPr>
          <p:cNvPr id="3" name="object 3"/>
          <p:cNvSpPr txBox="1"/>
          <p:nvPr/>
        </p:nvSpPr>
        <p:spPr>
          <a:xfrm>
            <a:off x="948985" y="1837261"/>
            <a:ext cx="7348220" cy="229806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400" dirty="0">
                <a:latin typeface="Arial"/>
                <a:cs typeface="Arial"/>
              </a:rPr>
              <a:t>Notepad++</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Visual studio code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Ubuntu(cài trên microsoft store win)</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Aruino IDE</a:t>
            </a:r>
          </a:p>
          <a:p>
            <a:pPr marL="287020" indent="-274320">
              <a:spcBef>
                <a:spcPts val="720"/>
              </a:spcBef>
              <a:buClr>
                <a:srgbClr val="E7BB29"/>
              </a:buClr>
              <a:buSzPct val="94230"/>
              <a:buFont typeface="Segoe UI Symbol"/>
              <a:buChar char="⚫"/>
              <a:tabLst>
                <a:tab pos="287020" algn="l"/>
              </a:tabLst>
            </a:pPr>
            <a:r>
              <a:rPr lang="vi-VN" sz="2400" dirty="0">
                <a:latin typeface="Arial"/>
                <a:cs typeface="Arial"/>
              </a:rPr>
              <a:t>Github desktop</a:t>
            </a:r>
          </a:p>
        </p:txBody>
      </p:sp>
    </p:spTree>
    <p:extLst>
      <p:ext uri="{BB962C8B-B14F-4D97-AF65-F5344CB8AC3E}">
        <p14:creationId xmlns:p14="http://schemas.microsoft.com/office/powerpoint/2010/main" val="4933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gì</a:t>
            </a:r>
            <a:r>
              <a:rPr lang="en-US" dirty="0"/>
              <a:t>(</a:t>
            </a:r>
            <a:r>
              <a:rPr lang="en-US" dirty="0" err="1"/>
              <a:t>embeddedsystems</a:t>
            </a:r>
            <a:r>
              <a:rPr lang="en-US" dirty="0"/>
              <a:t>)?</a:t>
            </a:r>
            <a:endParaRPr spc="-20" dirty="0"/>
          </a:p>
        </p:txBody>
      </p:sp>
      <p:sp>
        <p:nvSpPr>
          <p:cNvPr id="3" name="object 3"/>
          <p:cNvSpPr txBox="1"/>
          <p:nvPr/>
        </p:nvSpPr>
        <p:spPr>
          <a:xfrm>
            <a:off x="1085719" y="2281555"/>
            <a:ext cx="7348220" cy="3508653"/>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Hệ thống nhúng là hệ thống máy tính có chức năng dành riêng, chuyên biệt cho một công việc gì đó cụ thể. Nó khác với các hệ thống máy tính đa dụng có thể làm nhiều việc cùng lúc.</a:t>
            </a:r>
          </a:p>
          <a:p>
            <a:pPr marL="287020" indent="-274320">
              <a:spcBef>
                <a:spcPts val="625"/>
              </a:spcBef>
              <a:buClr>
                <a:srgbClr val="E7BB29"/>
              </a:buClr>
              <a:buSzPct val="94230"/>
              <a:buFont typeface="Segoe UI Symbol"/>
              <a:buChar char="⚫"/>
              <a:tabLst>
                <a:tab pos="287020" algn="l"/>
              </a:tabLst>
            </a:pPr>
            <a:r>
              <a:rPr lang="en-US" sz="2600" dirty="0" err="1">
                <a:latin typeface="Arial"/>
                <a:cs typeface="Arial"/>
              </a:rPr>
              <a:t>Đặc</a:t>
            </a:r>
            <a:r>
              <a:rPr lang="en-US" sz="2600" dirty="0">
                <a:latin typeface="Arial"/>
                <a:cs typeface="Arial"/>
              </a:rPr>
              <a:t> </a:t>
            </a:r>
            <a:r>
              <a:rPr lang="en-US" sz="2600" dirty="0" err="1">
                <a:latin typeface="Arial"/>
                <a:cs typeface="Arial"/>
              </a:rPr>
              <a:t>tính</a:t>
            </a:r>
            <a:r>
              <a:rPr lang="en-US" sz="2600" dirty="0">
                <a:latin typeface="Arial"/>
                <a:cs typeface="Arial"/>
              </a:rPr>
              <a:t> </a:t>
            </a:r>
            <a:r>
              <a:rPr lang="en-US" sz="2600" dirty="0" err="1">
                <a:latin typeface="Arial"/>
                <a:cs typeface="Arial"/>
              </a:rPr>
              <a:t>chung</a:t>
            </a:r>
            <a:r>
              <a:rPr lang="en-US" sz="2600" dirty="0">
                <a:latin typeface="Arial"/>
                <a:cs typeface="Arial"/>
              </a:rPr>
              <a:t>:</a:t>
            </a:r>
          </a:p>
          <a:p>
            <a:pPr marL="652780" lvl="1" indent="-247650">
              <a:spcBef>
                <a:spcPts val="585"/>
              </a:spcBef>
              <a:buClr>
                <a:srgbClr val="A4B592"/>
              </a:buClr>
              <a:buSzPct val="85416"/>
              <a:buFont typeface="Segoe UI Symbol"/>
              <a:buChar char="⚫"/>
              <a:tabLst>
                <a:tab pos="653415" algn="l"/>
              </a:tabLst>
            </a:pPr>
            <a:r>
              <a:rPr lang="vi-VN" sz="2400" dirty="0">
                <a:latin typeface="Arial"/>
                <a:cs typeface="Arial"/>
              </a:rPr>
              <a:t>Kích thước của hệ thống nhỏ hơn</a:t>
            </a:r>
          </a:p>
          <a:p>
            <a:pPr marL="652780" lvl="1" indent="-247650">
              <a:spcBef>
                <a:spcPts val="580"/>
              </a:spcBef>
              <a:buClr>
                <a:srgbClr val="A4B592"/>
              </a:buClr>
              <a:buSzPct val="85416"/>
              <a:buFont typeface="Segoe UI Symbol"/>
              <a:buChar char="⚫"/>
              <a:tabLst>
                <a:tab pos="653415" algn="l"/>
              </a:tabLst>
            </a:pPr>
            <a:r>
              <a:rPr lang="vi-VN" sz="2400" dirty="0">
                <a:latin typeface="Arial"/>
                <a:cs typeface="Arial"/>
              </a:rPr>
              <a:t>Giá thành rẻ hơn</a:t>
            </a:r>
            <a:endParaRPr sz="2400" dirty="0">
              <a:latin typeface="Arial"/>
              <a:cs typeface="Arial"/>
            </a:endParaRPr>
          </a:p>
          <a:p>
            <a:pPr marL="652780" lvl="1" indent="-247650">
              <a:spcBef>
                <a:spcPts val="575"/>
              </a:spcBef>
              <a:buClr>
                <a:srgbClr val="A4B592"/>
              </a:buClr>
              <a:buSzPct val="85416"/>
              <a:buFont typeface="Segoe UI Symbol"/>
              <a:buChar char="⚫"/>
              <a:tabLst>
                <a:tab pos="653415" algn="l"/>
              </a:tabLst>
            </a:pPr>
            <a:r>
              <a:rPr lang="vi-VN" sz="2400" dirty="0">
                <a:latin typeface="Arial"/>
                <a:cs typeface="Arial"/>
              </a:rPr>
              <a:t>Tiêu thụ ít năng lượng</a:t>
            </a: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B857-39EA-055E-B673-6FE46E0F936F}"/>
              </a:ext>
            </a:extLst>
          </p:cNvPr>
          <p:cNvSpPr>
            <a:spLocks noGrp="1"/>
          </p:cNvSpPr>
          <p:nvPr>
            <p:ph type="title"/>
          </p:nvPr>
        </p:nvSpPr>
        <p:spPr>
          <a:xfrm>
            <a:off x="0" y="1054354"/>
            <a:ext cx="12331581" cy="1538883"/>
          </a:xfrm>
        </p:spPr>
        <p:txBody>
          <a:bodyPr/>
          <a:lstStyle/>
          <a:p>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gì</a:t>
            </a:r>
            <a:r>
              <a:rPr lang="en-US" dirty="0"/>
              <a:t>(</a:t>
            </a:r>
            <a:r>
              <a:rPr lang="en-US" dirty="0" err="1"/>
              <a:t>embeddedsystems</a:t>
            </a:r>
            <a:r>
              <a:rPr lang="en-US" dirty="0"/>
              <a:t>)?</a:t>
            </a:r>
          </a:p>
        </p:txBody>
      </p:sp>
      <p:pic>
        <p:nvPicPr>
          <p:cNvPr id="4" name="Picture 2" descr="The image represents the structure of embedded system">
            <a:extLst>
              <a:ext uri="{FF2B5EF4-FFF2-40B4-BE49-F238E27FC236}">
                <a16:creationId xmlns:a16="http://schemas.microsoft.com/office/drawing/2014/main" id="{17A3AE1A-380D-5341-8E55-AACC6E11E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749" y="2390577"/>
            <a:ext cx="3496267" cy="43552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mbedded Software Development | bartleby">
            <a:extLst>
              <a:ext uri="{FF2B5EF4-FFF2-40B4-BE49-F238E27FC236}">
                <a16:creationId xmlns:a16="http://schemas.microsoft.com/office/drawing/2014/main" id="{5F9046E1-A157-45F9-598A-62BE20D4A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93" y="1898858"/>
            <a:ext cx="5073554" cy="4731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4CA361F5-5C02-64F6-58C8-8268408E5B2E}"/>
              </a:ext>
            </a:extLst>
          </p:cNvPr>
          <p:cNvSpPr txBox="1">
            <a:spLocks/>
          </p:cNvSpPr>
          <p:nvPr/>
        </p:nvSpPr>
        <p:spPr>
          <a:xfrm>
            <a:off x="6873012" y="1983502"/>
            <a:ext cx="4604403" cy="400110"/>
          </a:xfrm>
          <a:prstGeom prst="rect">
            <a:avLst/>
          </a:prstGeom>
        </p:spPr>
        <p:txBody>
          <a:bodyPr wrap="square" lIns="0" tIns="0" rIns="0" bIns="0">
            <a:spAutoFit/>
          </a:bodyPr>
          <a:lstStyle>
            <a:lvl1pPr marL="0">
              <a:defRPr sz="2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vi-VN" kern="0" dirty="0"/>
              <a:t>Các phần của hệ thống nhúng</a:t>
            </a:r>
            <a:endParaRPr lang="en-US" kern="0" dirty="0"/>
          </a:p>
        </p:txBody>
      </p:sp>
    </p:spTree>
    <p:extLst>
      <p:ext uri="{BB962C8B-B14F-4D97-AF65-F5344CB8AC3E}">
        <p14:creationId xmlns:p14="http://schemas.microsoft.com/office/powerpoint/2010/main" val="83843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Hệ</a:t>
            </a:r>
            <a:r>
              <a:rPr lang="en-US" dirty="0"/>
              <a:t> </a:t>
            </a:r>
            <a:r>
              <a:rPr lang="en-US" dirty="0" err="1"/>
              <a:t>thống</a:t>
            </a:r>
            <a:r>
              <a:rPr lang="en-US" dirty="0"/>
              <a:t> </a:t>
            </a:r>
            <a:r>
              <a:rPr lang="en-US" dirty="0" err="1"/>
              <a:t>nhúng</a:t>
            </a:r>
            <a:r>
              <a:rPr lang="en-US" dirty="0"/>
              <a:t> </a:t>
            </a:r>
            <a:r>
              <a:rPr lang="en-US" dirty="0" err="1"/>
              <a:t>là</a:t>
            </a:r>
            <a:r>
              <a:rPr lang="en-US" dirty="0"/>
              <a:t> </a:t>
            </a:r>
            <a:r>
              <a:rPr lang="en-US" dirty="0" err="1"/>
              <a:t>gì</a:t>
            </a:r>
            <a:r>
              <a:rPr lang="en-US" dirty="0"/>
              <a:t>(</a:t>
            </a:r>
            <a:r>
              <a:rPr lang="en-US" dirty="0" err="1"/>
              <a:t>embeddedsystems</a:t>
            </a:r>
            <a:r>
              <a:rPr lang="en-US" dirty="0"/>
              <a:t>)?</a:t>
            </a:r>
            <a:endParaRPr spc="-20" dirty="0"/>
          </a:p>
        </p:txBody>
      </p:sp>
      <p:sp>
        <p:nvSpPr>
          <p:cNvPr id="3" name="object 3"/>
          <p:cNvSpPr txBox="1"/>
          <p:nvPr/>
        </p:nvSpPr>
        <p:spPr>
          <a:xfrm>
            <a:off x="1085718" y="2281555"/>
            <a:ext cx="10562199" cy="3108543"/>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Hệ thống nhúng là hệ thống máy tính có chức năng dành riêng, chuyên biệt cho một công việc gì đó cụ thể. Nó khác với các hệ thống máy tính đa dụng có thể làm nhiều việc cùng lúc.</a:t>
            </a:r>
          </a:p>
          <a:p>
            <a:pPr marL="287020" indent="-274320" algn="just">
              <a:spcBef>
                <a:spcPts val="625"/>
              </a:spcBef>
              <a:buClr>
                <a:srgbClr val="E7BB29"/>
              </a:buClr>
              <a:buSzPct val="94230"/>
              <a:buFont typeface="Segoe UI Symbol"/>
              <a:buChar char="⚫"/>
              <a:tabLst>
                <a:tab pos="287020" algn="l"/>
              </a:tabLst>
            </a:pPr>
            <a:r>
              <a:rPr lang="en-US" sz="2600" dirty="0" err="1">
                <a:latin typeface="Arial"/>
                <a:cs typeface="Arial"/>
              </a:rPr>
              <a:t>Đặc</a:t>
            </a:r>
            <a:r>
              <a:rPr lang="en-US" sz="2600" dirty="0">
                <a:latin typeface="Arial"/>
                <a:cs typeface="Arial"/>
              </a:rPr>
              <a:t> </a:t>
            </a:r>
            <a:r>
              <a:rPr lang="en-US" sz="2600" dirty="0" err="1">
                <a:latin typeface="Arial"/>
                <a:cs typeface="Arial"/>
              </a:rPr>
              <a:t>tính</a:t>
            </a:r>
            <a:r>
              <a:rPr lang="en-US" sz="2600" dirty="0">
                <a:latin typeface="Arial"/>
                <a:cs typeface="Arial"/>
              </a:rPr>
              <a:t> </a:t>
            </a:r>
            <a:r>
              <a:rPr lang="en-US" sz="2600" dirty="0" err="1">
                <a:latin typeface="Arial"/>
                <a:cs typeface="Arial"/>
              </a:rPr>
              <a:t>chung</a:t>
            </a:r>
            <a:r>
              <a:rPr lang="en-US" sz="2600" dirty="0">
                <a:latin typeface="Arial"/>
                <a:cs typeface="Arial"/>
              </a:rPr>
              <a:t>:</a:t>
            </a:r>
          </a:p>
          <a:p>
            <a:pPr marL="652780" lvl="1" indent="-247650" algn="just">
              <a:spcBef>
                <a:spcPts val="585"/>
              </a:spcBef>
              <a:buClr>
                <a:srgbClr val="A4B592"/>
              </a:buClr>
              <a:buSzPct val="85416"/>
              <a:buFont typeface="Segoe UI Symbol"/>
              <a:buChar char="⚫"/>
              <a:tabLst>
                <a:tab pos="653415" algn="l"/>
              </a:tabLst>
            </a:pPr>
            <a:r>
              <a:rPr lang="vi-VN" sz="2400" dirty="0">
                <a:latin typeface="Arial"/>
                <a:cs typeface="Arial"/>
              </a:rPr>
              <a:t>Kích thước của hệ thống nhỏ hơn</a:t>
            </a:r>
          </a:p>
          <a:p>
            <a:pPr marL="652780" lvl="1" indent="-247650" algn="just">
              <a:spcBef>
                <a:spcPts val="580"/>
              </a:spcBef>
              <a:buClr>
                <a:srgbClr val="A4B592"/>
              </a:buClr>
              <a:buSzPct val="85416"/>
              <a:buFont typeface="Segoe UI Symbol"/>
              <a:buChar char="⚫"/>
              <a:tabLst>
                <a:tab pos="653415" algn="l"/>
              </a:tabLst>
            </a:pPr>
            <a:r>
              <a:rPr lang="vi-VN" sz="2400" dirty="0">
                <a:latin typeface="Arial"/>
                <a:cs typeface="Arial"/>
              </a:rPr>
              <a:t>Giá thành rẻ hơn</a:t>
            </a:r>
            <a:endParaRPr sz="2400" dirty="0">
              <a:latin typeface="Arial"/>
              <a:cs typeface="Arial"/>
            </a:endParaRPr>
          </a:p>
          <a:p>
            <a:pPr marL="652780" lvl="1" indent="-247650" algn="just">
              <a:spcBef>
                <a:spcPts val="575"/>
              </a:spcBef>
              <a:buClr>
                <a:srgbClr val="A4B592"/>
              </a:buClr>
              <a:buSzPct val="85416"/>
              <a:buFont typeface="Segoe UI Symbol"/>
              <a:buChar char="⚫"/>
              <a:tabLst>
                <a:tab pos="653415" algn="l"/>
              </a:tabLst>
            </a:pPr>
            <a:r>
              <a:rPr lang="vi-VN" sz="2400" dirty="0">
                <a:latin typeface="Arial"/>
                <a:cs typeface="Arial"/>
              </a:rPr>
              <a:t>Tiêu thụ ít năng lượng</a:t>
            </a:r>
            <a:endParaRPr sz="2400" dirty="0">
              <a:latin typeface="Arial"/>
              <a:cs typeface="Arial"/>
            </a:endParaRPr>
          </a:p>
        </p:txBody>
      </p:sp>
    </p:spTree>
    <p:extLst>
      <p:ext uri="{BB962C8B-B14F-4D97-AF65-F5344CB8AC3E}">
        <p14:creationId xmlns:p14="http://schemas.microsoft.com/office/powerpoint/2010/main" val="191721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nhúng</a:t>
            </a:r>
            <a:endParaRPr lang="en-US" spc="-20" dirty="0"/>
          </a:p>
        </p:txBody>
      </p:sp>
      <p:sp>
        <p:nvSpPr>
          <p:cNvPr id="3" name="object 3"/>
          <p:cNvSpPr txBox="1"/>
          <p:nvPr/>
        </p:nvSpPr>
        <p:spPr>
          <a:xfrm>
            <a:off x="343899" y="2161914"/>
            <a:ext cx="4169945" cy="1936428"/>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C và C++ (phổ biến nhất)</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Assembly</a:t>
            </a:r>
          </a:p>
          <a:p>
            <a:pPr marL="287020" indent="-274320">
              <a:spcBef>
                <a:spcPts val="625"/>
              </a:spcBef>
              <a:buClr>
                <a:srgbClr val="E7BB29"/>
              </a:buClr>
              <a:buSzPct val="94230"/>
              <a:buFont typeface="Segoe UI Symbol"/>
              <a:buChar char="⚫"/>
              <a:tabLst>
                <a:tab pos="287020" algn="l"/>
              </a:tabLst>
            </a:pPr>
            <a:r>
              <a:rPr lang="en-US" sz="2600" dirty="0">
                <a:latin typeface="Arial"/>
                <a:cs typeface="Arial"/>
              </a:rPr>
              <a:t>Python</a:t>
            </a:r>
            <a:endParaRPr lang="vi-VN" sz="2600" dirty="0">
              <a:latin typeface="Arial"/>
              <a:cs typeface="Arial"/>
            </a:endParaRPr>
          </a:p>
          <a:p>
            <a:pPr marL="287020" indent="-274320">
              <a:spcBef>
                <a:spcPts val="625"/>
              </a:spcBef>
              <a:buClr>
                <a:srgbClr val="E7BB29"/>
              </a:buClr>
              <a:buSzPct val="94230"/>
              <a:buFont typeface="Segoe UI Symbol"/>
              <a:buChar char="⚫"/>
              <a:tabLst>
                <a:tab pos="287020" algn="l"/>
              </a:tabLst>
            </a:pPr>
            <a:r>
              <a:rPr lang="vi-VN" sz="2600" dirty="0">
                <a:latin typeface="Arial"/>
                <a:cs typeface="Arial"/>
              </a:rPr>
              <a:t>Java</a:t>
            </a:r>
            <a:endParaRPr sz="2400" dirty="0">
              <a:latin typeface="Arial"/>
              <a:cs typeface="Arial"/>
            </a:endParaRPr>
          </a:p>
        </p:txBody>
      </p:sp>
      <p:pic>
        <p:nvPicPr>
          <p:cNvPr id="4" name="Picture 3">
            <a:extLst>
              <a:ext uri="{FF2B5EF4-FFF2-40B4-BE49-F238E27FC236}">
                <a16:creationId xmlns:a16="http://schemas.microsoft.com/office/drawing/2014/main" id="{0272B68E-FCDB-29C6-3BBB-EFC28932B3E7}"/>
              </a:ext>
            </a:extLst>
          </p:cNvPr>
          <p:cNvPicPr>
            <a:picLocks noChangeAspect="1"/>
          </p:cNvPicPr>
          <p:nvPr/>
        </p:nvPicPr>
        <p:blipFill>
          <a:blip r:embed="rId2"/>
          <a:stretch>
            <a:fillRect/>
          </a:stretch>
        </p:blipFill>
        <p:spPr>
          <a:xfrm>
            <a:off x="4425723" y="2042273"/>
            <a:ext cx="7422378" cy="4259196"/>
          </a:xfrm>
          <a:prstGeom prst="rect">
            <a:avLst/>
          </a:prstGeom>
        </p:spPr>
      </p:pic>
    </p:spTree>
    <p:extLst>
      <p:ext uri="{BB962C8B-B14F-4D97-AF65-F5344CB8AC3E}">
        <p14:creationId xmlns:p14="http://schemas.microsoft.com/office/powerpoint/2010/main" val="63005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Những khái niệm cơ bản về ngôn ngữ C</a:t>
            </a:r>
            <a:endParaRPr spc="-20" dirty="0"/>
          </a:p>
        </p:txBody>
      </p:sp>
      <p:sp>
        <p:nvSpPr>
          <p:cNvPr id="3" name="object 3"/>
          <p:cNvSpPr txBox="1"/>
          <p:nvPr/>
        </p:nvSpPr>
        <p:spPr>
          <a:xfrm>
            <a:off x="974623" y="1837261"/>
            <a:ext cx="10724570" cy="405495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 được hiểu là ngôn ngữ bậc trung bởi vì nó kết hợp những yếu tố của những ngôn ngữ cấp cao và những chức năng của hợp ngữ (ngôn ngữ cấp thấp).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 cho phép thao tác trên những thành phần cơ bản của máy tính như bits, bytes, địa chỉ…. Hơn nữa, mã C rất dễ di chuyển nghĩa là phần mềm viết cho  loại máy tính này có thể chạy trên một loại máy tính khác. </a:t>
            </a:r>
          </a:p>
          <a:p>
            <a:pPr marL="287020" indent="-274320" algn="just">
              <a:spcBef>
                <a:spcPts val="720"/>
              </a:spcBef>
              <a:buClr>
                <a:srgbClr val="E7BB29"/>
              </a:buClr>
              <a:buSzPct val="94230"/>
              <a:buFont typeface="Segoe UI Symbol"/>
              <a:buChar char="⚫"/>
              <a:tabLst>
                <a:tab pos="287020" algn="l"/>
              </a:tabLst>
            </a:pPr>
            <a:r>
              <a:rPr lang="vi-VN" sz="2400" dirty="0">
                <a:latin typeface="Arial"/>
                <a:cs typeface="Arial"/>
              </a:rPr>
              <a:t>C cho phép chuyển kiểu dữ liệu. Nó cho phép thao tác trực tiếp trên bits, bytes, word và con trỏ (pointer). Vì vậy, nó được dùng cho lập trình mức hệ thống.</a:t>
            </a:r>
          </a:p>
          <a:p>
            <a:pPr marL="287020" indent="-274320" algn="just">
              <a:spcBef>
                <a:spcPts val="720"/>
              </a:spcBef>
              <a:buClr>
                <a:srgbClr val="E7BB29"/>
              </a:buClr>
              <a:buSzPct val="94230"/>
              <a:buFont typeface="Segoe UI Symbol"/>
              <a:buChar char="⚫"/>
              <a:tabLst>
                <a:tab pos="287020" algn="l"/>
              </a:tabLst>
            </a:pPr>
            <a:endParaRPr lang="vi-VN" sz="2400" dirty="0">
              <a:latin typeface="Arial"/>
              <a:cs typeface="Arial"/>
            </a:endParaRPr>
          </a:p>
        </p:txBody>
      </p:sp>
    </p:spTree>
    <p:extLst>
      <p:ext uri="{BB962C8B-B14F-4D97-AF65-F5344CB8AC3E}">
        <p14:creationId xmlns:p14="http://schemas.microsoft.com/office/powerpoint/2010/main" val="27397293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2244</Words>
  <Application>Microsoft Office PowerPoint</Application>
  <PresentationFormat>Widescreen</PresentationFormat>
  <Paragraphs>364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Segoe UI Symbol</vt:lpstr>
      <vt:lpstr>Wingdings</vt:lpstr>
      <vt:lpstr>1_Office Theme</vt:lpstr>
      <vt:lpstr>Buổi 1</vt:lpstr>
      <vt:lpstr>Yêu cầu khi theo học</vt:lpstr>
      <vt:lpstr>Mục tiêu</vt:lpstr>
      <vt:lpstr>Phần mềm sử dụng trong quá trình học</vt:lpstr>
      <vt:lpstr>Hệ thống nhúng là gì(embeddedsystems)?</vt:lpstr>
      <vt:lpstr>Hệ thống nhúng là gì(embeddedsystems)?</vt:lpstr>
      <vt:lpstr>Hệ thống nhúng là gì(embeddedsystems)?</vt:lpstr>
      <vt:lpstr>Ngôn ngữ lập trình cho Hệ thống nhúng</vt:lpstr>
      <vt:lpstr>Những khái niệm cơ bản về ngôn ngữ C</vt:lpstr>
      <vt:lpstr>Tạo thư mục code trên ubuntu</vt:lpstr>
      <vt:lpstr>Thêm thư mục vừa tạo vào Visual studio code</vt:lpstr>
      <vt:lpstr>Tạo project C</vt:lpstr>
      <vt:lpstr>Chương trình đầu tiên</vt:lpstr>
      <vt:lpstr>Biên dịch thử chương trình đầu tiên</vt:lpstr>
      <vt:lpstr>Cấu trúc chính một file code c</vt:lpstr>
      <vt:lpstr>Quá trình biên dịch một chương trình C/C++</vt:lpstr>
      <vt:lpstr>Quá trình được chia ra làm 4 giai đoạn chính</vt:lpstr>
      <vt:lpstr>Ký tự đặc biệt trong C (escape sequence)</vt:lpstr>
      <vt:lpstr>Khác nhau giữa \n và \r</vt:lpstr>
      <vt:lpstr>Bài tập 1(làm tại nhà)</vt:lpstr>
      <vt:lpstr>Chú thích trong C(Comments)</vt:lpstr>
      <vt:lpstr>Cách comment trong C</vt:lpstr>
      <vt:lpstr>Các kiểu dữ liệu trong C</vt:lpstr>
      <vt:lpstr>Dựa trên các kiểu dữ liệu ngoài đời thực</vt:lpstr>
      <vt:lpstr>Basic Types</vt:lpstr>
      <vt:lpstr>Trình biên dịch quyết định kích thước Byte</vt:lpstr>
      <vt:lpstr>Trình biên dịch quyết định kích thước Byte</vt:lpstr>
      <vt:lpstr>Kiểu dữ liệu “char”</vt:lpstr>
      <vt:lpstr>Giới hạn của kiểu “char”</vt:lpstr>
      <vt:lpstr>Cấu trúc kiểu char khi biểu diễn dưới dạng Binary </vt:lpstr>
      <vt:lpstr>Ví dụ số âm</vt:lpstr>
      <vt:lpstr>Ví dụ Bù 2:</vt:lpstr>
      <vt:lpstr>Bài tập vận dụng(làm tại lớp)</vt:lpstr>
      <vt:lpstr>Ví dụ sô dương</vt:lpstr>
      <vt:lpstr>Giới hạn của kiểu char</vt:lpstr>
      <vt:lpstr>Giới hạn của kiểu char</vt:lpstr>
      <vt:lpstr>Giới hạn của kiểu char</vt:lpstr>
      <vt:lpstr>Bài tập</vt:lpstr>
      <vt:lpstr>Kết thúc buổi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Nguyen</dc:creator>
  <cp:lastModifiedBy>Bien Nguyen</cp:lastModifiedBy>
  <cp:revision>11</cp:revision>
  <dcterms:created xsi:type="dcterms:W3CDTF">2022-07-10T08:07:42Z</dcterms:created>
  <dcterms:modified xsi:type="dcterms:W3CDTF">2022-07-13T09:21:39Z</dcterms:modified>
</cp:coreProperties>
</file>