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en Nguyen" initials="BN" lastIdx="4" clrIdx="0">
    <p:extLst>
      <p:ext uri="{19B8F6BF-5375-455C-9EA6-DF929625EA0E}">
        <p15:presenceInfo xmlns:p15="http://schemas.microsoft.com/office/powerpoint/2012/main" userId="0de371994ac133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24" d="100"/>
          <a:sy n="124" d="100"/>
        </p:scale>
        <p:origin x="336" y="96"/>
      </p:cViewPr>
      <p:guideLst/>
    </p:cSldViewPr>
  </p:slideViewPr>
  <p:notesTextViewPr>
    <p:cViewPr>
      <p:scale>
        <a:sx n="3" d="2"/>
        <a:sy n="3" d="2"/>
      </p:scale>
      <p:origin x="0" y="0"/>
    </p:cViewPr>
  </p:notesTextViewPr>
  <p:notesViewPr>
    <p:cSldViewPr snapToGrid="0">
      <p:cViewPr varScale="1">
        <p:scale>
          <a:sx n="88" d="100"/>
          <a:sy n="88" d="100"/>
        </p:scale>
        <p:origin x="382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64CA12-A2F2-949C-FAAA-4984249180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A6A2D3D-535F-6EFD-C8E0-D42AB3FB7B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CC4417-9051-4F75-AF74-18A81AF17C7A}" type="datetimeFigureOut">
              <a:rPr lang="en-US" smtClean="0"/>
              <a:t>7/22/2022</a:t>
            </a:fld>
            <a:endParaRPr lang="en-US"/>
          </a:p>
        </p:txBody>
      </p:sp>
      <p:sp>
        <p:nvSpPr>
          <p:cNvPr id="4" name="Footer Placeholder 3">
            <a:extLst>
              <a:ext uri="{FF2B5EF4-FFF2-40B4-BE49-F238E27FC236}">
                <a16:creationId xmlns:a16="http://schemas.microsoft.com/office/drawing/2014/main" id="{D48A5E66-5019-A8AB-EADF-E141EAA928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0D2D81-2BB9-DE5C-7203-CA0BD7435F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21F26-C94B-43C7-A725-74FA1ADC520B}" type="slidenum">
              <a:rPr lang="en-US" smtClean="0"/>
              <a:t>‹#›</a:t>
            </a:fld>
            <a:endParaRPr lang="en-US"/>
          </a:p>
        </p:txBody>
      </p:sp>
    </p:spTree>
    <p:extLst>
      <p:ext uri="{BB962C8B-B14F-4D97-AF65-F5344CB8AC3E}">
        <p14:creationId xmlns:p14="http://schemas.microsoft.com/office/powerpoint/2010/main" val="1831444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FDD6E-4743-4B03-A721-8E33B5B6CE2F}" type="datetimeFigureOut">
              <a:rPr lang="en-US" smtClean="0"/>
              <a:t>7/22/2022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7CFE1-E210-4EF0-9B3C-697B766E6369}" type="slidenum">
              <a:rPr lang="en-US" smtClean="0"/>
              <a:t>‹#›</a:t>
            </a:fld>
            <a:endParaRPr lang="en-US"/>
          </a:p>
        </p:txBody>
      </p:sp>
    </p:spTree>
    <p:extLst>
      <p:ext uri="{BB962C8B-B14F-4D97-AF65-F5344CB8AC3E}">
        <p14:creationId xmlns:p14="http://schemas.microsoft.com/office/powerpoint/2010/main" val="308209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F0BB-4F22-083D-504E-B4570B510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9A72B-26DB-C646-C5A5-CD486F411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139BD-7949-189B-839D-535DB527141C}"/>
              </a:ext>
            </a:extLst>
          </p:cNvPr>
          <p:cNvSpPr>
            <a:spLocks noGrp="1"/>
          </p:cNvSpPr>
          <p:nvPr>
            <p:ph type="dt" sz="half" idx="10"/>
          </p:nvPr>
        </p:nvSpPr>
        <p:spPr/>
        <p:txBody>
          <a:bodyPr/>
          <a:lstStyle/>
          <a:p>
            <a:fld id="{D0E25FC9-FD18-4F98-BCC8-8E762363225A}" type="datetime1">
              <a:rPr lang="vi-VN" smtClean="0"/>
              <a:t>22/07/2022</a:t>
            </a:fld>
            <a:endParaRPr lang="en-US"/>
          </a:p>
        </p:txBody>
      </p:sp>
      <p:sp>
        <p:nvSpPr>
          <p:cNvPr id="5" name="Footer Placeholder 4">
            <a:extLst>
              <a:ext uri="{FF2B5EF4-FFF2-40B4-BE49-F238E27FC236}">
                <a16:creationId xmlns:a16="http://schemas.microsoft.com/office/drawing/2014/main" id="{5DF4525D-748D-7DD3-56B2-1D28AB3C18F9}"/>
              </a:ext>
            </a:extLst>
          </p:cNvPr>
          <p:cNvSpPr>
            <a:spLocks noGrp="1"/>
          </p:cNvSpPr>
          <p:nvPr>
            <p:ph type="ftr" sz="quarter" idx="11"/>
          </p:nvPr>
        </p:nvSpPr>
        <p:spPr/>
        <p:txBody>
          <a:bodyPr/>
          <a:lstStyle/>
          <a:p>
            <a:r>
              <a:rPr lang="en-US"/>
              <a:t>Training_C - Embedded_IOT</a:t>
            </a:r>
          </a:p>
        </p:txBody>
      </p:sp>
      <p:sp>
        <p:nvSpPr>
          <p:cNvPr id="6" name="Slide Number Placeholder 5">
            <a:extLst>
              <a:ext uri="{FF2B5EF4-FFF2-40B4-BE49-F238E27FC236}">
                <a16:creationId xmlns:a16="http://schemas.microsoft.com/office/drawing/2014/main" id="{77F7836E-34AA-08DC-42BB-201B318912CF}"/>
              </a:ext>
            </a:extLst>
          </p:cNvPr>
          <p:cNvSpPr>
            <a:spLocks noGrp="1"/>
          </p:cNvSpPr>
          <p:nvPr>
            <p:ph type="sldNum" sz="quarter" idx="12"/>
          </p:nvPr>
        </p:nvSpPr>
        <p:spPr/>
        <p:txBody>
          <a:bodyPr/>
          <a:lstStyle/>
          <a:p>
            <a:fld id="{895FEF92-9DF9-4F07-9BFC-C704DBAB3A6D}" type="slidenum">
              <a:rPr lang="en-US" smtClean="0"/>
              <a:t>‹#›</a:t>
            </a:fld>
            <a:endParaRPr lang="en-US"/>
          </a:p>
        </p:txBody>
      </p:sp>
    </p:spTree>
    <p:extLst>
      <p:ext uri="{BB962C8B-B14F-4D97-AF65-F5344CB8AC3E}">
        <p14:creationId xmlns:p14="http://schemas.microsoft.com/office/powerpoint/2010/main" val="94189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264" y="1029861"/>
            <a:ext cx="12099471" cy="788035"/>
          </a:xfrm>
        </p:spPr>
        <p:txBody>
          <a:bodyPr lIns="0" tIns="0" rIns="0" bIns="0"/>
          <a:lstStyle>
            <a:lvl1pPr algn="ctr">
              <a:defRPr sz="5000" b="0" i="0">
                <a:solidFill>
                  <a:srgbClr val="444D25"/>
                </a:solidFill>
                <a:latin typeface="Arial"/>
                <a:cs typeface="Arial"/>
              </a:defRPr>
            </a:lvl1pPr>
          </a:lstStyle>
          <a:p>
            <a:endParaRPr dirty="0"/>
          </a:p>
        </p:txBody>
      </p:sp>
      <p:sp>
        <p:nvSpPr>
          <p:cNvPr id="3" name="Holder 3"/>
          <p:cNvSpPr>
            <a:spLocks noGrp="1"/>
          </p:cNvSpPr>
          <p:nvPr>
            <p:ph type="body" idx="1"/>
          </p:nvPr>
        </p:nvSpPr>
        <p:spPr>
          <a:xfrm>
            <a:off x="76200" y="1959992"/>
            <a:ext cx="12039598" cy="400110"/>
          </a:xfrm>
        </p:spPr>
        <p:txBody>
          <a:bodyPr lIns="0" tIns="0" rIns="0" bIns="0"/>
          <a:lstStyle>
            <a:lvl1pPr marL="0" indent="365760" algn="l">
              <a:buClr>
                <a:srgbClr val="FFC000"/>
              </a:buClr>
              <a:buSzPct val="200000"/>
              <a:buFont typeface="Arial" panose="020B0604020202020204" pitchFamily="34" charset="0"/>
              <a:buChar char="•"/>
              <a:defRPr sz="2600" b="0" i="0">
                <a:solidFill>
                  <a:schemeClr val="tx1"/>
                </a:solidFill>
                <a:latin typeface="Arial"/>
                <a:cs typeface="Arial"/>
              </a:defRPr>
            </a:lvl1pPr>
            <a:lvl2pPr marL="914400" indent="-457200" algn="just">
              <a:buClr>
                <a:srgbClr val="FFC000"/>
              </a:buClr>
              <a:buSzPct val="180000"/>
              <a:buFont typeface="Arial" panose="020B0604020202020204" pitchFamily="34" charset="0"/>
              <a:buChar char="•"/>
              <a:defRPr sz="2800">
                <a:latin typeface="Arial" panose="020B0604020202020204" pitchFamily="34" charset="0"/>
                <a:cs typeface="Arial" panose="020B0604020202020204" pitchFamily="34" charset="0"/>
              </a:defRPr>
            </a:lvl2pPr>
            <a:lvl3pPr marL="1200150" indent="-285750">
              <a:buClr>
                <a:srgbClr val="FFC000"/>
              </a:buClr>
              <a:buSzPct val="200000"/>
              <a:buFont typeface="Arial" panose="020B0604020202020204" pitchFamily="34" charset="0"/>
              <a:buChar char="•"/>
              <a:defRPr/>
            </a:lvl3pPr>
          </a:lstStyle>
          <a:p>
            <a:pPr lvl="0"/>
            <a:endParaRPr dirty="0"/>
          </a:p>
        </p:txBody>
      </p:sp>
      <p:sp>
        <p:nvSpPr>
          <p:cNvPr id="7" name="Date Placeholder 3">
            <a:extLst>
              <a:ext uri="{FF2B5EF4-FFF2-40B4-BE49-F238E27FC236}">
                <a16:creationId xmlns:a16="http://schemas.microsoft.com/office/drawing/2014/main" id="{D2E2CFEB-3DD3-3150-7038-32C5F5383D77}"/>
              </a:ext>
            </a:extLst>
          </p:cNvPr>
          <p:cNvSpPr>
            <a:spLocks noGrp="1"/>
          </p:cNvSpPr>
          <p:nvPr>
            <p:ph type="dt" sz="half" idx="10"/>
          </p:nvPr>
        </p:nvSpPr>
        <p:spPr>
          <a:xfrm>
            <a:off x="830036" y="6516734"/>
            <a:ext cx="2804160" cy="276999"/>
          </a:xfrm>
        </p:spPr>
        <p:txBody>
          <a:bodyPr/>
          <a:lstStyle/>
          <a:p>
            <a:fld id="{21FC1E08-5C0D-4691-B74A-62D5D05B32A4}" type="datetime1">
              <a:rPr lang="vi-VN" smtClean="0"/>
              <a:t>22/07/2022</a:t>
            </a:fld>
            <a:endParaRPr lang="en-US" dirty="0"/>
          </a:p>
        </p:txBody>
      </p:sp>
      <p:sp>
        <p:nvSpPr>
          <p:cNvPr id="8" name="Footer Placeholder 4">
            <a:extLst>
              <a:ext uri="{FF2B5EF4-FFF2-40B4-BE49-F238E27FC236}">
                <a16:creationId xmlns:a16="http://schemas.microsoft.com/office/drawing/2014/main" id="{CD89F9AD-B782-C37E-ABF5-138AEB5CBDF4}"/>
              </a:ext>
            </a:extLst>
          </p:cNvPr>
          <p:cNvSpPr>
            <a:spLocks noGrp="1"/>
          </p:cNvSpPr>
          <p:nvPr>
            <p:ph type="ftr" sz="quarter" idx="11"/>
          </p:nvPr>
        </p:nvSpPr>
        <p:spPr>
          <a:xfrm>
            <a:off x="46264" y="64267"/>
            <a:ext cx="2182040" cy="276999"/>
          </a:xfrm>
        </p:spPr>
        <p:txBody>
          <a:bodyPr/>
          <a:lstStyle>
            <a:lvl1pPr>
              <a:defRPr sz="1800">
                <a:solidFill>
                  <a:schemeClr val="tx1"/>
                </a:solidFill>
                <a:latin typeface="Arial" panose="020B0604020202020204" pitchFamily="34" charset="0"/>
                <a:cs typeface="Arial" panose="020B0604020202020204" pitchFamily="34" charset="0"/>
              </a:defRPr>
            </a:lvl1pPr>
          </a:lstStyle>
          <a:p>
            <a:r>
              <a:rPr lang="en-US" dirty="0"/>
              <a:t>Lab </a:t>
            </a:r>
            <a:r>
              <a:rPr lang="en-US" dirty="0" err="1"/>
              <a:t>Embedded_IOT</a:t>
            </a:r>
            <a:endParaRPr lang="en-US" dirty="0"/>
          </a:p>
        </p:txBody>
      </p:sp>
      <p:sp>
        <p:nvSpPr>
          <p:cNvPr id="9" name="Slide Number Placeholder 5">
            <a:extLst>
              <a:ext uri="{FF2B5EF4-FFF2-40B4-BE49-F238E27FC236}">
                <a16:creationId xmlns:a16="http://schemas.microsoft.com/office/drawing/2014/main" id="{E2179653-C428-BA3F-FBCC-5DCED3A75DBF}"/>
              </a:ext>
            </a:extLst>
          </p:cNvPr>
          <p:cNvSpPr>
            <a:spLocks noGrp="1"/>
          </p:cNvSpPr>
          <p:nvPr>
            <p:ph type="sldNum" sz="quarter" idx="12"/>
          </p:nvPr>
        </p:nvSpPr>
        <p:spPr>
          <a:xfrm>
            <a:off x="8998676" y="6516734"/>
            <a:ext cx="2804160" cy="276999"/>
          </a:xfrm>
        </p:spPr>
        <p:txBody>
          <a:bodyPr/>
          <a:lstStyle/>
          <a:p>
            <a:fld id="{895FEF92-9DF9-4F07-9BFC-C704DBAB3A6D}" type="slidenum">
              <a:rPr lang="en-US" smtClean="0"/>
              <a:pPr/>
              <a:t>‹#›</a:t>
            </a:fld>
            <a:endParaRPr lang="en-US" dirty="0"/>
          </a:p>
        </p:txBody>
      </p:sp>
      <p:sp>
        <p:nvSpPr>
          <p:cNvPr id="14" name="Footer Placeholder 4">
            <a:extLst>
              <a:ext uri="{FF2B5EF4-FFF2-40B4-BE49-F238E27FC236}">
                <a16:creationId xmlns:a16="http://schemas.microsoft.com/office/drawing/2014/main" id="{86D63F56-ABDE-BE33-12B7-939C578E1211}"/>
              </a:ext>
            </a:extLst>
          </p:cNvPr>
          <p:cNvSpPr txBox="1">
            <a:spLocks/>
          </p:cNvSpPr>
          <p:nvPr userDrawn="1"/>
        </p:nvSpPr>
        <p:spPr>
          <a:xfrm>
            <a:off x="4444639" y="6499064"/>
            <a:ext cx="3901440" cy="276999"/>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Training C</a:t>
            </a:r>
          </a:p>
        </p:txBody>
      </p:sp>
      <p:pic>
        <p:nvPicPr>
          <p:cNvPr id="5" name="Picture 4">
            <a:extLst>
              <a:ext uri="{FF2B5EF4-FFF2-40B4-BE49-F238E27FC236}">
                <a16:creationId xmlns:a16="http://schemas.microsoft.com/office/drawing/2014/main" id="{17D27D96-2CCA-4D2A-A14E-0E2969BB88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4680" y="545446"/>
            <a:ext cx="1201118" cy="684637"/>
          </a:xfrm>
          <a:prstGeom prst="rect">
            <a:avLst/>
          </a:prstGeom>
        </p:spPr>
      </p:pic>
    </p:spTree>
    <p:extLst>
      <p:ext uri="{BB962C8B-B14F-4D97-AF65-F5344CB8AC3E}">
        <p14:creationId xmlns:p14="http://schemas.microsoft.com/office/powerpoint/2010/main" val="242543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4" cstate="print"/>
          <a:stretch>
            <a:fillRect/>
          </a:stretch>
        </p:blipFill>
        <p:spPr>
          <a:xfrm>
            <a:off x="0" y="0"/>
            <a:ext cx="12192000" cy="6858000"/>
          </a:xfrm>
          <a:prstGeom prst="rect">
            <a:avLst/>
          </a:prstGeom>
        </p:spPr>
      </p:pic>
      <p:pic>
        <p:nvPicPr>
          <p:cNvPr id="17" name="bg object 17"/>
          <p:cNvPicPr/>
          <p:nvPr/>
        </p:nvPicPr>
        <p:blipFill>
          <a:blip r:embed="rId5" cstate="print"/>
          <a:stretch>
            <a:fillRect/>
          </a:stretch>
        </p:blipFill>
        <p:spPr>
          <a:xfrm>
            <a:off x="0" y="746"/>
            <a:ext cx="12192000" cy="1027429"/>
          </a:xfrm>
          <a:prstGeom prst="rect">
            <a:avLst/>
          </a:prstGeom>
        </p:spPr>
      </p:pic>
      <p:pic>
        <p:nvPicPr>
          <p:cNvPr id="18" name="bg object 18"/>
          <p:cNvPicPr/>
          <p:nvPr/>
        </p:nvPicPr>
        <p:blipFill>
          <a:blip r:embed="rId6" cstate="print"/>
          <a:stretch>
            <a:fillRect/>
          </a:stretch>
        </p:blipFill>
        <p:spPr>
          <a:xfrm>
            <a:off x="5866676" y="1"/>
            <a:ext cx="6325323" cy="600077"/>
          </a:xfrm>
          <a:prstGeom prst="rect">
            <a:avLst/>
          </a:prstGeom>
        </p:spPr>
      </p:pic>
      <p:pic>
        <p:nvPicPr>
          <p:cNvPr id="19" name="bg object 19"/>
          <p:cNvPicPr/>
          <p:nvPr/>
        </p:nvPicPr>
        <p:blipFill>
          <a:blip r:embed="rId7" cstate="print"/>
          <a:stretch>
            <a:fillRect/>
          </a:stretch>
        </p:blipFill>
        <p:spPr>
          <a:xfrm>
            <a:off x="0" y="1"/>
            <a:ext cx="12122347" cy="1021461"/>
          </a:xfrm>
          <a:prstGeom prst="rect">
            <a:avLst/>
          </a:prstGeom>
        </p:spPr>
      </p:pic>
      <p:pic>
        <p:nvPicPr>
          <p:cNvPr id="20" name="bg object 20"/>
          <p:cNvPicPr/>
          <p:nvPr/>
        </p:nvPicPr>
        <p:blipFill>
          <a:blip r:embed="rId8" cstate="print"/>
          <a:stretch>
            <a:fillRect/>
          </a:stretch>
        </p:blipFill>
        <p:spPr>
          <a:xfrm>
            <a:off x="-1373" y="50926"/>
            <a:ext cx="12194897" cy="904748"/>
          </a:xfrm>
          <a:prstGeom prst="rect">
            <a:avLst/>
          </a:prstGeom>
        </p:spPr>
      </p:pic>
      <p:sp>
        <p:nvSpPr>
          <p:cNvPr id="2" name="Holder 2"/>
          <p:cNvSpPr>
            <a:spLocks noGrp="1"/>
          </p:cNvSpPr>
          <p:nvPr>
            <p:ph type="title"/>
          </p:nvPr>
        </p:nvSpPr>
        <p:spPr>
          <a:xfrm>
            <a:off x="592667" y="1054354"/>
            <a:ext cx="10333567" cy="788035"/>
          </a:xfrm>
          <a:prstGeom prst="rect">
            <a:avLst/>
          </a:prstGeom>
        </p:spPr>
        <p:txBody>
          <a:bodyPr wrap="square" lIns="0" tIns="0" rIns="0" bIns="0">
            <a:spAutoFit/>
          </a:bodyPr>
          <a:lstStyle>
            <a:lvl1pPr>
              <a:defRPr sz="5000" b="0" i="0">
                <a:solidFill>
                  <a:srgbClr val="444D25"/>
                </a:solidFill>
                <a:latin typeface="Arial"/>
                <a:cs typeface="Arial"/>
              </a:defRPr>
            </a:lvl1pPr>
          </a:lstStyle>
          <a:p>
            <a:endParaRPr/>
          </a:p>
        </p:txBody>
      </p:sp>
      <p:sp>
        <p:nvSpPr>
          <p:cNvPr id="3" name="Holder 3"/>
          <p:cNvSpPr>
            <a:spLocks noGrp="1"/>
          </p:cNvSpPr>
          <p:nvPr>
            <p:ph type="body" idx="1"/>
          </p:nvPr>
        </p:nvSpPr>
        <p:spPr>
          <a:xfrm>
            <a:off x="714587" y="1959992"/>
            <a:ext cx="10564707" cy="400110"/>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US" kern="0">
                <a:solidFill>
                  <a:prstClr val="black">
                    <a:tint val="75000"/>
                  </a:prstClr>
                </a:solidFill>
              </a:rPr>
              <a:t>Training_C - Embedded_IOT</a:t>
            </a: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565DDA12-263B-47BB-8FB7-D2156315F0BE}" type="datetime1">
              <a:rPr lang="vi-VN" kern="0" smtClean="0">
                <a:solidFill>
                  <a:prstClr val="black">
                    <a:tint val="75000"/>
                  </a:prstClr>
                </a:solidFill>
              </a:rPr>
              <a:t>22/07/2022</a:t>
            </a:fld>
            <a:endParaRPr lang="en-US" kern="0">
              <a:solidFill>
                <a:prstClr val="black">
                  <a:tint val="75000"/>
                </a:prstClr>
              </a:solidFill>
            </a:endParaRPr>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2910794097"/>
      </p:ext>
    </p:extLst>
  </p:cSld>
  <p:clrMap bg1="lt1" tx1="dk1" bg2="lt2" tx2="dk2" accent1="accent1" accent2="accent2" accent3="accent3" accent4="accent4" accent5="accent5" accent6="accent6" hlink="hlink" folHlink="folHlink"/>
  <p:sldLayoutIdLst>
    <p:sldLayoutId id="2147483667" r:id="rId1"/>
    <p:sldLayoutId id="2147483663" r:id="rId2"/>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7B2E-BBFA-E50D-59E9-637DE1B3A81E}"/>
              </a:ext>
            </a:extLst>
          </p:cNvPr>
          <p:cNvSpPr>
            <a:spLocks noGrp="1"/>
          </p:cNvSpPr>
          <p:nvPr>
            <p:ph type="ctrTitle"/>
          </p:nvPr>
        </p:nvSpPr>
        <p:spPr>
          <a:xfrm>
            <a:off x="1524000" y="2586633"/>
            <a:ext cx="9144000" cy="923330"/>
          </a:xfrm>
        </p:spPr>
        <p:txBody>
          <a:bodyPr/>
          <a:lstStyle/>
          <a:p>
            <a:r>
              <a:rPr lang="vi-VN" dirty="0"/>
              <a:t>Buổi </a:t>
            </a:r>
            <a:r>
              <a:rPr lang="en-US" dirty="0"/>
              <a:t>4</a:t>
            </a:r>
          </a:p>
        </p:txBody>
      </p:sp>
      <p:sp>
        <p:nvSpPr>
          <p:cNvPr id="3" name="Subtitle 2">
            <a:extLst>
              <a:ext uri="{FF2B5EF4-FFF2-40B4-BE49-F238E27FC236}">
                <a16:creationId xmlns:a16="http://schemas.microsoft.com/office/drawing/2014/main" id="{75642BF9-C32D-12B0-497F-10BEFE97793E}"/>
              </a:ext>
            </a:extLst>
          </p:cNvPr>
          <p:cNvSpPr>
            <a:spLocks noGrp="1"/>
          </p:cNvSpPr>
          <p:nvPr>
            <p:ph type="subTitle" idx="1"/>
          </p:nvPr>
        </p:nvSpPr>
        <p:spPr>
          <a:xfrm>
            <a:off x="1524000" y="3602038"/>
            <a:ext cx="9144000" cy="369332"/>
          </a:xfrm>
        </p:spPr>
        <p:txBody>
          <a:bodyPr/>
          <a:lstStyle/>
          <a:p>
            <a:endParaRPr lang="en-US" dirty="0"/>
          </a:p>
        </p:txBody>
      </p:sp>
      <p:sp>
        <p:nvSpPr>
          <p:cNvPr id="4" name="Footer Placeholder 3">
            <a:extLst>
              <a:ext uri="{FF2B5EF4-FFF2-40B4-BE49-F238E27FC236}">
                <a16:creationId xmlns:a16="http://schemas.microsoft.com/office/drawing/2014/main" id="{19387FAB-B86C-E44A-F15C-BDEEF818F7D2}"/>
              </a:ext>
            </a:extLst>
          </p:cNvPr>
          <p:cNvSpPr>
            <a:spLocks noGrp="1"/>
          </p:cNvSpPr>
          <p:nvPr>
            <p:ph type="ftr" sz="quarter" idx="11"/>
          </p:nvPr>
        </p:nvSpPr>
        <p:spPr/>
        <p:txBody>
          <a:bodyPr/>
          <a:lstStyle/>
          <a:p>
            <a:r>
              <a:rPr lang="en-US"/>
              <a:t>Training_C - Embedded_IOT</a:t>
            </a:r>
          </a:p>
        </p:txBody>
      </p:sp>
      <p:sp>
        <p:nvSpPr>
          <p:cNvPr id="7" name="Slide Number Placeholder 6">
            <a:extLst>
              <a:ext uri="{FF2B5EF4-FFF2-40B4-BE49-F238E27FC236}">
                <a16:creationId xmlns:a16="http://schemas.microsoft.com/office/drawing/2014/main" id="{95EF9A00-836C-4390-3617-989138B567FF}"/>
              </a:ext>
            </a:extLst>
          </p:cNvPr>
          <p:cNvSpPr>
            <a:spLocks noGrp="1"/>
          </p:cNvSpPr>
          <p:nvPr>
            <p:ph type="sldNum" sz="quarter" idx="12"/>
          </p:nvPr>
        </p:nvSpPr>
        <p:spPr/>
        <p:txBody>
          <a:bodyPr/>
          <a:lstStyle/>
          <a:p>
            <a:fld id="{895FEF92-9DF9-4F07-9BFC-C704DBAB3A6D}" type="slidenum">
              <a:rPr lang="en-US" smtClean="0"/>
              <a:t>1</a:t>
            </a:fld>
            <a:endParaRPr lang="en-US"/>
          </a:p>
        </p:txBody>
      </p:sp>
    </p:spTree>
    <p:extLst>
      <p:ext uri="{BB962C8B-B14F-4D97-AF65-F5344CB8AC3E}">
        <p14:creationId xmlns:p14="http://schemas.microsoft.com/office/powerpoint/2010/main" val="305122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0912-5EC2-4338-AC57-5DA901A78542}"/>
              </a:ext>
            </a:extLst>
          </p:cNvPr>
          <p:cNvSpPr>
            <a:spLocks noGrp="1"/>
          </p:cNvSpPr>
          <p:nvPr>
            <p:ph type="title"/>
          </p:nvPr>
        </p:nvSpPr>
        <p:spPr>
          <a:xfrm>
            <a:off x="46264" y="1029861"/>
            <a:ext cx="12099471" cy="769441"/>
          </a:xfrm>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&amp; </a:t>
            </a:r>
            <a:r>
              <a:rPr lang="en-US" dirty="0" err="1"/>
              <a:t>động</a:t>
            </a:r>
            <a:endParaRPr lang="en-US" dirty="0"/>
          </a:p>
        </p:txBody>
      </p:sp>
      <p:sp>
        <p:nvSpPr>
          <p:cNvPr id="3" name="Text Placeholder 2">
            <a:extLst>
              <a:ext uri="{FF2B5EF4-FFF2-40B4-BE49-F238E27FC236}">
                <a16:creationId xmlns:a16="http://schemas.microsoft.com/office/drawing/2014/main" id="{045E0F9D-5AAE-EFA1-F447-499722EAC28A}"/>
              </a:ext>
            </a:extLst>
          </p:cNvPr>
          <p:cNvSpPr>
            <a:spLocks noGrp="1"/>
          </p:cNvSpPr>
          <p:nvPr>
            <p:ph type="body" idx="1"/>
          </p:nvPr>
        </p:nvSpPr>
        <p:spPr>
          <a:xfrm>
            <a:off x="76200" y="1959992"/>
            <a:ext cx="12039598" cy="4955203"/>
          </a:xfrm>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(Static Libraries)</a:t>
            </a:r>
          </a:p>
          <a:p>
            <a:pPr lvl="1"/>
            <a:r>
              <a:rPr lang="en-US" dirty="0" err="1"/>
              <a:t>Mục</a:t>
            </a:r>
            <a:r>
              <a:rPr lang="en-US" dirty="0"/>
              <a:t> </a:t>
            </a:r>
            <a:r>
              <a:rPr lang="en-US" dirty="0" err="1"/>
              <a:t>đích</a:t>
            </a:r>
            <a:r>
              <a:rPr lang="en-US" dirty="0"/>
              <a:t> </a:t>
            </a:r>
            <a:r>
              <a:rPr lang="en-US" dirty="0" err="1"/>
              <a:t>của</a:t>
            </a:r>
            <a:r>
              <a:rPr lang="en-US" dirty="0"/>
              <a:t> </a:t>
            </a:r>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t>
            </a:r>
            <a:r>
              <a:rPr lang="en-US" dirty="0" err="1"/>
              <a:t>là</a:t>
            </a:r>
            <a:r>
              <a:rPr lang="en-US" dirty="0"/>
              <a:t> </a:t>
            </a:r>
            <a:r>
              <a:rPr lang="en-US" dirty="0" err="1"/>
              <a:t>khi</a:t>
            </a:r>
            <a:r>
              <a:rPr lang="en-US" dirty="0"/>
              <a:t> ta </a:t>
            </a:r>
            <a:r>
              <a:rPr lang="en-US" dirty="0" err="1"/>
              <a:t>sử</a:t>
            </a:r>
            <a:r>
              <a:rPr lang="en-US" dirty="0"/>
              <a:t> </a:t>
            </a:r>
            <a:r>
              <a:rPr lang="en-US" dirty="0" err="1"/>
              <a:t>dụng</a:t>
            </a:r>
            <a:r>
              <a:rPr lang="en-US" dirty="0"/>
              <a:t> </a:t>
            </a:r>
            <a:r>
              <a:rPr lang="en-US" dirty="0" err="1"/>
              <a:t>nhiều</a:t>
            </a:r>
            <a:r>
              <a:rPr lang="en-US" dirty="0"/>
              <a:t> </a:t>
            </a:r>
            <a:r>
              <a:rPr lang="en-US" dirty="0" err="1"/>
              <a:t>lần</a:t>
            </a:r>
            <a:r>
              <a:rPr lang="en-US" dirty="0"/>
              <a:t> </a:t>
            </a:r>
            <a:r>
              <a:rPr lang="en-US" dirty="0" err="1"/>
              <a:t>một</a:t>
            </a:r>
            <a:r>
              <a:rPr lang="en-US" dirty="0"/>
              <a:t> </a:t>
            </a:r>
            <a:r>
              <a:rPr lang="en-US" dirty="0" err="1"/>
              <a:t>hàm</a:t>
            </a:r>
            <a:r>
              <a:rPr lang="en-US" dirty="0"/>
              <a:t> </a:t>
            </a:r>
            <a:r>
              <a:rPr lang="en-US" dirty="0" err="1"/>
              <a:t>mà</a:t>
            </a:r>
            <a:r>
              <a:rPr lang="en-US" dirty="0"/>
              <a:t> </a:t>
            </a:r>
            <a:r>
              <a:rPr lang="en-US" dirty="0" err="1"/>
              <a:t>không</a:t>
            </a:r>
            <a:r>
              <a:rPr lang="en-US" dirty="0"/>
              <a:t> </a:t>
            </a:r>
            <a:r>
              <a:rPr lang="en-US" dirty="0" err="1"/>
              <a:t>muốn</a:t>
            </a:r>
            <a:r>
              <a:rPr lang="en-US" dirty="0"/>
              <a:t> </a:t>
            </a:r>
            <a:r>
              <a:rPr lang="en-US" dirty="0" err="1"/>
              <a:t>gõ</a:t>
            </a:r>
            <a:r>
              <a:rPr lang="en-US" dirty="0"/>
              <a:t> </a:t>
            </a:r>
            <a:r>
              <a:rPr lang="en-US" dirty="0" err="1"/>
              <a:t>lại</a:t>
            </a:r>
            <a:r>
              <a:rPr lang="en-US" dirty="0"/>
              <a:t> </a:t>
            </a:r>
            <a:r>
              <a:rPr lang="en-US" dirty="0" err="1"/>
              <a:t>thì</a:t>
            </a:r>
            <a:r>
              <a:rPr lang="en-US" dirty="0"/>
              <a:t> ta </a:t>
            </a:r>
            <a:r>
              <a:rPr lang="en-US" dirty="0" err="1"/>
              <a:t>thực</a:t>
            </a:r>
            <a:r>
              <a:rPr lang="en-US" dirty="0"/>
              <a:t> </a:t>
            </a:r>
            <a:r>
              <a:rPr lang="en-US" dirty="0" err="1"/>
              <a:t>hiện</a:t>
            </a:r>
            <a:r>
              <a:rPr lang="en-US" dirty="0"/>
              <a:t> </a:t>
            </a:r>
            <a:r>
              <a:rPr lang="en-US" dirty="0" err="1"/>
              <a:t>tạo</a:t>
            </a:r>
            <a:r>
              <a:rPr lang="en-US" dirty="0"/>
              <a:t> </a:t>
            </a:r>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a:t>
            </a:r>
          </a:p>
          <a:p>
            <a:pPr lvl="2"/>
            <a:r>
              <a:rPr lang="en-US" dirty="0" err="1"/>
              <a:t>Hàm</a:t>
            </a:r>
            <a:r>
              <a:rPr lang="en-US" dirty="0"/>
              <a:t> </a:t>
            </a:r>
            <a:r>
              <a:rPr lang="en-US" dirty="0" err="1"/>
              <a:t>tính</a:t>
            </a:r>
            <a:r>
              <a:rPr lang="en-US" dirty="0"/>
              <a:t> </a:t>
            </a:r>
            <a:r>
              <a:rPr lang="en-US" dirty="0" err="1"/>
              <a:t>tổng</a:t>
            </a:r>
            <a:r>
              <a:rPr lang="en-US" dirty="0"/>
              <a:t>, </a:t>
            </a:r>
            <a:r>
              <a:rPr lang="en-US" dirty="0" err="1"/>
              <a:t>hàm</a:t>
            </a:r>
            <a:r>
              <a:rPr lang="en-US" dirty="0"/>
              <a:t> </a:t>
            </a:r>
            <a:r>
              <a:rPr lang="en-US" dirty="0" err="1"/>
              <a:t>cộng</a:t>
            </a:r>
            <a:r>
              <a:rPr lang="en-US" dirty="0"/>
              <a:t>, </a:t>
            </a:r>
            <a:r>
              <a:rPr lang="en-US" dirty="0" err="1"/>
              <a:t>trừ</a:t>
            </a:r>
            <a:r>
              <a:rPr lang="en-US" dirty="0"/>
              <a:t>, </a:t>
            </a:r>
            <a:r>
              <a:rPr lang="en-US" dirty="0" err="1"/>
              <a:t>nhân</a:t>
            </a:r>
            <a:r>
              <a:rPr lang="en-US" dirty="0"/>
              <a:t>, chia …</a:t>
            </a:r>
          </a:p>
          <a:p>
            <a:pPr lvl="1"/>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t>
            </a:r>
            <a:r>
              <a:rPr lang="en-US" dirty="0" err="1"/>
              <a:t>trên</a:t>
            </a:r>
            <a:r>
              <a:rPr lang="en-US" dirty="0"/>
              <a:t> win </a:t>
            </a:r>
            <a:r>
              <a:rPr lang="en-US" dirty="0" err="1"/>
              <a:t>có</a:t>
            </a:r>
            <a:r>
              <a:rPr lang="en-US" dirty="0"/>
              <a:t> </a:t>
            </a:r>
            <a:r>
              <a:rPr lang="en-US" dirty="0" err="1"/>
              <a:t>đuôi</a:t>
            </a:r>
            <a:r>
              <a:rPr lang="en-US" dirty="0"/>
              <a:t> </a:t>
            </a:r>
            <a:r>
              <a:rPr lang="en-US" dirty="0" err="1"/>
              <a:t>là</a:t>
            </a:r>
            <a:r>
              <a:rPr lang="en-US" dirty="0"/>
              <a:t> .lib, </a:t>
            </a:r>
            <a:r>
              <a:rPr lang="en-US" dirty="0" err="1"/>
              <a:t>trên</a:t>
            </a:r>
            <a:r>
              <a:rPr lang="en-US" dirty="0"/>
              <a:t> </a:t>
            </a:r>
            <a:r>
              <a:rPr lang="en-US" dirty="0" err="1"/>
              <a:t>linux</a:t>
            </a:r>
            <a:r>
              <a:rPr lang="en-US" dirty="0"/>
              <a:t> </a:t>
            </a:r>
            <a:r>
              <a:rPr lang="en-US" dirty="0" err="1"/>
              <a:t>là</a:t>
            </a:r>
            <a:r>
              <a:rPr lang="en-US" dirty="0"/>
              <a:t> .a, .so, .</a:t>
            </a:r>
            <a:r>
              <a:rPr lang="en-US" dirty="0" err="1"/>
              <a:t>sa</a:t>
            </a:r>
            <a:r>
              <a:rPr lang="en-US" dirty="0"/>
              <a:t> </a:t>
            </a:r>
            <a:r>
              <a:rPr lang="en-US" dirty="0" err="1"/>
              <a:t>và</a:t>
            </a:r>
            <a:r>
              <a:rPr lang="en-US" dirty="0"/>
              <a:t> </a:t>
            </a:r>
            <a:r>
              <a:rPr lang="en-US" dirty="0" err="1"/>
              <a:t>bắt</a:t>
            </a:r>
            <a:r>
              <a:rPr lang="en-US" dirty="0"/>
              <a:t> </a:t>
            </a:r>
            <a:r>
              <a:rPr lang="en-US" dirty="0" err="1"/>
              <a:t>đầu</a:t>
            </a:r>
            <a:r>
              <a:rPr lang="en-US" dirty="0"/>
              <a:t> </a:t>
            </a:r>
            <a:r>
              <a:rPr lang="en-US" dirty="0" err="1"/>
              <a:t>bằng</a:t>
            </a:r>
            <a:r>
              <a:rPr lang="en-US" dirty="0"/>
              <a:t> lib. </a:t>
            </a:r>
          </a:p>
          <a:p>
            <a:pPr lvl="1"/>
            <a:r>
              <a:rPr lang="en-US" dirty="0"/>
              <a:t> Khi </a:t>
            </a:r>
            <a:r>
              <a:rPr lang="en-US" dirty="0" err="1"/>
              <a:t>chỉ</a:t>
            </a:r>
            <a:r>
              <a:rPr lang="en-US" dirty="0"/>
              <a:t> </a:t>
            </a:r>
            <a:r>
              <a:rPr lang="en-US" dirty="0" err="1"/>
              <a:t>định</a:t>
            </a:r>
            <a:r>
              <a:rPr lang="en-US" dirty="0"/>
              <a:t> </a:t>
            </a:r>
            <a:r>
              <a:rPr lang="en-US" dirty="0" err="1"/>
              <a:t>một</a:t>
            </a:r>
            <a:r>
              <a:rPr lang="en-US" dirty="0"/>
              <a:t> </a:t>
            </a:r>
            <a:r>
              <a:rPr lang="en-US" dirty="0" err="1"/>
              <a:t>liên</a:t>
            </a:r>
            <a:r>
              <a:rPr lang="en-US" dirty="0"/>
              <a:t> </a:t>
            </a:r>
            <a:r>
              <a:rPr lang="en-US" dirty="0" err="1"/>
              <a:t>kết</a:t>
            </a:r>
            <a:r>
              <a:rPr lang="en-US" dirty="0"/>
              <a:t> </a:t>
            </a:r>
            <a:r>
              <a:rPr lang="en-US" dirty="0" err="1"/>
              <a:t>ứng</a:t>
            </a:r>
            <a:r>
              <a:rPr lang="en-US" dirty="0"/>
              <a:t> </a:t>
            </a:r>
            <a:r>
              <a:rPr lang="en-US" dirty="0" err="1"/>
              <a:t>dụng</a:t>
            </a:r>
            <a:r>
              <a:rPr lang="en-US" dirty="0"/>
              <a:t> </a:t>
            </a:r>
            <a:r>
              <a:rPr lang="en-US" dirty="0" err="1"/>
              <a:t>với</a:t>
            </a:r>
            <a:r>
              <a:rPr lang="en-US" dirty="0"/>
              <a:t> </a:t>
            </a:r>
            <a:r>
              <a:rPr lang="en-US" dirty="0" err="1"/>
              <a:t>một</a:t>
            </a:r>
            <a:r>
              <a:rPr lang="en-US" dirty="0"/>
              <a:t> static library </a:t>
            </a:r>
            <a:r>
              <a:rPr lang="en-US" dirty="0" err="1"/>
              <a:t>thì</a:t>
            </a:r>
            <a:r>
              <a:rPr lang="en-US" dirty="0"/>
              <a:t> linker </a:t>
            </a:r>
            <a:r>
              <a:rPr lang="en-US" dirty="0" err="1"/>
              <a:t>sẽ</a:t>
            </a:r>
            <a:r>
              <a:rPr lang="en-US" dirty="0"/>
              <a:t> </a:t>
            </a:r>
            <a:r>
              <a:rPr lang="en-US" dirty="0" err="1"/>
              <a:t>tìm</a:t>
            </a:r>
            <a:r>
              <a:rPr lang="en-US" dirty="0"/>
              <a:t> </a:t>
            </a:r>
            <a:r>
              <a:rPr lang="en-US" dirty="0" err="1"/>
              <a:t>trong</a:t>
            </a:r>
            <a:r>
              <a:rPr lang="en-US" dirty="0"/>
              <a:t> </a:t>
            </a:r>
            <a:r>
              <a:rPr lang="en-US" dirty="0" err="1"/>
              <a:t>thư</a:t>
            </a:r>
            <a:r>
              <a:rPr lang="en-US" dirty="0"/>
              <a:t> </a:t>
            </a:r>
            <a:r>
              <a:rPr lang="en-US" dirty="0" err="1"/>
              <a:t>viện</a:t>
            </a:r>
            <a:r>
              <a:rPr lang="en-US" dirty="0"/>
              <a:t> </a:t>
            </a:r>
            <a:r>
              <a:rPr lang="en-US" dirty="0" err="1"/>
              <a:t>đó</a:t>
            </a:r>
            <a:r>
              <a:rPr lang="en-US" dirty="0"/>
              <a:t> </a:t>
            </a:r>
            <a:r>
              <a:rPr lang="en-US" dirty="0" err="1"/>
              <a:t>để</a:t>
            </a:r>
            <a:r>
              <a:rPr lang="en-US" dirty="0"/>
              <a:t> </a:t>
            </a:r>
            <a:r>
              <a:rPr lang="en-US" dirty="0" err="1"/>
              <a:t>trích</a:t>
            </a:r>
            <a:r>
              <a:rPr lang="en-US" dirty="0"/>
              <a:t> </a:t>
            </a:r>
            <a:r>
              <a:rPr lang="en-US" dirty="0" err="1"/>
              <a:t>nhưng</a:t>
            </a:r>
            <a:r>
              <a:rPr lang="en-US" dirty="0"/>
              <a:t> file object </a:t>
            </a:r>
            <a:r>
              <a:rPr lang="en-US" dirty="0" err="1"/>
              <a:t>mà</a:t>
            </a:r>
            <a:r>
              <a:rPr lang="en-US" dirty="0"/>
              <a:t> </a:t>
            </a:r>
            <a:r>
              <a:rPr lang="en-US" dirty="0" err="1"/>
              <a:t>bạn</a:t>
            </a:r>
            <a:r>
              <a:rPr lang="en-US" dirty="0"/>
              <a:t> </a:t>
            </a:r>
            <a:r>
              <a:rPr lang="en-US" dirty="0" err="1"/>
              <a:t>cần</a:t>
            </a:r>
            <a:r>
              <a:rPr lang="en-US" dirty="0"/>
              <a:t>. Sau </a:t>
            </a:r>
            <a:r>
              <a:rPr lang="en-US" dirty="0" err="1"/>
              <a:t>đó</a:t>
            </a:r>
            <a:r>
              <a:rPr lang="en-US" dirty="0"/>
              <a:t> linker </a:t>
            </a:r>
            <a:r>
              <a:rPr lang="en-US" dirty="0" err="1"/>
              <a:t>sẽ</a:t>
            </a:r>
            <a:r>
              <a:rPr lang="en-US" dirty="0"/>
              <a:t> </a:t>
            </a:r>
            <a:r>
              <a:rPr lang="en-US" dirty="0" err="1"/>
              <a:t>tiến</a:t>
            </a:r>
            <a:r>
              <a:rPr lang="en-US" dirty="0"/>
              <a:t> </a:t>
            </a:r>
            <a:r>
              <a:rPr lang="en-US" dirty="0" err="1"/>
              <a:t>hành</a:t>
            </a:r>
            <a:r>
              <a:rPr lang="en-US" dirty="0"/>
              <a:t> </a:t>
            </a:r>
            <a:r>
              <a:rPr lang="en-US" dirty="0" err="1"/>
              <a:t>liên</a:t>
            </a:r>
            <a:r>
              <a:rPr lang="en-US" dirty="0"/>
              <a:t> </a:t>
            </a:r>
            <a:r>
              <a:rPr lang="en-US" dirty="0" err="1"/>
              <a:t>kết</a:t>
            </a:r>
            <a:r>
              <a:rPr lang="en-US" dirty="0"/>
              <a:t> </a:t>
            </a:r>
            <a:r>
              <a:rPr lang="en-US" dirty="0" err="1"/>
              <a:t>các</a:t>
            </a:r>
            <a:r>
              <a:rPr lang="en-US" dirty="0"/>
              <a:t> file object </a:t>
            </a:r>
            <a:r>
              <a:rPr lang="en-US" dirty="0" err="1"/>
              <a:t>đó</a:t>
            </a:r>
            <a:r>
              <a:rPr lang="en-US" dirty="0"/>
              <a:t> </a:t>
            </a:r>
            <a:r>
              <a:rPr lang="en-US" dirty="0" err="1"/>
              <a:t>và</a:t>
            </a:r>
            <a:r>
              <a:rPr lang="en-US" dirty="0"/>
              <a:t> </a:t>
            </a:r>
            <a:r>
              <a:rPr lang="en-US" dirty="0" err="1"/>
              <a:t>chương</a:t>
            </a:r>
            <a:r>
              <a:rPr lang="en-US" dirty="0"/>
              <a:t> </a:t>
            </a:r>
            <a:r>
              <a:rPr lang="en-US" dirty="0" err="1"/>
              <a:t>trình</a:t>
            </a:r>
            <a:r>
              <a:rPr lang="en-US" dirty="0"/>
              <a:t> </a:t>
            </a:r>
            <a:r>
              <a:rPr lang="en-US" dirty="0" err="1"/>
              <a:t>của</a:t>
            </a:r>
            <a:r>
              <a:rPr lang="en-US" dirty="0"/>
              <a:t> </a:t>
            </a:r>
            <a:r>
              <a:rPr lang="en-US" dirty="0" err="1"/>
              <a:t>bạn</a:t>
            </a:r>
            <a:r>
              <a:rPr lang="en-US" dirty="0"/>
              <a:t>.</a:t>
            </a:r>
          </a:p>
          <a:p>
            <a:pPr lvl="1"/>
            <a:r>
              <a:rPr lang="en-US" dirty="0" err="1"/>
              <a:t>Khuyết</a:t>
            </a:r>
            <a:r>
              <a:rPr lang="en-US" dirty="0"/>
              <a:t> </a:t>
            </a:r>
            <a:r>
              <a:rPr lang="en-US" dirty="0" err="1"/>
              <a:t>điểm</a:t>
            </a:r>
            <a:r>
              <a:rPr lang="en-US" dirty="0"/>
              <a:t> </a:t>
            </a:r>
            <a:r>
              <a:rPr lang="en-US" dirty="0" err="1"/>
              <a:t>là</a:t>
            </a:r>
            <a:r>
              <a:rPr lang="en-US" dirty="0"/>
              <a:t> file </a:t>
            </a:r>
            <a:r>
              <a:rPr lang="en-US" dirty="0" err="1"/>
              <a:t>thực</a:t>
            </a:r>
            <a:r>
              <a:rPr lang="en-US" dirty="0"/>
              <a:t> </a:t>
            </a:r>
            <a:r>
              <a:rPr lang="en-US" dirty="0" err="1"/>
              <a:t>thi</a:t>
            </a:r>
            <a:r>
              <a:rPr lang="en-US" dirty="0"/>
              <a:t> </a:t>
            </a:r>
            <a:r>
              <a:rPr lang="en-US" dirty="0" err="1"/>
              <a:t>cuối</a:t>
            </a:r>
            <a:r>
              <a:rPr lang="en-US" dirty="0"/>
              <a:t> </a:t>
            </a:r>
            <a:r>
              <a:rPr lang="en-US" dirty="0" err="1"/>
              <a:t>cùng</a:t>
            </a:r>
            <a:r>
              <a:rPr lang="en-US" dirty="0"/>
              <a:t> </a:t>
            </a:r>
            <a:r>
              <a:rPr lang="en-US" dirty="0" err="1"/>
              <a:t>rất</a:t>
            </a:r>
            <a:r>
              <a:rPr lang="en-US" dirty="0"/>
              <a:t> </a:t>
            </a:r>
            <a:r>
              <a:rPr lang="en-US" dirty="0" err="1"/>
              <a:t>lớn</a:t>
            </a:r>
            <a:r>
              <a:rPr lang="en-US" dirty="0"/>
              <a:t> </a:t>
            </a:r>
            <a:r>
              <a:rPr lang="en-US" dirty="0" err="1"/>
              <a:t>vì</a:t>
            </a:r>
            <a:r>
              <a:rPr lang="en-US" dirty="0"/>
              <a:t> </a:t>
            </a:r>
            <a:r>
              <a:rPr lang="en-US" dirty="0" err="1"/>
              <a:t>phải</a:t>
            </a:r>
            <a:r>
              <a:rPr lang="en-US" dirty="0"/>
              <a:t> </a:t>
            </a:r>
            <a:r>
              <a:rPr lang="en-US" dirty="0" err="1"/>
              <a:t>chứa</a:t>
            </a:r>
            <a:r>
              <a:rPr lang="en-US" dirty="0"/>
              <a:t> </a:t>
            </a:r>
            <a:r>
              <a:rPr lang="en-US" dirty="0" err="1"/>
              <a:t>cả</a:t>
            </a:r>
            <a:r>
              <a:rPr lang="en-US" dirty="0"/>
              <a:t> file </a:t>
            </a:r>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a:t>
            </a:r>
          </a:p>
          <a:p>
            <a:endParaRPr lang="en-US" dirty="0"/>
          </a:p>
        </p:txBody>
      </p:sp>
      <p:sp>
        <p:nvSpPr>
          <p:cNvPr id="4" name="Footer Placeholder 3">
            <a:extLst>
              <a:ext uri="{FF2B5EF4-FFF2-40B4-BE49-F238E27FC236}">
                <a16:creationId xmlns:a16="http://schemas.microsoft.com/office/drawing/2014/main" id="{4AB4B5FE-2210-D478-529B-50D080AD8931}"/>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C455C094-2F9F-0541-C08E-EA51A639DD0A}"/>
              </a:ext>
            </a:extLst>
          </p:cNvPr>
          <p:cNvSpPr>
            <a:spLocks noGrp="1"/>
          </p:cNvSpPr>
          <p:nvPr>
            <p:ph type="sldNum" sz="quarter" idx="12"/>
          </p:nvPr>
        </p:nvSpPr>
        <p:spPr/>
        <p:txBody>
          <a:bodyPr/>
          <a:lstStyle/>
          <a:p>
            <a:fld id="{895FEF92-9DF9-4F07-9BFC-C704DBAB3A6D}" type="slidenum">
              <a:rPr lang="en-US" smtClean="0"/>
              <a:pPr/>
              <a:t>10</a:t>
            </a:fld>
            <a:endParaRPr lang="en-US" dirty="0"/>
          </a:p>
        </p:txBody>
      </p:sp>
    </p:spTree>
    <p:extLst>
      <p:ext uri="{BB962C8B-B14F-4D97-AF65-F5344CB8AC3E}">
        <p14:creationId xmlns:p14="http://schemas.microsoft.com/office/powerpoint/2010/main" val="171804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0857-3E23-30F7-0D32-8B3C4934D60C}"/>
              </a:ext>
            </a:extLst>
          </p:cNvPr>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&amp; </a:t>
            </a:r>
            <a:r>
              <a:rPr lang="en-US" dirty="0" err="1"/>
              <a:t>động</a:t>
            </a:r>
            <a:endParaRPr lang="en-US" dirty="0"/>
          </a:p>
        </p:txBody>
      </p:sp>
      <p:sp>
        <p:nvSpPr>
          <p:cNvPr id="3" name="Text Placeholder 2">
            <a:extLst>
              <a:ext uri="{FF2B5EF4-FFF2-40B4-BE49-F238E27FC236}">
                <a16:creationId xmlns:a16="http://schemas.microsoft.com/office/drawing/2014/main" id="{22ED22D3-4D63-75D6-8FAD-705BCC4A5F71}"/>
              </a:ext>
            </a:extLst>
          </p:cNvPr>
          <p:cNvSpPr>
            <a:spLocks noGrp="1"/>
          </p:cNvSpPr>
          <p:nvPr>
            <p:ph type="body" idx="1"/>
          </p:nvPr>
        </p:nvSpPr>
        <p:spPr>
          <a:xfrm>
            <a:off x="76200" y="1959992"/>
            <a:ext cx="12039598" cy="3754874"/>
          </a:xfrm>
        </p:spPr>
        <p:txBody>
          <a:bodyPr/>
          <a:lstStyle/>
          <a:p>
            <a:r>
              <a:rPr lang="en-US" dirty="0" err="1"/>
              <a:t>Các</a:t>
            </a:r>
            <a:r>
              <a:rPr lang="en-US" dirty="0"/>
              <a:t> </a:t>
            </a:r>
            <a:r>
              <a:rPr lang="en-US" dirty="0" err="1"/>
              <a:t>bước</a:t>
            </a:r>
            <a:r>
              <a:rPr lang="en-US" dirty="0"/>
              <a:t> </a:t>
            </a:r>
            <a:r>
              <a:rPr lang="en-US" dirty="0" err="1"/>
              <a:t>tạo</a:t>
            </a:r>
            <a:r>
              <a:rPr lang="en-US" dirty="0"/>
              <a:t> </a:t>
            </a:r>
            <a:r>
              <a:rPr lang="en-US" dirty="0" err="1"/>
              <a:t>thư</a:t>
            </a:r>
            <a:r>
              <a:rPr lang="en-US" dirty="0"/>
              <a:t> </a:t>
            </a:r>
            <a:r>
              <a:rPr lang="en-US" dirty="0" err="1"/>
              <a:t>viện</a:t>
            </a:r>
            <a:r>
              <a:rPr lang="en-US" dirty="0"/>
              <a:t> </a:t>
            </a:r>
            <a:r>
              <a:rPr lang="en-US" dirty="0" err="1"/>
              <a:t>tĩnh</a:t>
            </a:r>
            <a:endParaRPr lang="en-US" dirty="0"/>
          </a:p>
          <a:p>
            <a:pPr lvl="1"/>
            <a:r>
              <a:rPr lang="en-US" dirty="0" err="1"/>
              <a:t>Bước</a:t>
            </a:r>
            <a:r>
              <a:rPr lang="en-US" dirty="0"/>
              <a:t> 1: </a:t>
            </a:r>
            <a:r>
              <a:rPr lang="en-US" dirty="0" err="1"/>
              <a:t>tạo</a:t>
            </a:r>
            <a:r>
              <a:rPr lang="en-US" dirty="0"/>
              <a:t> </a:t>
            </a:r>
            <a:r>
              <a:rPr lang="en-US" dirty="0" err="1"/>
              <a:t>các</a:t>
            </a:r>
            <a:r>
              <a:rPr lang="en-US" dirty="0"/>
              <a:t> </a:t>
            </a:r>
            <a:r>
              <a:rPr lang="en-US" dirty="0" err="1"/>
              <a:t>file.c</a:t>
            </a:r>
            <a:r>
              <a:rPr lang="en-US" dirty="0"/>
              <a:t> </a:t>
            </a:r>
            <a:r>
              <a:rPr lang="en-US" dirty="0" err="1"/>
              <a:t>và</a:t>
            </a:r>
            <a:r>
              <a:rPr lang="en-US" dirty="0"/>
              <a:t> </a:t>
            </a:r>
            <a:r>
              <a:rPr lang="en-US" dirty="0" err="1"/>
              <a:t>các</a:t>
            </a:r>
            <a:r>
              <a:rPr lang="en-US" dirty="0"/>
              <a:t> </a:t>
            </a:r>
            <a:r>
              <a:rPr lang="en-US" dirty="0" err="1"/>
              <a:t>file.h</a:t>
            </a:r>
            <a:r>
              <a:rPr lang="en-US" dirty="0"/>
              <a:t> </a:t>
            </a:r>
            <a:r>
              <a:rPr lang="en-US" dirty="0" err="1"/>
              <a:t>của</a:t>
            </a:r>
            <a:r>
              <a:rPr lang="en-US" dirty="0"/>
              <a:t> </a:t>
            </a:r>
            <a:r>
              <a:rPr lang="en-US" dirty="0" err="1"/>
              <a:t>thư</a:t>
            </a:r>
            <a:r>
              <a:rPr lang="en-US" dirty="0"/>
              <a:t> </a:t>
            </a:r>
            <a:r>
              <a:rPr lang="en-US" dirty="0" err="1"/>
              <a:t>viện</a:t>
            </a:r>
            <a:endParaRPr lang="en-US" dirty="0"/>
          </a:p>
          <a:p>
            <a:pPr lvl="1"/>
            <a:r>
              <a:rPr lang="en-US" dirty="0"/>
              <a:t>Bước2: </a:t>
            </a:r>
            <a:r>
              <a:rPr lang="en-US" dirty="0" err="1"/>
              <a:t>tạo</a:t>
            </a:r>
            <a:r>
              <a:rPr lang="en-US" dirty="0"/>
              <a:t> </a:t>
            </a:r>
            <a:r>
              <a:rPr lang="en-US" dirty="0" err="1"/>
              <a:t>các</a:t>
            </a:r>
            <a:r>
              <a:rPr lang="en-US" dirty="0"/>
              <a:t> file object(.c) </a:t>
            </a:r>
            <a:r>
              <a:rPr lang="en-US" dirty="0" err="1"/>
              <a:t>sử</a:t>
            </a:r>
            <a:r>
              <a:rPr lang="en-US" dirty="0"/>
              <a:t> </a:t>
            </a:r>
            <a:r>
              <a:rPr lang="en-US" dirty="0" err="1"/>
              <a:t>dụng</a:t>
            </a:r>
            <a:r>
              <a:rPr lang="en-US" dirty="0"/>
              <a:t> </a:t>
            </a:r>
            <a:r>
              <a:rPr lang="en-US" dirty="0" err="1"/>
              <a:t>lệnh</a:t>
            </a:r>
            <a:r>
              <a:rPr lang="en-US" dirty="0"/>
              <a:t> </a:t>
            </a:r>
            <a:r>
              <a:rPr lang="en-US" dirty="0" err="1"/>
              <a:t>gcc</a:t>
            </a:r>
            <a:r>
              <a:rPr lang="en-US" dirty="0"/>
              <a:t> –c </a:t>
            </a:r>
          </a:p>
          <a:p>
            <a:pPr lvl="1"/>
            <a:r>
              <a:rPr lang="en-US" dirty="0" err="1"/>
              <a:t>Bước</a:t>
            </a:r>
            <a:r>
              <a:rPr lang="en-US" dirty="0"/>
              <a:t> 3: </a:t>
            </a:r>
            <a:r>
              <a:rPr lang="en-US" dirty="0" err="1"/>
              <a:t>tạo</a:t>
            </a:r>
            <a:r>
              <a:rPr lang="en-US" dirty="0"/>
              <a:t> </a:t>
            </a:r>
            <a:r>
              <a:rPr lang="en-US" dirty="0" err="1"/>
              <a:t>lib+tên.a</a:t>
            </a:r>
            <a:r>
              <a:rPr lang="en-US" dirty="0"/>
              <a:t> </a:t>
            </a:r>
            <a:r>
              <a:rPr lang="en-US" dirty="0" err="1"/>
              <a:t>sử</a:t>
            </a:r>
            <a:r>
              <a:rPr lang="en-US" dirty="0"/>
              <a:t> </a:t>
            </a:r>
            <a:r>
              <a:rPr lang="en-US" dirty="0" err="1"/>
              <a:t>dụng</a:t>
            </a:r>
            <a:r>
              <a:rPr lang="en-US" dirty="0"/>
              <a:t> </a:t>
            </a:r>
            <a:r>
              <a:rPr lang="en-US" dirty="0" err="1"/>
              <a:t>lênh</a:t>
            </a:r>
            <a:r>
              <a:rPr lang="en-US" dirty="0"/>
              <a:t> </a:t>
            </a:r>
            <a:r>
              <a:rPr lang="en-US" dirty="0" err="1"/>
              <a:t>ar</a:t>
            </a:r>
            <a:r>
              <a:rPr lang="en-US" dirty="0"/>
              <a:t> –</a:t>
            </a:r>
            <a:r>
              <a:rPr lang="en-US" dirty="0" err="1"/>
              <a:t>crs</a:t>
            </a:r>
            <a:r>
              <a:rPr lang="en-US" dirty="0"/>
              <a:t> </a:t>
            </a:r>
            <a:r>
              <a:rPr lang="en-US" dirty="0" err="1"/>
              <a:t>libh.a</a:t>
            </a:r>
            <a:r>
              <a:rPr lang="en-US" dirty="0"/>
              <a:t> </a:t>
            </a:r>
            <a:r>
              <a:rPr lang="en-US" dirty="0" err="1"/>
              <a:t>a.o</a:t>
            </a:r>
            <a:r>
              <a:rPr lang="en-US" dirty="0"/>
              <a:t> </a:t>
            </a:r>
            <a:r>
              <a:rPr lang="en-US" dirty="0" err="1"/>
              <a:t>b.o</a:t>
            </a:r>
            <a:r>
              <a:rPr lang="en-US" dirty="0"/>
              <a:t> </a:t>
            </a:r>
            <a:r>
              <a:rPr lang="en-US" dirty="0" err="1"/>
              <a:t>c.o</a:t>
            </a:r>
            <a:endParaRPr lang="en-US" dirty="0"/>
          </a:p>
          <a:p>
            <a:pPr lvl="2"/>
            <a:r>
              <a:rPr lang="en-US" dirty="0"/>
              <a:t>C = CREATE</a:t>
            </a:r>
          </a:p>
          <a:p>
            <a:pPr lvl="2"/>
            <a:r>
              <a:rPr lang="en-US" dirty="0"/>
              <a:t>R = add with replace</a:t>
            </a:r>
          </a:p>
          <a:p>
            <a:pPr lvl="2"/>
            <a:r>
              <a:rPr lang="en-US" dirty="0"/>
              <a:t>S= create index</a:t>
            </a:r>
          </a:p>
          <a:p>
            <a:pPr lvl="1"/>
            <a:r>
              <a:rPr lang="en-US" dirty="0" err="1"/>
              <a:t>Bước</a:t>
            </a:r>
            <a:r>
              <a:rPr lang="en-US" dirty="0"/>
              <a:t> 4: </a:t>
            </a:r>
            <a:r>
              <a:rPr lang="en-US" dirty="0" err="1"/>
              <a:t>gọi</a:t>
            </a:r>
            <a:r>
              <a:rPr lang="en-US" dirty="0"/>
              <a:t> </a:t>
            </a:r>
            <a:r>
              <a:rPr lang="en-US" dirty="0" err="1"/>
              <a:t>thư</a:t>
            </a:r>
            <a:r>
              <a:rPr lang="en-US" dirty="0"/>
              <a:t> </a:t>
            </a:r>
            <a:r>
              <a:rPr lang="en-US" dirty="0" err="1"/>
              <a:t>viện</a:t>
            </a:r>
            <a:r>
              <a:rPr lang="en-US" dirty="0"/>
              <a:t> </a:t>
            </a:r>
            <a:r>
              <a:rPr lang="en-US" dirty="0" err="1"/>
              <a:t>vào</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sử</a:t>
            </a:r>
            <a:r>
              <a:rPr lang="en-US" dirty="0"/>
              <a:t> </a:t>
            </a:r>
            <a:r>
              <a:rPr lang="en-US" dirty="0" err="1"/>
              <a:t>dụng</a:t>
            </a:r>
            <a:r>
              <a:rPr lang="en-US" dirty="0"/>
              <a:t> linker </a:t>
            </a:r>
            <a:r>
              <a:rPr lang="en-US" dirty="0" err="1"/>
              <a:t>để</a:t>
            </a:r>
            <a:r>
              <a:rPr lang="en-US" dirty="0"/>
              <a:t> build.</a:t>
            </a:r>
          </a:p>
          <a:p>
            <a:r>
              <a:rPr lang="en-US" dirty="0"/>
              <a:t>VD2.  1</a:t>
            </a:r>
          </a:p>
          <a:p>
            <a:endParaRPr lang="en-US" dirty="0"/>
          </a:p>
        </p:txBody>
      </p:sp>
      <p:sp>
        <p:nvSpPr>
          <p:cNvPr id="4" name="Footer Placeholder 3">
            <a:extLst>
              <a:ext uri="{FF2B5EF4-FFF2-40B4-BE49-F238E27FC236}">
                <a16:creationId xmlns:a16="http://schemas.microsoft.com/office/drawing/2014/main" id="{5AF78E9A-CB30-EEEE-C9C3-507D8F07ED69}"/>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889125BD-71B0-C9E9-B5DE-B7B1CAED6AA4}"/>
              </a:ext>
            </a:extLst>
          </p:cNvPr>
          <p:cNvSpPr>
            <a:spLocks noGrp="1"/>
          </p:cNvSpPr>
          <p:nvPr>
            <p:ph type="sldNum" sz="quarter" idx="12"/>
          </p:nvPr>
        </p:nvSpPr>
        <p:spPr/>
        <p:txBody>
          <a:bodyPr/>
          <a:lstStyle/>
          <a:p>
            <a:fld id="{895FEF92-9DF9-4F07-9BFC-C704DBAB3A6D}" type="slidenum">
              <a:rPr lang="en-US" smtClean="0"/>
              <a:pPr/>
              <a:t>11</a:t>
            </a:fld>
            <a:endParaRPr lang="en-US" dirty="0"/>
          </a:p>
        </p:txBody>
      </p:sp>
    </p:spTree>
    <p:extLst>
      <p:ext uri="{BB962C8B-B14F-4D97-AF65-F5344CB8AC3E}">
        <p14:creationId xmlns:p14="http://schemas.microsoft.com/office/powerpoint/2010/main" val="333184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0912-5EC2-4338-AC57-5DA901A78542}"/>
              </a:ext>
            </a:extLst>
          </p:cNvPr>
          <p:cNvSpPr>
            <a:spLocks noGrp="1"/>
          </p:cNvSpPr>
          <p:nvPr>
            <p:ph type="title"/>
          </p:nvPr>
        </p:nvSpPr>
        <p:spPr>
          <a:xfrm>
            <a:off x="46264" y="1029861"/>
            <a:ext cx="12099471" cy="769441"/>
          </a:xfrm>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&amp; </a:t>
            </a:r>
            <a:r>
              <a:rPr lang="en-US" dirty="0" err="1"/>
              <a:t>động</a:t>
            </a:r>
            <a:endParaRPr lang="en-US" dirty="0"/>
          </a:p>
        </p:txBody>
      </p:sp>
      <p:sp>
        <p:nvSpPr>
          <p:cNvPr id="3" name="Text Placeholder 2">
            <a:extLst>
              <a:ext uri="{FF2B5EF4-FFF2-40B4-BE49-F238E27FC236}">
                <a16:creationId xmlns:a16="http://schemas.microsoft.com/office/drawing/2014/main" id="{045E0F9D-5AAE-EFA1-F447-499722EAC28A}"/>
              </a:ext>
            </a:extLst>
          </p:cNvPr>
          <p:cNvSpPr>
            <a:spLocks noGrp="1"/>
          </p:cNvSpPr>
          <p:nvPr>
            <p:ph type="body" idx="1"/>
          </p:nvPr>
        </p:nvSpPr>
        <p:spPr>
          <a:xfrm>
            <a:off x="76200" y="1959992"/>
            <a:ext cx="12039598" cy="4124206"/>
          </a:xfrm>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động</a:t>
            </a:r>
            <a:r>
              <a:rPr lang="en-US" dirty="0"/>
              <a:t>(</a:t>
            </a:r>
            <a:r>
              <a:rPr lang="en-GB" dirty="0"/>
              <a:t>Shared Libraries (hay Dynamic Libraries)</a:t>
            </a:r>
            <a:r>
              <a:rPr lang="en-US" dirty="0"/>
              <a:t>)</a:t>
            </a:r>
          </a:p>
          <a:p>
            <a:pPr lvl="1"/>
            <a:r>
              <a:rPr lang="vi-VN" sz="2400" dirty="0"/>
              <a:t>Nó là file chứa các objects được build từ source code, các file objects này chứa các define của functions, variables. Những file Shared Libraries được load vào file executable của application lúc runtime.</a:t>
            </a:r>
            <a:endParaRPr lang="en-US" sz="2400" dirty="0"/>
          </a:p>
          <a:p>
            <a:pPr lvl="1"/>
            <a:r>
              <a:rPr lang="vi-VN" sz="2400" dirty="0"/>
              <a:t>Vì nhiều chương trình có thể sử dụng chung các thư viện này nên nó được gọi là Shared Libraries.</a:t>
            </a:r>
            <a:endParaRPr lang="en-US" sz="2400" dirty="0"/>
          </a:p>
          <a:p>
            <a:pPr lvl="1"/>
            <a:r>
              <a:rPr lang="en-US" sz="2400" dirty="0" err="1"/>
              <a:t>Các</a:t>
            </a:r>
            <a:r>
              <a:rPr lang="en-US" sz="2400" dirty="0"/>
              <a:t> </a:t>
            </a:r>
            <a:r>
              <a:rPr lang="en-US" sz="2400" dirty="0" err="1"/>
              <a:t>hàm</a:t>
            </a:r>
            <a:r>
              <a:rPr lang="en-US" sz="2400" dirty="0"/>
              <a:t> </a:t>
            </a:r>
            <a:r>
              <a:rPr lang="en-US" sz="2400" dirty="0" err="1"/>
              <a:t>của</a:t>
            </a:r>
            <a:r>
              <a:rPr lang="en-US" sz="2400" dirty="0"/>
              <a:t> </a:t>
            </a:r>
            <a:r>
              <a:rPr lang="en-US" sz="2400" dirty="0" err="1"/>
              <a:t>thư</a:t>
            </a:r>
            <a:r>
              <a:rPr lang="en-US" sz="2400" dirty="0"/>
              <a:t> </a:t>
            </a:r>
            <a:r>
              <a:rPr lang="en-US" sz="2400" dirty="0" err="1"/>
              <a:t>viện</a:t>
            </a:r>
            <a:r>
              <a:rPr lang="en-US" sz="2400" dirty="0"/>
              <a:t> </a:t>
            </a:r>
            <a:r>
              <a:rPr lang="en-US" sz="2400" dirty="0" err="1"/>
              <a:t>liên</a:t>
            </a:r>
            <a:r>
              <a:rPr lang="en-US" sz="2400" dirty="0"/>
              <a:t> </a:t>
            </a:r>
            <a:r>
              <a:rPr lang="en-US" sz="2400" dirty="0" err="1"/>
              <a:t>kết</a:t>
            </a:r>
            <a:r>
              <a:rPr lang="en-US" sz="2400" dirty="0"/>
              <a:t> </a:t>
            </a:r>
            <a:r>
              <a:rPr lang="en-US" sz="2400" dirty="0" err="1"/>
              <a:t>động</a:t>
            </a:r>
            <a:r>
              <a:rPr lang="en-US" sz="2400" dirty="0"/>
              <a:t> </a:t>
            </a:r>
            <a:r>
              <a:rPr lang="en-US" sz="2400" dirty="0" err="1"/>
              <a:t>không</a:t>
            </a:r>
            <a:r>
              <a:rPr lang="en-US" sz="2400" dirty="0"/>
              <a:t> </a:t>
            </a:r>
            <a:r>
              <a:rPr lang="en-US" sz="2400" dirty="0" err="1"/>
              <a:t>được</a:t>
            </a:r>
            <a:r>
              <a:rPr lang="en-US" sz="2400" dirty="0"/>
              <a:t> </a:t>
            </a:r>
            <a:r>
              <a:rPr lang="en-US" sz="2400" dirty="0" err="1"/>
              <a:t>đưa</a:t>
            </a:r>
            <a:r>
              <a:rPr lang="en-US" sz="2400" dirty="0"/>
              <a:t> </a:t>
            </a:r>
            <a:r>
              <a:rPr lang="en-US" sz="2400" dirty="0" err="1"/>
              <a:t>trực</a:t>
            </a:r>
            <a:r>
              <a:rPr lang="en-US" sz="2400" dirty="0"/>
              <a:t> </a:t>
            </a:r>
            <a:r>
              <a:rPr lang="en-US" sz="2400" dirty="0" err="1"/>
              <a:t>tiếp</a:t>
            </a:r>
            <a:r>
              <a:rPr lang="en-US" sz="2400" dirty="0"/>
              <a:t> </a:t>
            </a:r>
            <a:r>
              <a:rPr lang="en-US" sz="2400" dirty="0" err="1"/>
              <a:t>vào</a:t>
            </a:r>
            <a:r>
              <a:rPr lang="en-US" sz="2400" dirty="0"/>
              <a:t> file </a:t>
            </a:r>
            <a:r>
              <a:rPr lang="en-US" sz="2400" dirty="0" err="1"/>
              <a:t>thực</a:t>
            </a:r>
            <a:r>
              <a:rPr lang="en-US" sz="2400" dirty="0"/>
              <a:t> </a:t>
            </a:r>
            <a:r>
              <a:rPr lang="en-US" sz="2400" dirty="0" err="1"/>
              <a:t>thi</a:t>
            </a:r>
            <a:r>
              <a:rPr lang="en-US" sz="2400" dirty="0"/>
              <a:t> </a:t>
            </a:r>
            <a:r>
              <a:rPr lang="en-US" sz="2400" dirty="0" err="1"/>
              <a:t>cuối</a:t>
            </a:r>
            <a:r>
              <a:rPr lang="en-US" sz="2400" dirty="0"/>
              <a:t> </a:t>
            </a:r>
            <a:r>
              <a:rPr lang="en-US" sz="2400" dirty="0" err="1"/>
              <a:t>cùng</a:t>
            </a:r>
            <a:r>
              <a:rPr lang="en-US" sz="2400" dirty="0"/>
              <a:t>, </a:t>
            </a:r>
            <a:r>
              <a:rPr lang="en-US" sz="2400" dirty="0" err="1"/>
              <a:t>trình</a:t>
            </a:r>
            <a:r>
              <a:rPr lang="en-US" sz="2400" dirty="0"/>
              <a:t> </a:t>
            </a:r>
            <a:r>
              <a:rPr lang="en-US" sz="2400" dirty="0" err="1"/>
              <a:t>biên</a:t>
            </a:r>
            <a:r>
              <a:rPr lang="en-US" sz="2400" dirty="0"/>
              <a:t> </a:t>
            </a:r>
            <a:r>
              <a:rPr lang="en-US" sz="2400" dirty="0" err="1"/>
              <a:t>dịch</a:t>
            </a:r>
            <a:r>
              <a:rPr lang="en-US" sz="2400" dirty="0"/>
              <a:t> </a:t>
            </a:r>
            <a:r>
              <a:rPr lang="en-US" sz="2400" dirty="0" err="1"/>
              <a:t>chỉ</a:t>
            </a:r>
            <a:r>
              <a:rPr lang="en-US" sz="2400" dirty="0"/>
              <a:t> </a:t>
            </a:r>
            <a:r>
              <a:rPr lang="en-US" sz="2400" dirty="0" err="1"/>
              <a:t>lưu</a:t>
            </a:r>
            <a:r>
              <a:rPr lang="en-US" sz="2400" dirty="0"/>
              <a:t> </a:t>
            </a:r>
            <a:r>
              <a:rPr lang="en-US" sz="2400" dirty="0" err="1"/>
              <a:t>thông</a:t>
            </a:r>
            <a:r>
              <a:rPr lang="en-US" sz="2400" dirty="0"/>
              <a:t> tin </a:t>
            </a:r>
            <a:r>
              <a:rPr lang="en-US" sz="2400" dirty="0" err="1"/>
              <a:t>tham</a:t>
            </a:r>
            <a:r>
              <a:rPr lang="en-US" sz="2400" dirty="0"/>
              <a:t> </a:t>
            </a:r>
            <a:r>
              <a:rPr lang="en-US" sz="2400" dirty="0" err="1"/>
              <a:t>chiếu</a:t>
            </a:r>
            <a:r>
              <a:rPr lang="en-US" sz="2400" dirty="0"/>
              <a:t> </a:t>
            </a:r>
            <a:r>
              <a:rPr lang="en-US" sz="2400" dirty="0" err="1"/>
              <a:t>đến</a:t>
            </a:r>
            <a:r>
              <a:rPr lang="en-US" sz="2400" dirty="0"/>
              <a:t> </a:t>
            </a:r>
            <a:r>
              <a:rPr lang="en-US" sz="2400" dirty="0" err="1"/>
              <a:t>các</a:t>
            </a:r>
            <a:r>
              <a:rPr lang="en-US" sz="2400" dirty="0"/>
              <a:t> </a:t>
            </a:r>
            <a:r>
              <a:rPr lang="en-US" sz="2400" dirty="0" err="1"/>
              <a:t>hàm</a:t>
            </a:r>
            <a:r>
              <a:rPr lang="en-US" sz="2400" dirty="0"/>
              <a:t> </a:t>
            </a:r>
            <a:r>
              <a:rPr lang="en-US" sz="2400" dirty="0" err="1"/>
              <a:t>trong</a:t>
            </a:r>
            <a:r>
              <a:rPr lang="en-US" sz="2400" dirty="0"/>
              <a:t> </a:t>
            </a:r>
            <a:r>
              <a:rPr lang="en-US" sz="2400" dirty="0" err="1"/>
              <a:t>thư</a:t>
            </a:r>
            <a:r>
              <a:rPr lang="en-US" sz="2400" dirty="0"/>
              <a:t> </a:t>
            </a:r>
            <a:r>
              <a:rPr lang="en-US" sz="2400" dirty="0" err="1"/>
              <a:t>viện</a:t>
            </a:r>
            <a:r>
              <a:rPr lang="en-US" sz="2400" dirty="0"/>
              <a:t> </a:t>
            </a:r>
            <a:r>
              <a:rPr lang="en-US" sz="2400" dirty="0" err="1"/>
              <a:t>liên</a:t>
            </a:r>
            <a:r>
              <a:rPr lang="en-US" sz="2400" dirty="0"/>
              <a:t> </a:t>
            </a:r>
            <a:r>
              <a:rPr lang="en-US" sz="2400" dirty="0" err="1"/>
              <a:t>kết</a:t>
            </a:r>
            <a:r>
              <a:rPr lang="en-US" sz="2400" dirty="0"/>
              <a:t> </a:t>
            </a:r>
            <a:r>
              <a:rPr lang="en-US" sz="2400" dirty="0" err="1"/>
              <a:t>động</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err="1"/>
              <a:t>sẽ</a:t>
            </a:r>
            <a:r>
              <a:rPr lang="en-US" sz="2400" dirty="0"/>
              <a:t> </a:t>
            </a:r>
            <a:r>
              <a:rPr lang="en-US" sz="2400" dirty="0" err="1"/>
              <a:t>nạp</a:t>
            </a:r>
            <a:r>
              <a:rPr lang="en-US" sz="2400" dirty="0"/>
              <a:t> </a:t>
            </a:r>
            <a:r>
              <a:rPr lang="en-US" sz="2400" dirty="0" err="1"/>
              <a:t>các</a:t>
            </a:r>
            <a:r>
              <a:rPr lang="en-US" sz="2400" dirty="0"/>
              <a:t> </a:t>
            </a:r>
            <a:r>
              <a:rPr lang="en-US" sz="2400" dirty="0" err="1"/>
              <a:t>chương</a:t>
            </a:r>
            <a:r>
              <a:rPr lang="en-US" sz="2400" dirty="0"/>
              <a:t> </a:t>
            </a:r>
            <a:r>
              <a:rPr lang="en-US" sz="2400" dirty="0" err="1"/>
              <a:t>trình</a:t>
            </a:r>
            <a:r>
              <a:rPr lang="en-US" sz="2400" dirty="0"/>
              <a:t> </a:t>
            </a:r>
            <a:r>
              <a:rPr lang="en-US" sz="2400" dirty="0" err="1"/>
              <a:t>tham</a:t>
            </a:r>
            <a:r>
              <a:rPr lang="en-US" sz="2400" dirty="0"/>
              <a:t> </a:t>
            </a:r>
            <a:r>
              <a:rPr lang="en-US" sz="2400" dirty="0" err="1"/>
              <a:t>chiếu</a:t>
            </a:r>
            <a:r>
              <a:rPr lang="en-US" sz="2400" dirty="0"/>
              <a:t> </a:t>
            </a:r>
            <a:r>
              <a:rPr lang="en-US" sz="2400" dirty="0" err="1"/>
              <a:t>vào</a:t>
            </a:r>
            <a:r>
              <a:rPr lang="en-US" sz="2400" dirty="0"/>
              <a:t> </a:t>
            </a:r>
            <a:r>
              <a:rPr lang="en-US" sz="2400" dirty="0" err="1"/>
              <a:t>bộ</a:t>
            </a:r>
            <a:r>
              <a:rPr lang="en-US" sz="2400" dirty="0"/>
              <a:t> </a:t>
            </a:r>
            <a:r>
              <a:rPr lang="en-US" sz="2400" dirty="0" err="1"/>
              <a:t>nhớ</a:t>
            </a:r>
            <a:r>
              <a:rPr lang="en-US" sz="2400" dirty="0"/>
              <a:t>. </a:t>
            </a:r>
            <a:r>
              <a:rPr lang="en-US" sz="2400" dirty="0" err="1"/>
              <a:t>Như</a:t>
            </a:r>
            <a:r>
              <a:rPr lang="en-US" sz="2400" dirty="0"/>
              <a:t> </a:t>
            </a:r>
            <a:r>
              <a:rPr lang="en-US" sz="2400" dirty="0" err="1"/>
              <a:t>vậy</a:t>
            </a:r>
            <a:r>
              <a:rPr lang="en-US" sz="2400" dirty="0"/>
              <a:t>, </a:t>
            </a:r>
            <a:r>
              <a:rPr lang="en-US" sz="2400" dirty="0" err="1"/>
              <a:t>nhiều</a:t>
            </a:r>
            <a:r>
              <a:rPr lang="en-US" sz="2400" dirty="0"/>
              <a:t> </a:t>
            </a:r>
            <a:r>
              <a:rPr lang="en-US" sz="2400" dirty="0" err="1"/>
              <a:t>chương</a:t>
            </a:r>
            <a:r>
              <a:rPr lang="en-US" sz="2400" dirty="0"/>
              <a:t> </a:t>
            </a:r>
            <a:r>
              <a:rPr lang="en-US" sz="2400" dirty="0" err="1"/>
              <a:t>trình</a:t>
            </a:r>
            <a:r>
              <a:rPr lang="en-US" sz="2400" dirty="0"/>
              <a:t> </a:t>
            </a:r>
            <a:r>
              <a:rPr lang="en-US" sz="2400" dirty="0" err="1"/>
              <a:t>có</a:t>
            </a:r>
            <a:r>
              <a:rPr lang="en-US" sz="2400" dirty="0"/>
              <a:t> </a:t>
            </a:r>
            <a:r>
              <a:rPr lang="en-US" sz="2400" dirty="0" err="1"/>
              <a:t>thể</a:t>
            </a:r>
            <a:r>
              <a:rPr lang="en-US" sz="2400" dirty="0"/>
              <a:t> </a:t>
            </a:r>
            <a:r>
              <a:rPr lang="en-US" sz="2400" dirty="0" err="1"/>
              <a:t>gọi</a:t>
            </a:r>
            <a:r>
              <a:rPr lang="en-US" sz="2400" dirty="0"/>
              <a:t> </a:t>
            </a:r>
            <a:r>
              <a:rPr lang="en-US" sz="2400" dirty="0" err="1"/>
              <a:t>chung</a:t>
            </a:r>
            <a:r>
              <a:rPr lang="en-US" sz="2400" dirty="0"/>
              <a:t> </a:t>
            </a:r>
            <a:r>
              <a:rPr lang="en-US" sz="2400" dirty="0" err="1"/>
              <a:t>các</a:t>
            </a:r>
            <a:r>
              <a:rPr lang="en-US" sz="2400" dirty="0"/>
              <a:t> </a:t>
            </a:r>
            <a:r>
              <a:rPr lang="en-US" sz="2400" dirty="0" err="1"/>
              <a:t>hàm</a:t>
            </a:r>
            <a:r>
              <a:rPr lang="en-US" sz="2400" dirty="0"/>
              <a:t> </a:t>
            </a:r>
            <a:r>
              <a:rPr lang="en-US" sz="2400" dirty="0" err="1"/>
              <a:t>trong</a:t>
            </a:r>
            <a:r>
              <a:rPr lang="en-US" sz="2400" dirty="0"/>
              <a:t> </a:t>
            </a:r>
            <a:r>
              <a:rPr lang="en-US" sz="2400" dirty="0" err="1"/>
              <a:t>một</a:t>
            </a:r>
            <a:r>
              <a:rPr lang="en-US" sz="2400" dirty="0"/>
              <a:t> </a:t>
            </a:r>
            <a:r>
              <a:rPr lang="en-US" sz="2400" dirty="0" err="1"/>
              <a:t>thư</a:t>
            </a:r>
            <a:r>
              <a:rPr lang="en-US" sz="2400" dirty="0"/>
              <a:t> </a:t>
            </a:r>
            <a:r>
              <a:rPr lang="en-US" sz="2400" dirty="0" err="1"/>
              <a:t>viện</a:t>
            </a:r>
            <a:r>
              <a:rPr lang="en-US" sz="2400" dirty="0"/>
              <a:t> </a:t>
            </a:r>
            <a:r>
              <a:rPr lang="en-US" sz="2400" dirty="0" err="1"/>
              <a:t>duy</a:t>
            </a:r>
            <a:r>
              <a:rPr lang="en-US" sz="2400" dirty="0"/>
              <a:t> </a:t>
            </a:r>
            <a:r>
              <a:rPr lang="en-US" sz="2400" dirty="0" err="1"/>
              <a:t>nhất</a:t>
            </a:r>
            <a:r>
              <a:rPr lang="en-US" sz="2400" dirty="0"/>
              <a:t>.</a:t>
            </a:r>
          </a:p>
          <a:p>
            <a:endParaRPr lang="en-US" dirty="0"/>
          </a:p>
        </p:txBody>
      </p:sp>
      <p:sp>
        <p:nvSpPr>
          <p:cNvPr id="4" name="Footer Placeholder 3">
            <a:extLst>
              <a:ext uri="{FF2B5EF4-FFF2-40B4-BE49-F238E27FC236}">
                <a16:creationId xmlns:a16="http://schemas.microsoft.com/office/drawing/2014/main" id="{4AB4B5FE-2210-D478-529B-50D080AD8931}"/>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C455C094-2F9F-0541-C08E-EA51A639DD0A}"/>
              </a:ext>
            </a:extLst>
          </p:cNvPr>
          <p:cNvSpPr>
            <a:spLocks noGrp="1"/>
          </p:cNvSpPr>
          <p:nvPr>
            <p:ph type="sldNum" sz="quarter" idx="12"/>
          </p:nvPr>
        </p:nvSpPr>
        <p:spPr/>
        <p:txBody>
          <a:bodyPr/>
          <a:lstStyle/>
          <a:p>
            <a:fld id="{895FEF92-9DF9-4F07-9BFC-C704DBAB3A6D}" type="slidenum">
              <a:rPr lang="en-US" smtClean="0"/>
              <a:pPr/>
              <a:t>12</a:t>
            </a:fld>
            <a:endParaRPr lang="en-US" dirty="0"/>
          </a:p>
        </p:txBody>
      </p:sp>
    </p:spTree>
    <p:extLst>
      <p:ext uri="{BB962C8B-B14F-4D97-AF65-F5344CB8AC3E}">
        <p14:creationId xmlns:p14="http://schemas.microsoft.com/office/powerpoint/2010/main" val="197647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0857-3E23-30F7-0D32-8B3C4934D60C}"/>
              </a:ext>
            </a:extLst>
          </p:cNvPr>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&amp; </a:t>
            </a:r>
            <a:r>
              <a:rPr lang="en-US" dirty="0" err="1"/>
              <a:t>động</a:t>
            </a:r>
            <a:endParaRPr lang="en-US" dirty="0"/>
          </a:p>
        </p:txBody>
      </p:sp>
      <p:sp>
        <p:nvSpPr>
          <p:cNvPr id="3" name="Text Placeholder 2">
            <a:extLst>
              <a:ext uri="{FF2B5EF4-FFF2-40B4-BE49-F238E27FC236}">
                <a16:creationId xmlns:a16="http://schemas.microsoft.com/office/drawing/2014/main" id="{22ED22D3-4D63-75D6-8FAD-705BCC4A5F71}"/>
              </a:ext>
            </a:extLst>
          </p:cNvPr>
          <p:cNvSpPr>
            <a:spLocks noGrp="1"/>
          </p:cNvSpPr>
          <p:nvPr>
            <p:ph type="body" idx="1"/>
          </p:nvPr>
        </p:nvSpPr>
        <p:spPr>
          <a:xfrm>
            <a:off x="76200" y="1959992"/>
            <a:ext cx="12039598" cy="4616648"/>
          </a:xfrm>
        </p:spPr>
        <p:txBody>
          <a:bodyPr/>
          <a:lstStyle/>
          <a:p>
            <a:r>
              <a:rPr lang="en-US" dirty="0" err="1"/>
              <a:t>Các</a:t>
            </a:r>
            <a:r>
              <a:rPr lang="en-US" dirty="0"/>
              <a:t> </a:t>
            </a:r>
            <a:r>
              <a:rPr lang="en-US" dirty="0" err="1"/>
              <a:t>bước</a:t>
            </a:r>
            <a:r>
              <a:rPr lang="en-US" dirty="0"/>
              <a:t> </a:t>
            </a:r>
            <a:r>
              <a:rPr lang="en-US" dirty="0" err="1"/>
              <a:t>tạo</a:t>
            </a:r>
            <a:r>
              <a:rPr lang="en-US" dirty="0"/>
              <a:t> </a:t>
            </a:r>
            <a:r>
              <a:rPr lang="en-US" dirty="0" err="1"/>
              <a:t>thư</a:t>
            </a:r>
            <a:r>
              <a:rPr lang="en-US" dirty="0"/>
              <a:t> </a:t>
            </a:r>
            <a:r>
              <a:rPr lang="en-US" dirty="0" err="1"/>
              <a:t>viện</a:t>
            </a:r>
            <a:r>
              <a:rPr lang="en-US" dirty="0"/>
              <a:t> </a:t>
            </a:r>
            <a:r>
              <a:rPr lang="en-US" dirty="0" err="1"/>
              <a:t>động</a:t>
            </a:r>
            <a:endParaRPr lang="en-US" dirty="0"/>
          </a:p>
          <a:p>
            <a:pPr lvl="1"/>
            <a:r>
              <a:rPr lang="en-US" dirty="0" err="1"/>
              <a:t>Bước</a:t>
            </a:r>
            <a:r>
              <a:rPr lang="en-US" dirty="0"/>
              <a:t> 1: </a:t>
            </a:r>
            <a:r>
              <a:rPr lang="en-US" dirty="0" err="1"/>
              <a:t>tạo</a:t>
            </a:r>
            <a:r>
              <a:rPr lang="en-US" dirty="0"/>
              <a:t> </a:t>
            </a:r>
            <a:r>
              <a:rPr lang="en-US" dirty="0" err="1"/>
              <a:t>các</a:t>
            </a:r>
            <a:r>
              <a:rPr lang="en-US" dirty="0"/>
              <a:t> </a:t>
            </a:r>
            <a:r>
              <a:rPr lang="en-US" dirty="0" err="1"/>
              <a:t>file.c</a:t>
            </a:r>
            <a:r>
              <a:rPr lang="en-US" dirty="0"/>
              <a:t> </a:t>
            </a:r>
            <a:r>
              <a:rPr lang="en-US" dirty="0" err="1"/>
              <a:t>và</a:t>
            </a:r>
            <a:r>
              <a:rPr lang="en-US" dirty="0"/>
              <a:t> </a:t>
            </a:r>
            <a:r>
              <a:rPr lang="en-US" dirty="0" err="1"/>
              <a:t>các</a:t>
            </a:r>
            <a:r>
              <a:rPr lang="en-US" dirty="0"/>
              <a:t> </a:t>
            </a:r>
            <a:r>
              <a:rPr lang="en-US" dirty="0" err="1"/>
              <a:t>file.h</a:t>
            </a:r>
            <a:r>
              <a:rPr lang="en-US" dirty="0"/>
              <a:t> </a:t>
            </a:r>
            <a:r>
              <a:rPr lang="en-US" dirty="0" err="1"/>
              <a:t>của</a:t>
            </a:r>
            <a:r>
              <a:rPr lang="en-US" dirty="0"/>
              <a:t> </a:t>
            </a:r>
            <a:r>
              <a:rPr lang="en-US" dirty="0" err="1"/>
              <a:t>thư</a:t>
            </a:r>
            <a:r>
              <a:rPr lang="en-US" dirty="0"/>
              <a:t> </a:t>
            </a:r>
            <a:r>
              <a:rPr lang="en-US" dirty="0" err="1"/>
              <a:t>viện</a:t>
            </a:r>
            <a:endParaRPr lang="en-US" dirty="0"/>
          </a:p>
          <a:p>
            <a:pPr lvl="1"/>
            <a:r>
              <a:rPr lang="en-US" dirty="0"/>
              <a:t>Bước2: </a:t>
            </a:r>
            <a:r>
              <a:rPr lang="en-US" dirty="0" err="1"/>
              <a:t>tạo</a:t>
            </a:r>
            <a:r>
              <a:rPr lang="en-US" dirty="0"/>
              <a:t> </a:t>
            </a:r>
            <a:r>
              <a:rPr lang="en-US" dirty="0" err="1"/>
              <a:t>các</a:t>
            </a:r>
            <a:r>
              <a:rPr lang="en-US" dirty="0"/>
              <a:t> file object(.c) </a:t>
            </a:r>
            <a:r>
              <a:rPr lang="en-US" dirty="0" err="1"/>
              <a:t>sử</a:t>
            </a:r>
            <a:r>
              <a:rPr lang="en-US" dirty="0"/>
              <a:t> </a:t>
            </a:r>
            <a:r>
              <a:rPr lang="en-US" dirty="0" err="1"/>
              <a:t>dụng</a:t>
            </a:r>
            <a:r>
              <a:rPr lang="en-US" dirty="0"/>
              <a:t> </a:t>
            </a:r>
            <a:r>
              <a:rPr lang="en-US" dirty="0" err="1"/>
              <a:t>lệnh</a:t>
            </a:r>
            <a:r>
              <a:rPr lang="en-US" dirty="0"/>
              <a:t> </a:t>
            </a:r>
            <a:r>
              <a:rPr lang="en-US" dirty="0" err="1"/>
              <a:t>gcc</a:t>
            </a:r>
            <a:r>
              <a:rPr lang="en-US" dirty="0"/>
              <a:t> –c -</a:t>
            </a:r>
            <a:r>
              <a:rPr lang="en-US" dirty="0" err="1"/>
              <a:t>fPIC</a:t>
            </a:r>
            <a:endParaRPr lang="en-US" dirty="0"/>
          </a:p>
          <a:p>
            <a:pPr lvl="1"/>
            <a:r>
              <a:rPr lang="en-US" dirty="0" err="1"/>
              <a:t>Bước</a:t>
            </a:r>
            <a:r>
              <a:rPr lang="en-US" dirty="0"/>
              <a:t> 3: </a:t>
            </a:r>
            <a:r>
              <a:rPr lang="en-US" dirty="0" err="1"/>
              <a:t>tạo</a:t>
            </a:r>
            <a:r>
              <a:rPr lang="en-US" dirty="0"/>
              <a:t> </a:t>
            </a:r>
            <a:r>
              <a:rPr lang="en-US" dirty="0" err="1"/>
              <a:t>lib+tên.a</a:t>
            </a:r>
            <a:r>
              <a:rPr lang="en-US" dirty="0"/>
              <a:t> </a:t>
            </a:r>
            <a:r>
              <a:rPr lang="en-US" dirty="0" err="1"/>
              <a:t>sử</a:t>
            </a:r>
            <a:r>
              <a:rPr lang="en-US" dirty="0"/>
              <a:t> </a:t>
            </a:r>
            <a:r>
              <a:rPr lang="en-US" dirty="0" err="1"/>
              <a:t>dụng</a:t>
            </a:r>
            <a:r>
              <a:rPr lang="en-US" dirty="0"/>
              <a:t> </a:t>
            </a:r>
            <a:r>
              <a:rPr lang="en-US" dirty="0" err="1"/>
              <a:t>lênh</a:t>
            </a:r>
            <a:r>
              <a:rPr lang="en-US" dirty="0"/>
              <a:t> </a:t>
            </a:r>
            <a:r>
              <a:rPr lang="en-US" dirty="0" err="1"/>
              <a:t>gcc</a:t>
            </a:r>
            <a:r>
              <a:rPr lang="en-US" dirty="0"/>
              <a:t> -shared -o </a:t>
            </a:r>
            <a:r>
              <a:rPr lang="en-US" dirty="0" err="1"/>
              <a:t>libh.a</a:t>
            </a:r>
            <a:r>
              <a:rPr lang="en-US" dirty="0"/>
              <a:t> </a:t>
            </a:r>
            <a:r>
              <a:rPr lang="en-US" dirty="0" err="1"/>
              <a:t>a.o</a:t>
            </a:r>
            <a:r>
              <a:rPr lang="en-US" dirty="0"/>
              <a:t> </a:t>
            </a:r>
            <a:r>
              <a:rPr lang="en-US" dirty="0" err="1"/>
              <a:t>b.o</a:t>
            </a:r>
            <a:endParaRPr lang="en-US" dirty="0"/>
          </a:p>
          <a:p>
            <a:pPr lvl="1"/>
            <a:r>
              <a:rPr lang="en-US" dirty="0" err="1"/>
              <a:t>Bước</a:t>
            </a:r>
            <a:r>
              <a:rPr lang="en-US" dirty="0"/>
              <a:t> 4: copy </a:t>
            </a:r>
            <a:r>
              <a:rPr lang="en-US" dirty="0" err="1"/>
              <a:t>libh.a</a:t>
            </a:r>
            <a:r>
              <a:rPr lang="en-US" dirty="0"/>
              <a:t> </a:t>
            </a:r>
            <a:r>
              <a:rPr lang="en-US" dirty="0" err="1"/>
              <a:t>vào</a:t>
            </a:r>
            <a:r>
              <a:rPr lang="en-US" dirty="0"/>
              <a:t> </a:t>
            </a:r>
            <a:r>
              <a:rPr lang="en-US" dirty="0" err="1"/>
              <a:t>thư</a:t>
            </a:r>
            <a:r>
              <a:rPr lang="en-US" dirty="0"/>
              <a:t> </a:t>
            </a:r>
            <a:r>
              <a:rPr lang="en-US" dirty="0" err="1"/>
              <a:t>mục</a:t>
            </a:r>
            <a:r>
              <a:rPr lang="en-US" dirty="0"/>
              <a:t> </a:t>
            </a:r>
            <a:r>
              <a:rPr lang="en-US" dirty="0" err="1"/>
              <a:t>thư</a:t>
            </a:r>
            <a:r>
              <a:rPr lang="en-US" dirty="0"/>
              <a:t> </a:t>
            </a:r>
            <a:r>
              <a:rPr lang="en-US" dirty="0" err="1"/>
              <a:t>viện</a:t>
            </a:r>
            <a:r>
              <a:rPr lang="en-US" dirty="0"/>
              <a:t> </a:t>
            </a:r>
            <a:r>
              <a:rPr lang="en-US" dirty="0" err="1"/>
              <a:t>chuẩn</a:t>
            </a:r>
            <a:r>
              <a:rPr lang="en-US" dirty="0"/>
              <a:t> /lib: </a:t>
            </a:r>
            <a:r>
              <a:rPr lang="en-US" dirty="0" err="1"/>
              <a:t>sudo</a:t>
            </a:r>
            <a:r>
              <a:rPr lang="en-US" dirty="0"/>
              <a:t> cp </a:t>
            </a:r>
            <a:r>
              <a:rPr lang="en-US" dirty="0" err="1"/>
              <a:t>libh.a</a:t>
            </a:r>
            <a:r>
              <a:rPr lang="en-US" dirty="0"/>
              <a:t> /lib</a:t>
            </a:r>
          </a:p>
          <a:p>
            <a:pPr lvl="1"/>
            <a:r>
              <a:rPr lang="en-US" dirty="0" err="1"/>
              <a:t>Bước</a:t>
            </a:r>
            <a:r>
              <a:rPr lang="en-US" dirty="0"/>
              <a:t> 5: </a:t>
            </a:r>
            <a:r>
              <a:rPr lang="en-US" dirty="0" err="1"/>
              <a:t>gọi</a:t>
            </a:r>
            <a:r>
              <a:rPr lang="en-US" dirty="0"/>
              <a:t> </a:t>
            </a:r>
            <a:r>
              <a:rPr lang="en-US" dirty="0" err="1"/>
              <a:t>thư</a:t>
            </a:r>
            <a:r>
              <a:rPr lang="en-US" dirty="0"/>
              <a:t> </a:t>
            </a:r>
            <a:r>
              <a:rPr lang="en-US" dirty="0" err="1"/>
              <a:t>viện</a:t>
            </a:r>
            <a:r>
              <a:rPr lang="en-US" dirty="0"/>
              <a:t> </a:t>
            </a:r>
            <a:r>
              <a:rPr lang="en-US" dirty="0" err="1"/>
              <a:t>vào</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sử</a:t>
            </a:r>
            <a:r>
              <a:rPr lang="en-US" dirty="0"/>
              <a:t> </a:t>
            </a:r>
            <a:r>
              <a:rPr lang="en-US" dirty="0" err="1"/>
              <a:t>dụng</a:t>
            </a:r>
            <a:r>
              <a:rPr lang="en-US" dirty="0"/>
              <a:t> linker </a:t>
            </a:r>
            <a:r>
              <a:rPr lang="en-US" dirty="0" err="1"/>
              <a:t>để</a:t>
            </a:r>
            <a:r>
              <a:rPr lang="en-US" dirty="0"/>
              <a:t> build.</a:t>
            </a:r>
          </a:p>
          <a:p>
            <a:r>
              <a:rPr lang="en-US" dirty="0"/>
              <a:t>VD2.  1</a:t>
            </a:r>
          </a:p>
          <a:p>
            <a:r>
              <a:rPr lang="en-US" dirty="0" err="1"/>
              <a:t>Bài</a:t>
            </a:r>
            <a:r>
              <a:rPr lang="en-US" dirty="0"/>
              <a:t> </a:t>
            </a:r>
            <a:r>
              <a:rPr lang="en-US" dirty="0" err="1"/>
              <a:t>tập</a:t>
            </a:r>
            <a:r>
              <a:rPr lang="en-US" dirty="0"/>
              <a:t>:</a:t>
            </a:r>
          </a:p>
          <a:p>
            <a:pPr lvl="1"/>
            <a:r>
              <a:rPr lang="en-US" dirty="0" err="1"/>
              <a:t>Viết</a:t>
            </a:r>
            <a:r>
              <a:rPr lang="en-US" dirty="0"/>
              <a:t> </a:t>
            </a:r>
            <a:r>
              <a:rPr lang="en-US" dirty="0" err="1"/>
              <a:t>chương</a:t>
            </a:r>
            <a:r>
              <a:rPr lang="en-US" dirty="0"/>
              <a:t> </a:t>
            </a:r>
            <a:r>
              <a:rPr lang="en-US" dirty="0" err="1"/>
              <a:t>trình</a:t>
            </a:r>
            <a:r>
              <a:rPr lang="en-US" dirty="0"/>
              <a:t> </a:t>
            </a:r>
            <a:r>
              <a:rPr lang="en-US" dirty="0" err="1"/>
              <a:t>nhân</a:t>
            </a:r>
            <a:r>
              <a:rPr lang="en-US" dirty="0"/>
              <a:t>, chia </a:t>
            </a:r>
            <a:r>
              <a:rPr lang="en-US" dirty="0" err="1"/>
              <a:t>truyền</a:t>
            </a:r>
            <a:r>
              <a:rPr lang="en-US" dirty="0"/>
              <a:t> </a:t>
            </a:r>
            <a:r>
              <a:rPr lang="en-US" dirty="0" err="1"/>
              <a:t>vào</a:t>
            </a:r>
            <a:r>
              <a:rPr lang="en-US" dirty="0"/>
              <a:t> 2 </a:t>
            </a:r>
            <a:r>
              <a:rPr lang="en-US" dirty="0" err="1"/>
              <a:t>đối</a:t>
            </a:r>
            <a:r>
              <a:rPr lang="en-US" dirty="0"/>
              <a:t> </a:t>
            </a:r>
            <a:r>
              <a:rPr lang="en-US" dirty="0" err="1"/>
              <a:t>số</a:t>
            </a:r>
            <a:r>
              <a:rPr lang="en-US" dirty="0"/>
              <a:t>, </a:t>
            </a:r>
            <a:r>
              <a:rPr lang="en-US" dirty="0" err="1"/>
              <a:t>sử</a:t>
            </a:r>
            <a:r>
              <a:rPr lang="en-US" dirty="0"/>
              <a:t> </a:t>
            </a:r>
            <a:r>
              <a:rPr lang="en-US" dirty="0" err="1"/>
              <a:t>dụng</a:t>
            </a:r>
            <a:r>
              <a:rPr lang="en-US" dirty="0"/>
              <a:t> </a:t>
            </a:r>
            <a:r>
              <a:rPr lang="en-US" dirty="0" err="1"/>
              <a:t>thư</a:t>
            </a:r>
            <a:r>
              <a:rPr lang="en-US" dirty="0"/>
              <a:t> </a:t>
            </a:r>
            <a:r>
              <a:rPr lang="en-US" dirty="0" err="1"/>
              <a:t>viện</a:t>
            </a:r>
            <a:r>
              <a:rPr lang="en-US" dirty="0"/>
              <a:t> </a:t>
            </a:r>
            <a:r>
              <a:rPr lang="en-US" dirty="0" err="1"/>
              <a:t>tĩnh</a:t>
            </a:r>
            <a:r>
              <a:rPr lang="en-US" dirty="0"/>
              <a:t> </a:t>
            </a:r>
            <a:r>
              <a:rPr lang="en-US" dirty="0" err="1"/>
              <a:t>và</a:t>
            </a:r>
            <a:r>
              <a:rPr lang="en-US" dirty="0"/>
              <a:t> </a:t>
            </a:r>
            <a:r>
              <a:rPr lang="en-US" dirty="0" err="1"/>
              <a:t>thư</a:t>
            </a:r>
            <a:r>
              <a:rPr lang="en-US" dirty="0"/>
              <a:t> </a:t>
            </a:r>
            <a:r>
              <a:rPr lang="en-US" dirty="0" err="1"/>
              <a:t>viện</a:t>
            </a:r>
            <a:r>
              <a:rPr lang="en-US" dirty="0"/>
              <a:t> </a:t>
            </a:r>
            <a:r>
              <a:rPr lang="en-US" dirty="0" err="1"/>
              <a:t>động</a:t>
            </a:r>
            <a:r>
              <a:rPr lang="en-US" dirty="0"/>
              <a:t>.</a:t>
            </a:r>
          </a:p>
          <a:p>
            <a:endParaRPr lang="en-US" dirty="0"/>
          </a:p>
        </p:txBody>
      </p:sp>
      <p:sp>
        <p:nvSpPr>
          <p:cNvPr id="4" name="Footer Placeholder 3">
            <a:extLst>
              <a:ext uri="{FF2B5EF4-FFF2-40B4-BE49-F238E27FC236}">
                <a16:creationId xmlns:a16="http://schemas.microsoft.com/office/drawing/2014/main" id="{5AF78E9A-CB30-EEEE-C9C3-507D8F07ED69}"/>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889125BD-71B0-C9E9-B5DE-B7B1CAED6AA4}"/>
              </a:ext>
            </a:extLst>
          </p:cNvPr>
          <p:cNvSpPr>
            <a:spLocks noGrp="1"/>
          </p:cNvSpPr>
          <p:nvPr>
            <p:ph type="sldNum" sz="quarter" idx="12"/>
          </p:nvPr>
        </p:nvSpPr>
        <p:spPr/>
        <p:txBody>
          <a:bodyPr/>
          <a:lstStyle/>
          <a:p>
            <a:fld id="{895FEF92-9DF9-4F07-9BFC-C704DBAB3A6D}" type="slidenum">
              <a:rPr lang="en-US" smtClean="0"/>
              <a:pPr/>
              <a:t>13</a:t>
            </a:fld>
            <a:endParaRPr lang="en-US" dirty="0"/>
          </a:p>
        </p:txBody>
      </p:sp>
    </p:spTree>
    <p:extLst>
      <p:ext uri="{BB962C8B-B14F-4D97-AF65-F5344CB8AC3E}">
        <p14:creationId xmlns:p14="http://schemas.microsoft.com/office/powerpoint/2010/main" val="1238635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C076-1836-68B8-84A3-731E65BD85AD}"/>
              </a:ext>
            </a:extLst>
          </p:cNvPr>
          <p:cNvSpPr>
            <a:spLocks noGrp="1"/>
          </p:cNvSpPr>
          <p:nvPr>
            <p:ph type="title"/>
          </p:nvPr>
        </p:nvSpPr>
        <p:spPr/>
        <p:txBody>
          <a:bodyPr/>
          <a:lstStyle/>
          <a:p>
            <a:r>
              <a:rPr lang="en-US" dirty="0" err="1"/>
              <a:t>Tổng</a:t>
            </a:r>
            <a:r>
              <a:rPr lang="en-US" dirty="0"/>
              <a:t> </a:t>
            </a:r>
            <a:r>
              <a:rPr lang="en-US" dirty="0" err="1"/>
              <a:t>kết</a:t>
            </a:r>
            <a:r>
              <a:rPr lang="en-US" dirty="0"/>
              <a:t> </a:t>
            </a:r>
          </a:p>
        </p:txBody>
      </p:sp>
      <p:sp>
        <p:nvSpPr>
          <p:cNvPr id="3" name="Text Placeholder 2">
            <a:extLst>
              <a:ext uri="{FF2B5EF4-FFF2-40B4-BE49-F238E27FC236}">
                <a16:creationId xmlns:a16="http://schemas.microsoft.com/office/drawing/2014/main" id="{B5CCF9F9-C305-B050-1B7D-9B8A0B49443F}"/>
              </a:ext>
            </a:extLst>
          </p:cNvPr>
          <p:cNvSpPr>
            <a:spLocks noGrp="1"/>
          </p:cNvSpPr>
          <p:nvPr>
            <p:ph type="body" idx="1"/>
          </p:nvPr>
        </p:nvSpPr>
        <p:spPr>
          <a:xfrm>
            <a:off x="76200" y="1959992"/>
            <a:ext cx="12039598" cy="4801314"/>
          </a:xfrm>
        </p:spPr>
        <p:txBody>
          <a:bodyPr/>
          <a:lstStyle/>
          <a:p>
            <a:r>
              <a:rPr lang="vi-VN" dirty="0"/>
              <a:t>Thư viện liên kết động giảm thiểu số lượng code có trong chương trình của bạn, do đó chương trình bạn viết ra sẽ luôn gọn nhẹ hơn so với dùng thư viện liên kết tĩnh. Thư viện liên kết động cho phép nhiều chương trình sử dụng nó một cách trực tiếp mà không cần phải biên dịch lại. Tuy nhiên, sử dụng thư viện liên kết động sẽ làm cho thời gian chạy chương trình lâu hơn do phải truy cập file, đọc file… từ đĩa cứng… vốn là công việc đòi hỏi thời gian.</a:t>
            </a:r>
            <a:endParaRPr lang="en-US" dirty="0"/>
          </a:p>
          <a:p>
            <a:r>
              <a:rPr lang="vi-VN" dirty="0"/>
              <a:t>Thư viện liên kết tĩnh thì ngược lại, chúng sẽ làm cho chương trình của bạn phình to ra do phải copy code trong thư viện vào code của chính nó. Tuy nhiên chương trình của bạn sẽ chạy rất nhanh, bởi vì chúng không mất thời gian mở các file .dll ra để đọc code, chúng đã có sẵn code trong RAM cùng với code của mình rồi, vì tốc độ đọc ghi trong RAM nhanh hơn tốc độ đọc ghi trong đĩa cứng rất nhiều lần.</a:t>
            </a:r>
            <a:endParaRPr lang="en-US" dirty="0"/>
          </a:p>
        </p:txBody>
      </p:sp>
      <p:sp>
        <p:nvSpPr>
          <p:cNvPr id="4" name="Footer Placeholder 3">
            <a:extLst>
              <a:ext uri="{FF2B5EF4-FFF2-40B4-BE49-F238E27FC236}">
                <a16:creationId xmlns:a16="http://schemas.microsoft.com/office/drawing/2014/main" id="{DB874B31-D81A-F80D-59F0-994B80891AE5}"/>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F60974B9-0076-0F68-FD87-286D599FDEAA}"/>
              </a:ext>
            </a:extLst>
          </p:cNvPr>
          <p:cNvSpPr>
            <a:spLocks noGrp="1"/>
          </p:cNvSpPr>
          <p:nvPr>
            <p:ph type="sldNum" sz="quarter" idx="12"/>
          </p:nvPr>
        </p:nvSpPr>
        <p:spPr/>
        <p:txBody>
          <a:bodyPr/>
          <a:lstStyle/>
          <a:p>
            <a:fld id="{895FEF92-9DF9-4F07-9BFC-C704DBAB3A6D}" type="slidenum">
              <a:rPr lang="en-US" smtClean="0"/>
              <a:pPr/>
              <a:t>14</a:t>
            </a:fld>
            <a:endParaRPr lang="en-US" dirty="0"/>
          </a:p>
        </p:txBody>
      </p:sp>
    </p:spTree>
    <p:extLst>
      <p:ext uri="{BB962C8B-B14F-4D97-AF65-F5344CB8AC3E}">
        <p14:creationId xmlns:p14="http://schemas.microsoft.com/office/powerpoint/2010/main" val="403101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B4B7-E9B7-6EC3-F31B-32B5BBBF1F98}"/>
              </a:ext>
            </a:extLst>
          </p:cNvPr>
          <p:cNvSpPr>
            <a:spLocks noGrp="1"/>
          </p:cNvSpPr>
          <p:nvPr>
            <p:ph type="title"/>
          </p:nvPr>
        </p:nvSpPr>
        <p:spPr/>
        <p:txBody>
          <a:bodyPr/>
          <a:lstStyle/>
          <a:p>
            <a:r>
              <a:rPr lang="en-US" dirty="0"/>
              <a:t>Memory Layout in C</a:t>
            </a:r>
          </a:p>
        </p:txBody>
      </p:sp>
      <p:sp>
        <p:nvSpPr>
          <p:cNvPr id="3" name="Text Placeholder 2">
            <a:extLst>
              <a:ext uri="{FF2B5EF4-FFF2-40B4-BE49-F238E27FC236}">
                <a16:creationId xmlns:a16="http://schemas.microsoft.com/office/drawing/2014/main" id="{948DACF0-73E9-5C77-AAFB-1688735DB7A5}"/>
              </a:ext>
            </a:extLst>
          </p:cNvPr>
          <p:cNvSpPr>
            <a:spLocks noGrp="1"/>
          </p:cNvSpPr>
          <p:nvPr>
            <p:ph type="body" idx="1"/>
          </p:nvPr>
        </p:nvSpPr>
        <p:spPr>
          <a:xfrm>
            <a:off x="76200" y="1959992"/>
            <a:ext cx="12039598" cy="4955203"/>
          </a:xfrm>
        </p:spPr>
        <p:txBody>
          <a:bodyPr/>
          <a:lstStyle/>
          <a:p>
            <a:r>
              <a:rPr lang="en-US" dirty="0" err="1"/>
              <a:t>Một</a:t>
            </a:r>
            <a:r>
              <a:rPr lang="en-US" dirty="0"/>
              <a:t> </a:t>
            </a:r>
            <a:r>
              <a:rPr lang="en-US" dirty="0" err="1"/>
              <a:t>tệp</a:t>
            </a:r>
            <a:r>
              <a:rPr lang="en-US" dirty="0"/>
              <a:t> </a:t>
            </a:r>
            <a:r>
              <a:rPr lang="en-US" dirty="0" err="1"/>
              <a:t>thực</a:t>
            </a:r>
            <a:r>
              <a:rPr lang="en-US" dirty="0"/>
              <a:t> </a:t>
            </a:r>
            <a:r>
              <a:rPr lang="en-US" dirty="0" err="1"/>
              <a:t>thi</a:t>
            </a:r>
            <a:r>
              <a:rPr lang="en-US" dirty="0"/>
              <a:t> </a:t>
            </a:r>
            <a:r>
              <a:rPr lang="en-US" dirty="0" err="1"/>
              <a:t>muốn</a:t>
            </a:r>
            <a:r>
              <a:rPr lang="en-US" dirty="0"/>
              <a:t> </a:t>
            </a:r>
            <a:r>
              <a:rPr lang="en-US" dirty="0" err="1"/>
              <a:t>chạy</a:t>
            </a:r>
            <a:r>
              <a:rPr lang="en-US" dirty="0"/>
              <a:t> </a:t>
            </a:r>
            <a:r>
              <a:rPr lang="en-US" dirty="0" err="1"/>
              <a:t>trên</a:t>
            </a:r>
            <a:r>
              <a:rPr lang="en-US" dirty="0"/>
              <a:t> </a:t>
            </a:r>
            <a:r>
              <a:rPr lang="en-US" dirty="0" err="1"/>
              <a:t>máy</a:t>
            </a:r>
            <a:r>
              <a:rPr lang="en-US" dirty="0"/>
              <a:t> </a:t>
            </a:r>
            <a:r>
              <a:rPr lang="en-US" dirty="0" err="1"/>
              <a:t>tính</a:t>
            </a:r>
            <a:r>
              <a:rPr lang="en-US" dirty="0"/>
              <a:t> </a:t>
            </a:r>
            <a:r>
              <a:rPr lang="en-US" dirty="0" err="1"/>
              <a:t>thì</a:t>
            </a:r>
            <a:r>
              <a:rPr lang="en-US" dirty="0"/>
              <a:t> </a:t>
            </a:r>
            <a:r>
              <a:rPr lang="en-US" dirty="0" err="1"/>
              <a:t>tệp</a:t>
            </a:r>
            <a:r>
              <a:rPr lang="en-US" dirty="0"/>
              <a:t> </a:t>
            </a:r>
            <a:r>
              <a:rPr lang="en-US" dirty="0" err="1"/>
              <a:t>này</a:t>
            </a:r>
            <a:r>
              <a:rPr lang="en-US" dirty="0"/>
              <a:t> </a:t>
            </a:r>
            <a:r>
              <a:rPr lang="en-US" dirty="0" err="1"/>
              <a:t>sẽ</a:t>
            </a:r>
            <a:r>
              <a:rPr lang="en-US" dirty="0"/>
              <a:t> </a:t>
            </a:r>
            <a:r>
              <a:rPr lang="en-US" dirty="0" err="1"/>
              <a:t>được</a:t>
            </a:r>
            <a:r>
              <a:rPr lang="en-US" dirty="0"/>
              <a:t> </a:t>
            </a:r>
            <a:r>
              <a:rPr lang="en-US" dirty="0" err="1"/>
              <a:t>nạp</a:t>
            </a:r>
            <a:r>
              <a:rPr lang="en-US" dirty="0"/>
              <a:t> </a:t>
            </a:r>
            <a:r>
              <a:rPr lang="en-US" dirty="0" err="1"/>
              <a:t>vào</a:t>
            </a:r>
            <a:r>
              <a:rPr lang="en-US" dirty="0"/>
              <a:t> ram </a:t>
            </a:r>
            <a:r>
              <a:rPr lang="en-US" dirty="0" err="1"/>
              <a:t>một</a:t>
            </a:r>
            <a:r>
              <a:rPr lang="en-US" dirty="0"/>
              <a:t> </a:t>
            </a:r>
            <a:r>
              <a:rPr lang="en-US" dirty="0" err="1"/>
              <a:t>cách</a:t>
            </a:r>
            <a:r>
              <a:rPr lang="en-US" dirty="0"/>
              <a:t> </a:t>
            </a:r>
            <a:r>
              <a:rPr lang="en-US" dirty="0" err="1"/>
              <a:t>có</a:t>
            </a:r>
            <a:r>
              <a:rPr lang="en-US" dirty="0"/>
              <a:t> </a:t>
            </a:r>
            <a:r>
              <a:rPr lang="en-US" dirty="0" err="1"/>
              <a:t>tổ</a:t>
            </a:r>
            <a:r>
              <a:rPr lang="en-US" dirty="0"/>
              <a:t> </a:t>
            </a:r>
            <a:r>
              <a:rPr lang="en-US" dirty="0" err="1"/>
              <a:t>chức</a:t>
            </a:r>
            <a:r>
              <a:rPr lang="en-US" dirty="0"/>
              <a:t>.</a:t>
            </a:r>
          </a:p>
          <a:p>
            <a:r>
              <a:rPr lang="en-US" dirty="0" err="1"/>
              <a:t>Máy</a:t>
            </a:r>
            <a:r>
              <a:rPr lang="en-US" dirty="0"/>
              <a:t> </a:t>
            </a:r>
            <a:r>
              <a:rPr lang="en-US" dirty="0" err="1"/>
              <a:t>tính</a:t>
            </a:r>
            <a:r>
              <a:rPr lang="en-US" dirty="0"/>
              <a:t> </a:t>
            </a:r>
            <a:r>
              <a:rPr lang="en-US" dirty="0" err="1"/>
              <a:t>sẽ</a:t>
            </a:r>
            <a:r>
              <a:rPr lang="en-US" dirty="0"/>
              <a:t> </a:t>
            </a:r>
            <a:r>
              <a:rPr lang="en-US" dirty="0" err="1"/>
              <a:t>không</a:t>
            </a:r>
            <a:r>
              <a:rPr lang="en-US" dirty="0"/>
              <a:t> </a:t>
            </a:r>
            <a:r>
              <a:rPr lang="en-US" dirty="0" err="1"/>
              <a:t>trực</a:t>
            </a:r>
            <a:r>
              <a:rPr lang="en-US" dirty="0"/>
              <a:t> </a:t>
            </a:r>
            <a:r>
              <a:rPr lang="en-US" dirty="0" err="1"/>
              <a:t>tiệp</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a:t>để</a:t>
            </a:r>
            <a:r>
              <a:rPr lang="en-US" dirty="0"/>
              <a:t> </a:t>
            </a:r>
            <a:r>
              <a:rPr lang="en-US" dirty="0" err="1"/>
              <a:t>đọc</a:t>
            </a:r>
            <a:r>
              <a:rPr lang="en-US" dirty="0"/>
              <a:t> </a:t>
            </a:r>
            <a:r>
              <a:rPr lang="en-US" dirty="0" err="1"/>
              <a:t>tệp</a:t>
            </a:r>
            <a:r>
              <a:rPr lang="en-US" dirty="0"/>
              <a:t> </a:t>
            </a:r>
            <a:r>
              <a:rPr lang="en-US" dirty="0" err="1"/>
              <a:t>thực</a:t>
            </a:r>
            <a:r>
              <a:rPr lang="en-US" dirty="0"/>
              <a:t> </a:t>
            </a:r>
            <a:r>
              <a:rPr lang="en-US" dirty="0" err="1"/>
              <a:t>thi</a:t>
            </a:r>
            <a:r>
              <a:rPr lang="en-US" dirty="0"/>
              <a:t> </a:t>
            </a:r>
            <a:r>
              <a:rPr lang="en-US" dirty="0" err="1"/>
              <a:t>mà</a:t>
            </a:r>
            <a:r>
              <a:rPr lang="en-US" dirty="0"/>
              <a:t> </a:t>
            </a:r>
            <a:r>
              <a:rPr lang="en-US" dirty="0" err="1"/>
              <a:t>nó</a:t>
            </a:r>
            <a:r>
              <a:rPr lang="en-US" dirty="0"/>
              <a:t> load </a:t>
            </a:r>
            <a:r>
              <a:rPr lang="en-US" dirty="0" err="1"/>
              <a:t>vào</a:t>
            </a:r>
            <a:r>
              <a:rPr lang="en-US" dirty="0"/>
              <a:t> ram </a:t>
            </a:r>
            <a:r>
              <a:rPr lang="en-US" dirty="0" err="1"/>
              <a:t>để</a:t>
            </a:r>
            <a:r>
              <a:rPr lang="en-US" dirty="0"/>
              <a:t> </a:t>
            </a:r>
            <a:r>
              <a:rPr lang="en-US" dirty="0" err="1"/>
              <a:t>tốc</a:t>
            </a:r>
            <a:r>
              <a:rPr lang="en-US" dirty="0"/>
              <a:t> </a:t>
            </a:r>
            <a:r>
              <a:rPr lang="en-US" dirty="0" err="1"/>
              <a:t>độ</a:t>
            </a:r>
            <a:r>
              <a:rPr lang="en-US" dirty="0"/>
              <a:t> </a:t>
            </a:r>
            <a:r>
              <a:rPr lang="en-US" dirty="0" err="1"/>
              <a:t>nhanh</a:t>
            </a:r>
            <a:r>
              <a:rPr lang="en-US" dirty="0"/>
              <a:t> </a:t>
            </a:r>
            <a:r>
              <a:rPr lang="en-US" dirty="0" err="1"/>
              <a:t>hơn</a:t>
            </a:r>
            <a:r>
              <a:rPr lang="en-US" dirty="0"/>
              <a:t>.</a:t>
            </a:r>
          </a:p>
          <a:p>
            <a:r>
              <a:rPr lang="en-US" dirty="0"/>
              <a:t>Ram </a:t>
            </a:r>
            <a:r>
              <a:rPr lang="en-US" dirty="0" err="1"/>
              <a:t>nhanh</a:t>
            </a:r>
            <a:r>
              <a:rPr lang="en-US" dirty="0"/>
              <a:t> </a:t>
            </a:r>
            <a:r>
              <a:rPr lang="en-US" dirty="0" err="1"/>
              <a:t>hơn</a:t>
            </a:r>
            <a:r>
              <a:rPr lang="en-US" dirty="0"/>
              <a:t> </a:t>
            </a:r>
            <a:r>
              <a:rPr lang="en-US" dirty="0" err="1"/>
              <a:t>nhưng</a:t>
            </a:r>
            <a:r>
              <a:rPr lang="en-US" dirty="0"/>
              <a:t> dung </a:t>
            </a:r>
            <a:r>
              <a:rPr lang="en-US" dirty="0" err="1"/>
              <a:t>lượng</a:t>
            </a:r>
            <a:r>
              <a:rPr lang="en-US" dirty="0"/>
              <a:t> </a:t>
            </a:r>
            <a:r>
              <a:rPr lang="en-US" dirty="0" err="1"/>
              <a:t>lại</a:t>
            </a:r>
            <a:r>
              <a:rPr lang="en-US" dirty="0"/>
              <a:t> </a:t>
            </a:r>
            <a:r>
              <a:rPr lang="en-US" dirty="0" err="1"/>
              <a:t>thấp</a:t>
            </a:r>
            <a:r>
              <a:rPr lang="en-US" dirty="0"/>
              <a:t> </a:t>
            </a:r>
            <a:r>
              <a:rPr lang="en-US" dirty="0" err="1"/>
              <a:t>hơn</a:t>
            </a:r>
            <a:r>
              <a:rPr lang="en-US" dirty="0"/>
              <a:t> </a:t>
            </a:r>
            <a:r>
              <a:rPr lang="en-US" dirty="0" err="1"/>
              <a:t>bộ</a:t>
            </a:r>
            <a:r>
              <a:rPr lang="en-US" dirty="0"/>
              <a:t> </a:t>
            </a:r>
            <a:r>
              <a:rPr lang="en-US" dirty="0" err="1"/>
              <a:t>nhớ</a:t>
            </a:r>
            <a:r>
              <a:rPr lang="en-US" dirty="0"/>
              <a:t>, </a:t>
            </a:r>
            <a:r>
              <a:rPr lang="en-US" dirty="0" err="1"/>
              <a:t>vì</a:t>
            </a:r>
            <a:r>
              <a:rPr lang="en-US" dirty="0"/>
              <a:t> </a:t>
            </a:r>
            <a:r>
              <a:rPr lang="en-US" dirty="0" err="1"/>
              <a:t>vậy</a:t>
            </a:r>
            <a:r>
              <a:rPr lang="en-US" dirty="0"/>
              <a:t> ta </a:t>
            </a:r>
            <a:r>
              <a:rPr lang="en-US" dirty="0" err="1"/>
              <a:t>cần</a:t>
            </a:r>
            <a:r>
              <a:rPr lang="en-US" dirty="0"/>
              <a:t> </a:t>
            </a:r>
            <a:r>
              <a:rPr lang="en-US" dirty="0" err="1"/>
              <a:t>lắm</a:t>
            </a:r>
            <a:r>
              <a:rPr lang="en-US" dirty="0"/>
              <a:t> </a:t>
            </a:r>
            <a:r>
              <a:rPr lang="en-US" dirty="0" err="1"/>
              <a:t>rõ</a:t>
            </a:r>
            <a:r>
              <a:rPr lang="en-US" dirty="0"/>
              <a:t> </a:t>
            </a:r>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a:t>
            </a:r>
            <a:r>
              <a:rPr lang="en-US" dirty="0" err="1"/>
              <a:t>để</a:t>
            </a:r>
            <a:r>
              <a:rPr lang="en-US" dirty="0"/>
              <a:t> </a:t>
            </a:r>
            <a:r>
              <a:rPr lang="en-US" dirty="0" err="1"/>
              <a:t>lập</a:t>
            </a:r>
            <a:r>
              <a:rPr lang="en-US" dirty="0"/>
              <a:t> </a:t>
            </a:r>
            <a:r>
              <a:rPr lang="en-US" dirty="0" err="1"/>
              <a:t>trình</a:t>
            </a:r>
            <a:r>
              <a:rPr lang="en-US" dirty="0"/>
              <a:t> </a:t>
            </a:r>
            <a:r>
              <a:rPr lang="en-US" dirty="0" err="1"/>
              <a:t>cho</a:t>
            </a:r>
            <a:r>
              <a:rPr lang="en-US" dirty="0"/>
              <a:t> </a:t>
            </a:r>
            <a:r>
              <a:rPr lang="en-US" dirty="0" err="1"/>
              <a:t>hiệu</a:t>
            </a:r>
            <a:r>
              <a:rPr lang="en-US" dirty="0"/>
              <a:t> </a:t>
            </a:r>
            <a:r>
              <a:rPr lang="en-US" dirty="0" err="1"/>
              <a:t>quả</a:t>
            </a:r>
            <a:r>
              <a:rPr lang="en-US" dirty="0"/>
              <a:t>.</a:t>
            </a:r>
          </a:p>
          <a:p>
            <a:r>
              <a:rPr lang="en-US" dirty="0" err="1"/>
              <a:t>Gồm</a:t>
            </a:r>
            <a:r>
              <a:rPr lang="en-US" dirty="0"/>
              <a:t> 5 </a:t>
            </a:r>
            <a:r>
              <a:rPr lang="en-US" dirty="0" err="1"/>
              <a:t>phần</a:t>
            </a:r>
            <a:r>
              <a:rPr lang="en-US" dirty="0"/>
              <a:t> </a:t>
            </a:r>
            <a:r>
              <a:rPr lang="en-US" dirty="0" err="1"/>
              <a:t>chính</a:t>
            </a:r>
            <a:r>
              <a:rPr lang="en-US" dirty="0"/>
              <a:t>:</a:t>
            </a:r>
          </a:p>
          <a:p>
            <a:pPr lvl="1"/>
            <a:r>
              <a:rPr lang="en-US" dirty="0"/>
              <a:t>Code segment</a:t>
            </a:r>
          </a:p>
          <a:p>
            <a:pPr lvl="1"/>
            <a:r>
              <a:rPr lang="en-US" dirty="0"/>
              <a:t>Data segment</a:t>
            </a:r>
          </a:p>
          <a:p>
            <a:pPr lvl="1"/>
            <a:r>
              <a:rPr lang="en-US" dirty="0" err="1"/>
              <a:t>bss</a:t>
            </a:r>
            <a:endParaRPr lang="en-US" dirty="0"/>
          </a:p>
          <a:p>
            <a:pPr lvl="1"/>
            <a:r>
              <a:rPr lang="en-US" dirty="0"/>
              <a:t>Heap</a:t>
            </a:r>
          </a:p>
          <a:p>
            <a:pPr lvl="1"/>
            <a:r>
              <a:rPr lang="en-US" dirty="0"/>
              <a:t>Stack</a:t>
            </a:r>
          </a:p>
        </p:txBody>
      </p:sp>
      <p:sp>
        <p:nvSpPr>
          <p:cNvPr id="4" name="Footer Placeholder 3">
            <a:extLst>
              <a:ext uri="{FF2B5EF4-FFF2-40B4-BE49-F238E27FC236}">
                <a16:creationId xmlns:a16="http://schemas.microsoft.com/office/drawing/2014/main" id="{B43BAA9C-7648-64E4-48A1-A707B1736847}"/>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57C6C80C-1327-6F6E-A73C-785FEA32A2E3}"/>
              </a:ext>
            </a:extLst>
          </p:cNvPr>
          <p:cNvSpPr>
            <a:spLocks noGrp="1"/>
          </p:cNvSpPr>
          <p:nvPr>
            <p:ph type="sldNum" sz="quarter" idx="12"/>
          </p:nvPr>
        </p:nvSpPr>
        <p:spPr/>
        <p:txBody>
          <a:bodyPr/>
          <a:lstStyle/>
          <a:p>
            <a:fld id="{895FEF92-9DF9-4F07-9BFC-C704DBAB3A6D}" type="slidenum">
              <a:rPr lang="en-US" smtClean="0"/>
              <a:pPr/>
              <a:t>15</a:t>
            </a:fld>
            <a:endParaRPr lang="en-US" dirty="0"/>
          </a:p>
        </p:txBody>
      </p:sp>
      <p:pic>
        <p:nvPicPr>
          <p:cNvPr id="11" name="Picture 10">
            <a:extLst>
              <a:ext uri="{FF2B5EF4-FFF2-40B4-BE49-F238E27FC236}">
                <a16:creationId xmlns:a16="http://schemas.microsoft.com/office/drawing/2014/main" id="{94A74FD1-DC75-256C-67CF-3DB27AA55EAC}"/>
              </a:ext>
            </a:extLst>
          </p:cNvPr>
          <p:cNvPicPr>
            <a:picLocks noChangeAspect="1"/>
          </p:cNvPicPr>
          <p:nvPr/>
        </p:nvPicPr>
        <p:blipFill>
          <a:blip r:embed="rId2"/>
          <a:stretch>
            <a:fillRect/>
          </a:stretch>
        </p:blipFill>
        <p:spPr>
          <a:xfrm>
            <a:off x="7400440" y="3950666"/>
            <a:ext cx="3828486" cy="2843067"/>
          </a:xfrm>
          <a:prstGeom prst="rect">
            <a:avLst/>
          </a:prstGeom>
        </p:spPr>
      </p:pic>
    </p:spTree>
    <p:extLst>
      <p:ext uri="{BB962C8B-B14F-4D97-AF65-F5344CB8AC3E}">
        <p14:creationId xmlns:p14="http://schemas.microsoft.com/office/powerpoint/2010/main" val="219747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E217-CE4D-E9CF-63E5-DD7861553EB6}"/>
              </a:ext>
            </a:extLst>
          </p:cNvPr>
          <p:cNvSpPr>
            <a:spLocks noGrp="1"/>
          </p:cNvSpPr>
          <p:nvPr>
            <p:ph type="title"/>
          </p:nvPr>
        </p:nvSpPr>
        <p:spPr/>
        <p:txBody>
          <a:bodyPr/>
          <a:lstStyle/>
          <a:p>
            <a:r>
              <a:rPr lang="en-US" dirty="0"/>
              <a:t>Memory Layout in C</a:t>
            </a:r>
          </a:p>
        </p:txBody>
      </p:sp>
      <p:sp>
        <p:nvSpPr>
          <p:cNvPr id="3" name="Text Placeholder 2">
            <a:extLst>
              <a:ext uri="{FF2B5EF4-FFF2-40B4-BE49-F238E27FC236}">
                <a16:creationId xmlns:a16="http://schemas.microsoft.com/office/drawing/2014/main" id="{FA475357-19C1-D437-8771-110110195D6A}"/>
              </a:ext>
            </a:extLst>
          </p:cNvPr>
          <p:cNvSpPr>
            <a:spLocks noGrp="1"/>
          </p:cNvSpPr>
          <p:nvPr>
            <p:ph type="body" idx="1"/>
          </p:nvPr>
        </p:nvSpPr>
        <p:spPr>
          <a:xfrm>
            <a:off x="76200" y="1959992"/>
            <a:ext cx="12039598" cy="3847207"/>
          </a:xfrm>
        </p:spPr>
        <p:txBody>
          <a:bodyPr/>
          <a:lstStyle/>
          <a:p>
            <a:r>
              <a:rPr lang="en-US" dirty="0">
                <a:latin typeface="Arial" panose="020B0604020202020204" pitchFamily="34" charset="0"/>
                <a:cs typeface="Arial" panose="020B0604020202020204" pitchFamily="34" charset="0"/>
              </a:rPr>
              <a:t>Code segment(text)</a:t>
            </a:r>
          </a:p>
          <a:p>
            <a:pPr lvl="1"/>
            <a:r>
              <a:rPr lang="vi-VN" dirty="0">
                <a:latin typeface="Arial" panose="020B0604020202020204" pitchFamily="34" charset="0"/>
                <a:cs typeface="Arial" panose="020B0604020202020204" pitchFamily="34" charset="0"/>
              </a:rPr>
              <a:t>Code segment (text segment) là nơi mà lưu trữ các mã lệnh đã được biên dịch của các chương trình máy tính. Những mã lệnh trong phân vùng này sẽ được chuyển đến CPU xử lý khi cần thiết.</a:t>
            </a:r>
            <a:endParaRPr lang="en-US" dirty="0">
              <a:latin typeface="Arial" panose="020B0604020202020204" pitchFamily="34" charset="0"/>
              <a:cs typeface="Arial" panose="020B0604020202020204" pitchFamily="34" charset="0"/>
            </a:endParaRPr>
          </a:p>
          <a:p>
            <a:pPr lvl="1"/>
            <a:r>
              <a:rPr lang="en-US" b="0" i="0" dirty="0">
                <a:solidFill>
                  <a:srgbClr val="000000"/>
                </a:solidFill>
                <a:effectLst/>
                <a:latin typeface="Arial" panose="020B0604020202020204" pitchFamily="34" charset="0"/>
                <a:cs typeface="Arial" panose="020B0604020202020204" pitchFamily="34" charset="0"/>
              </a:rPr>
              <a:t>Code segment </a:t>
            </a:r>
            <a:r>
              <a:rPr lang="en-US" b="0" i="0" dirty="0" err="1">
                <a:solidFill>
                  <a:srgbClr val="000000"/>
                </a:solidFill>
                <a:effectLst/>
                <a:latin typeface="Arial" panose="020B0604020202020204" pitchFamily="34" charset="0"/>
                <a:cs typeface="Arial" panose="020B0604020202020204" pitchFamily="34" charset="0"/>
              </a:rPr>
              <a:t>chỉ</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chịu</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sự</a:t>
            </a:r>
            <a:r>
              <a:rPr lang="en-US" b="0" i="0" dirty="0">
                <a:solidFill>
                  <a:srgbClr val="000000"/>
                </a:solidFill>
                <a:effectLst/>
                <a:latin typeface="Arial" panose="020B0604020202020204" pitchFamily="34" charset="0"/>
                <a:cs typeface="Arial" panose="020B0604020202020204" pitchFamily="34" charset="0"/>
              </a:rPr>
              <a:t> chi </a:t>
            </a:r>
            <a:r>
              <a:rPr lang="en-US" b="0" i="0" dirty="0" err="1">
                <a:solidFill>
                  <a:srgbClr val="000000"/>
                </a:solidFill>
                <a:effectLst/>
                <a:latin typeface="Arial" panose="020B0604020202020204" pitchFamily="34" charset="0"/>
                <a:cs typeface="Arial" panose="020B0604020202020204" pitchFamily="34" charset="0"/>
              </a:rPr>
              <a:t>phối</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của</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hệ</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điều</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hành</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các</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tác</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nhân</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khác</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không</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thể</a:t>
            </a:r>
            <a:r>
              <a:rPr lang="en-US" b="0" i="0" dirty="0">
                <a:solidFill>
                  <a:srgbClr val="000000"/>
                </a:solidFill>
                <a:effectLst/>
                <a:latin typeface="Arial" panose="020B0604020202020204" pitchFamily="34" charset="0"/>
                <a:cs typeface="Arial" panose="020B0604020202020204" pitchFamily="34" charset="0"/>
              </a:rPr>
              <a:t> can </a:t>
            </a:r>
            <a:r>
              <a:rPr lang="en-US" b="0" i="0" dirty="0" err="1">
                <a:solidFill>
                  <a:srgbClr val="000000"/>
                </a:solidFill>
                <a:effectLst/>
                <a:latin typeface="Arial" panose="020B0604020202020204" pitchFamily="34" charset="0"/>
                <a:cs typeface="Arial" panose="020B0604020202020204" pitchFamily="34" charset="0"/>
              </a:rPr>
              <a:t>thiệp</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trực</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tiếp</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đến</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phân</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vùng</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này</a:t>
            </a:r>
            <a:r>
              <a:rPr lang="en-US" b="0" i="0" dirty="0">
                <a:solidFill>
                  <a:srgbClr val="000000"/>
                </a:solidFill>
                <a:effectLst/>
                <a:latin typeface="Arial" panose="020B0604020202020204" pitchFamily="34" charset="0"/>
                <a:cs typeface="Arial" panose="020B0604020202020204" pitchFamily="34" charset="0"/>
              </a:rPr>
              <a:t>. </a:t>
            </a:r>
          </a:p>
          <a:p>
            <a:pPr lvl="1"/>
            <a:r>
              <a:rPr lang="vi-VN" b="0" i="0" dirty="0">
                <a:solidFill>
                  <a:srgbClr val="000000"/>
                </a:solidFill>
                <a:effectLst/>
                <a:latin typeface="Arial" panose="020B0604020202020204" pitchFamily="34" charset="0"/>
                <a:cs typeface="Arial" panose="020B0604020202020204" pitchFamily="34" charset="0"/>
              </a:rPr>
              <a:t>Việc đưa các mã lệnh đã được biên dịch của chương trình lên phân vùng code segment là công việc đầu tiên mà hệ điều hành cần làm khi chúng ta chạy chương trình</a:t>
            </a:r>
            <a:r>
              <a:rPr lang="en-US" b="0" i="0" dirty="0">
                <a:solidFill>
                  <a:srgbClr val="000000"/>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CC7E19A-DD11-376B-B772-6AF10CFC07A8}"/>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96822B57-2602-5D9E-C936-F8A9F4078F93}"/>
              </a:ext>
            </a:extLst>
          </p:cNvPr>
          <p:cNvSpPr>
            <a:spLocks noGrp="1"/>
          </p:cNvSpPr>
          <p:nvPr>
            <p:ph type="sldNum" sz="quarter" idx="12"/>
          </p:nvPr>
        </p:nvSpPr>
        <p:spPr/>
        <p:txBody>
          <a:bodyPr/>
          <a:lstStyle/>
          <a:p>
            <a:fld id="{895FEF92-9DF9-4F07-9BFC-C704DBAB3A6D}" type="slidenum">
              <a:rPr lang="en-US" smtClean="0"/>
              <a:pPr/>
              <a:t>16</a:t>
            </a:fld>
            <a:endParaRPr lang="en-US" dirty="0"/>
          </a:p>
        </p:txBody>
      </p:sp>
    </p:spTree>
    <p:extLst>
      <p:ext uri="{BB962C8B-B14F-4D97-AF65-F5344CB8AC3E}">
        <p14:creationId xmlns:p14="http://schemas.microsoft.com/office/powerpoint/2010/main" val="379473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9821-3E72-E547-B766-5C316C6D57FA}"/>
              </a:ext>
            </a:extLst>
          </p:cNvPr>
          <p:cNvSpPr>
            <a:spLocks noGrp="1"/>
          </p:cNvSpPr>
          <p:nvPr>
            <p:ph type="title"/>
          </p:nvPr>
        </p:nvSpPr>
        <p:spPr/>
        <p:txBody>
          <a:bodyPr/>
          <a:lstStyle/>
          <a:p>
            <a:r>
              <a:rPr lang="en-US" dirty="0"/>
              <a:t>Memory Layout in C</a:t>
            </a:r>
          </a:p>
        </p:txBody>
      </p:sp>
      <p:sp>
        <p:nvSpPr>
          <p:cNvPr id="3" name="Text Placeholder 2">
            <a:extLst>
              <a:ext uri="{FF2B5EF4-FFF2-40B4-BE49-F238E27FC236}">
                <a16:creationId xmlns:a16="http://schemas.microsoft.com/office/drawing/2014/main" id="{A000F136-D058-1250-F52B-A6B43EB568F8}"/>
              </a:ext>
            </a:extLst>
          </p:cNvPr>
          <p:cNvSpPr>
            <a:spLocks noGrp="1"/>
          </p:cNvSpPr>
          <p:nvPr>
            <p:ph type="body" idx="1"/>
          </p:nvPr>
        </p:nvSpPr>
        <p:spPr>
          <a:xfrm>
            <a:off x="76200" y="1959992"/>
            <a:ext cx="12039598" cy="4031873"/>
          </a:xfrm>
        </p:spPr>
        <p:txBody>
          <a:bodyPr/>
          <a:lstStyle/>
          <a:p>
            <a:r>
              <a:rPr lang="en-US" dirty="0"/>
              <a:t>Data segment(Initialized segment)</a:t>
            </a:r>
          </a:p>
          <a:p>
            <a:pPr lvl="1"/>
            <a:r>
              <a:rPr lang="vi-VN" dirty="0"/>
              <a:t>Phần này được chia nhỏ ra làm 2 phần: vùng nhớ hằng (không thay đổi được giá trị hay còn gọi là vùng nhớ read only) và vùng nhớ chuyên lưu các biến toàn cục</a:t>
            </a:r>
            <a:r>
              <a:rPr lang="en-US" dirty="0"/>
              <a:t>.</a:t>
            </a:r>
          </a:p>
          <a:p>
            <a:pPr lvl="2"/>
            <a:r>
              <a:rPr lang="en-US" dirty="0"/>
              <a:t>1. </a:t>
            </a:r>
            <a:r>
              <a:rPr lang="vi-VN" dirty="0"/>
              <a:t>Vùng nhớ hằng</a:t>
            </a:r>
            <a:endParaRPr lang="en-US" dirty="0"/>
          </a:p>
          <a:p>
            <a:pPr lvl="3"/>
            <a:r>
              <a:rPr lang="vi-VN" dirty="0"/>
              <a:t>Đây là vùng nhớ chỉ cho phép đọc và ghi vào lần đầu, sau đó giá trị được ghi sẽ tồn tại trong suốt chương trình mà không thể thay đổi giá trị. Nếu chúng ta cố tình thay đổi sẽ gây ra lỗi</a:t>
            </a:r>
            <a:endParaRPr lang="en-US" dirty="0"/>
          </a:p>
          <a:p>
            <a:pPr lvl="2"/>
            <a:r>
              <a:rPr lang="en-US" dirty="0"/>
              <a:t>2. Initialized Data Segment</a:t>
            </a:r>
          </a:p>
          <a:p>
            <a:pPr lvl="3"/>
            <a:r>
              <a:rPr lang="vi-VN" dirty="0"/>
              <a:t>Vùng nhớ này chuyên lưu trữ các biến toàn cục, các biến static đã được khai báo giá trị. Các biến trong vùng nhớ này có đặc điểm sẽ được tồn tại trong cả quá trình chương trình chạy và có thể đọc và ghi được.</a:t>
            </a:r>
            <a:endParaRPr lang="en-US" dirty="0"/>
          </a:p>
          <a:p>
            <a:r>
              <a:rPr lang="en-US" dirty="0" err="1"/>
              <a:t>Ví</a:t>
            </a:r>
            <a:r>
              <a:rPr lang="en-US" dirty="0"/>
              <a:t> </a:t>
            </a:r>
            <a:r>
              <a:rPr lang="en-US" dirty="0" err="1"/>
              <a:t>dụ</a:t>
            </a:r>
            <a:r>
              <a:rPr lang="en-US" dirty="0"/>
              <a:t> 3.1</a:t>
            </a:r>
          </a:p>
        </p:txBody>
      </p:sp>
      <p:sp>
        <p:nvSpPr>
          <p:cNvPr id="4" name="Footer Placeholder 3">
            <a:extLst>
              <a:ext uri="{FF2B5EF4-FFF2-40B4-BE49-F238E27FC236}">
                <a16:creationId xmlns:a16="http://schemas.microsoft.com/office/drawing/2014/main" id="{EF853C1E-16AF-FEC5-FD02-F85492C1067C}"/>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61E6AE4F-C76A-7CBC-9C87-0A92073F2619}"/>
              </a:ext>
            </a:extLst>
          </p:cNvPr>
          <p:cNvSpPr>
            <a:spLocks noGrp="1"/>
          </p:cNvSpPr>
          <p:nvPr>
            <p:ph type="sldNum" sz="quarter" idx="12"/>
          </p:nvPr>
        </p:nvSpPr>
        <p:spPr/>
        <p:txBody>
          <a:bodyPr/>
          <a:lstStyle/>
          <a:p>
            <a:fld id="{895FEF92-9DF9-4F07-9BFC-C704DBAB3A6D}" type="slidenum">
              <a:rPr lang="en-US" smtClean="0"/>
              <a:pPr/>
              <a:t>17</a:t>
            </a:fld>
            <a:endParaRPr lang="en-US" dirty="0"/>
          </a:p>
        </p:txBody>
      </p:sp>
    </p:spTree>
    <p:extLst>
      <p:ext uri="{BB962C8B-B14F-4D97-AF65-F5344CB8AC3E}">
        <p14:creationId xmlns:p14="http://schemas.microsoft.com/office/powerpoint/2010/main" val="421244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9821-3E72-E547-B766-5C316C6D57FA}"/>
              </a:ext>
            </a:extLst>
          </p:cNvPr>
          <p:cNvSpPr>
            <a:spLocks noGrp="1"/>
          </p:cNvSpPr>
          <p:nvPr>
            <p:ph type="title"/>
          </p:nvPr>
        </p:nvSpPr>
        <p:spPr/>
        <p:txBody>
          <a:bodyPr/>
          <a:lstStyle/>
          <a:p>
            <a:r>
              <a:rPr lang="en-US" dirty="0"/>
              <a:t>Memory Layout in C</a:t>
            </a:r>
          </a:p>
        </p:txBody>
      </p:sp>
      <p:sp>
        <p:nvSpPr>
          <p:cNvPr id="3" name="Text Placeholder 2">
            <a:extLst>
              <a:ext uri="{FF2B5EF4-FFF2-40B4-BE49-F238E27FC236}">
                <a16:creationId xmlns:a16="http://schemas.microsoft.com/office/drawing/2014/main" id="{A000F136-D058-1250-F52B-A6B43EB568F8}"/>
              </a:ext>
            </a:extLst>
          </p:cNvPr>
          <p:cNvSpPr>
            <a:spLocks noGrp="1"/>
          </p:cNvSpPr>
          <p:nvPr>
            <p:ph type="body" idx="1"/>
          </p:nvPr>
        </p:nvSpPr>
        <p:spPr>
          <a:xfrm>
            <a:off x="76200" y="1959992"/>
            <a:ext cx="12039598" cy="2523768"/>
          </a:xfrm>
        </p:spPr>
        <p:txBody>
          <a:bodyPr/>
          <a:lstStyle/>
          <a:p>
            <a:r>
              <a:rPr lang="en-US" dirty="0"/>
              <a:t>BSS(Uninitialized Data Segment.)</a:t>
            </a:r>
          </a:p>
          <a:p>
            <a:pPr lvl="1"/>
            <a:r>
              <a:rPr lang="vi-VN" dirty="0"/>
              <a:t>Vùng nhớ này chuyên lưu trữ các biến toàn cục, các biến static chưa được khai báo giá trị.</a:t>
            </a:r>
          </a:p>
          <a:p>
            <a:pPr lvl="1"/>
            <a:r>
              <a:rPr lang="vi-VN" dirty="0"/>
              <a:t>Các biến trong vùng nhớ này có đặc điểm sẽ được tồn tại trong cả quá trình chương trình chạy và có thể đọc và ghi đượ</a:t>
            </a:r>
            <a:r>
              <a:rPr lang="en-US" dirty="0"/>
              <a:t>c.</a:t>
            </a:r>
          </a:p>
          <a:p>
            <a:r>
              <a:rPr lang="en-US" dirty="0" err="1"/>
              <a:t>Ví</a:t>
            </a:r>
            <a:r>
              <a:rPr lang="en-US" dirty="0"/>
              <a:t> </a:t>
            </a:r>
            <a:r>
              <a:rPr lang="en-US" dirty="0" err="1"/>
              <a:t>dụ</a:t>
            </a:r>
            <a:r>
              <a:rPr lang="en-US" dirty="0"/>
              <a:t> 3.2</a:t>
            </a:r>
          </a:p>
        </p:txBody>
      </p:sp>
      <p:sp>
        <p:nvSpPr>
          <p:cNvPr id="4" name="Footer Placeholder 3">
            <a:extLst>
              <a:ext uri="{FF2B5EF4-FFF2-40B4-BE49-F238E27FC236}">
                <a16:creationId xmlns:a16="http://schemas.microsoft.com/office/drawing/2014/main" id="{EF853C1E-16AF-FEC5-FD02-F85492C1067C}"/>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61E6AE4F-C76A-7CBC-9C87-0A92073F2619}"/>
              </a:ext>
            </a:extLst>
          </p:cNvPr>
          <p:cNvSpPr>
            <a:spLocks noGrp="1"/>
          </p:cNvSpPr>
          <p:nvPr>
            <p:ph type="sldNum" sz="quarter" idx="12"/>
          </p:nvPr>
        </p:nvSpPr>
        <p:spPr/>
        <p:txBody>
          <a:bodyPr/>
          <a:lstStyle/>
          <a:p>
            <a:fld id="{895FEF92-9DF9-4F07-9BFC-C704DBAB3A6D}" type="slidenum">
              <a:rPr lang="en-US" smtClean="0"/>
              <a:pPr/>
              <a:t>18</a:t>
            </a:fld>
            <a:endParaRPr lang="en-US" dirty="0"/>
          </a:p>
        </p:txBody>
      </p:sp>
    </p:spTree>
    <p:extLst>
      <p:ext uri="{BB962C8B-B14F-4D97-AF65-F5344CB8AC3E}">
        <p14:creationId xmlns:p14="http://schemas.microsoft.com/office/powerpoint/2010/main" val="127447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9821-3E72-E547-B766-5C316C6D57FA}"/>
              </a:ext>
            </a:extLst>
          </p:cNvPr>
          <p:cNvSpPr>
            <a:spLocks noGrp="1"/>
          </p:cNvSpPr>
          <p:nvPr>
            <p:ph type="title"/>
          </p:nvPr>
        </p:nvSpPr>
        <p:spPr/>
        <p:txBody>
          <a:bodyPr/>
          <a:lstStyle/>
          <a:p>
            <a:r>
              <a:rPr lang="en-US" dirty="0"/>
              <a:t>Memory Layout in C</a:t>
            </a:r>
          </a:p>
        </p:txBody>
      </p:sp>
      <p:sp>
        <p:nvSpPr>
          <p:cNvPr id="3" name="Text Placeholder 2">
            <a:extLst>
              <a:ext uri="{FF2B5EF4-FFF2-40B4-BE49-F238E27FC236}">
                <a16:creationId xmlns:a16="http://schemas.microsoft.com/office/drawing/2014/main" id="{A000F136-D058-1250-F52B-A6B43EB568F8}"/>
              </a:ext>
            </a:extLst>
          </p:cNvPr>
          <p:cNvSpPr>
            <a:spLocks noGrp="1"/>
          </p:cNvSpPr>
          <p:nvPr>
            <p:ph type="body" idx="1"/>
          </p:nvPr>
        </p:nvSpPr>
        <p:spPr>
          <a:xfrm>
            <a:off x="76200" y="1959992"/>
            <a:ext cx="12039598" cy="4278094"/>
          </a:xfrm>
        </p:spPr>
        <p:txBody>
          <a:bodyPr/>
          <a:lstStyle/>
          <a:p>
            <a:r>
              <a:rPr lang="en-US" dirty="0" err="1"/>
              <a:t>Vùng</a:t>
            </a:r>
            <a:r>
              <a:rPr lang="en-US" dirty="0"/>
              <a:t> </a:t>
            </a:r>
            <a:r>
              <a:rPr lang="en-US" dirty="0" err="1"/>
              <a:t>nhớ</a:t>
            </a:r>
            <a:r>
              <a:rPr lang="en-US" dirty="0"/>
              <a:t> Heap</a:t>
            </a:r>
          </a:p>
          <a:p>
            <a:pPr lvl="1"/>
            <a:r>
              <a:rPr lang="vi-VN" dirty="0"/>
              <a:t>Vùng nhớ Heap được sử dụng để cấp phát bộ nhớ động. Đặc chưng cú pháp khi sử dụng cấp phát động trong ngôn ngữ C là từ khóa calloc, malloc. </a:t>
            </a:r>
            <a:endParaRPr lang="en-US" dirty="0"/>
          </a:p>
          <a:p>
            <a:pPr lvl="1"/>
            <a:r>
              <a:rPr lang="vi-VN" dirty="0"/>
              <a:t>Đặc điểm của vùng nhớ khi sử dụng cấp phát động là nó sẽ không tự mất đi trong quá trình chạy, và chúng ta phải tự giải phóng vùng nhớ này bằng từ khóa free. Nếu không giải phóng thì vùng nhớ này có thể bị đầy gây ra lỗi</a:t>
            </a:r>
            <a:r>
              <a:rPr lang="en-US" dirty="0"/>
              <a:t>.</a:t>
            </a:r>
          </a:p>
          <a:p>
            <a:pPr lvl="1"/>
            <a:r>
              <a:rPr lang="vi-VN" dirty="0"/>
              <a:t>Heap được chia sẻ bởi tất cả các thư viện dùng chung và các module được tải động trong một chương trình.</a:t>
            </a:r>
            <a:endParaRPr lang="en-US" dirty="0"/>
          </a:p>
        </p:txBody>
      </p:sp>
      <p:sp>
        <p:nvSpPr>
          <p:cNvPr id="4" name="Footer Placeholder 3">
            <a:extLst>
              <a:ext uri="{FF2B5EF4-FFF2-40B4-BE49-F238E27FC236}">
                <a16:creationId xmlns:a16="http://schemas.microsoft.com/office/drawing/2014/main" id="{EF853C1E-16AF-FEC5-FD02-F85492C1067C}"/>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61E6AE4F-C76A-7CBC-9C87-0A92073F2619}"/>
              </a:ext>
            </a:extLst>
          </p:cNvPr>
          <p:cNvSpPr>
            <a:spLocks noGrp="1"/>
          </p:cNvSpPr>
          <p:nvPr>
            <p:ph type="sldNum" sz="quarter" idx="12"/>
          </p:nvPr>
        </p:nvSpPr>
        <p:spPr/>
        <p:txBody>
          <a:bodyPr/>
          <a:lstStyle/>
          <a:p>
            <a:fld id="{895FEF92-9DF9-4F07-9BFC-C704DBAB3A6D}" type="slidenum">
              <a:rPr lang="en-US" smtClean="0"/>
              <a:pPr/>
              <a:t>19</a:t>
            </a:fld>
            <a:endParaRPr lang="en-US" dirty="0"/>
          </a:p>
        </p:txBody>
      </p:sp>
    </p:spTree>
    <p:extLst>
      <p:ext uri="{BB962C8B-B14F-4D97-AF65-F5344CB8AC3E}">
        <p14:creationId xmlns:p14="http://schemas.microsoft.com/office/powerpoint/2010/main" val="153910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122A-1528-2BC2-A5F9-69B1A6177924}"/>
              </a:ext>
            </a:extLst>
          </p:cNvPr>
          <p:cNvSpPr>
            <a:spLocks noGrp="1"/>
          </p:cNvSpPr>
          <p:nvPr>
            <p:ph type="title"/>
          </p:nvPr>
        </p:nvSpPr>
        <p:spPr>
          <a:xfrm>
            <a:off x="46264" y="1029861"/>
            <a:ext cx="12099471" cy="1538883"/>
          </a:xfrm>
        </p:spPr>
        <p:txBody>
          <a:bodyPr/>
          <a:lstStyle/>
          <a:p>
            <a:r>
              <a:rPr lang="en-US" b="1" i="0" dirty="0" err="1">
                <a:effectLst/>
                <a:latin typeface="Source Sans Pro" panose="020B0503030403020204" pitchFamily="34" charset="0"/>
              </a:rPr>
              <a:t>Quy</a:t>
            </a:r>
            <a:r>
              <a:rPr lang="en-US" b="1" i="0" dirty="0">
                <a:effectLst/>
                <a:latin typeface="Source Sans Pro" panose="020B0503030403020204" pitchFamily="34" charset="0"/>
              </a:rPr>
              <a:t> </a:t>
            </a:r>
            <a:r>
              <a:rPr lang="en-US" b="1" i="0" dirty="0" err="1">
                <a:effectLst/>
                <a:latin typeface="Source Sans Pro" panose="020B0503030403020204" pitchFamily="34" charset="0"/>
              </a:rPr>
              <a:t>trình</a:t>
            </a:r>
            <a:r>
              <a:rPr lang="en-US" b="1" i="0" dirty="0">
                <a:effectLst/>
                <a:latin typeface="Source Sans Pro" panose="020B0503030403020204" pitchFamily="34" charset="0"/>
              </a:rPr>
              <a:t> </a:t>
            </a:r>
            <a:r>
              <a:rPr lang="en-US" b="1" i="0" dirty="0" err="1">
                <a:effectLst/>
                <a:latin typeface="Source Sans Pro" panose="020B0503030403020204" pitchFamily="34" charset="0"/>
              </a:rPr>
              <a:t>biên</a:t>
            </a:r>
            <a:r>
              <a:rPr lang="en-US" b="1" i="0" dirty="0">
                <a:effectLst/>
                <a:latin typeface="Source Sans Pro" panose="020B0503030403020204" pitchFamily="34" charset="0"/>
              </a:rPr>
              <a:t> </a:t>
            </a:r>
            <a:r>
              <a:rPr lang="en-US" b="1" i="0" dirty="0" err="1">
                <a:effectLst/>
                <a:latin typeface="Source Sans Pro" panose="020B0503030403020204" pitchFamily="34" charset="0"/>
              </a:rPr>
              <a:t>soạn</a:t>
            </a:r>
            <a:r>
              <a:rPr lang="en-US" b="1" i="0" dirty="0">
                <a:effectLst/>
                <a:latin typeface="Source Sans Pro" panose="020B0503030403020204" pitchFamily="34" charset="0"/>
              </a:rPr>
              <a:t> </a:t>
            </a:r>
            <a:r>
              <a:rPr lang="en-US" b="1" i="0" dirty="0" err="1">
                <a:effectLst/>
                <a:latin typeface="Source Sans Pro" panose="020B0503030403020204" pitchFamily="34" charset="0"/>
              </a:rPr>
              <a:t>trong</a:t>
            </a:r>
            <a:r>
              <a:rPr lang="en-US" b="1" i="0" dirty="0">
                <a:effectLst/>
                <a:latin typeface="Source Sans Pro" panose="020B0503030403020204" pitchFamily="34" charset="0"/>
              </a:rPr>
              <a:t> C</a:t>
            </a:r>
            <a:br>
              <a:rPr lang="en-US" b="1" i="0" dirty="0">
                <a:effectLst/>
                <a:latin typeface="Source Sans Pro" panose="020B0503030403020204" pitchFamily="34" charset="0"/>
              </a:rPr>
            </a:br>
            <a:endParaRPr lang="en-US" dirty="0"/>
          </a:p>
        </p:txBody>
      </p:sp>
      <p:sp>
        <p:nvSpPr>
          <p:cNvPr id="3" name="Text Placeholder 2">
            <a:extLst>
              <a:ext uri="{FF2B5EF4-FFF2-40B4-BE49-F238E27FC236}">
                <a16:creationId xmlns:a16="http://schemas.microsoft.com/office/drawing/2014/main" id="{F16251BF-ED64-05B5-4988-36007CC8C018}"/>
              </a:ext>
            </a:extLst>
          </p:cNvPr>
          <p:cNvSpPr>
            <a:spLocks noGrp="1"/>
          </p:cNvSpPr>
          <p:nvPr>
            <p:ph type="body" idx="1"/>
          </p:nvPr>
        </p:nvSpPr>
        <p:spPr>
          <a:xfrm>
            <a:off x="76200" y="1959992"/>
            <a:ext cx="12039598" cy="2400657"/>
          </a:xfrm>
        </p:spPr>
        <p:txBody>
          <a:bodyPr/>
          <a:lstStyle/>
          <a:p>
            <a:r>
              <a:rPr lang="en-US" dirty="0" err="1"/>
              <a:t>Quá</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trong</a:t>
            </a:r>
            <a:r>
              <a:rPr lang="en-US" dirty="0"/>
              <a:t> c </a:t>
            </a:r>
            <a:r>
              <a:rPr lang="en-US" dirty="0" err="1"/>
              <a:t>đang</a:t>
            </a:r>
            <a:r>
              <a:rPr lang="en-US" dirty="0"/>
              <a:t> </a:t>
            </a:r>
            <a:r>
              <a:rPr lang="en-US" dirty="0" err="1"/>
              <a:t>chuyển</a:t>
            </a:r>
            <a:r>
              <a:rPr lang="en-US" dirty="0"/>
              <a:t> </a:t>
            </a:r>
            <a:r>
              <a:rPr lang="en-US" dirty="0" err="1"/>
              <a:t>đổi</a:t>
            </a:r>
            <a:r>
              <a:rPr lang="en-US" dirty="0"/>
              <a:t> </a:t>
            </a:r>
            <a:r>
              <a:rPr lang="en-US" dirty="0" err="1"/>
              <a:t>mã</a:t>
            </a:r>
            <a:r>
              <a:rPr lang="en-US" dirty="0"/>
              <a:t> </a:t>
            </a:r>
            <a:r>
              <a:rPr lang="en-US" dirty="0" err="1"/>
              <a:t>mà</a:t>
            </a:r>
            <a:r>
              <a:rPr lang="en-US" dirty="0"/>
              <a:t> con </a:t>
            </a:r>
            <a:r>
              <a:rPr lang="en-US" dirty="0" err="1"/>
              <a:t>người</a:t>
            </a:r>
            <a:r>
              <a:rPr lang="en-US" dirty="0"/>
              <a:t> </a:t>
            </a:r>
            <a:r>
              <a:rPr lang="en-US" dirty="0" err="1"/>
              <a:t>có</a:t>
            </a:r>
            <a:r>
              <a:rPr lang="en-US" dirty="0"/>
              <a:t> </a:t>
            </a:r>
            <a:r>
              <a:rPr lang="en-US" dirty="0" err="1"/>
              <a:t>thể</a:t>
            </a:r>
            <a:r>
              <a:rPr lang="en-US" dirty="0"/>
              <a:t> </a:t>
            </a:r>
            <a:r>
              <a:rPr lang="en-US" dirty="0" err="1"/>
              <a:t>đọc</a:t>
            </a:r>
            <a:r>
              <a:rPr lang="en-US" dirty="0"/>
              <a:t> sang </a:t>
            </a:r>
            <a:r>
              <a:rPr lang="en-US" dirty="0" err="1"/>
              <a:t>định</a:t>
            </a:r>
            <a:r>
              <a:rPr lang="en-US" dirty="0"/>
              <a:t> </a:t>
            </a:r>
            <a:r>
              <a:rPr lang="en-US" dirty="0" err="1"/>
              <a:t>dạng</a:t>
            </a:r>
            <a:r>
              <a:rPr lang="en-US" dirty="0"/>
              <a:t> </a:t>
            </a:r>
            <a:r>
              <a:rPr lang="en-US" dirty="0" err="1"/>
              <a:t>máy</a:t>
            </a:r>
            <a:r>
              <a:rPr lang="en-US" dirty="0"/>
              <a:t> </a:t>
            </a:r>
            <a:r>
              <a:rPr lang="en-US" dirty="0" err="1"/>
              <a:t>có</a:t>
            </a:r>
            <a:r>
              <a:rPr lang="en-US" dirty="0"/>
              <a:t> </a:t>
            </a:r>
            <a:r>
              <a:rPr lang="en-US" dirty="0" err="1"/>
              <a:t>thể</a:t>
            </a:r>
            <a:r>
              <a:rPr lang="en-US" dirty="0"/>
              <a:t> </a:t>
            </a:r>
            <a:r>
              <a:rPr lang="en-US" dirty="0" err="1"/>
              <a:t>đọc</a:t>
            </a:r>
            <a:r>
              <a:rPr lang="en-US" dirty="0"/>
              <a:t>.</a:t>
            </a:r>
          </a:p>
          <a:p>
            <a:r>
              <a:rPr lang="en-US" dirty="0" err="1"/>
              <a:t>Với</a:t>
            </a:r>
            <a:r>
              <a:rPr lang="en-US" dirty="0"/>
              <a:t> </a:t>
            </a:r>
            <a:r>
              <a:rPr lang="en-US" dirty="0" err="1"/>
              <a:t>ngôn</a:t>
            </a:r>
            <a:r>
              <a:rPr lang="en-US" dirty="0"/>
              <a:t> </a:t>
            </a:r>
            <a:r>
              <a:rPr lang="en-US" dirty="0" err="1"/>
              <a:t>ngữ</a:t>
            </a:r>
            <a:r>
              <a:rPr lang="en-US" dirty="0"/>
              <a:t> C, </a:t>
            </a:r>
            <a:r>
              <a:rPr lang="en-US" dirty="0" err="1"/>
              <a:t>nó</a:t>
            </a:r>
            <a:r>
              <a:rPr lang="en-US" dirty="0"/>
              <a:t> </a:t>
            </a:r>
            <a:r>
              <a:rPr lang="en-US" dirty="0" err="1"/>
              <a:t>xảy</a:t>
            </a:r>
            <a:r>
              <a:rPr lang="en-US" dirty="0"/>
              <a:t> </a:t>
            </a:r>
            <a:r>
              <a:rPr lang="en-US" dirty="0" err="1"/>
              <a:t>ra</a:t>
            </a:r>
            <a:r>
              <a:rPr lang="en-US" dirty="0"/>
              <a:t> </a:t>
            </a:r>
            <a:r>
              <a:rPr lang="en-US" dirty="0" err="1"/>
              <a:t>trước</a:t>
            </a:r>
            <a:r>
              <a:rPr lang="en-US" dirty="0"/>
              <a:t> </a:t>
            </a:r>
            <a:r>
              <a:rPr lang="en-US" dirty="0" err="1"/>
              <a:t>khi</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bắt</a:t>
            </a:r>
            <a:r>
              <a:rPr lang="en-US" dirty="0"/>
              <a:t> </a:t>
            </a:r>
            <a:r>
              <a:rPr lang="en-US" dirty="0" err="1"/>
              <a:t>đầu</a:t>
            </a:r>
            <a:r>
              <a:rPr lang="en-US" dirty="0"/>
              <a:t> </a:t>
            </a:r>
            <a:r>
              <a:rPr lang="en-US" dirty="0" err="1"/>
              <a:t>thực</a:t>
            </a:r>
            <a:r>
              <a:rPr lang="en-US" dirty="0"/>
              <a:t> </a:t>
            </a:r>
            <a:r>
              <a:rPr lang="en-US" dirty="0" err="1"/>
              <a:t>thi</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cú</a:t>
            </a:r>
            <a:r>
              <a:rPr lang="en-US" dirty="0"/>
              <a:t> </a:t>
            </a:r>
            <a:r>
              <a:rPr lang="en-US" dirty="0" err="1"/>
              <a:t>pháp</a:t>
            </a:r>
            <a:r>
              <a:rPr lang="en-US" dirty="0"/>
              <a:t> </a:t>
            </a:r>
            <a:r>
              <a:rPr lang="en-US" dirty="0" err="1"/>
              <a:t>và</a:t>
            </a:r>
            <a:r>
              <a:rPr lang="en-US" dirty="0"/>
              <a:t> </a:t>
            </a:r>
            <a:r>
              <a:rPr lang="en-US" dirty="0" err="1"/>
              <a:t>ngữ</a:t>
            </a:r>
            <a:r>
              <a:rPr lang="en-US" dirty="0"/>
              <a:t> </a:t>
            </a:r>
            <a:r>
              <a:rPr lang="en-US" dirty="0" err="1"/>
              <a:t>nghĩa</a:t>
            </a:r>
            <a:r>
              <a:rPr lang="en-US" dirty="0"/>
              <a:t> </a:t>
            </a:r>
            <a:r>
              <a:rPr lang="en-US" dirty="0" err="1"/>
              <a:t>của</a:t>
            </a:r>
            <a:r>
              <a:rPr lang="en-US" dirty="0"/>
              <a:t> </a:t>
            </a:r>
            <a:r>
              <a:rPr lang="en-US" dirty="0" err="1"/>
              <a:t>mã</a:t>
            </a:r>
            <a:r>
              <a:rPr lang="en-US" dirty="0"/>
              <a:t>.</a:t>
            </a:r>
          </a:p>
          <a:p>
            <a:r>
              <a:rPr lang="en-US" dirty="0" err="1"/>
              <a:t>Một</a:t>
            </a:r>
            <a:r>
              <a:rPr lang="en-US" dirty="0"/>
              <a:t> </a:t>
            </a:r>
            <a:r>
              <a:rPr lang="en-US" dirty="0" err="1"/>
              <a:t>chương</a:t>
            </a:r>
            <a:r>
              <a:rPr lang="en-US" dirty="0"/>
              <a:t> </a:t>
            </a:r>
            <a:r>
              <a:rPr lang="en-US" dirty="0" err="1"/>
              <a:t>trình</a:t>
            </a:r>
            <a:r>
              <a:rPr lang="en-US" dirty="0"/>
              <a:t> C </a:t>
            </a:r>
            <a:r>
              <a:rPr lang="en-US" dirty="0" err="1"/>
              <a:t>phải</a:t>
            </a:r>
            <a:r>
              <a:rPr lang="en-US" dirty="0"/>
              <a:t> </a:t>
            </a:r>
            <a:r>
              <a:rPr lang="en-US" dirty="0" err="1"/>
              <a:t>trải</a:t>
            </a:r>
            <a:r>
              <a:rPr lang="en-US" dirty="0"/>
              <a:t> qua </a:t>
            </a:r>
            <a:r>
              <a:rPr lang="en-US" dirty="0" err="1"/>
              <a:t>nhiều</a:t>
            </a:r>
            <a:r>
              <a:rPr lang="en-US" dirty="0"/>
              <a:t> </a:t>
            </a:r>
            <a:r>
              <a:rPr lang="en-US" dirty="0" err="1"/>
              <a:t>giai</a:t>
            </a:r>
            <a:r>
              <a:rPr lang="en-US" dirty="0"/>
              <a:t> </a:t>
            </a:r>
            <a:r>
              <a:rPr lang="en-US" dirty="0" err="1"/>
              <a:t>đoạn</a:t>
            </a:r>
            <a:r>
              <a:rPr lang="en-US" dirty="0"/>
              <a:t> </a:t>
            </a:r>
            <a:r>
              <a:rPr lang="en-US" dirty="0" err="1"/>
              <a:t>biên</a:t>
            </a:r>
            <a:r>
              <a:rPr lang="en-US" dirty="0"/>
              <a:t> </a:t>
            </a:r>
            <a:r>
              <a:rPr lang="en-US" dirty="0" err="1"/>
              <a:t>dịch</a:t>
            </a:r>
            <a:r>
              <a:rPr lang="en-US" dirty="0"/>
              <a:t> </a:t>
            </a:r>
            <a:r>
              <a:rPr lang="en-US" dirty="0" err="1"/>
              <a:t>để</a:t>
            </a:r>
            <a:r>
              <a:rPr lang="en-US" dirty="0"/>
              <a:t> </a:t>
            </a:r>
            <a:r>
              <a:rPr lang="en-US" dirty="0" err="1"/>
              <a:t>trở</a:t>
            </a:r>
            <a:r>
              <a:rPr lang="en-US" dirty="0"/>
              <a:t> </a:t>
            </a:r>
            <a:r>
              <a:rPr lang="en-US" dirty="0" err="1"/>
              <a:t>thành</a:t>
            </a:r>
            <a:r>
              <a:rPr lang="en-US" dirty="0"/>
              <a:t> </a:t>
            </a:r>
            <a:r>
              <a:rPr lang="en-US" dirty="0" err="1"/>
              <a:t>một</a:t>
            </a:r>
            <a:r>
              <a:rPr lang="en-US" dirty="0"/>
              <a:t> </a:t>
            </a:r>
            <a:r>
              <a:rPr lang="en-US" dirty="0" err="1"/>
              <a:t>tệp</a:t>
            </a:r>
            <a:r>
              <a:rPr lang="en-US" dirty="0"/>
              <a:t> </a:t>
            </a:r>
            <a:r>
              <a:rPr lang="en-US" dirty="0" err="1"/>
              <a:t>thực</a:t>
            </a:r>
            <a:r>
              <a:rPr lang="en-US" dirty="0"/>
              <a:t> </a:t>
            </a:r>
            <a:r>
              <a:rPr lang="en-US" dirty="0" err="1"/>
              <a:t>thi</a:t>
            </a:r>
            <a:r>
              <a:rPr lang="en-US" dirty="0"/>
              <a:t> </a:t>
            </a:r>
            <a:r>
              <a:rPr lang="en-US" dirty="0" err="1"/>
              <a:t>mà</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a:t>
            </a:r>
          </a:p>
        </p:txBody>
      </p:sp>
      <p:sp>
        <p:nvSpPr>
          <p:cNvPr id="5" name="Slide Number Placeholder 4">
            <a:extLst>
              <a:ext uri="{FF2B5EF4-FFF2-40B4-BE49-F238E27FC236}">
                <a16:creationId xmlns:a16="http://schemas.microsoft.com/office/drawing/2014/main" id="{2FDFB566-A2BD-9375-650E-2C70FA19FEE0}"/>
              </a:ext>
            </a:extLst>
          </p:cNvPr>
          <p:cNvSpPr>
            <a:spLocks noGrp="1"/>
          </p:cNvSpPr>
          <p:nvPr>
            <p:ph type="sldNum" sz="quarter" idx="12"/>
          </p:nvPr>
        </p:nvSpPr>
        <p:spPr/>
        <p:txBody>
          <a:bodyPr/>
          <a:lstStyle/>
          <a:p>
            <a:fld id="{895FEF92-9DF9-4F07-9BFC-C704DBAB3A6D}" type="slidenum">
              <a:rPr lang="en-US" smtClean="0"/>
              <a:pPr/>
              <a:t>2</a:t>
            </a:fld>
            <a:endParaRPr lang="en-US" dirty="0"/>
          </a:p>
        </p:txBody>
      </p:sp>
      <p:pic>
        <p:nvPicPr>
          <p:cNvPr id="6" name="Picture 5">
            <a:extLst>
              <a:ext uri="{FF2B5EF4-FFF2-40B4-BE49-F238E27FC236}">
                <a16:creationId xmlns:a16="http://schemas.microsoft.com/office/drawing/2014/main" id="{B7FF30FD-4F83-D493-9DF5-EC6A61DA4793}"/>
              </a:ext>
            </a:extLst>
          </p:cNvPr>
          <p:cNvPicPr>
            <a:picLocks noChangeAspect="1"/>
          </p:cNvPicPr>
          <p:nvPr/>
        </p:nvPicPr>
        <p:blipFill>
          <a:blip r:embed="rId2"/>
          <a:stretch>
            <a:fillRect/>
          </a:stretch>
        </p:blipFill>
        <p:spPr>
          <a:xfrm>
            <a:off x="2624136" y="4563268"/>
            <a:ext cx="6943725" cy="1647825"/>
          </a:xfrm>
          <a:prstGeom prst="rect">
            <a:avLst/>
          </a:prstGeom>
        </p:spPr>
      </p:pic>
    </p:spTree>
    <p:extLst>
      <p:ext uri="{BB962C8B-B14F-4D97-AF65-F5344CB8AC3E}">
        <p14:creationId xmlns:p14="http://schemas.microsoft.com/office/powerpoint/2010/main" val="136206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9821-3E72-E547-B766-5C316C6D57FA}"/>
              </a:ext>
            </a:extLst>
          </p:cNvPr>
          <p:cNvSpPr>
            <a:spLocks noGrp="1"/>
          </p:cNvSpPr>
          <p:nvPr>
            <p:ph type="title"/>
          </p:nvPr>
        </p:nvSpPr>
        <p:spPr/>
        <p:txBody>
          <a:bodyPr/>
          <a:lstStyle/>
          <a:p>
            <a:r>
              <a:rPr lang="en-US" dirty="0"/>
              <a:t>Memory Layout in C</a:t>
            </a:r>
          </a:p>
        </p:txBody>
      </p:sp>
      <p:sp>
        <p:nvSpPr>
          <p:cNvPr id="3" name="Text Placeholder 2">
            <a:extLst>
              <a:ext uri="{FF2B5EF4-FFF2-40B4-BE49-F238E27FC236}">
                <a16:creationId xmlns:a16="http://schemas.microsoft.com/office/drawing/2014/main" id="{A000F136-D058-1250-F52B-A6B43EB568F8}"/>
              </a:ext>
            </a:extLst>
          </p:cNvPr>
          <p:cNvSpPr>
            <a:spLocks noGrp="1"/>
          </p:cNvSpPr>
          <p:nvPr>
            <p:ph type="body" idx="1"/>
          </p:nvPr>
        </p:nvSpPr>
        <p:spPr>
          <a:xfrm>
            <a:off x="76200" y="1959992"/>
            <a:ext cx="12039598" cy="2123658"/>
          </a:xfrm>
        </p:spPr>
        <p:txBody>
          <a:bodyPr/>
          <a:lstStyle/>
          <a:p>
            <a:pPr algn="l"/>
            <a:r>
              <a:rPr lang="en-US" b="0" i="0" dirty="0" err="1">
                <a:solidFill>
                  <a:srgbClr val="333333"/>
                </a:solidFill>
                <a:effectLst/>
                <a:latin typeface="Roboto" panose="02000000000000000000" pitchFamily="2" charset="0"/>
              </a:rPr>
              <a:t>Vùng</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nhớ</a:t>
            </a:r>
            <a:r>
              <a:rPr lang="en-US" b="0" i="0" dirty="0">
                <a:solidFill>
                  <a:srgbClr val="333333"/>
                </a:solidFill>
                <a:effectLst/>
                <a:latin typeface="Roboto" panose="02000000000000000000" pitchFamily="2" charset="0"/>
              </a:rPr>
              <a:t> Stack</a:t>
            </a:r>
          </a:p>
          <a:p>
            <a:pPr lvl="1"/>
            <a:r>
              <a:rPr lang="vi-VN" dirty="0"/>
              <a:t>Vùng nhớ này chuyên được cấp phát cho các biến cục bộ trong hàm. </a:t>
            </a:r>
          </a:p>
          <a:p>
            <a:pPr lvl="1"/>
            <a:r>
              <a:rPr lang="vi-VN" dirty="0"/>
              <a:t>Đặc điểm của các biến này là có thể đọc ghi được nhưng sẽ chỉ tồn tại khi chương trình hàm còn chạy, khi chương trình hàm kết thúc sẽ tự động được giải phóng vùng nhớ.</a:t>
            </a:r>
            <a:endParaRPr lang="en-US" dirty="0"/>
          </a:p>
        </p:txBody>
      </p:sp>
      <p:sp>
        <p:nvSpPr>
          <p:cNvPr id="4" name="Footer Placeholder 3">
            <a:extLst>
              <a:ext uri="{FF2B5EF4-FFF2-40B4-BE49-F238E27FC236}">
                <a16:creationId xmlns:a16="http://schemas.microsoft.com/office/drawing/2014/main" id="{EF853C1E-16AF-FEC5-FD02-F85492C1067C}"/>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61E6AE4F-C76A-7CBC-9C87-0A92073F2619}"/>
              </a:ext>
            </a:extLst>
          </p:cNvPr>
          <p:cNvSpPr>
            <a:spLocks noGrp="1"/>
          </p:cNvSpPr>
          <p:nvPr>
            <p:ph type="sldNum" sz="quarter" idx="12"/>
          </p:nvPr>
        </p:nvSpPr>
        <p:spPr/>
        <p:txBody>
          <a:bodyPr/>
          <a:lstStyle/>
          <a:p>
            <a:fld id="{895FEF92-9DF9-4F07-9BFC-C704DBAB3A6D}" type="slidenum">
              <a:rPr lang="en-US" smtClean="0"/>
              <a:pPr/>
              <a:t>20</a:t>
            </a:fld>
            <a:endParaRPr lang="en-US" dirty="0"/>
          </a:p>
        </p:txBody>
      </p:sp>
    </p:spTree>
    <p:extLst>
      <p:ext uri="{BB962C8B-B14F-4D97-AF65-F5344CB8AC3E}">
        <p14:creationId xmlns:p14="http://schemas.microsoft.com/office/powerpoint/2010/main" val="597933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FCEC-562D-DA65-71D9-145A8C3AB3B6}"/>
              </a:ext>
            </a:extLst>
          </p:cNvPr>
          <p:cNvSpPr>
            <a:spLocks noGrp="1"/>
          </p:cNvSpPr>
          <p:nvPr>
            <p:ph type="title"/>
          </p:nvPr>
        </p:nvSpPr>
        <p:spPr/>
        <p:txBody>
          <a:bodyPr/>
          <a:lstStyle/>
          <a:p>
            <a:r>
              <a:rPr lang="en-US" dirty="0"/>
              <a:t>Memory Layout in C</a:t>
            </a:r>
          </a:p>
        </p:txBody>
      </p:sp>
      <p:sp>
        <p:nvSpPr>
          <p:cNvPr id="3" name="Text Placeholder 2">
            <a:extLst>
              <a:ext uri="{FF2B5EF4-FFF2-40B4-BE49-F238E27FC236}">
                <a16:creationId xmlns:a16="http://schemas.microsoft.com/office/drawing/2014/main" id="{E73F1D1E-B739-452D-3F21-7B8B71033A96}"/>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2B300BDD-080D-2664-1F77-1F142A05984F}"/>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DCC7B327-C95F-C9EF-487D-656FC26913A8}"/>
              </a:ext>
            </a:extLst>
          </p:cNvPr>
          <p:cNvSpPr>
            <a:spLocks noGrp="1"/>
          </p:cNvSpPr>
          <p:nvPr>
            <p:ph type="sldNum" sz="quarter" idx="12"/>
          </p:nvPr>
        </p:nvSpPr>
        <p:spPr/>
        <p:txBody>
          <a:bodyPr/>
          <a:lstStyle/>
          <a:p>
            <a:fld id="{895FEF92-9DF9-4F07-9BFC-C704DBAB3A6D}" type="slidenum">
              <a:rPr lang="en-US" smtClean="0"/>
              <a:pPr/>
              <a:t>21</a:t>
            </a:fld>
            <a:endParaRPr lang="en-US" dirty="0"/>
          </a:p>
        </p:txBody>
      </p:sp>
      <p:pic>
        <p:nvPicPr>
          <p:cNvPr id="9" name="Picture 8">
            <a:extLst>
              <a:ext uri="{FF2B5EF4-FFF2-40B4-BE49-F238E27FC236}">
                <a16:creationId xmlns:a16="http://schemas.microsoft.com/office/drawing/2014/main" id="{AD1099C4-76C6-9260-791B-33D2A2EDD5F4}"/>
              </a:ext>
            </a:extLst>
          </p:cNvPr>
          <p:cNvPicPr>
            <a:picLocks noChangeAspect="1"/>
          </p:cNvPicPr>
          <p:nvPr/>
        </p:nvPicPr>
        <p:blipFill>
          <a:blip r:embed="rId2"/>
          <a:stretch>
            <a:fillRect/>
          </a:stretch>
        </p:blipFill>
        <p:spPr>
          <a:xfrm>
            <a:off x="1686744" y="1971376"/>
            <a:ext cx="8818509" cy="4531373"/>
          </a:xfrm>
          <a:prstGeom prst="rect">
            <a:avLst/>
          </a:prstGeom>
        </p:spPr>
      </p:pic>
    </p:spTree>
    <p:extLst>
      <p:ext uri="{BB962C8B-B14F-4D97-AF65-F5344CB8AC3E}">
        <p14:creationId xmlns:p14="http://schemas.microsoft.com/office/powerpoint/2010/main" val="1891336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D2A2-C2A8-DABA-2CBC-BF27E589F42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6DB1DD7-9A9B-7895-C4F8-8012E209BCDD}"/>
              </a:ext>
            </a:extLst>
          </p:cNvPr>
          <p:cNvSpPr>
            <a:spLocks noGrp="1"/>
          </p:cNvSpPr>
          <p:nvPr>
            <p:ph type="body" idx="1"/>
          </p:nvPr>
        </p:nvSpPr>
        <p:spPr/>
        <p:txBody>
          <a:bodyPr/>
          <a:lstStyle/>
          <a:p>
            <a:r>
              <a:rPr lang="en-US" dirty="0" err="1"/>
              <a:t>Vùng</a:t>
            </a:r>
            <a:r>
              <a:rPr lang="en-US" dirty="0"/>
              <a:t> Heap</a:t>
            </a:r>
          </a:p>
        </p:txBody>
      </p:sp>
      <p:sp>
        <p:nvSpPr>
          <p:cNvPr id="4" name="Footer Placeholder 3">
            <a:extLst>
              <a:ext uri="{FF2B5EF4-FFF2-40B4-BE49-F238E27FC236}">
                <a16:creationId xmlns:a16="http://schemas.microsoft.com/office/drawing/2014/main" id="{EFCE63F1-D14E-4154-B4E0-F1FEC23FF392}"/>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9F54499-DE51-511F-D816-87C030D343FF}"/>
              </a:ext>
            </a:extLst>
          </p:cNvPr>
          <p:cNvSpPr>
            <a:spLocks noGrp="1"/>
          </p:cNvSpPr>
          <p:nvPr>
            <p:ph type="sldNum" sz="quarter" idx="12"/>
          </p:nvPr>
        </p:nvSpPr>
        <p:spPr/>
        <p:txBody>
          <a:bodyPr/>
          <a:lstStyle/>
          <a:p>
            <a:fld id="{895FEF92-9DF9-4F07-9BFC-C704DBAB3A6D}" type="slidenum">
              <a:rPr lang="en-US" smtClean="0"/>
              <a:pPr/>
              <a:t>22</a:t>
            </a:fld>
            <a:endParaRPr lang="en-US" dirty="0"/>
          </a:p>
        </p:txBody>
      </p:sp>
      <p:pic>
        <p:nvPicPr>
          <p:cNvPr id="3074" name="Picture 2">
            <a:extLst>
              <a:ext uri="{FF2B5EF4-FFF2-40B4-BE49-F238E27FC236}">
                <a16:creationId xmlns:a16="http://schemas.microsoft.com/office/drawing/2014/main" id="{E21CF391-B4EE-8367-21CB-8B738B75A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484" y="2428499"/>
            <a:ext cx="6467030" cy="401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46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CFFE-919A-BD1C-B75E-8A567E626CE2}"/>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A84B8FAF-7EE2-808A-871E-DA73AE06C365}"/>
              </a:ext>
            </a:extLst>
          </p:cNvPr>
          <p:cNvSpPr>
            <a:spLocks noGrp="1"/>
          </p:cNvSpPr>
          <p:nvPr>
            <p:ph type="body" idx="1"/>
          </p:nvPr>
        </p:nvSpPr>
        <p:spPr>
          <a:xfrm>
            <a:off x="76200" y="1959992"/>
            <a:ext cx="12039598" cy="4708981"/>
          </a:xfrm>
        </p:spPr>
        <p:txBody>
          <a:bodyPr/>
          <a:lstStyle/>
          <a:p>
            <a:r>
              <a:rPr lang="en-US" dirty="0" err="1"/>
              <a:t>Dấu</a:t>
            </a:r>
            <a:r>
              <a:rPr lang="en-US" dirty="0"/>
              <a:t> </a:t>
            </a:r>
            <a:r>
              <a:rPr lang="en-US" dirty="0" err="1"/>
              <a:t>phẩy</a:t>
            </a:r>
            <a:r>
              <a:rPr lang="en-US" dirty="0"/>
              <a:t> </a:t>
            </a:r>
            <a:r>
              <a:rPr lang="en-US" dirty="0" err="1"/>
              <a:t>động</a:t>
            </a:r>
            <a:r>
              <a:rPr lang="en-US" dirty="0"/>
              <a:t> </a:t>
            </a:r>
            <a:r>
              <a:rPr lang="en-US" dirty="0" err="1"/>
              <a:t>là</a:t>
            </a:r>
            <a:r>
              <a:rPr lang="en-US" dirty="0"/>
              <a:t> </a:t>
            </a:r>
            <a:r>
              <a:rPr lang="en-US" dirty="0" err="1"/>
              <a:t>gì</a:t>
            </a:r>
            <a:r>
              <a:rPr lang="en-US" dirty="0"/>
              <a:t>?</a:t>
            </a:r>
          </a:p>
          <a:p>
            <a:pPr lvl="1"/>
            <a:r>
              <a:rPr lang="en-US" dirty="0" err="1"/>
              <a:t>Cách</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trong</a:t>
            </a:r>
            <a:r>
              <a:rPr lang="en-US" dirty="0"/>
              <a:t> </a:t>
            </a:r>
            <a:r>
              <a:rPr lang="en-US" dirty="0" err="1"/>
              <a:t>các</a:t>
            </a:r>
            <a:r>
              <a:rPr lang="en-US" dirty="0"/>
              <a:t> ô </a:t>
            </a:r>
            <a:r>
              <a:rPr lang="en-US" dirty="0" err="1"/>
              <a:t>nhớ</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mà</a:t>
            </a:r>
            <a:r>
              <a:rPr lang="en-US" dirty="0"/>
              <a:t> </a:t>
            </a:r>
            <a:r>
              <a:rPr lang="en-US" dirty="0" err="1"/>
              <a:t>dấu</a:t>
            </a:r>
            <a:r>
              <a:rPr lang="en-US" dirty="0"/>
              <a:t> </a:t>
            </a:r>
            <a:r>
              <a:rPr lang="en-US" dirty="0" err="1"/>
              <a:t>phẩy</a:t>
            </a:r>
            <a:r>
              <a:rPr lang="en-US" dirty="0"/>
              <a:t> </a:t>
            </a:r>
            <a:r>
              <a:rPr lang="en-US" dirty="0" err="1"/>
              <a:t>ngăn</a:t>
            </a:r>
            <a:r>
              <a:rPr lang="en-US" dirty="0"/>
              <a:t> </a:t>
            </a:r>
            <a:r>
              <a:rPr lang="en-US" dirty="0" err="1"/>
              <a:t>cách</a:t>
            </a:r>
            <a:r>
              <a:rPr lang="en-US" dirty="0"/>
              <a:t> </a:t>
            </a:r>
            <a:r>
              <a:rPr lang="en-US" dirty="0" err="1"/>
              <a:t>phần</a:t>
            </a:r>
            <a:r>
              <a:rPr lang="en-US" dirty="0"/>
              <a:t> </a:t>
            </a:r>
            <a:r>
              <a:rPr lang="en-US" dirty="0" err="1"/>
              <a:t>nguyên</a:t>
            </a:r>
            <a:r>
              <a:rPr lang="en-US" dirty="0"/>
              <a:t> </a:t>
            </a:r>
            <a:r>
              <a:rPr lang="en-US" dirty="0" err="1"/>
              <a:t>và</a:t>
            </a:r>
            <a:r>
              <a:rPr lang="en-US" dirty="0"/>
              <a:t> </a:t>
            </a:r>
            <a:r>
              <a:rPr lang="en-US" dirty="0" err="1"/>
              <a:t>phần</a:t>
            </a:r>
            <a:r>
              <a:rPr lang="en-US" dirty="0"/>
              <a:t> </a:t>
            </a:r>
            <a:r>
              <a:rPr lang="en-US" dirty="0" err="1"/>
              <a:t>lẻ</a:t>
            </a:r>
            <a:r>
              <a:rPr lang="en-US" dirty="0"/>
              <a:t> </a:t>
            </a:r>
            <a:r>
              <a:rPr lang="en-US" dirty="0" err="1"/>
              <a:t>không</a:t>
            </a:r>
            <a:r>
              <a:rPr lang="en-US" dirty="0"/>
              <a:t> </a:t>
            </a:r>
            <a:r>
              <a:rPr lang="en-US" dirty="0" err="1"/>
              <a:t>có</a:t>
            </a:r>
            <a:r>
              <a:rPr lang="en-US" dirty="0"/>
              <a:t> </a:t>
            </a:r>
            <a:r>
              <a:rPr lang="en-US" dirty="0" err="1"/>
              <a:t>một</a:t>
            </a:r>
            <a:r>
              <a:rPr lang="en-US" dirty="0"/>
              <a:t> </a:t>
            </a:r>
            <a:r>
              <a:rPr lang="en-US" dirty="0" err="1"/>
              <a:t>vị</a:t>
            </a:r>
            <a:r>
              <a:rPr lang="en-US" dirty="0"/>
              <a:t> </a:t>
            </a:r>
            <a:r>
              <a:rPr lang="en-US" dirty="0" err="1"/>
              <a:t>trí</a:t>
            </a:r>
            <a:r>
              <a:rPr lang="en-US" dirty="0"/>
              <a:t> </a:t>
            </a:r>
            <a:r>
              <a:rPr lang="en-US" dirty="0" err="1"/>
              <a:t>cố</a:t>
            </a:r>
            <a:r>
              <a:rPr lang="en-US" dirty="0"/>
              <a:t> </a:t>
            </a:r>
            <a:r>
              <a:rPr lang="en-US" dirty="0" err="1"/>
              <a:t>định</a:t>
            </a:r>
            <a:endParaRPr lang="en-US" dirty="0"/>
          </a:p>
          <a:p>
            <a:pPr lvl="1"/>
            <a:r>
              <a:rPr lang="en-US" dirty="0" err="1"/>
              <a:t>Có</a:t>
            </a:r>
            <a:r>
              <a:rPr lang="en-US" dirty="0"/>
              <a:t> </a:t>
            </a:r>
            <a:r>
              <a:rPr lang="en-US" dirty="0" err="1"/>
              <a:t>ba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dấu</a:t>
            </a:r>
            <a:r>
              <a:rPr lang="en-US" dirty="0"/>
              <a:t> </a:t>
            </a:r>
            <a:r>
              <a:rPr lang="en-US" dirty="0" err="1"/>
              <a:t>phẩy</a:t>
            </a:r>
            <a:r>
              <a:rPr lang="en-US" dirty="0"/>
              <a:t> </a:t>
            </a:r>
            <a:r>
              <a:rPr lang="en-US" dirty="0" err="1"/>
              <a:t>động</a:t>
            </a:r>
            <a:r>
              <a:rPr lang="en-US" dirty="0"/>
              <a:t> </a:t>
            </a:r>
            <a:r>
              <a:rPr lang="en-US" dirty="0" err="1"/>
              <a:t>khác</a:t>
            </a:r>
            <a:r>
              <a:rPr lang="en-US" dirty="0"/>
              <a:t> </a:t>
            </a:r>
            <a:r>
              <a:rPr lang="en-US" dirty="0" err="1"/>
              <a:t>nhau</a:t>
            </a:r>
            <a:r>
              <a:rPr lang="en-US" dirty="0"/>
              <a:t>: float, double &amp; long double.</a:t>
            </a:r>
          </a:p>
          <a:p>
            <a:pPr lvl="1"/>
            <a:r>
              <a:rPr lang="en-US" dirty="0" err="1"/>
              <a:t>Trên</a:t>
            </a:r>
            <a:r>
              <a:rPr lang="en-US" dirty="0"/>
              <a:t> </a:t>
            </a:r>
            <a:r>
              <a:rPr lang="en-US" dirty="0" err="1"/>
              <a:t>các</a:t>
            </a:r>
            <a:r>
              <a:rPr lang="en-US" dirty="0"/>
              <a:t> </a:t>
            </a:r>
            <a:r>
              <a:rPr lang="en-US" dirty="0" err="1"/>
              <a:t>kiến</a:t>
            </a:r>
            <a:r>
              <a:rPr lang="en-US" dirty="0"/>
              <a:t> ​​</a:t>
            </a:r>
            <a:r>
              <a:rPr lang="en-US" dirty="0" err="1"/>
              <a:t>trúc</a:t>
            </a:r>
            <a:r>
              <a:rPr lang="en-US" dirty="0"/>
              <a:t> </a:t>
            </a:r>
            <a:r>
              <a:rPr lang="en-US" dirty="0" err="1"/>
              <a:t>máy</a:t>
            </a:r>
            <a:r>
              <a:rPr lang="en-US" dirty="0"/>
              <a:t> </a:t>
            </a:r>
            <a:r>
              <a:rPr lang="en-US" dirty="0" err="1"/>
              <a:t>hiện</a:t>
            </a:r>
            <a:r>
              <a:rPr lang="en-US" dirty="0"/>
              <a:t> </a:t>
            </a:r>
            <a:r>
              <a:rPr lang="en-US" dirty="0" err="1"/>
              <a:t>đại</a:t>
            </a:r>
            <a:r>
              <a:rPr lang="en-US" dirty="0"/>
              <a:t>, </a:t>
            </a:r>
            <a:r>
              <a:rPr lang="en-US" dirty="0" err="1"/>
              <a:t>trình</a:t>
            </a:r>
            <a:r>
              <a:rPr lang="en-US" dirty="0"/>
              <a:t> </a:t>
            </a:r>
            <a:r>
              <a:rPr lang="en-US" dirty="0" err="1"/>
              <a:t>diễn</a:t>
            </a:r>
            <a:r>
              <a:rPr lang="en-US" dirty="0"/>
              <a:t> </a:t>
            </a:r>
            <a:r>
              <a:rPr lang="en-US" dirty="0" err="1"/>
              <a:t>dấu</a:t>
            </a:r>
            <a:r>
              <a:rPr lang="en-US" dirty="0"/>
              <a:t> </a:t>
            </a:r>
            <a:r>
              <a:rPr lang="en-US" dirty="0" err="1"/>
              <a:t>phẩy</a:t>
            </a:r>
            <a:r>
              <a:rPr lang="en-US" dirty="0"/>
              <a:t> </a:t>
            </a:r>
            <a:r>
              <a:rPr lang="en-US" dirty="0" err="1"/>
              <a:t>động</a:t>
            </a:r>
            <a:r>
              <a:rPr lang="en-US" dirty="0"/>
              <a:t> </a:t>
            </a:r>
            <a:r>
              <a:rPr lang="en-US" dirty="0" err="1"/>
              <a:t>hầu</a:t>
            </a:r>
            <a:r>
              <a:rPr lang="en-US" dirty="0"/>
              <a:t> </a:t>
            </a:r>
            <a:r>
              <a:rPr lang="en-US" dirty="0" err="1"/>
              <a:t>hết</a:t>
            </a:r>
            <a:r>
              <a:rPr lang="en-US" dirty="0"/>
              <a:t> </a:t>
            </a:r>
            <a:r>
              <a:rPr lang="en-US" dirty="0" err="1"/>
              <a:t>luôn</a:t>
            </a:r>
            <a:r>
              <a:rPr lang="en-US" dirty="0"/>
              <a:t> </a:t>
            </a:r>
            <a:r>
              <a:rPr lang="en-US" dirty="0" err="1"/>
              <a:t>tuân</a:t>
            </a:r>
            <a:r>
              <a:rPr lang="en-US" dirty="0"/>
              <a:t> </a:t>
            </a:r>
            <a:r>
              <a:rPr lang="en-US" dirty="0" err="1"/>
              <a:t>theo</a:t>
            </a:r>
            <a:r>
              <a:rPr lang="en-US" dirty="0"/>
              <a:t> </a:t>
            </a:r>
            <a:r>
              <a:rPr lang="en-US" dirty="0" err="1"/>
              <a:t>định</a:t>
            </a:r>
            <a:r>
              <a:rPr lang="en-US" dirty="0"/>
              <a:t> </a:t>
            </a:r>
            <a:r>
              <a:rPr lang="en-US" dirty="0" err="1"/>
              <a:t>dạng</a:t>
            </a:r>
            <a:r>
              <a:rPr lang="en-US" dirty="0"/>
              <a:t> </a:t>
            </a:r>
            <a:r>
              <a:rPr lang="en-US" dirty="0" err="1"/>
              <a:t>nhị</a:t>
            </a:r>
            <a:r>
              <a:rPr lang="en-US" dirty="0"/>
              <a:t> </a:t>
            </a:r>
            <a:r>
              <a:rPr lang="en-US" dirty="0" err="1"/>
              <a:t>phân</a:t>
            </a:r>
            <a:r>
              <a:rPr lang="en-US" dirty="0"/>
              <a:t> IEEE 754.</a:t>
            </a:r>
          </a:p>
          <a:p>
            <a:pPr lvl="1"/>
            <a:r>
              <a:rPr lang="vi-VN" dirty="0"/>
              <a:t>Trong định dạng này, float là 4 byte, double là 8 và double double có thể tương đương với double (8 byte), 80 bit (thường được đệm thành 12 byte) hoặc 16 byte.</a:t>
            </a:r>
            <a:endParaRPr lang="en-US" dirty="0"/>
          </a:p>
        </p:txBody>
      </p:sp>
      <p:sp>
        <p:nvSpPr>
          <p:cNvPr id="4" name="Footer Placeholder 3">
            <a:extLst>
              <a:ext uri="{FF2B5EF4-FFF2-40B4-BE49-F238E27FC236}">
                <a16:creationId xmlns:a16="http://schemas.microsoft.com/office/drawing/2014/main" id="{0E12B780-742A-F3B3-520D-7FC981795A2F}"/>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91270AEC-8B20-5788-51B5-C0F50B89153B}"/>
              </a:ext>
            </a:extLst>
          </p:cNvPr>
          <p:cNvSpPr>
            <a:spLocks noGrp="1"/>
          </p:cNvSpPr>
          <p:nvPr>
            <p:ph type="sldNum" sz="quarter" idx="12"/>
          </p:nvPr>
        </p:nvSpPr>
        <p:spPr/>
        <p:txBody>
          <a:bodyPr/>
          <a:lstStyle/>
          <a:p>
            <a:fld id="{895FEF92-9DF9-4F07-9BFC-C704DBAB3A6D}" type="slidenum">
              <a:rPr lang="en-US" smtClean="0"/>
              <a:pPr/>
              <a:t>23</a:t>
            </a:fld>
            <a:endParaRPr lang="en-US" dirty="0"/>
          </a:p>
        </p:txBody>
      </p:sp>
    </p:spTree>
    <p:extLst>
      <p:ext uri="{BB962C8B-B14F-4D97-AF65-F5344CB8AC3E}">
        <p14:creationId xmlns:p14="http://schemas.microsoft.com/office/powerpoint/2010/main" val="325665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CFFE-919A-BD1C-B75E-8A567E626CE2}"/>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A84B8FAF-7EE2-808A-871E-DA73AE06C365}"/>
              </a:ext>
            </a:extLst>
          </p:cNvPr>
          <p:cNvSpPr>
            <a:spLocks noGrp="1"/>
          </p:cNvSpPr>
          <p:nvPr>
            <p:ph type="body" idx="1"/>
          </p:nvPr>
        </p:nvSpPr>
        <p:spPr>
          <a:xfrm>
            <a:off x="76200" y="1959992"/>
            <a:ext cx="12039598" cy="4493538"/>
          </a:xfrm>
        </p:spPr>
        <p:txBody>
          <a:bodyPr/>
          <a:lstStyle/>
          <a:p>
            <a:r>
              <a:rPr lang="en-US" dirty="0"/>
              <a:t>Size </a:t>
            </a:r>
            <a:r>
              <a:rPr lang="en-US" dirty="0" err="1"/>
              <a:t>của</a:t>
            </a:r>
            <a:r>
              <a:rPr lang="en-US" dirty="0"/>
              <a:t> </a:t>
            </a:r>
            <a:r>
              <a:rPr lang="en-US" dirty="0" err="1"/>
              <a:t>kiểu</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a:t>
            </a:r>
          </a:p>
          <a:p>
            <a:endParaRPr lang="en-US" dirty="0"/>
          </a:p>
          <a:p>
            <a:endParaRPr lang="en-US" dirty="0"/>
          </a:p>
          <a:p>
            <a:endParaRPr lang="en-US" dirty="0"/>
          </a:p>
          <a:p>
            <a:endParaRPr lang="en-US" dirty="0"/>
          </a:p>
          <a:p>
            <a:endParaRPr lang="en-US" dirty="0"/>
          </a:p>
          <a:p>
            <a:pPr indent="0">
              <a:buNone/>
            </a:pPr>
            <a:endParaRPr lang="en-US" dirty="0"/>
          </a:p>
          <a:p>
            <a:r>
              <a:rPr lang="en-US" dirty="0" err="1"/>
              <a:t>Ví</a:t>
            </a:r>
            <a:r>
              <a:rPr lang="en-US" dirty="0"/>
              <a:t> </a:t>
            </a:r>
            <a:r>
              <a:rPr lang="en-US" dirty="0" err="1"/>
              <a:t>dụ</a:t>
            </a:r>
            <a:r>
              <a:rPr lang="en-US" dirty="0"/>
              <a:t> 4.1: </a:t>
            </a:r>
            <a:r>
              <a:rPr lang="en-US" dirty="0" err="1"/>
              <a:t>dấu</a:t>
            </a:r>
            <a:r>
              <a:rPr lang="en-US" dirty="0"/>
              <a:t> </a:t>
            </a:r>
            <a:r>
              <a:rPr lang="en-US" dirty="0" err="1"/>
              <a:t>phẩy</a:t>
            </a:r>
            <a:r>
              <a:rPr lang="en-US" dirty="0"/>
              <a:t> </a:t>
            </a:r>
            <a:r>
              <a:rPr lang="en-US" dirty="0" err="1"/>
              <a:t>động</a:t>
            </a:r>
            <a:endParaRPr lang="en-US" dirty="0"/>
          </a:p>
          <a:p>
            <a:pPr lvl="1"/>
            <a:r>
              <a:rPr lang="en-US" dirty="0"/>
              <a:t>9876543.21</a:t>
            </a:r>
          </a:p>
          <a:p>
            <a:pPr lvl="1"/>
            <a:r>
              <a:rPr lang="en-US" dirty="0"/>
              <a:t>0.987654321e+07</a:t>
            </a:r>
          </a:p>
          <a:p>
            <a:pPr lvl="1"/>
            <a:r>
              <a:rPr lang="en-US" dirty="0"/>
              <a:t>9.87654e+06</a:t>
            </a:r>
          </a:p>
        </p:txBody>
      </p:sp>
      <p:sp>
        <p:nvSpPr>
          <p:cNvPr id="4" name="Footer Placeholder 3">
            <a:extLst>
              <a:ext uri="{FF2B5EF4-FFF2-40B4-BE49-F238E27FC236}">
                <a16:creationId xmlns:a16="http://schemas.microsoft.com/office/drawing/2014/main" id="{0E12B780-742A-F3B3-520D-7FC981795A2F}"/>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91270AEC-8B20-5788-51B5-C0F50B89153B}"/>
              </a:ext>
            </a:extLst>
          </p:cNvPr>
          <p:cNvSpPr>
            <a:spLocks noGrp="1"/>
          </p:cNvSpPr>
          <p:nvPr>
            <p:ph type="sldNum" sz="quarter" idx="12"/>
          </p:nvPr>
        </p:nvSpPr>
        <p:spPr/>
        <p:txBody>
          <a:bodyPr/>
          <a:lstStyle/>
          <a:p>
            <a:fld id="{895FEF92-9DF9-4F07-9BFC-C704DBAB3A6D}" type="slidenum">
              <a:rPr lang="en-US" smtClean="0"/>
              <a:pPr/>
              <a:t>24</a:t>
            </a:fld>
            <a:endParaRPr lang="en-US" dirty="0"/>
          </a:p>
        </p:txBody>
      </p:sp>
      <p:pic>
        <p:nvPicPr>
          <p:cNvPr id="7" name="Picture 6">
            <a:extLst>
              <a:ext uri="{FF2B5EF4-FFF2-40B4-BE49-F238E27FC236}">
                <a16:creationId xmlns:a16="http://schemas.microsoft.com/office/drawing/2014/main" id="{00D348F3-D705-49C4-3AD3-28E95EB3233B}"/>
              </a:ext>
            </a:extLst>
          </p:cNvPr>
          <p:cNvPicPr>
            <a:picLocks noChangeAspect="1"/>
          </p:cNvPicPr>
          <p:nvPr/>
        </p:nvPicPr>
        <p:blipFill>
          <a:blip r:embed="rId2"/>
          <a:stretch>
            <a:fillRect/>
          </a:stretch>
        </p:blipFill>
        <p:spPr>
          <a:xfrm>
            <a:off x="76200" y="2502198"/>
            <a:ext cx="5133975" cy="2114550"/>
          </a:xfrm>
          <a:prstGeom prst="rect">
            <a:avLst/>
          </a:prstGeom>
        </p:spPr>
      </p:pic>
      <p:pic>
        <p:nvPicPr>
          <p:cNvPr id="1048" name="Picture 24" descr="Float Là Gì? Floating Point Number Là Gì? một vài Dấu Phẩy Động Bất Thường  Là Gì?">
            <a:extLst>
              <a:ext uri="{FF2B5EF4-FFF2-40B4-BE49-F238E27FC236}">
                <a16:creationId xmlns:a16="http://schemas.microsoft.com/office/drawing/2014/main" id="{FA326EE3-A735-0BE5-D04F-F72D520E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792" y="2502198"/>
            <a:ext cx="4756964" cy="3567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3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
                                        </p:tgtEl>
                                        <p:attrNameLst>
                                          <p:attrName>style.visibility</p:attrName>
                                        </p:attrNameLst>
                                      </p:cBhvr>
                                      <p:to>
                                        <p:strVal val="visible"/>
                                      </p:to>
                                    </p:set>
                                    <p:anim calcmode="lin" valueType="num">
                                      <p:cBhvr additive="base">
                                        <p:cTn id="7" dur="500" fill="hold"/>
                                        <p:tgtEl>
                                          <p:spTgt spid="1048"/>
                                        </p:tgtEl>
                                        <p:attrNameLst>
                                          <p:attrName>ppt_x</p:attrName>
                                        </p:attrNameLst>
                                      </p:cBhvr>
                                      <p:tavLst>
                                        <p:tav tm="0">
                                          <p:val>
                                            <p:strVal val="#ppt_x"/>
                                          </p:val>
                                        </p:tav>
                                        <p:tav tm="100000">
                                          <p:val>
                                            <p:strVal val="#ppt_x"/>
                                          </p:val>
                                        </p:tav>
                                      </p:tavLst>
                                    </p:anim>
                                    <p:anim calcmode="lin" valueType="num">
                                      <p:cBhvr additive="base">
                                        <p:cTn id="8" dur="500" fill="hold"/>
                                        <p:tgtEl>
                                          <p:spTgt spid="10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arn(inVertical)">
                                      <p:cBhvr>
                                        <p:cTn id="19" dur="500"/>
                                        <p:tgtEl>
                                          <p:spTgt spid="3">
                                            <p:txEl>
                                              <p:pRg st="9" end="9"/>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AF3E-2203-D6E4-35D2-452D4C7AB7B3}"/>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24333A11-849E-459D-097D-79D492ABE015}"/>
              </a:ext>
            </a:extLst>
          </p:cNvPr>
          <p:cNvSpPr>
            <a:spLocks noGrp="1"/>
          </p:cNvSpPr>
          <p:nvPr>
            <p:ph type="body" idx="1"/>
          </p:nvPr>
        </p:nvSpPr>
        <p:spPr>
          <a:xfrm>
            <a:off x="76200" y="1959992"/>
            <a:ext cx="12039598" cy="4308872"/>
          </a:xfrm>
        </p:spPr>
        <p:txBody>
          <a:bodyPr/>
          <a:lstStyle/>
          <a:p>
            <a:r>
              <a:rPr lang="en-US" dirty="0" err="1"/>
              <a:t>Dấu</a:t>
            </a:r>
            <a:r>
              <a:rPr lang="en-US" dirty="0"/>
              <a:t> </a:t>
            </a:r>
            <a:r>
              <a:rPr lang="en-US" dirty="0" err="1"/>
              <a:t>phẩy</a:t>
            </a:r>
            <a:r>
              <a:rPr lang="en-US" dirty="0"/>
              <a:t> </a:t>
            </a:r>
            <a:r>
              <a:rPr lang="en-US" dirty="0" err="1"/>
              <a:t>động</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a:t>
            </a:r>
            <a:r>
              <a:rPr lang="en-US" dirty="0" err="1"/>
              <a:t>nhị</a:t>
            </a:r>
            <a:r>
              <a:rPr lang="en-US" dirty="0"/>
              <a:t> </a:t>
            </a:r>
            <a:r>
              <a:rPr lang="en-US" dirty="0" err="1"/>
              <a:t>phân</a:t>
            </a:r>
            <a:r>
              <a:rPr lang="en-US" dirty="0"/>
              <a:t> </a:t>
            </a:r>
            <a:r>
              <a:rPr lang="en-US" dirty="0" err="1"/>
              <a:t>thế</a:t>
            </a:r>
            <a:r>
              <a:rPr lang="en-US" dirty="0"/>
              <a:t> </a:t>
            </a:r>
            <a:r>
              <a:rPr lang="en-US" dirty="0" err="1"/>
              <a:t>nào</a:t>
            </a:r>
            <a:r>
              <a:rPr lang="en-US" dirty="0"/>
              <a:t>?</a:t>
            </a:r>
          </a:p>
          <a:p>
            <a:r>
              <a:rPr lang="en-US" dirty="0" err="1"/>
              <a:t>Chuẩn</a:t>
            </a:r>
            <a:r>
              <a:rPr lang="en-US" dirty="0"/>
              <a:t> IEEE 754</a:t>
            </a:r>
          </a:p>
          <a:p>
            <a:pPr lvl="1"/>
            <a:r>
              <a:rPr lang="vi-VN" dirty="0"/>
              <a:t>H</a:t>
            </a:r>
            <a:r>
              <a:rPr lang="vi-VN" sz="2400" dirty="0"/>
              <a:t>iệp hội IEEE đã chuẩn hóa cho việc biểu diễn số dấu phẩy động nhị phân trong máy tính bằng cách đưa ra chuẩn IEEE 754.</a:t>
            </a:r>
            <a:endParaRPr lang="en-US" sz="2400" dirty="0"/>
          </a:p>
          <a:p>
            <a:pPr lvl="1"/>
            <a:r>
              <a:rPr lang="vi-VN" sz="2400" dirty="0"/>
              <a:t>Chuẩn IEEE 754 đưa ra nhiều định dạng rất gần nhau, chỉ khác nhau ở một ít chi tiết</a:t>
            </a:r>
            <a:r>
              <a:rPr lang="en-US" sz="2400" dirty="0"/>
              <a:t> </a:t>
            </a:r>
            <a:r>
              <a:rPr lang="en-US" sz="2400" dirty="0" err="1"/>
              <a:t>như</a:t>
            </a:r>
            <a:r>
              <a:rPr lang="en-US" sz="2400" dirty="0"/>
              <a:t> </a:t>
            </a:r>
            <a:r>
              <a:rPr lang="en-US" sz="2400" dirty="0" err="1"/>
              <a:t>sau</a:t>
            </a:r>
            <a:r>
              <a:rPr lang="en-US" sz="2400" dirty="0"/>
              <a:t>:</a:t>
            </a:r>
          </a:p>
          <a:p>
            <a:pPr lvl="2"/>
            <a:r>
              <a:rPr lang="vi-VN" sz="1600" dirty="0">
                <a:latin typeface="Arial" panose="020B0604020202020204" pitchFamily="34" charset="0"/>
                <a:cs typeface="Arial" panose="020B0604020202020204" pitchFamily="34" charset="0"/>
              </a:rPr>
              <a:t>Độ chính xác đơn, được gọi bằng tên là "float" trong họ ngôn ngữ lập trình C</a:t>
            </a:r>
            <a:r>
              <a:rPr lang="en-US" sz="1600" dirty="0">
                <a:latin typeface="Arial" panose="020B0604020202020204" pitchFamily="34" charset="0"/>
                <a:cs typeface="Arial" panose="020B0604020202020204" pitchFamily="34" charset="0"/>
              </a:rPr>
              <a:t>. Đ</a:t>
            </a:r>
            <a:r>
              <a:rPr lang="vi-VN" sz="1600" dirty="0">
                <a:latin typeface="Arial" panose="020B0604020202020204" pitchFamily="34" charset="0"/>
                <a:cs typeface="Arial" panose="020B0604020202020204" pitchFamily="34" charset="0"/>
              </a:rPr>
              <a:t>ịnh dạng nhị phân chiếm 32 bit (4 byte) và phần định trị của nó có độ chính xác 24 bit (tương đương với khoảng 7 chữ số thập phân).</a:t>
            </a:r>
            <a:endParaRPr lang="en-US" sz="1600" dirty="0">
              <a:latin typeface="Arial" panose="020B0604020202020204" pitchFamily="34" charset="0"/>
              <a:cs typeface="Arial" panose="020B0604020202020204" pitchFamily="34" charset="0"/>
            </a:endParaRPr>
          </a:p>
          <a:p>
            <a:pPr lvl="2"/>
            <a:r>
              <a:rPr lang="vi-VN" sz="1600" dirty="0">
                <a:latin typeface="Arial" panose="020B0604020202020204" pitchFamily="34" charset="0"/>
                <a:cs typeface="Arial" panose="020B0604020202020204" pitchFamily="34" charset="0"/>
              </a:rPr>
              <a:t>Độ chính xác kép, được gọi bằng tên là "double“</a:t>
            </a:r>
            <a:r>
              <a:rPr lang="en-US" sz="1600" dirty="0">
                <a:latin typeface="Arial" panose="020B0604020202020204" pitchFamily="34" charset="0"/>
                <a:cs typeface="Arial" panose="020B0604020202020204" pitchFamily="34" charset="0"/>
              </a:rPr>
              <a:t>. Đ</a:t>
            </a:r>
            <a:r>
              <a:rPr lang="vi-VN" sz="1600" dirty="0">
                <a:latin typeface="Arial" panose="020B0604020202020204" pitchFamily="34" charset="0"/>
                <a:cs typeface="Arial" panose="020B0604020202020204" pitchFamily="34" charset="0"/>
              </a:rPr>
              <a:t>ịnh dạng nhị phân chiếm 64 bit (8 byte) và phần định trị của nó có độ chính xác 53 bit (tương đương với khoảng 16 chữ số thập phân).</a:t>
            </a:r>
            <a:endParaRPr lang="en-US" sz="1600" dirty="0">
              <a:latin typeface="Arial" panose="020B0604020202020204" pitchFamily="34" charset="0"/>
              <a:cs typeface="Arial" panose="020B0604020202020204" pitchFamily="34" charset="0"/>
            </a:endParaRPr>
          </a:p>
          <a:p>
            <a:pPr lvl="2"/>
            <a:r>
              <a:rPr lang="vi-VN" sz="1600" dirty="0">
                <a:latin typeface="Arial" panose="020B0604020202020204" pitchFamily="34" charset="0"/>
                <a:cs typeface="Arial" panose="020B0604020202020204" pitchFamily="34" charset="0"/>
              </a:rPr>
              <a:t>Các định dạng khác là nhị phân với độ chính xác bậc bốn (128 bit), cũng như là dấu phẩy động thập phân (64 bit) và dấu phẩy động thập phân "kép" (128 bit).</a:t>
            </a:r>
            <a:endParaRPr lang="en-US" sz="1600" dirty="0">
              <a:latin typeface="Arial" panose="020B0604020202020204" pitchFamily="34" charset="0"/>
              <a:cs typeface="Arial" panose="020B0604020202020204" pitchFamily="34" charset="0"/>
            </a:endParaRPr>
          </a:p>
          <a:p>
            <a:pPr lvl="2"/>
            <a:r>
              <a:rPr lang="en-US" sz="1600" dirty="0" err="1">
                <a:latin typeface="Arial" panose="020B0604020202020204" pitchFamily="34" charset="0"/>
                <a:cs typeface="Arial" panose="020B0604020202020204" pitchFamily="34" charset="0"/>
              </a:rPr>
              <a:t>Định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độ</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chính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mở</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rộng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mỗi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số</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chiếm</a:t>
            </a:r>
            <a:r>
              <a:rPr lang="en-US" sz="1600" dirty="0">
                <a:latin typeface="Arial" panose="020B0604020202020204" pitchFamily="34" charset="0"/>
                <a:cs typeface="Arial" panose="020B0604020202020204" pitchFamily="34" charset="0"/>
              </a:rPr>
              <a:t> 80 bit.</a:t>
            </a:r>
          </a:p>
          <a:p>
            <a:pPr lvl="2"/>
            <a:r>
              <a:rPr lang="en-US" sz="1600" dirty="0" err="1">
                <a:latin typeface="Arial" panose="020B0604020202020204" pitchFamily="34" charset="0"/>
                <a:cs typeface="Arial" panose="020B0604020202020204" pitchFamily="34" charset="0"/>
              </a:rPr>
              <a:t>Định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bán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chính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cũng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gọi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dấu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phẩy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động</a:t>
            </a:r>
            <a:r>
              <a:rPr lang="en-US" sz="1600" dirty="0">
                <a:latin typeface="Arial" panose="020B0604020202020204" pitchFamily="34" charset="0"/>
                <a:cs typeface="Arial" panose="020B0604020202020204" pitchFamily="34" charset="0"/>
              </a:rPr>
              <a:t> 16, </a:t>
            </a:r>
            <a:r>
              <a:rPr lang="en-US" sz="1600" dirty="0" err="1">
                <a:latin typeface="Arial" panose="020B0604020202020204" pitchFamily="34" charset="0"/>
                <a:cs typeface="Arial" panose="020B0604020202020204" pitchFamily="34" charset="0"/>
              </a:rPr>
              <a:t>mỗi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số</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chiếm</a:t>
            </a:r>
            <a:r>
              <a:rPr lang="en-US" sz="1600" dirty="0">
                <a:latin typeface="Arial" panose="020B0604020202020204" pitchFamily="34" charset="0"/>
                <a:cs typeface="Arial" panose="020B0604020202020204" pitchFamily="34" charset="0"/>
              </a:rPr>
              <a:t> 16 bit.</a:t>
            </a:r>
          </a:p>
        </p:txBody>
      </p:sp>
      <p:sp>
        <p:nvSpPr>
          <p:cNvPr id="4" name="Footer Placeholder 3">
            <a:extLst>
              <a:ext uri="{FF2B5EF4-FFF2-40B4-BE49-F238E27FC236}">
                <a16:creationId xmlns:a16="http://schemas.microsoft.com/office/drawing/2014/main" id="{5EF8E1F1-E6A2-4A08-BAB5-6C44D38B9A56}"/>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1BF7AACE-7F41-4639-CE85-70A547DE010A}"/>
              </a:ext>
            </a:extLst>
          </p:cNvPr>
          <p:cNvSpPr>
            <a:spLocks noGrp="1"/>
          </p:cNvSpPr>
          <p:nvPr>
            <p:ph type="sldNum" sz="quarter" idx="12"/>
          </p:nvPr>
        </p:nvSpPr>
        <p:spPr/>
        <p:txBody>
          <a:bodyPr/>
          <a:lstStyle/>
          <a:p>
            <a:fld id="{895FEF92-9DF9-4F07-9BFC-C704DBAB3A6D}" type="slidenum">
              <a:rPr lang="en-US" smtClean="0"/>
              <a:pPr/>
              <a:t>25</a:t>
            </a:fld>
            <a:endParaRPr lang="en-US" dirty="0"/>
          </a:p>
        </p:txBody>
      </p:sp>
    </p:spTree>
    <p:extLst>
      <p:ext uri="{BB962C8B-B14F-4D97-AF65-F5344CB8AC3E}">
        <p14:creationId xmlns:p14="http://schemas.microsoft.com/office/powerpoint/2010/main" val="19808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DF34-D0CB-7907-A43D-4597A6A88012}"/>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6441A35B-7EE0-C1B6-8A0C-15817F394C52}"/>
              </a:ext>
            </a:extLst>
          </p:cNvPr>
          <p:cNvSpPr>
            <a:spLocks noGrp="1"/>
          </p:cNvSpPr>
          <p:nvPr>
            <p:ph type="body" idx="1"/>
          </p:nvPr>
        </p:nvSpPr>
        <p:spPr>
          <a:xfrm>
            <a:off x="76200" y="1959992"/>
            <a:ext cx="12039598" cy="3724096"/>
          </a:xfrm>
        </p:spPr>
        <p:txBody>
          <a:bodyPr/>
          <a:lstStyle/>
          <a:p>
            <a:r>
              <a:rPr lang="vi-VN" sz="2800" dirty="0">
                <a:latin typeface="Arial" panose="020B0604020202020204" pitchFamily="34" charset="0"/>
                <a:cs typeface="Arial" panose="020B0604020202020204" pitchFamily="34" charset="0"/>
              </a:rPr>
              <a:t>Độ chính xác đơn</a:t>
            </a:r>
            <a:r>
              <a:rPr lang="en-US" sz="2800" dirty="0">
                <a:latin typeface="Arial" panose="020B0604020202020204" pitchFamily="34" charset="0"/>
                <a:cs typeface="Arial" panose="020B0604020202020204" pitchFamily="34" charset="0"/>
              </a:rPr>
              <a:t>(float)</a:t>
            </a:r>
          </a:p>
          <a:p>
            <a:pPr lvl="1"/>
            <a:r>
              <a:rPr lang="vi-VN" sz="1600" dirty="0"/>
              <a:t>S là bít dấu (số dương S = 0)</a:t>
            </a:r>
            <a:endParaRPr lang="en-US" sz="1600" dirty="0"/>
          </a:p>
          <a:p>
            <a:pPr lvl="1"/>
            <a:r>
              <a:rPr lang="en-US" sz="1600" dirty="0"/>
              <a:t>E </a:t>
            </a:r>
            <a:r>
              <a:rPr lang="en-US" sz="1600" dirty="0" err="1"/>
              <a:t>là</a:t>
            </a:r>
            <a:r>
              <a:rPr lang="en-US" sz="1600" dirty="0"/>
              <a:t> </a:t>
            </a:r>
            <a:r>
              <a:rPr lang="en-US" sz="1600" dirty="0" err="1"/>
              <a:t>mã</a:t>
            </a:r>
            <a:r>
              <a:rPr lang="en-US" sz="1600" dirty="0"/>
              <a:t> excess </a:t>
            </a:r>
            <a:r>
              <a:rPr lang="en-US" sz="1600" dirty="0" err="1"/>
              <a:t>của</a:t>
            </a:r>
            <a:r>
              <a:rPr lang="en-US" sz="1600" dirty="0"/>
              <a:t> </a:t>
            </a:r>
            <a:r>
              <a:rPr lang="en-US" sz="1600" dirty="0" err="1"/>
              <a:t>phần</a:t>
            </a:r>
            <a:r>
              <a:rPr lang="en-US" sz="1600" dirty="0"/>
              <a:t> </a:t>
            </a:r>
            <a:r>
              <a:rPr lang="en-US" sz="1600" dirty="0" err="1"/>
              <a:t>mũ</a:t>
            </a:r>
            <a:r>
              <a:rPr lang="en-US" sz="1600" dirty="0"/>
              <a:t> E (e = E+127 hay E = e-127, </a:t>
            </a:r>
            <a:r>
              <a:rPr lang="en-US" sz="1600" dirty="0" err="1"/>
              <a:t>số</a:t>
            </a:r>
            <a:r>
              <a:rPr lang="en-US" sz="1600" dirty="0"/>
              <a:t> 127 ở </a:t>
            </a:r>
            <a:r>
              <a:rPr lang="en-US" sz="1600" dirty="0" err="1"/>
              <a:t>đây</a:t>
            </a:r>
            <a:r>
              <a:rPr lang="en-US" sz="1600" dirty="0"/>
              <a:t> </a:t>
            </a:r>
            <a:r>
              <a:rPr lang="en-US" sz="1600" dirty="0" err="1"/>
              <a:t>là</a:t>
            </a:r>
            <a:r>
              <a:rPr lang="en-US" sz="1600" dirty="0"/>
              <a:t> </a:t>
            </a:r>
            <a:r>
              <a:rPr lang="en-US" sz="1600" dirty="0" err="1"/>
              <a:t>độ</a:t>
            </a:r>
            <a:r>
              <a:rPr lang="en-US" sz="1600" dirty="0"/>
              <a:t> </a:t>
            </a:r>
            <a:r>
              <a:rPr lang="en-US" sz="1600" dirty="0" err="1"/>
              <a:t>lệch</a:t>
            </a:r>
            <a:r>
              <a:rPr lang="en-US" sz="1600" dirty="0"/>
              <a:t> bias)</a:t>
            </a:r>
          </a:p>
          <a:p>
            <a:pPr lvl="1"/>
            <a:r>
              <a:rPr lang="en-US" sz="1600" dirty="0"/>
              <a:t>M </a:t>
            </a:r>
            <a:r>
              <a:rPr lang="en-US" sz="1600" dirty="0" err="1"/>
              <a:t>là</a:t>
            </a:r>
            <a:r>
              <a:rPr lang="en-US" sz="1600" dirty="0"/>
              <a:t> </a:t>
            </a:r>
            <a:r>
              <a:rPr lang="en-US" sz="1600" dirty="0" err="1"/>
              <a:t>phần</a:t>
            </a:r>
            <a:r>
              <a:rPr lang="en-US" sz="1600" dirty="0"/>
              <a:t> </a:t>
            </a:r>
            <a:r>
              <a:rPr lang="en-US" sz="1600" dirty="0" err="1"/>
              <a:t>lẽ</a:t>
            </a:r>
            <a:r>
              <a:rPr lang="en-US" sz="1600" dirty="0"/>
              <a:t> </a:t>
            </a:r>
            <a:r>
              <a:rPr lang="en-US" sz="1600" dirty="0" err="1"/>
              <a:t>của</a:t>
            </a:r>
            <a:r>
              <a:rPr lang="en-US" sz="1600" dirty="0"/>
              <a:t> </a:t>
            </a:r>
            <a:r>
              <a:rPr lang="en-US" sz="1600" dirty="0" err="1"/>
              <a:t>phần</a:t>
            </a:r>
            <a:r>
              <a:rPr lang="en-US" sz="1600" dirty="0"/>
              <a:t> </a:t>
            </a:r>
            <a:r>
              <a:rPr lang="en-US" sz="1600" dirty="0" err="1"/>
              <a:t>định</a:t>
            </a:r>
            <a:r>
              <a:rPr lang="en-US" sz="1600" dirty="0"/>
              <a:t> </a:t>
            </a:r>
            <a:r>
              <a:rPr lang="en-US" sz="1600" dirty="0" err="1"/>
              <a:t>trị</a:t>
            </a:r>
            <a:r>
              <a:rPr lang="en-US" sz="1600" dirty="0"/>
              <a:t> M (M = 1.m)</a:t>
            </a:r>
          </a:p>
          <a:p>
            <a:pPr lvl="1"/>
            <a:r>
              <a:rPr lang="en-US" sz="1600" dirty="0" err="1"/>
              <a:t>Công</a:t>
            </a:r>
            <a:r>
              <a:rPr lang="en-US" sz="1600" dirty="0"/>
              <a:t> </a:t>
            </a:r>
            <a:r>
              <a:rPr lang="en-US" sz="1600" dirty="0" err="1"/>
              <a:t>thức</a:t>
            </a:r>
            <a:r>
              <a:rPr lang="en-US" sz="1600" dirty="0"/>
              <a:t>: </a:t>
            </a:r>
            <a:r>
              <a:rPr lang="pt-BR" sz="1600" dirty="0"/>
              <a:t>X = (-1)S * 1.m * 2e-127</a:t>
            </a:r>
            <a:endParaRPr lang="en-US" sz="1600" dirty="0"/>
          </a:p>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32 bit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chuẩn</a:t>
            </a:r>
            <a:r>
              <a:rPr lang="en-US" dirty="0">
                <a:latin typeface="Arial" panose="020B0604020202020204" pitchFamily="34" charset="0"/>
                <a:cs typeface="Arial" panose="020B0604020202020204" pitchFamily="34" charset="0"/>
              </a:rPr>
              <a:t> IEEE754</a:t>
            </a:r>
          </a:p>
          <a:p>
            <a:pPr lvl="1"/>
            <a:endParaRPr lang="en-US"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 = 1 -&gt; </a:t>
            </a:r>
            <a:r>
              <a:rPr lang="en-US" sz="1600" dirty="0" err="1">
                <a:latin typeface="Arial" panose="020B0604020202020204" pitchFamily="34" charset="0"/>
                <a:cs typeface="Arial" panose="020B0604020202020204" pitchFamily="34" charset="0"/>
              </a:rPr>
              <a:t>Số</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âm</a:t>
            </a:r>
            <a:r>
              <a:rPr lang="en-US" sz="1600" dirty="0">
                <a:latin typeface="Arial" panose="020B0604020202020204" pitchFamily="34" charset="0"/>
                <a:cs typeface="Arial" panose="020B0604020202020204" pitchFamily="34" charset="0"/>
              </a:rPr>
              <a:t> (S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1 bit </a:t>
            </a:r>
            <a:r>
              <a:rPr lang="en-US" sz="1600" dirty="0" err="1">
                <a:latin typeface="Arial" panose="020B0604020202020204" pitchFamily="34" charset="0"/>
                <a:cs typeface="Arial" panose="020B0604020202020204" pitchFamily="34" charset="0"/>
              </a:rPr>
              <a:t>đầu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tiên</a:t>
            </a:r>
            <a:r>
              <a:rPr lang="en-US" sz="16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e = 1000 0010(2) = 130(10) -&gt; E = 130 - 127 = 3 (e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8 bit </a:t>
            </a:r>
            <a:r>
              <a:rPr lang="en-US" sz="1600" dirty="0" err="1">
                <a:latin typeface="Arial" panose="020B0604020202020204" pitchFamily="34" charset="0"/>
                <a:cs typeface="Arial" panose="020B0604020202020204" pitchFamily="34" charset="0"/>
              </a:rPr>
              <a:t>tiếp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theo</a:t>
            </a:r>
            <a:r>
              <a:rPr lang="en-US" sz="16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m = 101011 -&gt; M = 1.101011 (m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23 bit </a:t>
            </a:r>
            <a:r>
              <a:rPr lang="en-US" sz="1600" dirty="0" err="1">
                <a:latin typeface="Arial" panose="020B0604020202020204" pitchFamily="34" charset="0"/>
                <a:cs typeface="Arial" panose="020B0604020202020204" pitchFamily="34" charset="0"/>
              </a:rPr>
              <a:t>còn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lại</a:t>
            </a:r>
            <a:r>
              <a:rPr lang="en-US" sz="1600" dirty="0">
                <a:latin typeface="Arial" panose="020B0604020202020204" pitchFamily="34" charset="0"/>
                <a:cs typeface="Arial" panose="020B0604020202020204" pitchFamily="34" charset="0"/>
              </a:rPr>
              <a:t>, ở </a:t>
            </a:r>
            <a:r>
              <a:rPr lang="en-US" sz="1600" dirty="0" err="1">
                <a:latin typeface="Arial" panose="020B0604020202020204" pitchFamily="34" charset="0"/>
                <a:cs typeface="Arial" panose="020B0604020202020204" pitchFamily="34" charset="0"/>
              </a:rPr>
              <a:t>đây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tâm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đến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bit 0 ở </a:t>
            </a:r>
            <a:r>
              <a:rPr lang="en-US" sz="1600" dirty="0" err="1">
                <a:latin typeface="Arial" panose="020B0604020202020204" pitchFamily="34" charset="0"/>
                <a:cs typeface="Arial" panose="020B0604020202020204" pitchFamily="34" charset="0"/>
              </a:rPr>
              <a:t>cuối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vì</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ghép</a:t>
            </a:r>
            <a:r>
              <a:rPr lang="en-US" sz="1600" dirty="0">
                <a:latin typeface="Arial" panose="020B0604020202020204" pitchFamily="34" charset="0"/>
                <a:cs typeface="Arial" panose="020B0604020202020204" pitchFamily="34" charset="0"/>
              </a:rPr>
              <a:t> M = 1.m </a:t>
            </a:r>
            <a:r>
              <a:rPr lang="en-US" sz="1600" dirty="0" err="1">
                <a:latin typeface="Arial" panose="020B0604020202020204" pitchFamily="34" charset="0"/>
                <a:cs typeface="Arial" panose="020B0604020202020204" pitchFamily="34" charset="0"/>
              </a:rPr>
              <a:t>thì</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số</a:t>
            </a:r>
            <a:r>
              <a:rPr lang="en-US" sz="1600" dirty="0">
                <a:latin typeface="Arial" panose="020B0604020202020204" pitchFamily="34" charset="0"/>
                <a:cs typeface="Arial" panose="020B0604020202020204" pitchFamily="34" charset="0"/>
              </a:rPr>
              <a:t> 0 </a:t>
            </a:r>
            <a:r>
              <a:rPr lang="en-US" sz="1600" dirty="0" err="1">
                <a:latin typeface="Arial" panose="020B0604020202020204" pitchFamily="34" charset="0"/>
                <a:cs typeface="Arial" panose="020B0604020202020204" pitchFamily="34" charset="0"/>
              </a:rPr>
              <a:t>này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vào</a:t>
            </a:r>
            <a:r>
              <a:rPr lang="en-US" sz="16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X = -1.101011 * 2^3 = -1101.011 = -13.375 (10 ở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bằng</a:t>
            </a:r>
            <a:r>
              <a:rPr lang="en-US" sz="1600" dirty="0">
                <a:latin typeface="Arial" panose="020B0604020202020204" pitchFamily="34" charset="0"/>
                <a:cs typeface="Arial" panose="020B0604020202020204" pitchFamily="34" charset="0"/>
              </a:rPr>
              <a:t> 2 ở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thập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phân</a:t>
            </a:r>
            <a:r>
              <a:rPr lang="en-US" sz="1600" dirty="0"/>
              <a:t>-&gt; 2^3 = 10^3</a:t>
            </a:r>
            <a:r>
              <a:rPr lang="en-US" sz="1600" dirty="0">
                <a:latin typeface="Arial" panose="020B0604020202020204" pitchFamily="34" charset="0"/>
                <a:cs typeface="Arial" panose="020B0604020202020204" pitchFamily="34" charset="0"/>
              </a:rPr>
              <a:t>) (</a:t>
            </a:r>
            <a:r>
              <a:rPr lang="en-US" sz="1600" dirty="0"/>
              <a:t>011-&gt; 0.375)</a:t>
            </a:r>
          </a:p>
          <a:p>
            <a:pPr lvl="1"/>
            <a:r>
              <a:rPr lang="en-US" sz="1600" dirty="0"/>
              <a:t>(0*2^(-1) + 1*2^(-2) + 1*2^(-3) = 0.375)</a:t>
            </a:r>
            <a:endParaRPr lang="en-US" dirty="0"/>
          </a:p>
        </p:txBody>
      </p:sp>
      <p:sp>
        <p:nvSpPr>
          <p:cNvPr id="4" name="Footer Placeholder 3">
            <a:extLst>
              <a:ext uri="{FF2B5EF4-FFF2-40B4-BE49-F238E27FC236}">
                <a16:creationId xmlns:a16="http://schemas.microsoft.com/office/drawing/2014/main" id="{9DD05E15-83AA-919C-8862-93B2CE3A12D6}"/>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EF05E806-4DFD-A0D8-F57B-63C0ED315C78}"/>
              </a:ext>
            </a:extLst>
          </p:cNvPr>
          <p:cNvSpPr>
            <a:spLocks noGrp="1"/>
          </p:cNvSpPr>
          <p:nvPr>
            <p:ph type="sldNum" sz="quarter" idx="12"/>
          </p:nvPr>
        </p:nvSpPr>
        <p:spPr/>
        <p:txBody>
          <a:bodyPr/>
          <a:lstStyle/>
          <a:p>
            <a:fld id="{895FEF92-9DF9-4F07-9BFC-C704DBAB3A6D}" type="slidenum">
              <a:rPr lang="en-US" smtClean="0"/>
              <a:pPr/>
              <a:t>26</a:t>
            </a:fld>
            <a:endParaRPr lang="en-US" dirty="0"/>
          </a:p>
        </p:txBody>
      </p:sp>
      <p:pic>
        <p:nvPicPr>
          <p:cNvPr id="2052" name="Picture 4">
            <a:extLst>
              <a:ext uri="{FF2B5EF4-FFF2-40B4-BE49-F238E27FC236}">
                <a16:creationId xmlns:a16="http://schemas.microsoft.com/office/drawing/2014/main" id="{D20D7E1D-C00D-ECCF-1A5D-54D73CA73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945" y="5433220"/>
            <a:ext cx="7776306" cy="15719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DEF92DB3-7A63-F19B-0A9B-513A990B77BF}"/>
              </a:ext>
            </a:extLst>
          </p:cNvPr>
          <p:cNvGraphicFramePr>
            <a:graphicFrameLocks noGrp="1"/>
          </p:cNvGraphicFramePr>
          <p:nvPr>
            <p:extLst>
              <p:ext uri="{D42A27DB-BD31-4B8C-83A1-F6EECF244321}">
                <p14:modId xmlns:p14="http://schemas.microsoft.com/office/powerpoint/2010/main" val="3583025119"/>
              </p:ext>
            </p:extLst>
          </p:nvPr>
        </p:nvGraphicFramePr>
        <p:xfrm>
          <a:off x="472104" y="3776760"/>
          <a:ext cx="10564800" cy="331470"/>
        </p:xfrm>
        <a:graphic>
          <a:graphicData uri="http://schemas.openxmlformats.org/drawingml/2006/table">
            <a:tbl>
              <a:tblPr/>
              <a:tblGrid>
                <a:gridCol w="330150">
                  <a:extLst>
                    <a:ext uri="{9D8B030D-6E8A-4147-A177-3AD203B41FA5}">
                      <a16:colId xmlns:a16="http://schemas.microsoft.com/office/drawing/2014/main" val="1703302781"/>
                    </a:ext>
                  </a:extLst>
                </a:gridCol>
                <a:gridCol w="330150">
                  <a:extLst>
                    <a:ext uri="{9D8B030D-6E8A-4147-A177-3AD203B41FA5}">
                      <a16:colId xmlns:a16="http://schemas.microsoft.com/office/drawing/2014/main" val="794424960"/>
                    </a:ext>
                  </a:extLst>
                </a:gridCol>
                <a:gridCol w="330150">
                  <a:extLst>
                    <a:ext uri="{9D8B030D-6E8A-4147-A177-3AD203B41FA5}">
                      <a16:colId xmlns:a16="http://schemas.microsoft.com/office/drawing/2014/main" val="2791655440"/>
                    </a:ext>
                  </a:extLst>
                </a:gridCol>
                <a:gridCol w="330150">
                  <a:extLst>
                    <a:ext uri="{9D8B030D-6E8A-4147-A177-3AD203B41FA5}">
                      <a16:colId xmlns:a16="http://schemas.microsoft.com/office/drawing/2014/main" val="2093694309"/>
                    </a:ext>
                  </a:extLst>
                </a:gridCol>
                <a:gridCol w="330150">
                  <a:extLst>
                    <a:ext uri="{9D8B030D-6E8A-4147-A177-3AD203B41FA5}">
                      <a16:colId xmlns:a16="http://schemas.microsoft.com/office/drawing/2014/main" val="271161045"/>
                    </a:ext>
                  </a:extLst>
                </a:gridCol>
                <a:gridCol w="330150">
                  <a:extLst>
                    <a:ext uri="{9D8B030D-6E8A-4147-A177-3AD203B41FA5}">
                      <a16:colId xmlns:a16="http://schemas.microsoft.com/office/drawing/2014/main" val="2547767314"/>
                    </a:ext>
                  </a:extLst>
                </a:gridCol>
                <a:gridCol w="330150">
                  <a:extLst>
                    <a:ext uri="{9D8B030D-6E8A-4147-A177-3AD203B41FA5}">
                      <a16:colId xmlns:a16="http://schemas.microsoft.com/office/drawing/2014/main" val="2669768980"/>
                    </a:ext>
                  </a:extLst>
                </a:gridCol>
                <a:gridCol w="330150">
                  <a:extLst>
                    <a:ext uri="{9D8B030D-6E8A-4147-A177-3AD203B41FA5}">
                      <a16:colId xmlns:a16="http://schemas.microsoft.com/office/drawing/2014/main" val="1689758737"/>
                    </a:ext>
                  </a:extLst>
                </a:gridCol>
                <a:gridCol w="330150">
                  <a:extLst>
                    <a:ext uri="{9D8B030D-6E8A-4147-A177-3AD203B41FA5}">
                      <a16:colId xmlns:a16="http://schemas.microsoft.com/office/drawing/2014/main" val="3347046627"/>
                    </a:ext>
                  </a:extLst>
                </a:gridCol>
                <a:gridCol w="330150">
                  <a:extLst>
                    <a:ext uri="{9D8B030D-6E8A-4147-A177-3AD203B41FA5}">
                      <a16:colId xmlns:a16="http://schemas.microsoft.com/office/drawing/2014/main" val="3233819721"/>
                    </a:ext>
                  </a:extLst>
                </a:gridCol>
                <a:gridCol w="330150">
                  <a:extLst>
                    <a:ext uri="{9D8B030D-6E8A-4147-A177-3AD203B41FA5}">
                      <a16:colId xmlns:a16="http://schemas.microsoft.com/office/drawing/2014/main" val="3918300153"/>
                    </a:ext>
                  </a:extLst>
                </a:gridCol>
                <a:gridCol w="330150">
                  <a:extLst>
                    <a:ext uri="{9D8B030D-6E8A-4147-A177-3AD203B41FA5}">
                      <a16:colId xmlns:a16="http://schemas.microsoft.com/office/drawing/2014/main" val="4018637046"/>
                    </a:ext>
                  </a:extLst>
                </a:gridCol>
                <a:gridCol w="330150">
                  <a:extLst>
                    <a:ext uri="{9D8B030D-6E8A-4147-A177-3AD203B41FA5}">
                      <a16:colId xmlns:a16="http://schemas.microsoft.com/office/drawing/2014/main" val="164624287"/>
                    </a:ext>
                  </a:extLst>
                </a:gridCol>
                <a:gridCol w="330150">
                  <a:extLst>
                    <a:ext uri="{9D8B030D-6E8A-4147-A177-3AD203B41FA5}">
                      <a16:colId xmlns:a16="http://schemas.microsoft.com/office/drawing/2014/main" val="3722183360"/>
                    </a:ext>
                  </a:extLst>
                </a:gridCol>
                <a:gridCol w="330150">
                  <a:extLst>
                    <a:ext uri="{9D8B030D-6E8A-4147-A177-3AD203B41FA5}">
                      <a16:colId xmlns:a16="http://schemas.microsoft.com/office/drawing/2014/main" val="768096593"/>
                    </a:ext>
                  </a:extLst>
                </a:gridCol>
                <a:gridCol w="330150">
                  <a:extLst>
                    <a:ext uri="{9D8B030D-6E8A-4147-A177-3AD203B41FA5}">
                      <a16:colId xmlns:a16="http://schemas.microsoft.com/office/drawing/2014/main" val="4120571443"/>
                    </a:ext>
                  </a:extLst>
                </a:gridCol>
                <a:gridCol w="330150">
                  <a:extLst>
                    <a:ext uri="{9D8B030D-6E8A-4147-A177-3AD203B41FA5}">
                      <a16:colId xmlns:a16="http://schemas.microsoft.com/office/drawing/2014/main" val="1955135469"/>
                    </a:ext>
                  </a:extLst>
                </a:gridCol>
                <a:gridCol w="330150">
                  <a:extLst>
                    <a:ext uri="{9D8B030D-6E8A-4147-A177-3AD203B41FA5}">
                      <a16:colId xmlns:a16="http://schemas.microsoft.com/office/drawing/2014/main" val="2426792143"/>
                    </a:ext>
                  </a:extLst>
                </a:gridCol>
                <a:gridCol w="330150">
                  <a:extLst>
                    <a:ext uri="{9D8B030D-6E8A-4147-A177-3AD203B41FA5}">
                      <a16:colId xmlns:a16="http://schemas.microsoft.com/office/drawing/2014/main" val="683939686"/>
                    </a:ext>
                  </a:extLst>
                </a:gridCol>
                <a:gridCol w="330150">
                  <a:extLst>
                    <a:ext uri="{9D8B030D-6E8A-4147-A177-3AD203B41FA5}">
                      <a16:colId xmlns:a16="http://schemas.microsoft.com/office/drawing/2014/main" val="702196889"/>
                    </a:ext>
                  </a:extLst>
                </a:gridCol>
                <a:gridCol w="330150">
                  <a:extLst>
                    <a:ext uri="{9D8B030D-6E8A-4147-A177-3AD203B41FA5}">
                      <a16:colId xmlns:a16="http://schemas.microsoft.com/office/drawing/2014/main" val="3242749746"/>
                    </a:ext>
                  </a:extLst>
                </a:gridCol>
                <a:gridCol w="330150">
                  <a:extLst>
                    <a:ext uri="{9D8B030D-6E8A-4147-A177-3AD203B41FA5}">
                      <a16:colId xmlns:a16="http://schemas.microsoft.com/office/drawing/2014/main" val="3519112124"/>
                    </a:ext>
                  </a:extLst>
                </a:gridCol>
                <a:gridCol w="330150">
                  <a:extLst>
                    <a:ext uri="{9D8B030D-6E8A-4147-A177-3AD203B41FA5}">
                      <a16:colId xmlns:a16="http://schemas.microsoft.com/office/drawing/2014/main" val="3990433787"/>
                    </a:ext>
                  </a:extLst>
                </a:gridCol>
                <a:gridCol w="330150">
                  <a:extLst>
                    <a:ext uri="{9D8B030D-6E8A-4147-A177-3AD203B41FA5}">
                      <a16:colId xmlns:a16="http://schemas.microsoft.com/office/drawing/2014/main" val="1648354975"/>
                    </a:ext>
                  </a:extLst>
                </a:gridCol>
                <a:gridCol w="330150">
                  <a:extLst>
                    <a:ext uri="{9D8B030D-6E8A-4147-A177-3AD203B41FA5}">
                      <a16:colId xmlns:a16="http://schemas.microsoft.com/office/drawing/2014/main" val="455067476"/>
                    </a:ext>
                  </a:extLst>
                </a:gridCol>
                <a:gridCol w="330150">
                  <a:extLst>
                    <a:ext uri="{9D8B030D-6E8A-4147-A177-3AD203B41FA5}">
                      <a16:colId xmlns:a16="http://schemas.microsoft.com/office/drawing/2014/main" val="126704046"/>
                    </a:ext>
                  </a:extLst>
                </a:gridCol>
                <a:gridCol w="330150">
                  <a:extLst>
                    <a:ext uri="{9D8B030D-6E8A-4147-A177-3AD203B41FA5}">
                      <a16:colId xmlns:a16="http://schemas.microsoft.com/office/drawing/2014/main" val="2463339961"/>
                    </a:ext>
                  </a:extLst>
                </a:gridCol>
                <a:gridCol w="330150">
                  <a:extLst>
                    <a:ext uri="{9D8B030D-6E8A-4147-A177-3AD203B41FA5}">
                      <a16:colId xmlns:a16="http://schemas.microsoft.com/office/drawing/2014/main" val="241833305"/>
                    </a:ext>
                  </a:extLst>
                </a:gridCol>
                <a:gridCol w="330150">
                  <a:extLst>
                    <a:ext uri="{9D8B030D-6E8A-4147-A177-3AD203B41FA5}">
                      <a16:colId xmlns:a16="http://schemas.microsoft.com/office/drawing/2014/main" val="3226264263"/>
                    </a:ext>
                  </a:extLst>
                </a:gridCol>
                <a:gridCol w="330150">
                  <a:extLst>
                    <a:ext uri="{9D8B030D-6E8A-4147-A177-3AD203B41FA5}">
                      <a16:colId xmlns:a16="http://schemas.microsoft.com/office/drawing/2014/main" val="3113454067"/>
                    </a:ext>
                  </a:extLst>
                </a:gridCol>
                <a:gridCol w="330150">
                  <a:extLst>
                    <a:ext uri="{9D8B030D-6E8A-4147-A177-3AD203B41FA5}">
                      <a16:colId xmlns:a16="http://schemas.microsoft.com/office/drawing/2014/main" val="4033999129"/>
                    </a:ext>
                  </a:extLst>
                </a:gridCol>
                <a:gridCol w="330150">
                  <a:extLst>
                    <a:ext uri="{9D8B030D-6E8A-4147-A177-3AD203B41FA5}">
                      <a16:colId xmlns:a16="http://schemas.microsoft.com/office/drawing/2014/main" val="543744480"/>
                    </a:ext>
                  </a:extLst>
                </a:gridCol>
              </a:tblGrid>
              <a:tr h="0">
                <a:tc>
                  <a:txBody>
                    <a:bodyPr/>
                    <a:lstStyle/>
                    <a:p>
                      <a:pPr algn="ctr"/>
                      <a:r>
                        <a:rPr lang="en-US"/>
                        <a:t>1</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b="1" dirty="0">
                          <a:solidFill>
                            <a:srgbClr val="FF0000"/>
                          </a:solidFill>
                        </a:rPr>
                        <a:t>1</a:t>
                      </a:r>
                      <a:endParaRPr lang="en-US" dirty="0">
                        <a:solidFill>
                          <a:srgbClr val="FF0000"/>
                        </a:solidFill>
                      </a:endParaRP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b="1" dirty="0">
                          <a:solidFill>
                            <a:srgbClr val="FF0000"/>
                          </a:solidFill>
                        </a:rPr>
                        <a:t>0</a:t>
                      </a:r>
                      <a:endParaRPr lang="en-US" dirty="0">
                        <a:solidFill>
                          <a:srgbClr val="FF0000"/>
                        </a:solidFill>
                      </a:endParaRP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b="1" dirty="0">
                          <a:solidFill>
                            <a:srgbClr val="FF0000"/>
                          </a:solidFill>
                        </a:rPr>
                        <a:t>0</a:t>
                      </a:r>
                      <a:endParaRPr lang="en-US" dirty="0">
                        <a:solidFill>
                          <a:srgbClr val="FF0000"/>
                        </a:solidFill>
                      </a:endParaRP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b="1" dirty="0">
                          <a:solidFill>
                            <a:srgbClr val="FF0000"/>
                          </a:solidFill>
                        </a:rPr>
                        <a:t>0</a:t>
                      </a:r>
                      <a:endParaRPr lang="en-US" dirty="0">
                        <a:solidFill>
                          <a:srgbClr val="FF0000"/>
                        </a:solidFill>
                      </a:endParaRP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b="1" dirty="0">
                          <a:solidFill>
                            <a:srgbClr val="FF0000"/>
                          </a:solidFill>
                        </a:rPr>
                        <a:t>0</a:t>
                      </a:r>
                      <a:endParaRPr lang="en-US" dirty="0">
                        <a:solidFill>
                          <a:srgbClr val="FF0000"/>
                        </a:solidFill>
                      </a:endParaRP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b="1" dirty="0">
                          <a:solidFill>
                            <a:srgbClr val="FF0000"/>
                          </a:solidFill>
                        </a:rPr>
                        <a:t>0</a:t>
                      </a:r>
                      <a:endParaRPr lang="en-US" dirty="0">
                        <a:solidFill>
                          <a:srgbClr val="FF0000"/>
                        </a:solidFill>
                      </a:endParaRP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b="1" dirty="0">
                          <a:solidFill>
                            <a:srgbClr val="FF0000"/>
                          </a:solidFill>
                        </a:rPr>
                        <a:t>1</a:t>
                      </a:r>
                      <a:endParaRPr lang="en-US" dirty="0">
                        <a:solidFill>
                          <a:srgbClr val="FF0000"/>
                        </a:solidFill>
                      </a:endParaRP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b="1" dirty="0">
                          <a:solidFill>
                            <a:srgbClr val="FF0000"/>
                          </a:solidFill>
                        </a:rPr>
                        <a:t>0</a:t>
                      </a:r>
                      <a:endParaRPr lang="en-US" dirty="0">
                        <a:solidFill>
                          <a:srgbClr val="FF0000"/>
                        </a:solidFill>
                      </a:endParaRP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dirty="0">
                          <a:solidFill>
                            <a:schemeClr val="tx2">
                              <a:lumMod val="60000"/>
                              <a:lumOff val="40000"/>
                            </a:schemeClr>
                          </a:solidFill>
                        </a:rPr>
                        <a:t>1</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dirty="0">
                          <a:solidFill>
                            <a:schemeClr val="tx2">
                              <a:lumMod val="60000"/>
                              <a:lumOff val="40000"/>
                            </a:schemeClr>
                          </a:solidFill>
                        </a:rPr>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dirty="0">
                          <a:solidFill>
                            <a:schemeClr val="tx2">
                              <a:lumMod val="60000"/>
                              <a:lumOff val="40000"/>
                            </a:schemeClr>
                          </a:solidFill>
                        </a:rPr>
                        <a:t>1</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dirty="0">
                          <a:solidFill>
                            <a:schemeClr val="tx2">
                              <a:lumMod val="60000"/>
                              <a:lumOff val="40000"/>
                            </a:schemeClr>
                          </a:solidFill>
                        </a:rPr>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dirty="0">
                          <a:solidFill>
                            <a:schemeClr val="tx2">
                              <a:lumMod val="60000"/>
                              <a:lumOff val="40000"/>
                            </a:schemeClr>
                          </a:solidFill>
                        </a:rPr>
                        <a:t>1</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dirty="0">
                          <a:solidFill>
                            <a:schemeClr val="tx2">
                              <a:lumMod val="60000"/>
                              <a:lumOff val="40000"/>
                            </a:schemeClr>
                          </a:solidFill>
                        </a:rPr>
                        <a:t>1</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dirty="0">
                          <a:solidFill>
                            <a:schemeClr val="tx2">
                              <a:lumMod val="60000"/>
                              <a:lumOff val="40000"/>
                            </a:schemeClr>
                          </a:solidFill>
                        </a:rPr>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dirty="0"/>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dirty="0"/>
                        <a:t>0</a:t>
                      </a:r>
                    </a:p>
                  </a:txBody>
                  <a:tcPr marL="28575" marR="28575"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extLst>
                  <a:ext uri="{0D108BD9-81ED-4DB2-BD59-A6C34878D82A}">
                    <a16:rowId xmlns:a16="http://schemas.microsoft.com/office/drawing/2014/main" val="451797161"/>
                  </a:ext>
                </a:extLst>
              </a:tr>
            </a:tbl>
          </a:graphicData>
        </a:graphic>
      </p:graphicFrame>
      <p:sp>
        <p:nvSpPr>
          <p:cNvPr id="9" name="Rectangle 6">
            <a:extLst>
              <a:ext uri="{FF2B5EF4-FFF2-40B4-BE49-F238E27FC236}">
                <a16:creationId xmlns:a16="http://schemas.microsoft.com/office/drawing/2014/main" id="{1DCF9A2B-7DF9-D0EA-B501-5398C0BC055E}"/>
              </a:ext>
            </a:extLst>
          </p:cNvPr>
          <p:cNvSpPr>
            <a:spLocks noChangeArrowheads="1"/>
          </p:cNvSpPr>
          <p:nvPr/>
        </p:nvSpPr>
        <p:spPr bwMode="auto">
          <a:xfrm>
            <a:off x="472098" y="37773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937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1600438"/>
          </a:xfrm>
        </p:spPr>
        <p:txBody>
          <a:bodyPr/>
          <a:lstStyle/>
          <a:p>
            <a:r>
              <a:rPr lang="en-US" dirty="0" err="1"/>
              <a:t>Biểu</a:t>
            </a:r>
            <a:r>
              <a:rPr lang="en-US" dirty="0"/>
              <a:t> </a:t>
            </a:r>
            <a:r>
              <a:rPr lang="en-US" dirty="0" err="1"/>
              <a:t>biễu</a:t>
            </a:r>
            <a:r>
              <a:rPr lang="en-US" dirty="0"/>
              <a:t> </a:t>
            </a:r>
            <a:r>
              <a:rPr lang="en-US" dirty="0" err="1"/>
              <a:t>một</a:t>
            </a:r>
            <a:r>
              <a:rPr lang="en-US" dirty="0"/>
              <a:t> </a:t>
            </a:r>
            <a:r>
              <a:rPr lang="en-US" dirty="0" err="1"/>
              <a:t>số</a:t>
            </a:r>
            <a:r>
              <a:rPr lang="en-US" dirty="0"/>
              <a:t> </a:t>
            </a:r>
            <a:r>
              <a:rPr lang="en-US" dirty="0" err="1"/>
              <a:t>thực</a:t>
            </a:r>
            <a:r>
              <a:rPr lang="en-US" dirty="0"/>
              <a:t> </a:t>
            </a:r>
            <a:r>
              <a:rPr lang="en-US" dirty="0" err="1"/>
              <a:t>dưới</a:t>
            </a:r>
            <a:r>
              <a:rPr lang="en-US" dirty="0"/>
              <a:t> </a:t>
            </a:r>
            <a:r>
              <a:rPr lang="en-US" dirty="0" err="1"/>
              <a:t>dạng</a:t>
            </a:r>
            <a:r>
              <a:rPr lang="en-US" dirty="0"/>
              <a:t> IEEE 754.</a:t>
            </a:r>
          </a:p>
          <a:p>
            <a:r>
              <a:rPr lang="en-US" dirty="0" err="1"/>
              <a:t>Ví</a:t>
            </a:r>
            <a:r>
              <a:rPr lang="en-US" dirty="0"/>
              <a:t> </a:t>
            </a:r>
            <a:r>
              <a:rPr lang="en-US" dirty="0" err="1"/>
              <a:t>dụ</a:t>
            </a:r>
            <a:r>
              <a:rPr lang="en-US" dirty="0"/>
              <a:t> </a:t>
            </a:r>
            <a:r>
              <a:rPr lang="en-US" dirty="0" err="1"/>
              <a:t>biểu</a:t>
            </a:r>
            <a:r>
              <a:rPr lang="en-US" dirty="0"/>
              <a:t> </a:t>
            </a:r>
            <a:r>
              <a:rPr lang="en-US" dirty="0" err="1"/>
              <a:t>diễn</a:t>
            </a:r>
            <a:r>
              <a:rPr lang="en-US" dirty="0"/>
              <a:t> </a:t>
            </a:r>
            <a:r>
              <a:rPr lang="en-US" dirty="0" err="1"/>
              <a:t>số</a:t>
            </a:r>
            <a:r>
              <a:rPr lang="en-US" dirty="0"/>
              <a:t> 85.125.</a:t>
            </a:r>
          </a:p>
          <a:p>
            <a:r>
              <a:rPr lang="en-US" dirty="0" err="1"/>
              <a:t>Bước</a:t>
            </a:r>
            <a:r>
              <a:rPr lang="en-US" dirty="0"/>
              <a:t> 1: </a:t>
            </a:r>
            <a:r>
              <a:rPr lang="en-US" dirty="0" err="1"/>
              <a:t>tách</a:t>
            </a:r>
            <a:r>
              <a:rPr lang="en-US" dirty="0"/>
              <a:t> </a:t>
            </a:r>
            <a:r>
              <a:rPr lang="en-US" dirty="0" err="1"/>
              <a:t>riêng</a:t>
            </a:r>
            <a:r>
              <a:rPr lang="en-US" dirty="0"/>
              <a:t> </a:t>
            </a:r>
            <a:r>
              <a:rPr lang="en-US" dirty="0" err="1"/>
              <a:t>phần</a:t>
            </a:r>
            <a:r>
              <a:rPr lang="en-US" dirty="0"/>
              <a:t> </a:t>
            </a:r>
            <a:r>
              <a:rPr lang="en-US" dirty="0" err="1"/>
              <a:t>số</a:t>
            </a:r>
            <a:r>
              <a:rPr lang="en-US" dirty="0"/>
              <a:t> </a:t>
            </a:r>
            <a:r>
              <a:rPr lang="en-US" dirty="0" err="1"/>
              <a:t>nguyên</a:t>
            </a:r>
            <a:r>
              <a:rPr lang="en-US" dirty="0"/>
              <a:t> </a:t>
            </a:r>
            <a:r>
              <a:rPr lang="en-US" dirty="0" err="1"/>
              <a:t>và</a:t>
            </a:r>
            <a:r>
              <a:rPr lang="en-US" dirty="0"/>
              <a:t> </a:t>
            </a:r>
            <a:r>
              <a:rPr lang="en-US" dirty="0" err="1"/>
              <a:t>phần</a:t>
            </a:r>
            <a:r>
              <a:rPr lang="en-US" dirty="0"/>
              <a:t> </a:t>
            </a:r>
            <a:r>
              <a:rPr lang="en-US" dirty="0" err="1"/>
              <a:t>thâp</a:t>
            </a:r>
            <a:r>
              <a:rPr lang="en-US" dirty="0"/>
              <a:t> </a:t>
            </a:r>
            <a:r>
              <a:rPr lang="en-US" dirty="0" err="1"/>
              <a:t>phân</a:t>
            </a:r>
            <a:r>
              <a:rPr lang="en-US" dirty="0"/>
              <a:t>.</a:t>
            </a:r>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27</a:t>
            </a:fld>
            <a:endParaRPr lang="en-US" dirty="0"/>
          </a:p>
        </p:txBody>
      </p:sp>
      <p:pic>
        <p:nvPicPr>
          <p:cNvPr id="3076" name="Picture 4">
            <a:extLst>
              <a:ext uri="{FF2B5EF4-FFF2-40B4-BE49-F238E27FC236}">
                <a16:creationId xmlns:a16="http://schemas.microsoft.com/office/drawing/2014/main" id="{5E15BCA0-14FB-7F17-40D9-7E48CAC5C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357" y="3251200"/>
            <a:ext cx="4927284" cy="296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22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800219"/>
          </a:xfrm>
        </p:spPr>
        <p:txBody>
          <a:bodyPr/>
          <a:lstStyle/>
          <a:p>
            <a:r>
              <a:rPr lang="en-US" dirty="0" err="1"/>
              <a:t>Bước</a:t>
            </a:r>
            <a:r>
              <a:rPr lang="en-US" dirty="0"/>
              <a:t> 2: </a:t>
            </a:r>
            <a:r>
              <a:rPr lang="en-US" dirty="0" err="1"/>
              <a:t>Chuyển</a:t>
            </a:r>
            <a:r>
              <a:rPr lang="en-US" dirty="0"/>
              <a:t> </a:t>
            </a:r>
            <a:r>
              <a:rPr lang="en-US" dirty="0" err="1"/>
              <a:t>đổi</a:t>
            </a:r>
            <a:r>
              <a:rPr lang="en-US" dirty="0"/>
              <a:t> </a:t>
            </a:r>
            <a:r>
              <a:rPr lang="en-US" dirty="0" err="1"/>
              <a:t>số</a:t>
            </a:r>
            <a:r>
              <a:rPr lang="en-US" dirty="0"/>
              <a:t> </a:t>
            </a:r>
            <a:r>
              <a:rPr lang="en-US" dirty="0" err="1"/>
              <a:t>nguyên</a:t>
            </a:r>
            <a:r>
              <a:rPr lang="en-US" dirty="0"/>
              <a:t> </a:t>
            </a:r>
            <a:r>
              <a:rPr lang="en-US" dirty="0" err="1"/>
              <a:t>về</a:t>
            </a:r>
            <a:r>
              <a:rPr lang="en-US" dirty="0"/>
              <a:t> </a:t>
            </a:r>
            <a:r>
              <a:rPr lang="en-US" dirty="0" err="1"/>
              <a:t>dạng</a:t>
            </a:r>
            <a:r>
              <a:rPr lang="en-US" dirty="0"/>
              <a:t> </a:t>
            </a:r>
            <a:r>
              <a:rPr lang="en-US" dirty="0" err="1"/>
              <a:t>nhị</a:t>
            </a:r>
            <a:r>
              <a:rPr lang="en-US" dirty="0"/>
              <a:t> </a:t>
            </a:r>
            <a:r>
              <a:rPr lang="en-US" dirty="0" err="1"/>
              <a:t>phân</a:t>
            </a:r>
            <a:endParaRPr lang="en-US" dirty="0"/>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28</a:t>
            </a:fld>
            <a:endParaRPr lang="en-US" dirty="0"/>
          </a:p>
        </p:txBody>
      </p:sp>
      <p:pic>
        <p:nvPicPr>
          <p:cNvPr id="4098" name="Picture 2">
            <a:extLst>
              <a:ext uri="{FF2B5EF4-FFF2-40B4-BE49-F238E27FC236}">
                <a16:creationId xmlns:a16="http://schemas.microsoft.com/office/drawing/2014/main" id="{BB9D1485-FC8C-3E69-0B28-BBE234A7D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769" y="2422742"/>
            <a:ext cx="3392461" cy="377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8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800219"/>
          </a:xfrm>
        </p:spPr>
        <p:txBody>
          <a:bodyPr/>
          <a:lstStyle/>
          <a:p>
            <a:r>
              <a:rPr lang="en-US" dirty="0" err="1"/>
              <a:t>Bước</a:t>
            </a:r>
            <a:r>
              <a:rPr lang="en-US" dirty="0"/>
              <a:t> 3: </a:t>
            </a:r>
            <a:r>
              <a:rPr lang="en-US" dirty="0" err="1"/>
              <a:t>Chuyển</a:t>
            </a:r>
            <a:r>
              <a:rPr lang="en-US" dirty="0"/>
              <a:t> </a:t>
            </a:r>
            <a:r>
              <a:rPr lang="en-US" dirty="0" err="1"/>
              <a:t>đổi</a:t>
            </a:r>
            <a:r>
              <a:rPr lang="en-US" dirty="0"/>
              <a:t> </a:t>
            </a:r>
            <a:r>
              <a:rPr lang="en-US" dirty="0" err="1"/>
              <a:t>phần</a:t>
            </a:r>
            <a:r>
              <a:rPr lang="en-US" dirty="0"/>
              <a:t> </a:t>
            </a:r>
            <a:r>
              <a:rPr lang="en-US" dirty="0" err="1"/>
              <a:t>thâp</a:t>
            </a:r>
            <a:r>
              <a:rPr lang="en-US" dirty="0"/>
              <a:t> </a:t>
            </a:r>
            <a:r>
              <a:rPr lang="en-US" dirty="0" err="1"/>
              <a:t>phân</a:t>
            </a:r>
            <a:r>
              <a:rPr lang="en-US" dirty="0"/>
              <a:t> </a:t>
            </a:r>
            <a:r>
              <a:rPr lang="en-US" dirty="0" err="1"/>
              <a:t>về</a:t>
            </a:r>
            <a:r>
              <a:rPr lang="en-US" dirty="0"/>
              <a:t> </a:t>
            </a:r>
            <a:r>
              <a:rPr lang="en-US" dirty="0" err="1"/>
              <a:t>dạng</a:t>
            </a:r>
            <a:r>
              <a:rPr lang="en-US" dirty="0"/>
              <a:t> </a:t>
            </a:r>
            <a:r>
              <a:rPr lang="en-US" dirty="0" err="1"/>
              <a:t>nhị</a:t>
            </a:r>
            <a:r>
              <a:rPr lang="en-US" dirty="0"/>
              <a:t> </a:t>
            </a:r>
            <a:r>
              <a:rPr lang="en-US" dirty="0" err="1"/>
              <a:t>phân</a:t>
            </a:r>
            <a:r>
              <a:rPr lang="en-US" dirty="0"/>
              <a:t> </a:t>
            </a:r>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29</a:t>
            </a:fld>
            <a:endParaRPr lang="en-US" dirty="0"/>
          </a:p>
        </p:txBody>
      </p:sp>
      <p:pic>
        <p:nvPicPr>
          <p:cNvPr id="5122" name="Picture 2">
            <a:extLst>
              <a:ext uri="{FF2B5EF4-FFF2-40B4-BE49-F238E27FC236}">
                <a16:creationId xmlns:a16="http://schemas.microsoft.com/office/drawing/2014/main" id="{F1DAD694-2FCE-A618-C893-83035D479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158" y="2561024"/>
            <a:ext cx="4514850"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DA9F0C-DF7E-4FF6-64D8-1741FCC2592E}"/>
              </a:ext>
            </a:extLst>
          </p:cNvPr>
          <p:cNvSpPr txBox="1"/>
          <p:nvPr/>
        </p:nvSpPr>
        <p:spPr>
          <a:xfrm>
            <a:off x="8169008" y="3234492"/>
            <a:ext cx="3730754" cy="923330"/>
          </a:xfrm>
          <a:prstGeom prst="rect">
            <a:avLst/>
          </a:prstGeom>
          <a:noFill/>
        </p:spPr>
        <p:txBody>
          <a:bodyPr wrap="square" rtlCol="0">
            <a:spAutoFit/>
          </a:bodyPr>
          <a:lstStyle/>
          <a:p>
            <a:pPr algn="l"/>
            <a:r>
              <a:rPr lang="en-US" dirty="0" err="1"/>
              <a:t>Lưu</a:t>
            </a:r>
            <a:r>
              <a:rPr lang="en-US" dirty="0"/>
              <a:t> ý: </a:t>
            </a:r>
            <a:r>
              <a:rPr lang="en-US" dirty="0" err="1"/>
              <a:t>nhân</a:t>
            </a:r>
            <a:r>
              <a:rPr lang="en-US" dirty="0"/>
              <a:t> </a:t>
            </a:r>
            <a:r>
              <a:rPr lang="en-US" dirty="0" err="1"/>
              <a:t>với</a:t>
            </a:r>
            <a:r>
              <a:rPr lang="en-US" dirty="0"/>
              <a:t> 2 </a:t>
            </a:r>
            <a:r>
              <a:rPr lang="en-US" dirty="0" err="1"/>
              <a:t>cho</a:t>
            </a:r>
            <a:r>
              <a:rPr lang="en-US" dirty="0"/>
              <a:t> </a:t>
            </a:r>
            <a:r>
              <a:rPr lang="en-US" dirty="0" err="1"/>
              <a:t>tới</a:t>
            </a:r>
            <a:r>
              <a:rPr lang="en-US" dirty="0"/>
              <a:t> </a:t>
            </a:r>
            <a:r>
              <a:rPr lang="en-US" dirty="0" err="1"/>
              <a:t>khi</a:t>
            </a:r>
            <a:r>
              <a:rPr lang="en-US" dirty="0"/>
              <a:t> </a:t>
            </a:r>
            <a:r>
              <a:rPr lang="en-US" dirty="0" err="1"/>
              <a:t>xuất</a:t>
            </a:r>
            <a:r>
              <a:rPr lang="en-US" dirty="0"/>
              <a:t> </a:t>
            </a:r>
            <a:r>
              <a:rPr lang="en-US" dirty="0" err="1"/>
              <a:t>hiện</a:t>
            </a:r>
            <a:r>
              <a:rPr lang="en-US" dirty="0"/>
              <a:t> </a:t>
            </a:r>
            <a:r>
              <a:rPr lang="en-US" dirty="0" err="1"/>
              <a:t>số</a:t>
            </a:r>
            <a:r>
              <a:rPr lang="en-US" dirty="0"/>
              <a:t> 1 </a:t>
            </a:r>
            <a:r>
              <a:rPr lang="en-US" dirty="0" err="1"/>
              <a:t>hoặc</a:t>
            </a:r>
            <a:r>
              <a:rPr lang="en-US" dirty="0"/>
              <a:t> </a:t>
            </a:r>
            <a:r>
              <a:rPr lang="en-US" dirty="0" err="1"/>
              <a:t>là</a:t>
            </a:r>
            <a:r>
              <a:rPr lang="en-US" dirty="0"/>
              <a:t> </a:t>
            </a:r>
            <a:r>
              <a:rPr lang="en-US" dirty="0" err="1"/>
              <a:t>trùng</a:t>
            </a:r>
            <a:r>
              <a:rPr lang="en-US" dirty="0"/>
              <a:t> </a:t>
            </a:r>
            <a:r>
              <a:rPr lang="en-US" dirty="0" err="1"/>
              <a:t>với</a:t>
            </a:r>
            <a:r>
              <a:rPr lang="en-US" dirty="0"/>
              <a:t> </a:t>
            </a:r>
            <a:r>
              <a:rPr lang="en-US" dirty="0" err="1"/>
              <a:t>số</a:t>
            </a:r>
            <a:r>
              <a:rPr lang="en-US" dirty="0"/>
              <a:t> </a:t>
            </a:r>
            <a:r>
              <a:rPr lang="en-US" dirty="0" err="1"/>
              <a:t>mình</a:t>
            </a:r>
            <a:r>
              <a:rPr lang="en-US" dirty="0"/>
              <a:t> </a:t>
            </a:r>
            <a:r>
              <a:rPr lang="en-US" dirty="0" err="1"/>
              <a:t>đã</a:t>
            </a:r>
            <a:r>
              <a:rPr lang="en-US" dirty="0"/>
              <a:t> </a:t>
            </a:r>
            <a:r>
              <a:rPr lang="en-US" dirty="0" err="1"/>
              <a:t>xuất</a:t>
            </a:r>
            <a:r>
              <a:rPr lang="en-US" dirty="0"/>
              <a:t> </a:t>
            </a:r>
            <a:r>
              <a:rPr lang="en-US" dirty="0" err="1"/>
              <a:t>hiện</a:t>
            </a:r>
            <a:r>
              <a:rPr lang="en-US" dirty="0"/>
              <a:t> ở </a:t>
            </a:r>
            <a:r>
              <a:rPr lang="en-US" dirty="0" err="1"/>
              <a:t>trước</a:t>
            </a:r>
            <a:r>
              <a:rPr lang="en-US" dirty="0"/>
              <a:t> </a:t>
            </a:r>
            <a:r>
              <a:rPr lang="en-US" dirty="0" err="1"/>
              <a:t>đó</a:t>
            </a:r>
            <a:r>
              <a:rPr lang="en-US" dirty="0"/>
              <a:t>, </a:t>
            </a:r>
            <a:r>
              <a:rPr lang="en-US" dirty="0" err="1"/>
              <a:t>vd</a:t>
            </a:r>
            <a:r>
              <a:rPr lang="en-US" dirty="0"/>
              <a:t>: 0.3. </a:t>
            </a:r>
          </a:p>
        </p:txBody>
      </p:sp>
    </p:spTree>
    <p:extLst>
      <p:ext uri="{BB962C8B-B14F-4D97-AF65-F5344CB8AC3E}">
        <p14:creationId xmlns:p14="http://schemas.microsoft.com/office/powerpoint/2010/main" val="36474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DFB6-68D7-FDB5-5147-92A51E587D56}"/>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trong</a:t>
            </a:r>
            <a:r>
              <a:rPr lang="en-US" dirty="0"/>
              <a:t> C</a:t>
            </a:r>
          </a:p>
        </p:txBody>
      </p:sp>
      <p:sp>
        <p:nvSpPr>
          <p:cNvPr id="3" name="Text Placeholder 2">
            <a:extLst>
              <a:ext uri="{FF2B5EF4-FFF2-40B4-BE49-F238E27FC236}">
                <a16:creationId xmlns:a16="http://schemas.microsoft.com/office/drawing/2014/main" id="{669838B6-3E0B-440F-1A57-449E8C2FD4B3}"/>
              </a:ext>
            </a:extLst>
          </p:cNvPr>
          <p:cNvSpPr>
            <a:spLocks noGrp="1"/>
          </p:cNvSpPr>
          <p:nvPr>
            <p:ph type="body" idx="1"/>
          </p:nvPr>
        </p:nvSpPr>
        <p:spPr>
          <a:xfrm>
            <a:off x="76200" y="1959992"/>
            <a:ext cx="12039598" cy="2523768"/>
          </a:xfrm>
        </p:spPr>
        <p:txBody>
          <a:bodyPr/>
          <a:lstStyle/>
          <a:p>
            <a:r>
              <a:rPr lang="en-US" dirty="0" err="1"/>
              <a:t>Quy</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thì</a:t>
            </a:r>
            <a:r>
              <a:rPr lang="en-US" dirty="0"/>
              <a:t> </a:t>
            </a:r>
            <a:r>
              <a:rPr lang="en-US" dirty="0" err="1"/>
              <a:t>gồm</a:t>
            </a:r>
            <a:r>
              <a:rPr lang="en-US" dirty="0"/>
              <a:t> </a:t>
            </a:r>
            <a:r>
              <a:rPr lang="en-US" dirty="0" err="1"/>
              <a:t>có</a:t>
            </a:r>
            <a:r>
              <a:rPr lang="en-US" dirty="0"/>
              <a:t> 4 </a:t>
            </a:r>
            <a:r>
              <a:rPr lang="en-US" dirty="0" err="1"/>
              <a:t>phần</a:t>
            </a:r>
            <a:r>
              <a:rPr lang="en-US" dirty="0"/>
              <a:t> </a:t>
            </a:r>
            <a:r>
              <a:rPr lang="en-US" dirty="0" err="1"/>
              <a:t>chính</a:t>
            </a:r>
            <a:r>
              <a:rPr lang="en-US" dirty="0"/>
              <a:t>:</a:t>
            </a:r>
          </a:p>
          <a:p>
            <a:pPr lvl="1"/>
            <a:r>
              <a:rPr lang="en-US" dirty="0" err="1"/>
              <a:t>Tiền</a:t>
            </a:r>
            <a:r>
              <a:rPr lang="en-US" dirty="0"/>
              <a:t> </a:t>
            </a:r>
            <a:r>
              <a:rPr lang="en-US" dirty="0" err="1"/>
              <a:t>xử</a:t>
            </a:r>
            <a:r>
              <a:rPr lang="en-US" dirty="0"/>
              <a:t> </a:t>
            </a:r>
            <a:r>
              <a:rPr lang="en-US" dirty="0" err="1"/>
              <a:t>lý</a:t>
            </a:r>
            <a:r>
              <a:rPr lang="en-US" dirty="0"/>
              <a:t>(Preprocessor).</a:t>
            </a:r>
          </a:p>
          <a:p>
            <a:pPr lvl="1"/>
            <a:r>
              <a:rPr lang="en-US" dirty="0" err="1"/>
              <a:t>Biên</a:t>
            </a:r>
            <a:r>
              <a:rPr lang="en-US" dirty="0"/>
              <a:t> </a:t>
            </a:r>
            <a:r>
              <a:rPr lang="en-US" dirty="0" err="1"/>
              <a:t>dịch</a:t>
            </a:r>
            <a:r>
              <a:rPr lang="en-US" dirty="0"/>
              <a:t>(Compilation ).</a:t>
            </a:r>
          </a:p>
          <a:p>
            <a:pPr lvl="1"/>
            <a:r>
              <a:rPr lang="en-US" dirty="0" err="1"/>
              <a:t>Lắp</a:t>
            </a:r>
            <a:r>
              <a:rPr lang="en-US" dirty="0"/>
              <a:t> </a:t>
            </a:r>
            <a:r>
              <a:rPr lang="en-US" dirty="0" err="1"/>
              <a:t>ráp</a:t>
            </a:r>
            <a:r>
              <a:rPr lang="en-US" dirty="0"/>
              <a:t>(Assembling)</a:t>
            </a:r>
          </a:p>
          <a:p>
            <a:pPr lvl="1"/>
            <a:r>
              <a:rPr lang="en-US" dirty="0" err="1"/>
              <a:t>Liên</a:t>
            </a:r>
            <a:r>
              <a:rPr lang="en-US" dirty="0"/>
              <a:t> </a:t>
            </a:r>
            <a:r>
              <a:rPr lang="en-US" dirty="0" err="1"/>
              <a:t>kết</a:t>
            </a:r>
            <a:r>
              <a:rPr lang="en-US" dirty="0"/>
              <a:t>(Linker )</a:t>
            </a:r>
          </a:p>
          <a:p>
            <a:endParaRPr lang="en-US" dirty="0"/>
          </a:p>
        </p:txBody>
      </p:sp>
      <p:sp>
        <p:nvSpPr>
          <p:cNvPr id="4" name="Footer Placeholder 3">
            <a:extLst>
              <a:ext uri="{FF2B5EF4-FFF2-40B4-BE49-F238E27FC236}">
                <a16:creationId xmlns:a16="http://schemas.microsoft.com/office/drawing/2014/main" id="{451DFEEF-65DE-8F3A-5787-41792AE77A92}"/>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653861F6-7A31-F453-9B09-416AF7A633D9}"/>
              </a:ext>
            </a:extLst>
          </p:cNvPr>
          <p:cNvSpPr>
            <a:spLocks noGrp="1"/>
          </p:cNvSpPr>
          <p:nvPr>
            <p:ph type="sldNum" sz="quarter" idx="12"/>
          </p:nvPr>
        </p:nvSpPr>
        <p:spPr/>
        <p:txBody>
          <a:bodyPr/>
          <a:lstStyle/>
          <a:p>
            <a:fld id="{895FEF92-9DF9-4F07-9BFC-C704DBAB3A6D}" type="slidenum">
              <a:rPr lang="en-US" smtClean="0"/>
              <a:pPr/>
              <a:t>3</a:t>
            </a:fld>
            <a:endParaRPr lang="en-US" dirty="0"/>
          </a:p>
        </p:txBody>
      </p:sp>
      <p:pic>
        <p:nvPicPr>
          <p:cNvPr id="7" name="Picture 6">
            <a:extLst>
              <a:ext uri="{FF2B5EF4-FFF2-40B4-BE49-F238E27FC236}">
                <a16:creationId xmlns:a16="http://schemas.microsoft.com/office/drawing/2014/main" id="{760E49FD-BE04-179F-BAF8-19E795010BFA}"/>
              </a:ext>
            </a:extLst>
          </p:cNvPr>
          <p:cNvPicPr>
            <a:picLocks noChangeAspect="1"/>
          </p:cNvPicPr>
          <p:nvPr/>
        </p:nvPicPr>
        <p:blipFill>
          <a:blip r:embed="rId2"/>
          <a:stretch>
            <a:fillRect/>
          </a:stretch>
        </p:blipFill>
        <p:spPr>
          <a:xfrm>
            <a:off x="123824" y="4097384"/>
            <a:ext cx="5972175" cy="2419350"/>
          </a:xfrm>
          <a:prstGeom prst="rect">
            <a:avLst/>
          </a:prstGeom>
        </p:spPr>
      </p:pic>
      <p:pic>
        <p:nvPicPr>
          <p:cNvPr id="1026" name="Picture 2">
            <a:extLst>
              <a:ext uri="{FF2B5EF4-FFF2-40B4-BE49-F238E27FC236}">
                <a16:creationId xmlns:a16="http://schemas.microsoft.com/office/drawing/2014/main" id="{9757347A-1CAA-0F51-4424-7474008A8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3" y="3679750"/>
            <a:ext cx="585787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388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800219"/>
          </a:xfrm>
        </p:spPr>
        <p:txBody>
          <a:bodyPr/>
          <a:lstStyle/>
          <a:p>
            <a:r>
              <a:rPr lang="en-US" dirty="0" err="1"/>
              <a:t>Bước</a:t>
            </a:r>
            <a:r>
              <a:rPr lang="en-US" dirty="0"/>
              <a:t> 4: </a:t>
            </a:r>
            <a:r>
              <a:rPr lang="en-US" dirty="0" err="1"/>
              <a:t>Kết</a:t>
            </a:r>
            <a:r>
              <a:rPr lang="en-US" dirty="0"/>
              <a:t> </a:t>
            </a:r>
            <a:r>
              <a:rPr lang="en-US" dirty="0" err="1"/>
              <a:t>hợp</a:t>
            </a:r>
            <a:r>
              <a:rPr lang="en-US" dirty="0"/>
              <a:t> </a:t>
            </a:r>
            <a:r>
              <a:rPr lang="en-US" dirty="0" err="1"/>
              <a:t>hai</a:t>
            </a:r>
            <a:r>
              <a:rPr lang="en-US" dirty="0"/>
              <a:t> </a:t>
            </a:r>
            <a:r>
              <a:rPr lang="en-US" dirty="0" err="1"/>
              <a:t>phần</a:t>
            </a:r>
            <a:r>
              <a:rPr lang="en-US" dirty="0"/>
              <a:t> </a:t>
            </a:r>
            <a:r>
              <a:rPr lang="en-US" dirty="0" err="1"/>
              <a:t>vừa</a:t>
            </a:r>
            <a:r>
              <a:rPr lang="en-US" dirty="0"/>
              <a:t> </a:t>
            </a:r>
            <a:r>
              <a:rPr lang="en-US" dirty="0" err="1"/>
              <a:t>tính</a:t>
            </a:r>
            <a:r>
              <a:rPr lang="en-US" dirty="0"/>
              <a:t> </a:t>
            </a:r>
            <a:r>
              <a:rPr lang="en-US" dirty="0" err="1"/>
              <a:t>lại</a:t>
            </a:r>
            <a:r>
              <a:rPr lang="en-US" dirty="0"/>
              <a:t>.</a:t>
            </a:r>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30</a:t>
            </a:fld>
            <a:endParaRPr lang="en-US" dirty="0"/>
          </a:p>
        </p:txBody>
      </p:sp>
      <p:pic>
        <p:nvPicPr>
          <p:cNvPr id="6146" name="Picture 2">
            <a:extLst>
              <a:ext uri="{FF2B5EF4-FFF2-40B4-BE49-F238E27FC236}">
                <a16:creationId xmlns:a16="http://schemas.microsoft.com/office/drawing/2014/main" id="{35C099C3-9146-9E67-3D9D-031CEE7CE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027" y="2506491"/>
            <a:ext cx="4921944" cy="348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312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800219"/>
          </a:xfrm>
        </p:spPr>
        <p:txBody>
          <a:bodyPr/>
          <a:lstStyle/>
          <a:p>
            <a:r>
              <a:rPr lang="en-US" dirty="0" err="1"/>
              <a:t>Bước</a:t>
            </a:r>
            <a:r>
              <a:rPr lang="en-US" dirty="0"/>
              <a:t> 5: </a:t>
            </a:r>
            <a:r>
              <a:rPr lang="en-US" dirty="0" err="1"/>
              <a:t>Chuyển</a:t>
            </a:r>
            <a:r>
              <a:rPr lang="en-US" dirty="0"/>
              <a:t> </a:t>
            </a:r>
            <a:r>
              <a:rPr lang="en-US" dirty="0" err="1"/>
              <a:t>đổi</a:t>
            </a:r>
            <a:r>
              <a:rPr lang="en-US" dirty="0"/>
              <a:t> </a:t>
            </a:r>
            <a:r>
              <a:rPr lang="en-US" dirty="0" err="1"/>
              <a:t>về</a:t>
            </a:r>
            <a:r>
              <a:rPr lang="en-US" dirty="0"/>
              <a:t> </a:t>
            </a:r>
            <a:r>
              <a:rPr lang="en-US" dirty="0" err="1"/>
              <a:t>dạng</a:t>
            </a:r>
            <a:r>
              <a:rPr lang="en-US" dirty="0"/>
              <a:t> </a:t>
            </a:r>
            <a:r>
              <a:rPr lang="en-US" dirty="0" err="1"/>
              <a:t>mũ</a:t>
            </a:r>
            <a:r>
              <a:rPr lang="en-US" dirty="0"/>
              <a:t> </a:t>
            </a:r>
            <a:r>
              <a:rPr lang="en-US" dirty="0" err="1"/>
              <a:t>theo</a:t>
            </a:r>
            <a:r>
              <a:rPr lang="en-US" dirty="0"/>
              <a:t> </a:t>
            </a:r>
            <a:r>
              <a:rPr lang="en-US" dirty="0" err="1"/>
              <a:t>công</a:t>
            </a:r>
            <a:r>
              <a:rPr lang="en-US" dirty="0"/>
              <a:t> </a:t>
            </a:r>
            <a:r>
              <a:rPr lang="en-US" dirty="0" err="1"/>
              <a:t>thức</a:t>
            </a:r>
            <a:r>
              <a:rPr lang="en-US" dirty="0"/>
              <a:t> </a:t>
            </a:r>
            <a:r>
              <a:rPr lang="en-US" dirty="0" err="1"/>
              <a:t>toán</a:t>
            </a:r>
            <a:r>
              <a:rPr lang="en-US" dirty="0"/>
              <a:t> </a:t>
            </a:r>
            <a:r>
              <a:rPr lang="en-US" dirty="0" err="1"/>
              <a:t>học</a:t>
            </a:r>
            <a:r>
              <a:rPr lang="en-US" dirty="0"/>
              <a:t>.</a:t>
            </a:r>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31</a:t>
            </a:fld>
            <a:endParaRPr lang="en-US" dirty="0"/>
          </a:p>
        </p:txBody>
      </p:sp>
      <p:pic>
        <p:nvPicPr>
          <p:cNvPr id="7170" name="Picture 2">
            <a:extLst>
              <a:ext uri="{FF2B5EF4-FFF2-40B4-BE49-F238E27FC236}">
                <a16:creationId xmlns:a16="http://schemas.microsoft.com/office/drawing/2014/main" id="{BC8ED33E-66C0-8BF1-D39E-E60A88BDA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410" y="2360101"/>
            <a:ext cx="6205178" cy="381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742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800219"/>
          </a:xfrm>
        </p:spPr>
        <p:txBody>
          <a:bodyPr/>
          <a:lstStyle/>
          <a:p>
            <a:r>
              <a:rPr lang="en-US" dirty="0" err="1"/>
              <a:t>Bước</a:t>
            </a:r>
            <a:r>
              <a:rPr lang="en-US" dirty="0"/>
              <a:t> 7: </a:t>
            </a:r>
            <a:r>
              <a:rPr lang="en-US" dirty="0" err="1"/>
              <a:t>Xác</a:t>
            </a:r>
            <a:r>
              <a:rPr lang="en-US" dirty="0"/>
              <a:t> </a:t>
            </a:r>
            <a:r>
              <a:rPr lang="en-US" dirty="0" err="1"/>
              <a:t>định</a:t>
            </a:r>
            <a:r>
              <a:rPr lang="en-US" dirty="0"/>
              <a:t> </a:t>
            </a:r>
            <a:r>
              <a:rPr lang="en-US" dirty="0" err="1"/>
              <a:t>dấu</a:t>
            </a:r>
            <a:r>
              <a:rPr lang="en-US" dirty="0"/>
              <a:t>.</a:t>
            </a:r>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32</a:t>
            </a:fld>
            <a:endParaRPr lang="en-US" dirty="0"/>
          </a:p>
        </p:txBody>
      </p:sp>
      <p:pic>
        <p:nvPicPr>
          <p:cNvPr id="8194" name="Picture 2">
            <a:extLst>
              <a:ext uri="{FF2B5EF4-FFF2-40B4-BE49-F238E27FC236}">
                <a16:creationId xmlns:a16="http://schemas.microsoft.com/office/drawing/2014/main" id="{EEE5CDA2-97C9-47F6-EB53-4C61FD967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1" y="2902307"/>
            <a:ext cx="513397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52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1661993"/>
          </a:xfrm>
        </p:spPr>
        <p:txBody>
          <a:bodyPr/>
          <a:lstStyle/>
          <a:p>
            <a:r>
              <a:rPr lang="en-US" dirty="0" err="1"/>
              <a:t>Bước</a:t>
            </a:r>
            <a:r>
              <a:rPr lang="en-US" dirty="0"/>
              <a:t> 8: </a:t>
            </a:r>
            <a:r>
              <a:rPr lang="en-US" dirty="0" err="1"/>
              <a:t>Xác</a:t>
            </a:r>
            <a:r>
              <a:rPr lang="en-US" dirty="0"/>
              <a:t> </a:t>
            </a:r>
            <a:r>
              <a:rPr lang="en-US" dirty="0" err="1"/>
              <a:t>định</a:t>
            </a:r>
            <a:r>
              <a:rPr lang="en-US" dirty="0"/>
              <a:t> </a:t>
            </a:r>
            <a:r>
              <a:rPr lang="en-US" dirty="0" err="1"/>
              <a:t>số</a:t>
            </a:r>
            <a:r>
              <a:rPr lang="en-US" dirty="0"/>
              <a:t> </a:t>
            </a:r>
            <a:r>
              <a:rPr lang="en-US" dirty="0" err="1"/>
              <a:t>mũ</a:t>
            </a:r>
            <a:r>
              <a:rPr lang="en-US" dirty="0"/>
              <a:t>.</a:t>
            </a:r>
          </a:p>
          <a:p>
            <a:pPr lvl="1"/>
            <a:r>
              <a:rPr lang="en-US" dirty="0" err="1"/>
              <a:t>Độ</a:t>
            </a:r>
            <a:r>
              <a:rPr lang="en-US" dirty="0"/>
              <a:t> </a:t>
            </a:r>
            <a:r>
              <a:rPr lang="en-US" dirty="0" err="1"/>
              <a:t>lệch</a:t>
            </a:r>
            <a:r>
              <a:rPr lang="en-US" dirty="0"/>
              <a:t> </a:t>
            </a:r>
            <a:r>
              <a:rPr lang="en-US" dirty="0" err="1"/>
              <a:t>mũ</a:t>
            </a:r>
            <a:r>
              <a:rPr lang="en-US" dirty="0"/>
              <a:t> </a:t>
            </a:r>
            <a:r>
              <a:rPr lang="en-US" dirty="0" err="1"/>
              <a:t>đơn</a:t>
            </a:r>
            <a:r>
              <a:rPr lang="en-US" dirty="0"/>
              <a:t> +127: Do </a:t>
            </a:r>
            <a:r>
              <a:rPr lang="en-US" dirty="0" err="1"/>
              <a:t>đó</a:t>
            </a:r>
            <a:r>
              <a:rPr lang="en-US" dirty="0"/>
              <a:t>, </a:t>
            </a:r>
            <a:r>
              <a:rPr lang="en-US" dirty="0" err="1"/>
              <a:t>số</a:t>
            </a:r>
            <a:r>
              <a:rPr lang="en-US" dirty="0"/>
              <a:t> </a:t>
            </a:r>
            <a:r>
              <a:rPr lang="en-US" dirty="0" err="1"/>
              <a:t>mũ</a:t>
            </a:r>
            <a:r>
              <a:rPr lang="en-US" dirty="0"/>
              <a:t> </a:t>
            </a:r>
            <a:r>
              <a:rPr lang="en-US" dirty="0" err="1"/>
              <a:t>bạn</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là</a:t>
            </a:r>
            <a:r>
              <a:rPr lang="en-US" dirty="0"/>
              <a:t> 127+6 </a:t>
            </a:r>
            <a:r>
              <a:rPr lang="en-US" dirty="0" err="1"/>
              <a:t>là</a:t>
            </a:r>
            <a:r>
              <a:rPr lang="en-US" dirty="0"/>
              <a:t> 133.</a:t>
            </a:r>
          </a:p>
          <a:p>
            <a:pPr lvl="1"/>
            <a:r>
              <a:rPr lang="en-US" dirty="0" err="1"/>
              <a:t>Độ</a:t>
            </a:r>
            <a:r>
              <a:rPr lang="en-US" dirty="0"/>
              <a:t> </a:t>
            </a:r>
            <a:r>
              <a:rPr lang="en-US" dirty="0" err="1"/>
              <a:t>lệch</a:t>
            </a:r>
            <a:r>
              <a:rPr lang="en-US" dirty="0"/>
              <a:t> </a:t>
            </a:r>
            <a:r>
              <a:rPr lang="en-US" dirty="0" err="1"/>
              <a:t>mũ</a:t>
            </a:r>
            <a:r>
              <a:rPr lang="en-US" dirty="0"/>
              <a:t> </a:t>
            </a:r>
            <a:r>
              <a:rPr lang="en-US" dirty="0" err="1"/>
              <a:t>đôi</a:t>
            </a:r>
            <a:r>
              <a:rPr lang="en-US" dirty="0"/>
              <a:t> </a:t>
            </a:r>
            <a:r>
              <a:rPr lang="en-US" dirty="0" err="1"/>
              <a:t>là</a:t>
            </a:r>
            <a:r>
              <a:rPr lang="en-US" dirty="0"/>
              <a:t> +1023</a:t>
            </a:r>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33</a:t>
            </a:fld>
            <a:endParaRPr lang="en-US" dirty="0"/>
          </a:p>
        </p:txBody>
      </p:sp>
      <p:pic>
        <p:nvPicPr>
          <p:cNvPr id="9218" name="Picture 2">
            <a:extLst>
              <a:ext uri="{FF2B5EF4-FFF2-40B4-BE49-F238E27FC236}">
                <a16:creationId xmlns:a16="http://schemas.microsoft.com/office/drawing/2014/main" id="{21A7452E-9559-9976-C7E9-062B1D5D0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6" y="3375212"/>
            <a:ext cx="44291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23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800219"/>
          </a:xfrm>
        </p:spPr>
        <p:txBody>
          <a:bodyPr/>
          <a:lstStyle/>
          <a:p>
            <a:r>
              <a:rPr lang="en-US" dirty="0" err="1"/>
              <a:t>Bước</a:t>
            </a:r>
            <a:r>
              <a:rPr lang="en-US" dirty="0"/>
              <a:t> 9: </a:t>
            </a:r>
            <a:r>
              <a:rPr lang="en-US" dirty="0" err="1"/>
              <a:t>Chuyển</a:t>
            </a:r>
            <a:r>
              <a:rPr lang="en-US" dirty="0"/>
              <a:t> </a:t>
            </a:r>
            <a:r>
              <a:rPr lang="en-US" dirty="0" err="1"/>
              <a:t>số</a:t>
            </a:r>
            <a:r>
              <a:rPr lang="en-US" dirty="0"/>
              <a:t> </a:t>
            </a:r>
            <a:r>
              <a:rPr lang="en-US" dirty="0" err="1"/>
              <a:t>mũ</a:t>
            </a:r>
            <a:r>
              <a:rPr lang="en-US" dirty="0"/>
              <a:t> </a:t>
            </a:r>
            <a:r>
              <a:rPr lang="en-US" dirty="0" err="1"/>
              <a:t>về</a:t>
            </a:r>
            <a:r>
              <a:rPr lang="en-US" dirty="0"/>
              <a:t> </a:t>
            </a:r>
            <a:r>
              <a:rPr lang="en-US" dirty="0" err="1"/>
              <a:t>nhị</a:t>
            </a:r>
            <a:r>
              <a:rPr lang="en-US" dirty="0"/>
              <a:t> </a:t>
            </a:r>
            <a:r>
              <a:rPr lang="en-US" dirty="0" err="1"/>
              <a:t>phân</a:t>
            </a:r>
            <a:r>
              <a:rPr lang="en-US" dirty="0"/>
              <a:t>.</a:t>
            </a:r>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34</a:t>
            </a:fld>
            <a:endParaRPr lang="en-US" dirty="0"/>
          </a:p>
        </p:txBody>
      </p:sp>
      <p:pic>
        <p:nvPicPr>
          <p:cNvPr id="10242" name="Picture 2">
            <a:extLst>
              <a:ext uri="{FF2B5EF4-FFF2-40B4-BE49-F238E27FC236}">
                <a16:creationId xmlns:a16="http://schemas.microsoft.com/office/drawing/2014/main" id="{55F48D95-6DDC-4FA6-5B69-A7CDA8EE2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011" y="2360101"/>
            <a:ext cx="3991976" cy="394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340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800219"/>
          </a:xfrm>
        </p:spPr>
        <p:txBody>
          <a:bodyPr/>
          <a:lstStyle/>
          <a:p>
            <a:r>
              <a:rPr lang="en-US" dirty="0" err="1"/>
              <a:t>Bước</a:t>
            </a:r>
            <a:r>
              <a:rPr lang="en-US" dirty="0"/>
              <a:t> 9: </a:t>
            </a:r>
            <a:r>
              <a:rPr lang="en-US" dirty="0" err="1"/>
              <a:t>Chuyển</a:t>
            </a:r>
            <a:r>
              <a:rPr lang="en-US" dirty="0"/>
              <a:t> </a:t>
            </a:r>
            <a:r>
              <a:rPr lang="en-US" dirty="0" err="1"/>
              <a:t>số</a:t>
            </a:r>
            <a:r>
              <a:rPr lang="en-US" dirty="0"/>
              <a:t> </a:t>
            </a:r>
            <a:r>
              <a:rPr lang="en-US" dirty="0" err="1"/>
              <a:t>mũ</a:t>
            </a:r>
            <a:r>
              <a:rPr lang="en-US" dirty="0"/>
              <a:t> </a:t>
            </a:r>
            <a:r>
              <a:rPr lang="en-US" dirty="0" err="1"/>
              <a:t>về</a:t>
            </a:r>
            <a:r>
              <a:rPr lang="en-US" dirty="0"/>
              <a:t> </a:t>
            </a:r>
            <a:r>
              <a:rPr lang="en-US" dirty="0" err="1"/>
              <a:t>nhị</a:t>
            </a:r>
            <a:r>
              <a:rPr lang="en-US" dirty="0"/>
              <a:t> </a:t>
            </a:r>
            <a:r>
              <a:rPr lang="en-US" dirty="0" err="1"/>
              <a:t>phân</a:t>
            </a:r>
            <a:r>
              <a:rPr lang="en-US" dirty="0"/>
              <a:t>.</a:t>
            </a:r>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35</a:t>
            </a:fld>
            <a:endParaRPr lang="en-US" dirty="0"/>
          </a:p>
        </p:txBody>
      </p:sp>
      <p:pic>
        <p:nvPicPr>
          <p:cNvPr id="10242" name="Picture 2">
            <a:extLst>
              <a:ext uri="{FF2B5EF4-FFF2-40B4-BE49-F238E27FC236}">
                <a16:creationId xmlns:a16="http://schemas.microsoft.com/office/drawing/2014/main" id="{55F48D95-6DDC-4FA6-5B69-A7CDA8EE2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011" y="2360101"/>
            <a:ext cx="3991976" cy="394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737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623-0AA2-7A5F-9C74-0E92330BC2FE}"/>
              </a:ext>
            </a:extLst>
          </p:cNvPr>
          <p:cNvSpPr>
            <a:spLocks noGrp="1"/>
          </p:cNvSpPr>
          <p:nvPr>
            <p:ph type="title"/>
          </p:nvPr>
        </p:nvSpPr>
        <p:spPr/>
        <p:txBody>
          <a:bodyPr/>
          <a:lstStyle/>
          <a:p>
            <a:r>
              <a:rPr lang="en-US" dirty="0" err="1"/>
              <a:t>Số</a:t>
            </a:r>
            <a:r>
              <a:rPr lang="en-US" dirty="0"/>
              <a:t> </a:t>
            </a:r>
            <a:r>
              <a:rPr lang="en-US" dirty="0" err="1"/>
              <a:t>dấu</a:t>
            </a:r>
            <a:r>
              <a:rPr lang="en-US" dirty="0"/>
              <a:t> </a:t>
            </a:r>
            <a:r>
              <a:rPr lang="en-US" dirty="0" err="1"/>
              <a:t>phẩy</a:t>
            </a:r>
            <a:r>
              <a:rPr lang="en-US" dirty="0"/>
              <a:t> </a:t>
            </a:r>
            <a:r>
              <a:rPr lang="en-US" dirty="0" err="1"/>
              <a:t>động</a:t>
            </a:r>
            <a:r>
              <a:rPr lang="en-US" dirty="0"/>
              <a:t>(float, double,…)</a:t>
            </a:r>
          </a:p>
        </p:txBody>
      </p:sp>
      <p:sp>
        <p:nvSpPr>
          <p:cNvPr id="3" name="Text Placeholder 2">
            <a:extLst>
              <a:ext uri="{FF2B5EF4-FFF2-40B4-BE49-F238E27FC236}">
                <a16:creationId xmlns:a16="http://schemas.microsoft.com/office/drawing/2014/main" id="{E8520F6B-EBB5-096D-C94A-462A1F18B180}"/>
              </a:ext>
            </a:extLst>
          </p:cNvPr>
          <p:cNvSpPr>
            <a:spLocks noGrp="1"/>
          </p:cNvSpPr>
          <p:nvPr>
            <p:ph type="body" idx="1"/>
          </p:nvPr>
        </p:nvSpPr>
        <p:spPr>
          <a:xfrm>
            <a:off x="76200" y="1959992"/>
            <a:ext cx="12039598" cy="800219"/>
          </a:xfrm>
        </p:spPr>
        <p:txBody>
          <a:bodyPr/>
          <a:lstStyle/>
          <a:p>
            <a:r>
              <a:rPr lang="en-US" dirty="0" err="1"/>
              <a:t>Bước</a:t>
            </a:r>
            <a:r>
              <a:rPr lang="en-US" dirty="0"/>
              <a:t> 10: </a:t>
            </a:r>
            <a:r>
              <a:rPr lang="en-US" dirty="0" err="1"/>
              <a:t>Điền</a:t>
            </a:r>
            <a:r>
              <a:rPr lang="en-US" dirty="0"/>
              <a:t> </a:t>
            </a:r>
            <a:r>
              <a:rPr lang="en-US" dirty="0" err="1"/>
              <a:t>nốt</a:t>
            </a:r>
            <a:r>
              <a:rPr lang="en-US" dirty="0"/>
              <a:t> </a:t>
            </a:r>
            <a:r>
              <a:rPr lang="en-US" dirty="0" err="1"/>
              <a:t>phần</a:t>
            </a:r>
            <a:r>
              <a:rPr lang="en-US" dirty="0"/>
              <a:t> </a:t>
            </a:r>
            <a:r>
              <a:rPr lang="en-US" dirty="0" err="1"/>
              <a:t>còn</a:t>
            </a:r>
            <a:r>
              <a:rPr lang="en-US" dirty="0"/>
              <a:t> </a:t>
            </a:r>
            <a:r>
              <a:rPr lang="en-US" dirty="0" err="1"/>
              <a:t>lại</a:t>
            </a:r>
            <a:r>
              <a:rPr lang="en-US" dirty="0"/>
              <a:t>.</a:t>
            </a:r>
          </a:p>
          <a:p>
            <a:endParaRPr lang="en-US" dirty="0"/>
          </a:p>
        </p:txBody>
      </p:sp>
      <p:sp>
        <p:nvSpPr>
          <p:cNvPr id="4" name="Footer Placeholder 3">
            <a:extLst>
              <a:ext uri="{FF2B5EF4-FFF2-40B4-BE49-F238E27FC236}">
                <a16:creationId xmlns:a16="http://schemas.microsoft.com/office/drawing/2014/main" id="{FD96A879-6961-C9F8-5F26-B7202183E994}"/>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A0F9D123-BE60-E132-92F5-FDF858E0DA9B}"/>
              </a:ext>
            </a:extLst>
          </p:cNvPr>
          <p:cNvSpPr>
            <a:spLocks noGrp="1"/>
          </p:cNvSpPr>
          <p:nvPr>
            <p:ph type="sldNum" sz="quarter" idx="12"/>
          </p:nvPr>
        </p:nvSpPr>
        <p:spPr/>
        <p:txBody>
          <a:bodyPr/>
          <a:lstStyle/>
          <a:p>
            <a:fld id="{895FEF92-9DF9-4F07-9BFC-C704DBAB3A6D}" type="slidenum">
              <a:rPr lang="en-US" smtClean="0"/>
              <a:pPr/>
              <a:t>36</a:t>
            </a:fld>
            <a:endParaRPr lang="en-US" dirty="0"/>
          </a:p>
        </p:txBody>
      </p:sp>
      <p:pic>
        <p:nvPicPr>
          <p:cNvPr id="12290" name="Picture 2">
            <a:extLst>
              <a:ext uri="{FF2B5EF4-FFF2-40B4-BE49-F238E27FC236}">
                <a16:creationId xmlns:a16="http://schemas.microsoft.com/office/drawing/2014/main" id="{AB1468A8-4E24-CE6F-3DF2-F6AB72206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699" y="2452687"/>
            <a:ext cx="556260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02399C18-EA8B-5E5E-9A1F-C1195F897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060" y="4407872"/>
            <a:ext cx="693420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250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3B51-E04D-0C5E-13E4-2A9D34CF8AAF}"/>
              </a:ext>
            </a:extLst>
          </p:cNvPr>
          <p:cNvSpPr>
            <a:spLocks noGrp="1"/>
          </p:cNvSpPr>
          <p:nvPr>
            <p:ph type="title"/>
          </p:nvPr>
        </p:nvSpPr>
        <p:spPr/>
        <p:txBody>
          <a:bodyPr/>
          <a:lstStyle/>
          <a:p>
            <a:r>
              <a:rPr lang="en-US" dirty="0" err="1"/>
              <a:t>Kết</a:t>
            </a:r>
            <a:r>
              <a:rPr lang="en-US" dirty="0"/>
              <a:t> </a:t>
            </a:r>
            <a:r>
              <a:rPr lang="en-US" dirty="0" err="1"/>
              <a:t>thúc</a:t>
            </a:r>
            <a:r>
              <a:rPr lang="en-US" dirty="0"/>
              <a:t> </a:t>
            </a:r>
            <a:r>
              <a:rPr lang="en-US" dirty="0" err="1"/>
              <a:t>buổi</a:t>
            </a:r>
            <a:r>
              <a:rPr lang="en-US" dirty="0"/>
              <a:t> </a:t>
            </a:r>
            <a:r>
              <a:rPr lang="en-US" dirty="0" err="1"/>
              <a:t>học</a:t>
            </a:r>
            <a:endParaRPr lang="en-US" dirty="0"/>
          </a:p>
        </p:txBody>
      </p:sp>
      <p:sp>
        <p:nvSpPr>
          <p:cNvPr id="3" name="Text Placeholder 2">
            <a:extLst>
              <a:ext uri="{FF2B5EF4-FFF2-40B4-BE49-F238E27FC236}">
                <a16:creationId xmlns:a16="http://schemas.microsoft.com/office/drawing/2014/main" id="{DFBBD945-5D92-0EBB-F5BE-7EDE1DD8AFB8}"/>
              </a:ext>
            </a:extLst>
          </p:cNvPr>
          <p:cNvSpPr>
            <a:spLocks noGrp="1"/>
          </p:cNvSpPr>
          <p:nvPr>
            <p:ph type="body" idx="1"/>
          </p:nvPr>
        </p:nvSpPr>
        <p:spPr>
          <a:xfrm>
            <a:off x="76200" y="1959992"/>
            <a:ext cx="12039598" cy="4555093"/>
          </a:xfrm>
        </p:spPr>
        <p:txBody>
          <a:bodyPr/>
          <a:lstStyle/>
          <a:p>
            <a:r>
              <a:rPr lang="en-US" dirty="0" err="1"/>
              <a:t>Kiến</a:t>
            </a:r>
            <a:r>
              <a:rPr lang="en-US" dirty="0"/>
              <a:t> </a:t>
            </a:r>
            <a:r>
              <a:rPr lang="en-US" dirty="0" err="1"/>
              <a:t>thức</a:t>
            </a:r>
            <a:r>
              <a:rPr lang="en-US" dirty="0"/>
              <a:t> </a:t>
            </a:r>
            <a:r>
              <a:rPr lang="en-US" dirty="0" err="1"/>
              <a:t>buổi</a:t>
            </a:r>
            <a:r>
              <a:rPr lang="en-US" dirty="0"/>
              <a:t> </a:t>
            </a:r>
            <a:r>
              <a:rPr lang="en-US" dirty="0" err="1"/>
              <a:t>hôm</a:t>
            </a:r>
            <a:r>
              <a:rPr lang="en-US" dirty="0"/>
              <a:t> nay </a:t>
            </a:r>
            <a:r>
              <a:rPr lang="en-US" dirty="0" err="1"/>
              <a:t>khá</a:t>
            </a:r>
            <a:r>
              <a:rPr lang="en-US" dirty="0"/>
              <a:t> </a:t>
            </a:r>
            <a:r>
              <a:rPr lang="en-US" dirty="0" err="1"/>
              <a:t>quan</a:t>
            </a:r>
            <a:r>
              <a:rPr lang="en-US" dirty="0"/>
              <a:t> </a:t>
            </a:r>
            <a:r>
              <a:rPr lang="en-US" dirty="0" err="1"/>
              <a:t>trọng</a:t>
            </a:r>
            <a:r>
              <a:rPr lang="en-US" dirty="0"/>
              <a:t>(</a:t>
            </a:r>
            <a:r>
              <a:rPr lang="en-US" dirty="0" err="1"/>
              <a:t>phục</a:t>
            </a:r>
            <a:r>
              <a:rPr lang="en-US" dirty="0"/>
              <a:t> </a:t>
            </a:r>
            <a:r>
              <a:rPr lang="en-US" dirty="0" err="1"/>
              <a:t>vụ</a:t>
            </a:r>
            <a:r>
              <a:rPr lang="en-US" dirty="0"/>
              <a:t> </a:t>
            </a:r>
            <a:r>
              <a:rPr lang="en-US" dirty="0" err="1"/>
              <a:t>khá</a:t>
            </a:r>
            <a:r>
              <a:rPr lang="en-US" dirty="0"/>
              <a:t> </a:t>
            </a:r>
            <a:r>
              <a:rPr lang="en-US" dirty="0" err="1"/>
              <a:t>nhiều</a:t>
            </a:r>
            <a:r>
              <a:rPr lang="en-US" dirty="0"/>
              <a:t> </a:t>
            </a:r>
            <a:r>
              <a:rPr lang="en-US" dirty="0" err="1"/>
              <a:t>cho</a:t>
            </a:r>
            <a:r>
              <a:rPr lang="en-US" dirty="0"/>
              <a:t> </a:t>
            </a:r>
            <a:r>
              <a:rPr lang="en-US" dirty="0" err="1"/>
              <a:t>việc</a:t>
            </a:r>
            <a:r>
              <a:rPr lang="en-US" dirty="0"/>
              <a:t> </a:t>
            </a:r>
            <a:r>
              <a:rPr lang="en-US" dirty="0" err="1"/>
              <a:t>phỏng</a:t>
            </a:r>
            <a:r>
              <a:rPr lang="en-US" dirty="0"/>
              <a:t> </a:t>
            </a:r>
            <a:r>
              <a:rPr lang="en-US" dirty="0" err="1"/>
              <a:t>vấn</a:t>
            </a:r>
            <a:r>
              <a:rPr lang="en-US" dirty="0"/>
              <a:t>).</a:t>
            </a:r>
          </a:p>
          <a:p>
            <a:r>
              <a:rPr lang="en-US" dirty="0" err="1"/>
              <a:t>Tổng</a:t>
            </a:r>
            <a:r>
              <a:rPr lang="en-US" dirty="0"/>
              <a:t> </a:t>
            </a:r>
            <a:r>
              <a:rPr lang="en-US" dirty="0" err="1"/>
              <a:t>hợp</a:t>
            </a:r>
            <a:r>
              <a:rPr lang="en-US" dirty="0"/>
              <a:t> </a:t>
            </a:r>
            <a:r>
              <a:rPr lang="en-US" dirty="0" err="1"/>
              <a:t>kiến</a:t>
            </a:r>
            <a:r>
              <a:rPr lang="en-US" dirty="0"/>
              <a:t> </a:t>
            </a:r>
            <a:r>
              <a:rPr lang="en-US" dirty="0" err="1"/>
              <a:t>thức</a:t>
            </a:r>
            <a:r>
              <a:rPr lang="en-US" dirty="0"/>
              <a:t> </a:t>
            </a:r>
            <a:r>
              <a:rPr lang="en-US" dirty="0" err="1"/>
              <a:t>buổi</a:t>
            </a:r>
            <a:r>
              <a:rPr lang="en-US" dirty="0"/>
              <a:t> </a:t>
            </a:r>
            <a:r>
              <a:rPr lang="en-US" dirty="0" err="1"/>
              <a:t>hôm</a:t>
            </a:r>
            <a:r>
              <a:rPr lang="en-US" dirty="0"/>
              <a:t> </a:t>
            </a:r>
            <a:r>
              <a:rPr lang="en-US" dirty="0" err="1"/>
              <a:t>này</a:t>
            </a:r>
            <a:r>
              <a:rPr lang="en-US" dirty="0"/>
              <a:t> </a:t>
            </a:r>
            <a:r>
              <a:rPr lang="en-US" dirty="0" err="1"/>
              <a:t>vào</a:t>
            </a:r>
            <a:r>
              <a:rPr lang="en-US" dirty="0"/>
              <a:t> 1 file word, </a:t>
            </a:r>
            <a:r>
              <a:rPr lang="en-US" dirty="0" err="1"/>
              <a:t>buổi</a:t>
            </a:r>
            <a:r>
              <a:rPr lang="en-US" dirty="0"/>
              <a:t> </a:t>
            </a:r>
            <a:r>
              <a:rPr lang="en-US" dirty="0" err="1"/>
              <a:t>sau</a:t>
            </a:r>
            <a:r>
              <a:rPr lang="en-US" dirty="0"/>
              <a:t> a </a:t>
            </a:r>
            <a:r>
              <a:rPr lang="en-US" dirty="0" err="1"/>
              <a:t>sẽ</a:t>
            </a:r>
            <a:r>
              <a:rPr lang="en-US" dirty="0"/>
              <a:t> </a:t>
            </a:r>
            <a:r>
              <a:rPr lang="en-US" dirty="0" err="1"/>
              <a:t>hỏi</a:t>
            </a:r>
            <a:r>
              <a:rPr lang="en-US" dirty="0"/>
              <a:t> </a:t>
            </a:r>
            <a:r>
              <a:rPr lang="en-US" dirty="0" err="1"/>
              <a:t>và</a:t>
            </a:r>
            <a:r>
              <a:rPr lang="en-US" dirty="0"/>
              <a:t> </a:t>
            </a:r>
            <a:r>
              <a:rPr lang="en-US" dirty="0" err="1"/>
              <a:t>thao</a:t>
            </a:r>
            <a:r>
              <a:rPr lang="en-US" dirty="0"/>
              <a:t> </a:t>
            </a:r>
            <a:r>
              <a:rPr lang="en-US" dirty="0" err="1"/>
              <a:t>tác</a:t>
            </a:r>
            <a:r>
              <a:rPr lang="en-US" dirty="0"/>
              <a:t> </a:t>
            </a:r>
            <a:r>
              <a:rPr lang="en-US" dirty="0" err="1"/>
              <a:t>trực</a:t>
            </a:r>
            <a:r>
              <a:rPr lang="en-US" dirty="0"/>
              <a:t> </a:t>
            </a:r>
            <a:r>
              <a:rPr lang="en-US" dirty="0" err="1"/>
              <a:t>tiếp</a:t>
            </a:r>
            <a:r>
              <a:rPr lang="en-US" dirty="0"/>
              <a:t> </a:t>
            </a:r>
            <a:r>
              <a:rPr lang="en-US" dirty="0" err="1"/>
              <a:t>trên</a:t>
            </a:r>
            <a:r>
              <a:rPr lang="en-US" dirty="0"/>
              <a:t> </a:t>
            </a:r>
            <a:r>
              <a:rPr lang="en-US" dirty="0" err="1"/>
              <a:t>máy</a:t>
            </a:r>
            <a:r>
              <a:rPr lang="en-US" dirty="0"/>
              <a:t>.</a:t>
            </a:r>
          </a:p>
          <a:p>
            <a:pPr lvl="1"/>
            <a:r>
              <a:rPr lang="en-US" dirty="0"/>
              <a:t>Compiler</a:t>
            </a:r>
          </a:p>
          <a:p>
            <a:pPr lvl="1"/>
            <a:r>
              <a:rPr lang="en-US" dirty="0"/>
              <a:t>Memory layout</a:t>
            </a:r>
          </a:p>
          <a:p>
            <a:pPr lvl="1"/>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&amp; </a:t>
            </a:r>
            <a:r>
              <a:rPr lang="en-US" dirty="0" err="1"/>
              <a:t>động</a:t>
            </a:r>
            <a:endParaRPr lang="en-US" dirty="0"/>
          </a:p>
          <a:p>
            <a:pPr lvl="1"/>
            <a:r>
              <a:rPr lang="en-US" dirty="0" err="1"/>
              <a:t>Tìm</a:t>
            </a:r>
            <a:r>
              <a:rPr lang="en-US" dirty="0"/>
              <a:t> </a:t>
            </a:r>
            <a:r>
              <a:rPr lang="en-US" dirty="0" err="1"/>
              <a:t>hiểu</a:t>
            </a:r>
            <a:r>
              <a:rPr lang="en-US" dirty="0"/>
              <a:t> </a:t>
            </a:r>
            <a:r>
              <a:rPr lang="en-US" dirty="0" err="1"/>
              <a:t>phần</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kép</a:t>
            </a:r>
            <a:r>
              <a:rPr lang="en-US" dirty="0"/>
              <a:t> (double. </a:t>
            </a:r>
            <a:r>
              <a:rPr lang="en-US" dirty="0" err="1"/>
              <a:t>riêng</a:t>
            </a:r>
            <a:r>
              <a:rPr lang="en-US" dirty="0"/>
              <a:t> </a:t>
            </a:r>
            <a:r>
              <a:rPr lang="en-US" dirty="0" err="1"/>
              <a:t>phần</a:t>
            </a:r>
            <a:r>
              <a:rPr lang="en-US" dirty="0"/>
              <a:t> </a:t>
            </a:r>
            <a:r>
              <a:rPr lang="en-US" dirty="0" err="1"/>
              <a:t>này</a:t>
            </a:r>
            <a:r>
              <a:rPr lang="en-US" dirty="0"/>
              <a:t> </a:t>
            </a:r>
            <a:r>
              <a:rPr lang="en-US" dirty="0" err="1"/>
              <a:t>phải</a:t>
            </a:r>
            <a:r>
              <a:rPr lang="en-US" dirty="0"/>
              <a:t> </a:t>
            </a:r>
            <a:r>
              <a:rPr lang="en-US" dirty="0" err="1"/>
              <a:t>đổi</a:t>
            </a:r>
            <a:r>
              <a:rPr lang="en-US" dirty="0"/>
              <a:t> </a:t>
            </a:r>
            <a:r>
              <a:rPr lang="en-US" dirty="0" err="1"/>
              <a:t>một</a:t>
            </a:r>
            <a:r>
              <a:rPr lang="en-US" dirty="0"/>
              <a:t> </a:t>
            </a:r>
            <a:r>
              <a:rPr lang="en-US" dirty="0" err="1"/>
              <a:t>số</a:t>
            </a:r>
            <a:r>
              <a:rPr lang="en-US" dirty="0"/>
              <a:t> </a:t>
            </a:r>
            <a:r>
              <a:rPr lang="en-US" dirty="0" err="1"/>
              <a:t>cụ</a:t>
            </a:r>
            <a:r>
              <a:rPr lang="en-US" dirty="0"/>
              <a:t> </a:t>
            </a:r>
            <a:r>
              <a:rPr lang="en-US" dirty="0" err="1"/>
              <a:t>thể</a:t>
            </a:r>
            <a:r>
              <a:rPr lang="en-US" dirty="0"/>
              <a:t> </a:t>
            </a:r>
            <a:r>
              <a:rPr lang="en-US" dirty="0" err="1"/>
              <a:t>viết</a:t>
            </a:r>
            <a:r>
              <a:rPr lang="en-US" dirty="0"/>
              <a:t> </a:t>
            </a:r>
            <a:r>
              <a:rPr lang="en-US" dirty="0" err="1"/>
              <a:t>ra</a:t>
            </a:r>
            <a:r>
              <a:rPr lang="en-US" dirty="0"/>
              <a:t> </a:t>
            </a:r>
            <a:r>
              <a:rPr lang="en-US" dirty="0" err="1"/>
              <a:t>giấy</a:t>
            </a:r>
            <a:r>
              <a:rPr lang="en-US" dirty="0"/>
              <a:t> </a:t>
            </a:r>
            <a:r>
              <a:rPr lang="en-US" dirty="0" err="1"/>
              <a:t>rồi</a:t>
            </a:r>
            <a:r>
              <a:rPr lang="en-US" dirty="0"/>
              <a:t> </a:t>
            </a:r>
            <a:r>
              <a:rPr lang="en-US" dirty="0" err="1"/>
              <a:t>chụp</a:t>
            </a:r>
            <a:r>
              <a:rPr lang="en-US" dirty="0"/>
              <a:t> </a:t>
            </a:r>
            <a:r>
              <a:rPr lang="en-US" dirty="0" err="1"/>
              <a:t>lại</a:t>
            </a:r>
            <a:r>
              <a:rPr lang="en-US" dirty="0"/>
              <a:t>, </a:t>
            </a:r>
            <a:r>
              <a:rPr lang="en-US" dirty="0" err="1"/>
              <a:t>theo</a:t>
            </a:r>
            <a:r>
              <a:rPr lang="en-US" dirty="0"/>
              <a:t> </a:t>
            </a:r>
            <a:r>
              <a:rPr lang="en-US" dirty="0" err="1"/>
              <a:t>như</a:t>
            </a:r>
            <a:r>
              <a:rPr lang="en-US" dirty="0"/>
              <a:t> </a:t>
            </a:r>
            <a:r>
              <a:rPr lang="en-US" dirty="0" err="1"/>
              <a:t>các</a:t>
            </a:r>
            <a:r>
              <a:rPr lang="en-US" dirty="0"/>
              <a:t> </a:t>
            </a:r>
            <a:r>
              <a:rPr lang="en-US" dirty="0" err="1"/>
              <a:t>bước</a:t>
            </a:r>
            <a:r>
              <a:rPr lang="en-US" dirty="0"/>
              <a:t> </a:t>
            </a:r>
            <a:r>
              <a:rPr lang="en-US" dirty="0" err="1"/>
              <a:t>anh</a:t>
            </a:r>
            <a:r>
              <a:rPr lang="en-US" dirty="0"/>
              <a:t> </a:t>
            </a:r>
            <a:r>
              <a:rPr lang="en-US" dirty="0" err="1"/>
              <a:t>để</a:t>
            </a:r>
            <a:r>
              <a:rPr lang="en-US" dirty="0"/>
              <a:t> ở </a:t>
            </a:r>
            <a:r>
              <a:rPr lang="en-US" dirty="0" err="1"/>
              <a:t>trên</a:t>
            </a:r>
            <a:r>
              <a:rPr lang="en-US" dirty="0"/>
              <a:t>).</a:t>
            </a:r>
          </a:p>
          <a:p>
            <a:r>
              <a:rPr lang="en-US" dirty="0"/>
              <a:t>Code </a:t>
            </a:r>
            <a:r>
              <a:rPr lang="en-US" dirty="0" err="1"/>
              <a:t>phần</a:t>
            </a:r>
            <a:r>
              <a:rPr lang="en-US" dirty="0"/>
              <a:t> </a:t>
            </a:r>
            <a:r>
              <a:rPr lang="en-US" dirty="0" err="1"/>
              <a:t>chuyển</a:t>
            </a:r>
            <a:r>
              <a:rPr lang="en-US" dirty="0"/>
              <a:t> 64bit </a:t>
            </a:r>
            <a:r>
              <a:rPr lang="en-US" dirty="0" err="1"/>
              <a:t>từ</a:t>
            </a:r>
            <a:r>
              <a:rPr lang="en-US" dirty="0"/>
              <a:t> bit </a:t>
            </a:r>
            <a:r>
              <a:rPr lang="en-US" dirty="0" err="1"/>
              <a:t>sáng</a:t>
            </a:r>
            <a:r>
              <a:rPr lang="en-US" dirty="0"/>
              <a:t> </a:t>
            </a:r>
            <a:r>
              <a:rPr lang="en-US" dirty="0" err="1"/>
              <a:t>số</a:t>
            </a:r>
            <a:r>
              <a:rPr lang="en-US" dirty="0"/>
              <a:t>, </a:t>
            </a:r>
            <a:r>
              <a:rPr lang="en-US" dirty="0" err="1"/>
              <a:t>và</a:t>
            </a:r>
            <a:r>
              <a:rPr lang="en-US" dirty="0"/>
              <a:t> </a:t>
            </a:r>
            <a:r>
              <a:rPr lang="en-US" dirty="0" err="1"/>
              <a:t>từ</a:t>
            </a:r>
            <a:r>
              <a:rPr lang="en-US" dirty="0"/>
              <a:t> </a:t>
            </a:r>
            <a:r>
              <a:rPr lang="en-US" dirty="0" err="1"/>
              <a:t>số</a:t>
            </a:r>
            <a:r>
              <a:rPr lang="en-US" dirty="0"/>
              <a:t> sang bit </a:t>
            </a:r>
            <a:r>
              <a:rPr lang="en-US" dirty="0" err="1"/>
              <a:t>sử</a:t>
            </a:r>
            <a:r>
              <a:rPr lang="en-US" dirty="0"/>
              <a:t> </a:t>
            </a:r>
            <a:r>
              <a:rPr lang="en-US" dirty="0" err="1"/>
              <a:t>dụng</a:t>
            </a:r>
            <a:r>
              <a:rPr lang="en-US" dirty="0"/>
              <a:t> </a:t>
            </a:r>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t>
            </a:r>
            <a:r>
              <a:rPr lang="en-US" dirty="0" err="1"/>
              <a:t>và</a:t>
            </a:r>
            <a:r>
              <a:rPr lang="en-US" dirty="0"/>
              <a:t> </a:t>
            </a:r>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động</a:t>
            </a:r>
            <a:r>
              <a:rPr lang="en-US" dirty="0"/>
              <a:t>(</a:t>
            </a:r>
            <a:r>
              <a:rPr lang="en-US" dirty="0" err="1"/>
              <a:t>buổi</a:t>
            </a:r>
            <a:r>
              <a:rPr lang="en-US" dirty="0"/>
              <a:t> </a:t>
            </a:r>
            <a:r>
              <a:rPr lang="en-US" dirty="0" err="1"/>
              <a:t>sau</a:t>
            </a:r>
            <a:r>
              <a:rPr lang="en-US" dirty="0"/>
              <a:t> </a:t>
            </a:r>
            <a:r>
              <a:rPr lang="en-US" dirty="0" err="1"/>
              <a:t>mn</a:t>
            </a:r>
            <a:r>
              <a:rPr lang="en-US" dirty="0"/>
              <a:t> </a:t>
            </a:r>
            <a:r>
              <a:rPr lang="en-US" dirty="0" err="1"/>
              <a:t>showcode</a:t>
            </a:r>
            <a:r>
              <a:rPr lang="en-US" dirty="0"/>
              <a:t>).</a:t>
            </a:r>
          </a:p>
        </p:txBody>
      </p:sp>
      <p:sp>
        <p:nvSpPr>
          <p:cNvPr id="4" name="Footer Placeholder 3">
            <a:extLst>
              <a:ext uri="{FF2B5EF4-FFF2-40B4-BE49-F238E27FC236}">
                <a16:creationId xmlns:a16="http://schemas.microsoft.com/office/drawing/2014/main" id="{1B1AE01E-8068-FCD1-DE49-EF5724D5EBFB}"/>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819E6FB9-D839-8BF3-E1A1-4E28C2E3131D}"/>
              </a:ext>
            </a:extLst>
          </p:cNvPr>
          <p:cNvSpPr>
            <a:spLocks noGrp="1"/>
          </p:cNvSpPr>
          <p:nvPr>
            <p:ph type="sldNum" sz="quarter" idx="12"/>
          </p:nvPr>
        </p:nvSpPr>
        <p:spPr/>
        <p:txBody>
          <a:bodyPr/>
          <a:lstStyle/>
          <a:p>
            <a:fld id="{895FEF92-9DF9-4F07-9BFC-C704DBAB3A6D}" type="slidenum">
              <a:rPr lang="en-US" smtClean="0"/>
              <a:pPr/>
              <a:t>37</a:t>
            </a:fld>
            <a:endParaRPr lang="en-US" dirty="0"/>
          </a:p>
        </p:txBody>
      </p:sp>
    </p:spTree>
    <p:extLst>
      <p:ext uri="{BB962C8B-B14F-4D97-AF65-F5344CB8AC3E}">
        <p14:creationId xmlns:p14="http://schemas.microsoft.com/office/powerpoint/2010/main" val="281512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FF4E-E8A4-6E73-3EE7-142FA2039081}"/>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trong</a:t>
            </a:r>
            <a:r>
              <a:rPr lang="en-US" dirty="0"/>
              <a:t> C</a:t>
            </a:r>
          </a:p>
        </p:txBody>
      </p:sp>
      <p:sp>
        <p:nvSpPr>
          <p:cNvPr id="3" name="Text Placeholder 2">
            <a:extLst>
              <a:ext uri="{FF2B5EF4-FFF2-40B4-BE49-F238E27FC236}">
                <a16:creationId xmlns:a16="http://schemas.microsoft.com/office/drawing/2014/main" id="{C0A529D9-DD45-74C5-9F68-7C2DB517272F}"/>
              </a:ext>
            </a:extLst>
          </p:cNvPr>
          <p:cNvSpPr>
            <a:spLocks noGrp="1"/>
          </p:cNvSpPr>
          <p:nvPr>
            <p:ph type="body" idx="1"/>
          </p:nvPr>
        </p:nvSpPr>
        <p:spPr>
          <a:xfrm>
            <a:off x="76200" y="1959992"/>
            <a:ext cx="12039598" cy="1846659"/>
          </a:xfrm>
        </p:spPr>
        <p:txBody>
          <a:bodyPr/>
          <a:lstStyle/>
          <a:p>
            <a:r>
              <a:rPr lang="en-US" sz="2400" dirty="0">
                <a:latin typeface="Arial" panose="020B0604020202020204" pitchFamily="34" charset="0"/>
                <a:cs typeface="Arial" panose="020B0604020202020204" pitchFamily="34" charset="0"/>
              </a:rPr>
              <a:t>1. Preprocessing (</a:t>
            </a:r>
            <a:r>
              <a:rPr lang="en-US" sz="2400" dirty="0" err="1">
                <a:latin typeface="Arial" panose="020B0604020202020204" pitchFamily="34" charset="0"/>
                <a:cs typeface="Arial" panose="020B0604020202020204" pitchFamily="34" charset="0"/>
              </a:rPr>
              <a:t>tiền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a:t>
            </a:r>
          </a:p>
          <a:p>
            <a:pPr lvl="1"/>
            <a:r>
              <a:rPr lang="vi-VN" sz="2400" dirty="0"/>
              <a:t>Xóa bỏ tất cả chú thích, comments của chương trình</a:t>
            </a:r>
            <a:r>
              <a:rPr lang="en-US" sz="2400" dirty="0"/>
              <a:t>.</a:t>
            </a:r>
          </a:p>
          <a:p>
            <a:pPr lvl="1"/>
            <a:r>
              <a:rPr lang="vi-VN" sz="2400" dirty="0"/>
              <a:t>Chỉ thị tiền xử lý (bắt đầu bằng #) cũng được xử lý</a:t>
            </a:r>
            <a:endParaRPr lang="en-US" sz="2400" dirty="0"/>
          </a:p>
          <a:p>
            <a:r>
              <a:rPr lang="en-US" sz="2400" dirty="0" err="1">
                <a:latin typeface="Arial" panose="020B0604020202020204" pitchFamily="34" charset="0"/>
                <a:cs typeface="Arial" panose="020B0604020202020204" pitchFamily="34" charset="0"/>
              </a:rPr>
              <a:t>Ví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a:t>
            </a:r>
            <a:r>
              <a:rPr lang="en-US" sz="2400" dirty="0">
                <a:latin typeface="Arial" panose="020B0604020202020204" pitchFamily="34" charset="0"/>
                <a:cs typeface="Arial" panose="020B0604020202020204" pitchFamily="34" charset="0"/>
              </a:rPr>
              <a:t> 1.1.</a:t>
            </a:r>
          </a:p>
          <a:p>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5C1FE90-0AC7-3426-0A62-C414EFF9DF43}"/>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010DD5BB-E502-9C12-971D-69B132036BC0}"/>
              </a:ext>
            </a:extLst>
          </p:cNvPr>
          <p:cNvSpPr>
            <a:spLocks noGrp="1"/>
          </p:cNvSpPr>
          <p:nvPr>
            <p:ph type="sldNum" sz="quarter" idx="12"/>
          </p:nvPr>
        </p:nvSpPr>
        <p:spPr/>
        <p:txBody>
          <a:bodyPr/>
          <a:lstStyle/>
          <a:p>
            <a:fld id="{895FEF92-9DF9-4F07-9BFC-C704DBAB3A6D}" type="slidenum">
              <a:rPr lang="en-US" smtClean="0"/>
              <a:pPr/>
              <a:t>4</a:t>
            </a:fld>
            <a:endParaRPr lang="en-US" dirty="0"/>
          </a:p>
        </p:txBody>
      </p:sp>
      <p:pic>
        <p:nvPicPr>
          <p:cNvPr id="7" name="Picture 6">
            <a:extLst>
              <a:ext uri="{FF2B5EF4-FFF2-40B4-BE49-F238E27FC236}">
                <a16:creationId xmlns:a16="http://schemas.microsoft.com/office/drawing/2014/main" id="{1117A2DC-6E0F-8505-8EF8-18800CAFD851}"/>
              </a:ext>
            </a:extLst>
          </p:cNvPr>
          <p:cNvPicPr>
            <a:picLocks noChangeAspect="1"/>
          </p:cNvPicPr>
          <p:nvPr/>
        </p:nvPicPr>
        <p:blipFill>
          <a:blip r:embed="rId2"/>
          <a:stretch>
            <a:fillRect/>
          </a:stretch>
        </p:blipFill>
        <p:spPr>
          <a:xfrm>
            <a:off x="389164" y="3560702"/>
            <a:ext cx="4426194" cy="3094531"/>
          </a:xfrm>
          <a:prstGeom prst="rect">
            <a:avLst/>
          </a:prstGeom>
        </p:spPr>
      </p:pic>
      <p:pic>
        <p:nvPicPr>
          <p:cNvPr id="9" name="Picture 8">
            <a:extLst>
              <a:ext uri="{FF2B5EF4-FFF2-40B4-BE49-F238E27FC236}">
                <a16:creationId xmlns:a16="http://schemas.microsoft.com/office/drawing/2014/main" id="{7316398C-A904-D562-C815-63F0A766FE87}"/>
              </a:ext>
            </a:extLst>
          </p:cNvPr>
          <p:cNvPicPr>
            <a:picLocks noChangeAspect="1"/>
          </p:cNvPicPr>
          <p:nvPr/>
        </p:nvPicPr>
        <p:blipFill>
          <a:blip r:embed="rId3"/>
          <a:stretch>
            <a:fillRect/>
          </a:stretch>
        </p:blipFill>
        <p:spPr>
          <a:xfrm>
            <a:off x="5261184" y="3560702"/>
            <a:ext cx="6201264" cy="2788101"/>
          </a:xfrm>
          <a:prstGeom prst="rect">
            <a:avLst/>
          </a:prstGeom>
        </p:spPr>
      </p:pic>
    </p:spTree>
    <p:extLst>
      <p:ext uri="{BB962C8B-B14F-4D97-AF65-F5344CB8AC3E}">
        <p14:creationId xmlns:p14="http://schemas.microsoft.com/office/powerpoint/2010/main" val="226628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422C-27BA-8631-F262-5C5B1BFB1CA9}"/>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trong</a:t>
            </a:r>
            <a:r>
              <a:rPr lang="en-US" dirty="0"/>
              <a:t> C</a:t>
            </a:r>
          </a:p>
        </p:txBody>
      </p:sp>
      <p:sp>
        <p:nvSpPr>
          <p:cNvPr id="3" name="Text Placeholder 2">
            <a:extLst>
              <a:ext uri="{FF2B5EF4-FFF2-40B4-BE49-F238E27FC236}">
                <a16:creationId xmlns:a16="http://schemas.microsoft.com/office/drawing/2014/main" id="{60844966-C672-CE31-3302-6123019FDD8E}"/>
              </a:ext>
            </a:extLst>
          </p:cNvPr>
          <p:cNvSpPr>
            <a:spLocks noGrp="1"/>
          </p:cNvSpPr>
          <p:nvPr>
            <p:ph type="body" idx="1"/>
          </p:nvPr>
        </p:nvSpPr>
        <p:spPr>
          <a:xfrm>
            <a:off x="76200" y="1959992"/>
            <a:ext cx="12039598" cy="3046988"/>
          </a:xfrm>
        </p:spPr>
        <p:txBody>
          <a:bodyPr/>
          <a:lstStyle/>
          <a:p>
            <a:r>
              <a:rPr lang="en-US" dirty="0"/>
              <a:t>2. Compilation (</a:t>
            </a:r>
            <a:r>
              <a:rPr lang="en-US" dirty="0" err="1"/>
              <a:t>biên</a:t>
            </a:r>
            <a:r>
              <a:rPr lang="en-US" dirty="0"/>
              <a:t> </a:t>
            </a:r>
            <a:r>
              <a:rPr lang="en-US" dirty="0" err="1"/>
              <a:t>dịch</a:t>
            </a:r>
            <a:r>
              <a:rPr lang="en-US" dirty="0"/>
              <a:t>)</a:t>
            </a:r>
          </a:p>
          <a:p>
            <a:pPr lvl="1"/>
            <a:r>
              <a:rPr lang="en-US" sz="2400" dirty="0" err="1"/>
              <a:t>Biên</a:t>
            </a:r>
            <a:r>
              <a:rPr lang="en-US" sz="2400" dirty="0"/>
              <a:t> </a:t>
            </a:r>
            <a:r>
              <a:rPr lang="en-US" sz="2400" dirty="0" err="1"/>
              <a:t>dịch</a:t>
            </a:r>
            <a:r>
              <a:rPr lang="en-US" sz="2400" dirty="0"/>
              <a:t> </a:t>
            </a:r>
            <a:r>
              <a:rPr lang="en-US" sz="2400" dirty="0" err="1"/>
              <a:t>trong</a:t>
            </a:r>
            <a:r>
              <a:rPr lang="en-US" sz="2400" dirty="0"/>
              <a:t> c </a:t>
            </a:r>
            <a:r>
              <a:rPr lang="en-US" sz="2400" dirty="0" err="1"/>
              <a:t>sử</a:t>
            </a:r>
            <a:r>
              <a:rPr lang="en-US" sz="2400" dirty="0"/>
              <a:t> </a:t>
            </a:r>
            <a:r>
              <a:rPr lang="en-US" sz="2400" dirty="0" err="1"/>
              <a:t>dụng</a:t>
            </a:r>
            <a:r>
              <a:rPr lang="en-US" sz="2400" dirty="0"/>
              <a:t> </a:t>
            </a:r>
            <a:r>
              <a:rPr lang="en-US" sz="2400" dirty="0" err="1"/>
              <a:t>một</a:t>
            </a:r>
            <a:r>
              <a:rPr lang="en-US" sz="2400" dirty="0"/>
              <a:t> </a:t>
            </a:r>
            <a:r>
              <a:rPr lang="en-US" sz="2400" dirty="0" err="1"/>
              <a:t>trình</a:t>
            </a:r>
            <a:r>
              <a:rPr lang="en-US" sz="2400" dirty="0"/>
              <a:t> </a:t>
            </a:r>
            <a:r>
              <a:rPr lang="en-US" sz="2400" dirty="0" err="1"/>
              <a:t>biên</a:t>
            </a:r>
            <a:r>
              <a:rPr lang="en-US" sz="2400" dirty="0"/>
              <a:t> </a:t>
            </a:r>
            <a:r>
              <a:rPr lang="en-US" sz="2400" dirty="0" err="1"/>
              <a:t>dịch</a:t>
            </a:r>
            <a:r>
              <a:rPr lang="en-US" sz="2400" dirty="0"/>
              <a:t> </a:t>
            </a:r>
            <a:r>
              <a:rPr lang="en-US" sz="2400" dirty="0" err="1"/>
              <a:t>có</a:t>
            </a:r>
            <a:r>
              <a:rPr lang="en-US" sz="2400" dirty="0"/>
              <a:t> </a:t>
            </a:r>
            <a:r>
              <a:rPr lang="en-US" sz="2400" dirty="0" err="1"/>
              <a:t>sẵn</a:t>
            </a:r>
            <a:r>
              <a:rPr lang="en-US" sz="2400" dirty="0"/>
              <a:t> </a:t>
            </a:r>
            <a:r>
              <a:rPr lang="en-US" sz="2400" dirty="0" err="1"/>
              <a:t>để</a:t>
            </a:r>
            <a:r>
              <a:rPr lang="en-US" sz="2400" dirty="0"/>
              <a:t> </a:t>
            </a:r>
            <a:r>
              <a:rPr lang="en-US" sz="2400" dirty="0" err="1"/>
              <a:t>chuyển</a:t>
            </a:r>
            <a:r>
              <a:rPr lang="en-US" sz="2400" dirty="0"/>
              <a:t> </a:t>
            </a:r>
            <a:r>
              <a:rPr lang="en-US" sz="2400" dirty="0" err="1"/>
              <a:t>đổi</a:t>
            </a:r>
            <a:r>
              <a:rPr lang="en-US" sz="2400" dirty="0"/>
              <a:t> </a:t>
            </a:r>
            <a:r>
              <a:rPr lang="en-US" sz="2400" dirty="0" err="1"/>
              <a:t>từ</a:t>
            </a:r>
            <a:r>
              <a:rPr lang="en-US" sz="2400" dirty="0"/>
              <a:t> file (.</a:t>
            </a:r>
            <a:r>
              <a:rPr lang="en-US" sz="2400" dirty="0" err="1"/>
              <a:t>i</a:t>
            </a:r>
            <a:r>
              <a:rPr lang="en-US" sz="2400" dirty="0"/>
              <a:t>) sang file (.s).</a:t>
            </a:r>
          </a:p>
          <a:p>
            <a:pPr lvl="1"/>
            <a:r>
              <a:rPr lang="en-US" sz="2400" dirty="0" err="1"/>
              <a:t>Trong</a:t>
            </a:r>
            <a:r>
              <a:rPr lang="en-US" sz="2400" dirty="0"/>
              <a:t> </a:t>
            </a:r>
            <a:r>
              <a:rPr lang="en-US" sz="2400" dirty="0" err="1"/>
              <a:t>giai</a:t>
            </a:r>
            <a:r>
              <a:rPr lang="en-US" sz="2400" dirty="0"/>
              <a:t> </a:t>
            </a:r>
            <a:r>
              <a:rPr lang="en-US" sz="2400" dirty="0" err="1"/>
              <a:t>đoạn</a:t>
            </a:r>
            <a:r>
              <a:rPr lang="en-US" sz="2400" dirty="0"/>
              <a:t> </a:t>
            </a:r>
            <a:r>
              <a:rPr lang="en-US" sz="2400" dirty="0" err="1"/>
              <a:t>này</a:t>
            </a:r>
            <a:r>
              <a:rPr lang="en-US" sz="2400" dirty="0"/>
              <a:t> </a:t>
            </a:r>
            <a:r>
              <a:rPr lang="en-US" sz="2400" dirty="0" err="1"/>
              <a:t>trình</a:t>
            </a:r>
            <a:r>
              <a:rPr lang="en-US" sz="2400" dirty="0"/>
              <a:t> </a:t>
            </a:r>
            <a:r>
              <a:rPr lang="en-US" sz="2400" dirty="0" err="1"/>
              <a:t>biên</a:t>
            </a:r>
            <a:r>
              <a:rPr lang="en-US" sz="2400" dirty="0"/>
              <a:t> </a:t>
            </a:r>
            <a:r>
              <a:rPr lang="en-US" sz="2400" dirty="0" err="1"/>
              <a:t>dịch</a:t>
            </a:r>
            <a:r>
              <a:rPr lang="en-US" sz="2400" dirty="0"/>
              <a:t> </a:t>
            </a:r>
            <a:r>
              <a:rPr lang="en-US" sz="2400" dirty="0" err="1"/>
              <a:t>sẽ</a:t>
            </a:r>
            <a:r>
              <a:rPr lang="en-US" sz="2400" dirty="0"/>
              <a:t> </a:t>
            </a:r>
            <a:r>
              <a:rPr lang="en-US" sz="2400" dirty="0" err="1"/>
              <a:t>tìm</a:t>
            </a:r>
            <a:r>
              <a:rPr lang="en-US" sz="2400" dirty="0"/>
              <a:t> </a:t>
            </a:r>
            <a:r>
              <a:rPr lang="en-US" sz="2400" dirty="0" err="1"/>
              <a:t>ra</a:t>
            </a:r>
            <a:r>
              <a:rPr lang="en-US" sz="2400" dirty="0"/>
              <a:t> </a:t>
            </a:r>
            <a:r>
              <a:rPr lang="en-US" sz="2400" dirty="0" err="1"/>
              <a:t>các</a:t>
            </a:r>
            <a:r>
              <a:rPr lang="en-US" sz="2400" dirty="0"/>
              <a:t> </a:t>
            </a:r>
            <a:r>
              <a:rPr lang="en-US" sz="2400" dirty="0" err="1"/>
              <a:t>lỗi</a:t>
            </a:r>
            <a:r>
              <a:rPr lang="en-US" sz="2400" dirty="0"/>
              <a:t> </a:t>
            </a:r>
            <a:r>
              <a:rPr lang="en-US" sz="2400" dirty="0" err="1"/>
              <a:t>về</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 </a:t>
            </a:r>
            <a:r>
              <a:rPr lang="en-US" sz="2400" dirty="0" err="1"/>
              <a:t>phân</a:t>
            </a:r>
            <a:r>
              <a:rPr lang="en-US" sz="2400" dirty="0"/>
              <a:t> </a:t>
            </a:r>
            <a:r>
              <a:rPr lang="en-US" sz="2400" dirty="0" err="1"/>
              <a:t>tích</a:t>
            </a:r>
            <a:r>
              <a:rPr lang="en-US" sz="2400" dirty="0"/>
              <a:t> </a:t>
            </a:r>
            <a:r>
              <a:rPr lang="en-US" sz="2400" dirty="0" err="1"/>
              <a:t>cú</a:t>
            </a:r>
            <a:r>
              <a:rPr lang="en-US" sz="2400" dirty="0"/>
              <a:t> </a:t>
            </a:r>
            <a:r>
              <a:rPr lang="en-US" sz="2400" dirty="0" err="1"/>
              <a:t>pháp</a:t>
            </a:r>
            <a:r>
              <a:rPr lang="en-US" sz="2400" dirty="0"/>
              <a:t> </a:t>
            </a:r>
            <a:r>
              <a:rPr lang="en-US" sz="2400" dirty="0" err="1"/>
              <a:t>và</a:t>
            </a:r>
            <a:r>
              <a:rPr lang="en-US" sz="2400" dirty="0"/>
              <a:t> </a:t>
            </a:r>
            <a:r>
              <a:rPr lang="en-US" sz="2400" dirty="0" err="1"/>
              <a:t>tối</a:t>
            </a:r>
            <a:r>
              <a:rPr lang="en-US" sz="2400" dirty="0"/>
              <a:t> </a:t>
            </a:r>
            <a:r>
              <a:rPr lang="en-US" sz="2400" dirty="0" err="1"/>
              <a:t>ưu</a:t>
            </a:r>
            <a:r>
              <a:rPr lang="en-US" sz="2400" dirty="0"/>
              <a:t> source ban </a:t>
            </a:r>
            <a:r>
              <a:rPr lang="en-US" sz="2400" dirty="0" err="1"/>
              <a:t>đầu</a:t>
            </a:r>
            <a:r>
              <a:rPr lang="en-US" sz="2400" dirty="0"/>
              <a:t> </a:t>
            </a:r>
            <a:r>
              <a:rPr lang="en-US" sz="2400" dirty="0" err="1"/>
              <a:t>để</a:t>
            </a:r>
            <a:r>
              <a:rPr lang="en-US" sz="2400" dirty="0"/>
              <a:t> </a:t>
            </a:r>
            <a:r>
              <a:rPr lang="en-US" sz="2400" dirty="0" err="1"/>
              <a:t>hoạt</a:t>
            </a:r>
            <a:r>
              <a:rPr lang="en-US" sz="2400" dirty="0"/>
              <a:t> </a:t>
            </a:r>
            <a:r>
              <a:rPr lang="en-US" sz="2400" dirty="0" err="1"/>
              <a:t>động</a:t>
            </a:r>
            <a:r>
              <a:rPr lang="en-US" sz="2400" dirty="0"/>
              <a:t> </a:t>
            </a:r>
            <a:r>
              <a:rPr lang="en-US" sz="2400" dirty="0" err="1"/>
              <a:t>hiệu</a:t>
            </a:r>
            <a:r>
              <a:rPr lang="en-US" sz="2400" dirty="0"/>
              <a:t> </a:t>
            </a:r>
            <a:r>
              <a:rPr lang="en-US" sz="2400" dirty="0" err="1"/>
              <a:t>quả</a:t>
            </a:r>
            <a:r>
              <a:rPr lang="en-US" sz="2400" dirty="0"/>
              <a:t> </a:t>
            </a:r>
            <a:r>
              <a:rPr lang="en-US" sz="2400" dirty="0" err="1"/>
              <a:t>hơn</a:t>
            </a:r>
            <a:r>
              <a:rPr lang="en-US" sz="2400" dirty="0"/>
              <a:t>.</a:t>
            </a:r>
          </a:p>
          <a:p>
            <a:pPr lvl="1"/>
            <a:r>
              <a:rPr lang="en-US" sz="2400" dirty="0" err="1"/>
              <a:t>Nếu</a:t>
            </a:r>
            <a:r>
              <a:rPr lang="en-US" sz="2400" dirty="0"/>
              <a:t> </a:t>
            </a:r>
            <a:r>
              <a:rPr lang="en-US" sz="2400" dirty="0" err="1"/>
              <a:t>phát</a:t>
            </a:r>
            <a:r>
              <a:rPr lang="en-US" sz="2400" dirty="0"/>
              <a:t> </a:t>
            </a:r>
            <a:r>
              <a:rPr lang="en-US" sz="2400" dirty="0" err="1"/>
              <a:t>sinh</a:t>
            </a:r>
            <a:r>
              <a:rPr lang="en-US" sz="2400" dirty="0"/>
              <a:t> </a:t>
            </a:r>
            <a:r>
              <a:rPr lang="en-US" sz="2400" dirty="0" err="1"/>
              <a:t>lỗi</a:t>
            </a:r>
            <a:r>
              <a:rPr lang="en-US" sz="2400" dirty="0"/>
              <a:t> </a:t>
            </a:r>
            <a:r>
              <a:rPr lang="en-US" sz="2400" dirty="0" err="1"/>
              <a:t>thì</a:t>
            </a:r>
            <a:r>
              <a:rPr lang="en-US" sz="2400" dirty="0"/>
              <a:t> </a:t>
            </a:r>
            <a:r>
              <a:rPr lang="en-US" sz="2400" dirty="0" err="1"/>
              <a:t>trình</a:t>
            </a:r>
            <a:r>
              <a:rPr lang="en-US" sz="2400" dirty="0"/>
              <a:t> </a:t>
            </a:r>
            <a:r>
              <a:rPr lang="en-US" sz="2400" dirty="0" err="1"/>
              <a:t>biên</a:t>
            </a:r>
            <a:r>
              <a:rPr lang="en-US" sz="2400" dirty="0"/>
              <a:t> </a:t>
            </a:r>
            <a:r>
              <a:rPr lang="en-US" sz="2400" dirty="0" err="1"/>
              <a:t>dịch</a:t>
            </a:r>
            <a:r>
              <a:rPr lang="en-US" sz="2400" dirty="0"/>
              <a:t> </a:t>
            </a:r>
            <a:r>
              <a:rPr lang="en-US" sz="2400" dirty="0" err="1"/>
              <a:t>sẽ</a:t>
            </a:r>
            <a:r>
              <a:rPr lang="en-US" sz="2400" dirty="0"/>
              <a:t> </a:t>
            </a:r>
            <a:r>
              <a:rPr lang="en-US" sz="2400" dirty="0" err="1"/>
              <a:t>cảnh</a:t>
            </a:r>
            <a:r>
              <a:rPr lang="en-US" sz="2400" dirty="0"/>
              <a:t> </a:t>
            </a:r>
            <a:r>
              <a:rPr lang="en-US" sz="2400" dirty="0" err="1"/>
              <a:t>báo</a:t>
            </a:r>
            <a:r>
              <a:rPr lang="en-US" sz="2400" dirty="0"/>
              <a:t>.</a:t>
            </a:r>
          </a:p>
          <a:p>
            <a:r>
              <a:rPr lang="en-US" dirty="0" err="1"/>
              <a:t>Ví</a:t>
            </a:r>
            <a:r>
              <a:rPr lang="en-US" dirty="0"/>
              <a:t> </a:t>
            </a:r>
            <a:r>
              <a:rPr lang="en-US" dirty="0" err="1"/>
              <a:t>dụ</a:t>
            </a:r>
            <a:r>
              <a:rPr lang="en-US" dirty="0"/>
              <a:t> 1.2</a:t>
            </a:r>
          </a:p>
          <a:p>
            <a:endParaRPr lang="en-US" dirty="0"/>
          </a:p>
        </p:txBody>
      </p:sp>
      <p:sp>
        <p:nvSpPr>
          <p:cNvPr id="4" name="Footer Placeholder 3">
            <a:extLst>
              <a:ext uri="{FF2B5EF4-FFF2-40B4-BE49-F238E27FC236}">
                <a16:creationId xmlns:a16="http://schemas.microsoft.com/office/drawing/2014/main" id="{F7DC8394-27BD-E34A-5511-ED5262F8BFB0}"/>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DA1B54E1-CD05-B8D2-3678-D5CCB64D8707}"/>
              </a:ext>
            </a:extLst>
          </p:cNvPr>
          <p:cNvSpPr>
            <a:spLocks noGrp="1"/>
          </p:cNvSpPr>
          <p:nvPr>
            <p:ph type="sldNum" sz="quarter" idx="12"/>
          </p:nvPr>
        </p:nvSpPr>
        <p:spPr/>
        <p:txBody>
          <a:bodyPr/>
          <a:lstStyle/>
          <a:p>
            <a:fld id="{895FEF92-9DF9-4F07-9BFC-C704DBAB3A6D}" type="slidenum">
              <a:rPr lang="en-US" smtClean="0"/>
              <a:pPr/>
              <a:t>5</a:t>
            </a:fld>
            <a:endParaRPr lang="en-US" dirty="0"/>
          </a:p>
        </p:txBody>
      </p:sp>
    </p:spTree>
    <p:extLst>
      <p:ext uri="{BB962C8B-B14F-4D97-AF65-F5344CB8AC3E}">
        <p14:creationId xmlns:p14="http://schemas.microsoft.com/office/powerpoint/2010/main" val="9315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422C-27BA-8631-F262-5C5B1BFB1CA9}"/>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trong</a:t>
            </a:r>
            <a:r>
              <a:rPr lang="en-US" dirty="0"/>
              <a:t> C</a:t>
            </a:r>
          </a:p>
        </p:txBody>
      </p:sp>
      <p:sp>
        <p:nvSpPr>
          <p:cNvPr id="3" name="Text Placeholder 2">
            <a:extLst>
              <a:ext uri="{FF2B5EF4-FFF2-40B4-BE49-F238E27FC236}">
                <a16:creationId xmlns:a16="http://schemas.microsoft.com/office/drawing/2014/main" id="{60844966-C672-CE31-3302-6123019FDD8E}"/>
              </a:ext>
            </a:extLst>
          </p:cNvPr>
          <p:cNvSpPr>
            <a:spLocks noGrp="1"/>
          </p:cNvSpPr>
          <p:nvPr>
            <p:ph type="body" idx="1"/>
          </p:nvPr>
        </p:nvSpPr>
        <p:spPr>
          <a:xfrm>
            <a:off x="76200" y="1959992"/>
            <a:ext cx="12039598" cy="4801314"/>
          </a:xfrm>
        </p:spPr>
        <p:txBody>
          <a:bodyPr/>
          <a:lstStyle/>
          <a:p>
            <a:r>
              <a:rPr lang="en-US" dirty="0"/>
              <a:t>2. Assembling</a:t>
            </a:r>
          </a:p>
          <a:p>
            <a:pPr lvl="1"/>
            <a:r>
              <a:rPr lang="vi-VN" sz="2600" dirty="0"/>
              <a:t>Ở bước này thì assembler sẽ chuyển đổi các assembly code trong các assembler files thành mã máy</a:t>
            </a:r>
            <a:r>
              <a:rPr lang="en-US" sz="2600" dirty="0"/>
              <a:t>, </a:t>
            </a:r>
            <a:r>
              <a:rPr lang="en-US" sz="2600" dirty="0" err="1"/>
              <a:t>chuyển</a:t>
            </a:r>
            <a:r>
              <a:rPr lang="en-US" sz="2600" dirty="0"/>
              <a:t> </a:t>
            </a:r>
            <a:r>
              <a:rPr lang="en-US" sz="2600" dirty="0" err="1"/>
              <a:t>từ</a:t>
            </a:r>
            <a:r>
              <a:rPr lang="en-US" sz="2600" dirty="0"/>
              <a:t> (.s) sang (.o) file object code. </a:t>
            </a:r>
            <a:r>
              <a:rPr lang="en-US" sz="2600" dirty="0" err="1"/>
              <a:t>Và</a:t>
            </a:r>
            <a:r>
              <a:rPr lang="en-US" sz="2600" dirty="0"/>
              <a:t> </a:t>
            </a:r>
            <a:r>
              <a:rPr lang="en-US" sz="2600" dirty="0" err="1"/>
              <a:t>máy</a:t>
            </a:r>
            <a:r>
              <a:rPr lang="en-US" sz="2600" dirty="0"/>
              <a:t> </a:t>
            </a:r>
            <a:r>
              <a:rPr lang="en-US" sz="2600" dirty="0" err="1"/>
              <a:t>tính</a:t>
            </a:r>
            <a:r>
              <a:rPr lang="en-US" sz="2600" dirty="0"/>
              <a:t> </a:t>
            </a:r>
            <a:r>
              <a:rPr lang="en-US" sz="2600" dirty="0" err="1"/>
              <a:t>có</a:t>
            </a:r>
            <a:r>
              <a:rPr lang="en-US" sz="2600" dirty="0"/>
              <a:t> </a:t>
            </a:r>
            <a:r>
              <a:rPr lang="en-US" sz="2600" dirty="0" err="1"/>
              <a:t>thể</a:t>
            </a:r>
            <a:r>
              <a:rPr lang="en-US" sz="2600" dirty="0"/>
              <a:t> </a:t>
            </a:r>
            <a:r>
              <a:rPr lang="en-US" sz="2600" dirty="0" err="1"/>
              <a:t>hiểu</a:t>
            </a:r>
            <a:r>
              <a:rPr lang="en-US" sz="2600" dirty="0"/>
              <a:t> </a:t>
            </a:r>
            <a:r>
              <a:rPr lang="en-US" sz="2600" dirty="0" err="1"/>
              <a:t>được</a:t>
            </a:r>
            <a:r>
              <a:rPr lang="en-US" sz="2600" dirty="0"/>
              <a:t> </a:t>
            </a:r>
            <a:r>
              <a:rPr lang="en-US" sz="2600" dirty="0" err="1"/>
              <a:t>vì</a:t>
            </a:r>
            <a:r>
              <a:rPr lang="en-US" sz="2600" dirty="0"/>
              <a:t> </a:t>
            </a:r>
            <a:r>
              <a:rPr lang="en-US" sz="2600" dirty="0" err="1"/>
              <a:t>nó</a:t>
            </a:r>
            <a:r>
              <a:rPr lang="en-US" sz="2600" dirty="0"/>
              <a:t> ở </a:t>
            </a:r>
            <a:r>
              <a:rPr lang="en-US" sz="2600" dirty="0" err="1"/>
              <a:t>dưới</a:t>
            </a:r>
            <a:r>
              <a:rPr lang="en-US" sz="2600" dirty="0"/>
              <a:t> </a:t>
            </a:r>
            <a:r>
              <a:rPr lang="en-US" sz="2600" dirty="0" err="1"/>
              <a:t>dạng</a:t>
            </a:r>
            <a:r>
              <a:rPr lang="en-US" sz="2600" dirty="0"/>
              <a:t> </a:t>
            </a:r>
            <a:r>
              <a:rPr lang="en-US" sz="2600" dirty="0" err="1"/>
              <a:t>nhị</a:t>
            </a:r>
            <a:r>
              <a:rPr lang="en-US" sz="2600" dirty="0"/>
              <a:t> </a:t>
            </a:r>
            <a:r>
              <a:rPr lang="en-US" sz="2600" dirty="0" err="1"/>
              <a:t>phân</a:t>
            </a:r>
            <a:r>
              <a:rPr lang="en-US" sz="2600" dirty="0"/>
              <a:t> </a:t>
            </a:r>
            <a:r>
              <a:rPr lang="en-US" sz="2600" dirty="0" err="1"/>
              <a:t>hoặc</a:t>
            </a:r>
            <a:r>
              <a:rPr lang="en-US" sz="2600" dirty="0"/>
              <a:t> </a:t>
            </a:r>
            <a:r>
              <a:rPr lang="en-US" sz="2600" dirty="0" err="1"/>
              <a:t>thập</a:t>
            </a:r>
            <a:r>
              <a:rPr lang="en-US" sz="2600" dirty="0"/>
              <a:t> </a:t>
            </a:r>
            <a:r>
              <a:rPr lang="en-US" sz="2600" dirty="0" err="1"/>
              <a:t>lục</a:t>
            </a:r>
            <a:r>
              <a:rPr lang="en-US" sz="2600" dirty="0"/>
              <a:t> </a:t>
            </a:r>
            <a:r>
              <a:rPr lang="en-US" sz="2600" dirty="0" err="1"/>
              <a:t>phân</a:t>
            </a:r>
            <a:r>
              <a:rPr lang="en-US" sz="2600" dirty="0"/>
              <a:t>.</a:t>
            </a:r>
          </a:p>
          <a:p>
            <a:pPr lvl="1"/>
            <a:r>
              <a:rPr lang="en-US" sz="2600" dirty="0"/>
              <a:t>Assembler </a:t>
            </a:r>
            <a:r>
              <a:rPr lang="en-US" sz="2600" dirty="0" err="1"/>
              <a:t>phụ</a:t>
            </a:r>
            <a:r>
              <a:rPr lang="en-US" sz="2600" dirty="0"/>
              <a:t> </a:t>
            </a:r>
            <a:r>
              <a:rPr lang="en-US" sz="2600" dirty="0" err="1"/>
              <a:t>thuộc</a:t>
            </a:r>
            <a:r>
              <a:rPr lang="en-US" sz="2600" dirty="0"/>
              <a:t> </a:t>
            </a:r>
            <a:r>
              <a:rPr lang="en-US" sz="2600" dirty="0" err="1"/>
              <a:t>vào</a:t>
            </a:r>
            <a:r>
              <a:rPr lang="en-US" sz="2600" dirty="0"/>
              <a:t> </a:t>
            </a:r>
            <a:r>
              <a:rPr lang="en-US" sz="2600" dirty="0" err="1"/>
              <a:t>kiến</a:t>
            </a:r>
            <a:r>
              <a:rPr lang="en-US" sz="2600" dirty="0"/>
              <a:t> </a:t>
            </a:r>
            <a:r>
              <a:rPr lang="en-US" sz="2600" dirty="0" err="1"/>
              <a:t>trúc</a:t>
            </a:r>
            <a:r>
              <a:rPr lang="en-US" sz="2600" dirty="0"/>
              <a:t> </a:t>
            </a:r>
            <a:r>
              <a:rPr lang="en-US" sz="2600" dirty="0" err="1"/>
              <a:t>của</a:t>
            </a:r>
            <a:r>
              <a:rPr lang="en-US" sz="2600" dirty="0"/>
              <a:t> CPU (x86, PowerPC, ARM,…) </a:t>
            </a:r>
            <a:r>
              <a:rPr lang="en-US" sz="2600" dirty="0" err="1"/>
              <a:t>nên</a:t>
            </a:r>
            <a:r>
              <a:rPr lang="en-US" sz="2600" dirty="0"/>
              <a:t> </a:t>
            </a:r>
            <a:r>
              <a:rPr lang="en-US" sz="2600" dirty="0" err="1"/>
              <a:t>các</a:t>
            </a:r>
            <a:r>
              <a:rPr lang="en-US" sz="2600" dirty="0"/>
              <a:t> </a:t>
            </a:r>
            <a:r>
              <a:rPr lang="en-US" sz="2600" dirty="0" err="1"/>
              <a:t>kiến</a:t>
            </a:r>
            <a:r>
              <a:rPr lang="en-US" sz="2600" dirty="0"/>
              <a:t> </a:t>
            </a:r>
            <a:r>
              <a:rPr lang="en-US" sz="2600" dirty="0" err="1"/>
              <a:t>trúc</a:t>
            </a:r>
            <a:r>
              <a:rPr lang="en-US" sz="2600" dirty="0"/>
              <a:t> CPU </a:t>
            </a:r>
            <a:r>
              <a:rPr lang="en-US" sz="2600" dirty="0" err="1"/>
              <a:t>khác</a:t>
            </a:r>
            <a:r>
              <a:rPr lang="en-US" sz="2600" dirty="0"/>
              <a:t> </a:t>
            </a:r>
            <a:r>
              <a:rPr lang="en-US" sz="2600" dirty="0" err="1"/>
              <a:t>nhau</a:t>
            </a:r>
            <a:r>
              <a:rPr lang="en-US" sz="2600" dirty="0"/>
              <a:t> </a:t>
            </a:r>
            <a:r>
              <a:rPr lang="en-US" sz="2600" dirty="0" err="1"/>
              <a:t>thì</a:t>
            </a:r>
            <a:r>
              <a:rPr lang="en-US" sz="2600" dirty="0"/>
              <a:t> </a:t>
            </a:r>
            <a:r>
              <a:rPr lang="en-US" sz="2600" dirty="0" err="1"/>
              <a:t>sẽ</a:t>
            </a:r>
            <a:r>
              <a:rPr lang="en-US" sz="2600" dirty="0"/>
              <a:t> </a:t>
            </a:r>
            <a:r>
              <a:rPr lang="en-US" sz="2600" dirty="0" err="1"/>
              <a:t>có</a:t>
            </a:r>
            <a:r>
              <a:rPr lang="en-US" sz="2600" dirty="0"/>
              <a:t> </a:t>
            </a:r>
            <a:r>
              <a:rPr lang="en-US" sz="2600" dirty="0" err="1"/>
              <a:t>các</a:t>
            </a:r>
            <a:r>
              <a:rPr lang="en-US" sz="2600" dirty="0"/>
              <a:t> assembler </a:t>
            </a:r>
            <a:r>
              <a:rPr lang="en-US" sz="2600" dirty="0" err="1"/>
              <a:t>khác</a:t>
            </a:r>
            <a:r>
              <a:rPr lang="en-US" sz="2600" dirty="0"/>
              <a:t> </a:t>
            </a:r>
            <a:r>
              <a:rPr lang="en-US" sz="2600" dirty="0" err="1"/>
              <a:t>nhau</a:t>
            </a:r>
            <a:r>
              <a:rPr lang="en-US" sz="2600" dirty="0"/>
              <a:t>.</a:t>
            </a:r>
          </a:p>
          <a:p>
            <a:pPr lvl="1"/>
            <a:r>
              <a:rPr lang="vi-VN" sz="2600" dirty="0"/>
              <a:t>Các object code files chứa code đã được biên dịch (ở dạng nhị phân) của các symbols (có hiểu đơn giản symbols ở đây là các hàm, các biến) định nghĩa trong file source đầu vào. Symbols trong các object code files được tham chiếu đến bằng tên.</a:t>
            </a:r>
            <a:endParaRPr lang="en-US" sz="2400" dirty="0"/>
          </a:p>
          <a:p>
            <a:r>
              <a:rPr lang="en-US" dirty="0" err="1"/>
              <a:t>Ví</a:t>
            </a:r>
            <a:r>
              <a:rPr lang="en-US" dirty="0"/>
              <a:t> </a:t>
            </a:r>
            <a:r>
              <a:rPr lang="en-US" dirty="0" err="1"/>
              <a:t>dụ</a:t>
            </a:r>
            <a:r>
              <a:rPr lang="en-US" dirty="0"/>
              <a:t> 1.3</a:t>
            </a:r>
          </a:p>
          <a:p>
            <a:endParaRPr lang="en-US" dirty="0"/>
          </a:p>
        </p:txBody>
      </p:sp>
      <p:sp>
        <p:nvSpPr>
          <p:cNvPr id="4" name="Footer Placeholder 3">
            <a:extLst>
              <a:ext uri="{FF2B5EF4-FFF2-40B4-BE49-F238E27FC236}">
                <a16:creationId xmlns:a16="http://schemas.microsoft.com/office/drawing/2014/main" id="{F7DC8394-27BD-E34A-5511-ED5262F8BFB0}"/>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DA1B54E1-CD05-B8D2-3678-D5CCB64D8707}"/>
              </a:ext>
            </a:extLst>
          </p:cNvPr>
          <p:cNvSpPr>
            <a:spLocks noGrp="1"/>
          </p:cNvSpPr>
          <p:nvPr>
            <p:ph type="sldNum" sz="quarter" idx="12"/>
          </p:nvPr>
        </p:nvSpPr>
        <p:spPr/>
        <p:txBody>
          <a:bodyPr/>
          <a:lstStyle/>
          <a:p>
            <a:fld id="{895FEF92-9DF9-4F07-9BFC-C704DBAB3A6D}" type="slidenum">
              <a:rPr lang="en-US" smtClean="0"/>
              <a:pPr/>
              <a:t>6</a:t>
            </a:fld>
            <a:endParaRPr lang="en-US" dirty="0"/>
          </a:p>
        </p:txBody>
      </p:sp>
    </p:spTree>
    <p:extLst>
      <p:ext uri="{BB962C8B-B14F-4D97-AF65-F5344CB8AC3E}">
        <p14:creationId xmlns:p14="http://schemas.microsoft.com/office/powerpoint/2010/main" val="237291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422C-27BA-8631-F262-5C5B1BFB1CA9}"/>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trong</a:t>
            </a:r>
            <a:r>
              <a:rPr lang="en-US" dirty="0"/>
              <a:t> C</a:t>
            </a:r>
          </a:p>
        </p:txBody>
      </p:sp>
      <p:sp>
        <p:nvSpPr>
          <p:cNvPr id="3" name="Text Placeholder 2">
            <a:extLst>
              <a:ext uri="{FF2B5EF4-FFF2-40B4-BE49-F238E27FC236}">
                <a16:creationId xmlns:a16="http://schemas.microsoft.com/office/drawing/2014/main" id="{60844966-C672-CE31-3302-6123019FDD8E}"/>
              </a:ext>
            </a:extLst>
          </p:cNvPr>
          <p:cNvSpPr>
            <a:spLocks noGrp="1"/>
          </p:cNvSpPr>
          <p:nvPr>
            <p:ph type="body" idx="1"/>
          </p:nvPr>
        </p:nvSpPr>
        <p:spPr>
          <a:xfrm>
            <a:off x="76200" y="1959992"/>
            <a:ext cx="12039598" cy="3600986"/>
          </a:xfrm>
        </p:spPr>
        <p:txBody>
          <a:bodyPr/>
          <a:lstStyle/>
          <a:p>
            <a:r>
              <a:rPr lang="en-US" dirty="0"/>
              <a:t>4. Linker (</a:t>
            </a:r>
            <a:r>
              <a:rPr lang="en-US" dirty="0" err="1"/>
              <a:t>Trình</a:t>
            </a:r>
            <a:r>
              <a:rPr lang="en-US" dirty="0"/>
              <a:t> </a:t>
            </a:r>
            <a:r>
              <a:rPr lang="en-US" dirty="0" err="1"/>
              <a:t>liên</a:t>
            </a:r>
            <a:r>
              <a:rPr lang="en-US" dirty="0"/>
              <a:t> </a:t>
            </a:r>
            <a:r>
              <a:rPr lang="en-US" dirty="0" err="1"/>
              <a:t>kết</a:t>
            </a:r>
            <a:r>
              <a:rPr lang="en-US" dirty="0"/>
              <a:t>)</a:t>
            </a:r>
          </a:p>
          <a:p>
            <a:pPr lvl="1"/>
            <a:r>
              <a:rPr lang="vi-VN" sz="2000" dirty="0"/>
              <a:t>Giai đoạn này sẽ tạo thành chương trình đích duy nhất của quá trình biên dịch từ các object code files mà assembler đã tạo ra ở bước trước đó. Đầu ra này có thể là thư viện shared (or dynamic) library hoặc file chaỵ (executable file).</a:t>
            </a:r>
            <a:endParaRPr lang="en-US" sz="2000" dirty="0"/>
          </a:p>
          <a:p>
            <a:pPr lvl="1"/>
            <a:r>
              <a:rPr lang="vi-VN" sz="2000" dirty="0"/>
              <a:t>Nó liên kết tất cả các object code files bằng cách thay thế các tham chiếu đến các symbols bằng các địa chỉ chính xác. Mỗi symbol này có thể được định nghĩa trong các object code files khác hoặc trong các thư viện. Nếu chúng được định nghĩa trong các thư viện khác với thư viện chuẩn, bạn cần phải khai báo rõ với linker về chúng (điều này được thực hiện thông qua các config build).</a:t>
            </a:r>
            <a:endParaRPr lang="en-US" sz="2000" dirty="0"/>
          </a:p>
          <a:p>
            <a:pPr lvl="1"/>
            <a:r>
              <a:rPr lang="en-US" sz="2000" dirty="0"/>
              <a:t>Ở </a:t>
            </a:r>
            <a:r>
              <a:rPr lang="en-US" sz="2000" dirty="0" err="1"/>
              <a:t>giai</a:t>
            </a:r>
            <a:r>
              <a:rPr lang="en-US" sz="2000" dirty="0"/>
              <a:t> </a:t>
            </a:r>
            <a:r>
              <a:rPr lang="en-US" sz="2000" dirty="0" err="1"/>
              <a:t>đoạn</a:t>
            </a:r>
            <a:r>
              <a:rPr lang="en-US" sz="2000" dirty="0"/>
              <a:t> </a:t>
            </a:r>
            <a:r>
              <a:rPr lang="en-US" sz="2000" dirty="0" err="1"/>
              <a:t>này</a:t>
            </a:r>
            <a:r>
              <a:rPr lang="en-US" sz="2000" dirty="0"/>
              <a:t>, </a:t>
            </a:r>
            <a:r>
              <a:rPr lang="en-US" sz="2000" dirty="0" err="1"/>
              <a:t>các</a:t>
            </a:r>
            <a:r>
              <a:rPr lang="en-US" sz="2000" dirty="0"/>
              <a:t> </a:t>
            </a:r>
            <a:r>
              <a:rPr lang="en-US" sz="2000" dirty="0" err="1"/>
              <a:t>lỗi</a:t>
            </a:r>
            <a:r>
              <a:rPr lang="en-US" sz="2000" dirty="0"/>
              <a:t> </a:t>
            </a:r>
            <a:r>
              <a:rPr lang="en-US" sz="2000" dirty="0" err="1"/>
              <a:t>phổ</a:t>
            </a:r>
            <a:r>
              <a:rPr lang="en-US" sz="2000" dirty="0"/>
              <a:t> </a:t>
            </a:r>
            <a:r>
              <a:rPr lang="en-US" sz="2000" dirty="0" err="1"/>
              <a:t>biến</a:t>
            </a:r>
            <a:r>
              <a:rPr lang="en-US" sz="2000" dirty="0"/>
              <a:t> </a:t>
            </a:r>
            <a:r>
              <a:rPr lang="en-US" sz="2000" dirty="0" err="1"/>
              <a:t>nhất</a:t>
            </a:r>
            <a:r>
              <a:rPr lang="en-US" sz="2000" dirty="0"/>
              <a:t> </a:t>
            </a:r>
            <a:r>
              <a:rPr lang="en-US" sz="2000" dirty="0" err="1"/>
              <a:t>là</a:t>
            </a:r>
            <a:r>
              <a:rPr lang="en-US" sz="2000" dirty="0"/>
              <a:t> </a:t>
            </a:r>
            <a:r>
              <a:rPr lang="en-US" sz="2000" dirty="0" err="1"/>
              <a:t>thiếu</a:t>
            </a:r>
            <a:r>
              <a:rPr lang="en-US" sz="2000" dirty="0"/>
              <a:t> </a:t>
            </a:r>
            <a:r>
              <a:rPr lang="en-US" sz="2000" dirty="0" err="1"/>
              <a:t>định</a:t>
            </a:r>
            <a:r>
              <a:rPr lang="en-US" sz="2000" dirty="0"/>
              <a:t> </a:t>
            </a:r>
            <a:r>
              <a:rPr lang="en-US" sz="2000" dirty="0" err="1"/>
              <a:t>nghĩa</a:t>
            </a:r>
            <a:r>
              <a:rPr lang="en-US" sz="2000" dirty="0"/>
              <a:t> </a:t>
            </a:r>
            <a:r>
              <a:rPr lang="en-US" sz="2000" dirty="0" err="1"/>
              <a:t>hoặc</a:t>
            </a:r>
            <a:r>
              <a:rPr lang="en-US" sz="2000" dirty="0"/>
              <a:t> </a:t>
            </a:r>
            <a:r>
              <a:rPr lang="en-US" sz="2000" dirty="0" err="1"/>
              <a:t>định</a:t>
            </a:r>
            <a:r>
              <a:rPr lang="en-US" sz="2000" dirty="0"/>
              <a:t> </a:t>
            </a:r>
            <a:r>
              <a:rPr lang="en-US" sz="2000" dirty="0" err="1"/>
              <a:t>nghĩa</a:t>
            </a:r>
            <a:r>
              <a:rPr lang="en-US" sz="2000" dirty="0"/>
              <a:t> </a:t>
            </a:r>
            <a:r>
              <a:rPr lang="en-US" sz="2000" dirty="0" err="1"/>
              <a:t>trùng</a:t>
            </a:r>
            <a:r>
              <a:rPr lang="en-US" sz="2000" dirty="0"/>
              <a:t> </a:t>
            </a:r>
            <a:r>
              <a:rPr lang="en-US" sz="2000" dirty="0" err="1"/>
              <a:t>lặp</a:t>
            </a:r>
            <a:r>
              <a:rPr lang="en-US" sz="2000" dirty="0"/>
              <a:t>.</a:t>
            </a:r>
          </a:p>
          <a:p>
            <a:pPr lvl="2"/>
            <a:r>
              <a:rPr lang="vi-VN" sz="1600" dirty="0"/>
              <a:t>Thiếu định nghĩa : Điều này có nghĩa là các định nghĩa không tồn tại (các hàm không được implement) hoặc object code files hoặc thư viện nơi chúng cư trú không được cung cấp cho trình linker biết.</a:t>
            </a:r>
            <a:endParaRPr lang="en-US" sz="1600" dirty="0"/>
          </a:p>
          <a:p>
            <a:pPr lvl="2"/>
            <a:r>
              <a:rPr lang="vi-VN" sz="1600" dirty="0"/>
              <a:t>Trùng lặp: cùng một symbol được định nghĩa trong hai hoặc nhiều object code files hoặc thư viện khác nhau.</a:t>
            </a:r>
            <a:endParaRPr lang="en-US" sz="1600" dirty="0"/>
          </a:p>
        </p:txBody>
      </p:sp>
      <p:sp>
        <p:nvSpPr>
          <p:cNvPr id="4" name="Footer Placeholder 3">
            <a:extLst>
              <a:ext uri="{FF2B5EF4-FFF2-40B4-BE49-F238E27FC236}">
                <a16:creationId xmlns:a16="http://schemas.microsoft.com/office/drawing/2014/main" id="{F7DC8394-27BD-E34A-5511-ED5262F8BFB0}"/>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DA1B54E1-CD05-B8D2-3678-D5CCB64D8707}"/>
              </a:ext>
            </a:extLst>
          </p:cNvPr>
          <p:cNvSpPr>
            <a:spLocks noGrp="1"/>
          </p:cNvSpPr>
          <p:nvPr>
            <p:ph type="sldNum" sz="quarter" idx="12"/>
          </p:nvPr>
        </p:nvSpPr>
        <p:spPr/>
        <p:txBody>
          <a:bodyPr/>
          <a:lstStyle/>
          <a:p>
            <a:fld id="{895FEF92-9DF9-4F07-9BFC-C704DBAB3A6D}" type="slidenum">
              <a:rPr lang="en-US" smtClean="0"/>
              <a:pPr/>
              <a:t>7</a:t>
            </a:fld>
            <a:endParaRPr lang="en-US" dirty="0"/>
          </a:p>
        </p:txBody>
      </p:sp>
    </p:spTree>
    <p:extLst>
      <p:ext uri="{BB962C8B-B14F-4D97-AF65-F5344CB8AC3E}">
        <p14:creationId xmlns:p14="http://schemas.microsoft.com/office/powerpoint/2010/main" val="27052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1ED8-BACA-9292-E91E-01AD47C15E32}"/>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trong</a:t>
            </a:r>
            <a:r>
              <a:rPr lang="en-US" dirty="0"/>
              <a:t> C</a:t>
            </a:r>
          </a:p>
        </p:txBody>
      </p:sp>
      <p:sp>
        <p:nvSpPr>
          <p:cNvPr id="4" name="Footer Placeholder 3">
            <a:extLst>
              <a:ext uri="{FF2B5EF4-FFF2-40B4-BE49-F238E27FC236}">
                <a16:creationId xmlns:a16="http://schemas.microsoft.com/office/drawing/2014/main" id="{752EF81B-2DDA-80BC-131A-1B6F69E7781B}"/>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D8D5060B-EF87-C0EA-6371-7D36D9C81CC4}"/>
              </a:ext>
            </a:extLst>
          </p:cNvPr>
          <p:cNvSpPr>
            <a:spLocks noGrp="1"/>
          </p:cNvSpPr>
          <p:nvPr>
            <p:ph type="sldNum" sz="quarter" idx="12"/>
          </p:nvPr>
        </p:nvSpPr>
        <p:spPr/>
        <p:txBody>
          <a:bodyPr/>
          <a:lstStyle/>
          <a:p>
            <a:fld id="{895FEF92-9DF9-4F07-9BFC-C704DBAB3A6D}" type="slidenum">
              <a:rPr lang="en-US" smtClean="0"/>
              <a:pPr/>
              <a:t>8</a:t>
            </a:fld>
            <a:endParaRPr lang="en-US" dirty="0"/>
          </a:p>
        </p:txBody>
      </p:sp>
      <p:pic>
        <p:nvPicPr>
          <p:cNvPr id="10" name="Picture 9">
            <a:extLst>
              <a:ext uri="{FF2B5EF4-FFF2-40B4-BE49-F238E27FC236}">
                <a16:creationId xmlns:a16="http://schemas.microsoft.com/office/drawing/2014/main" id="{9AFC0F14-70E3-1CD5-FA7F-BD0CD5060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773" y="1773013"/>
            <a:ext cx="3338465" cy="4743722"/>
          </a:xfrm>
          <a:prstGeom prst="rect">
            <a:avLst/>
          </a:prstGeom>
        </p:spPr>
      </p:pic>
    </p:spTree>
    <p:extLst>
      <p:ext uri="{BB962C8B-B14F-4D97-AF65-F5344CB8AC3E}">
        <p14:creationId xmlns:p14="http://schemas.microsoft.com/office/powerpoint/2010/main" val="124764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0912-5EC2-4338-AC57-5DA901A78542}"/>
              </a:ext>
            </a:extLst>
          </p:cNvPr>
          <p:cNvSpPr>
            <a:spLocks noGrp="1"/>
          </p:cNvSpPr>
          <p:nvPr>
            <p:ph type="title"/>
          </p:nvPr>
        </p:nvSpPr>
        <p:spPr>
          <a:xfrm>
            <a:off x="46264" y="1029861"/>
            <a:ext cx="12099471" cy="769441"/>
          </a:xfrm>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&amp; </a:t>
            </a:r>
            <a:r>
              <a:rPr lang="en-US" dirty="0" err="1"/>
              <a:t>động</a:t>
            </a:r>
            <a:endParaRPr lang="en-US" dirty="0"/>
          </a:p>
        </p:txBody>
      </p:sp>
      <p:sp>
        <p:nvSpPr>
          <p:cNvPr id="3" name="Text Placeholder 2">
            <a:extLst>
              <a:ext uri="{FF2B5EF4-FFF2-40B4-BE49-F238E27FC236}">
                <a16:creationId xmlns:a16="http://schemas.microsoft.com/office/drawing/2014/main" id="{045E0F9D-5AAE-EFA1-F447-499722EAC28A}"/>
              </a:ext>
            </a:extLst>
          </p:cNvPr>
          <p:cNvSpPr>
            <a:spLocks noGrp="1"/>
          </p:cNvSpPr>
          <p:nvPr>
            <p:ph type="body" idx="1"/>
          </p:nvPr>
        </p:nvSpPr>
        <p:spPr>
          <a:xfrm>
            <a:off x="76200" y="1959992"/>
            <a:ext cx="12039598" cy="5786199"/>
          </a:xfrm>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(Static Libraries)</a:t>
            </a:r>
          </a:p>
          <a:p>
            <a:pPr lvl="1"/>
            <a:r>
              <a:rPr lang="vi-VN" sz="2400" dirty="0"/>
              <a:t>Mỗi thư viện liên kết tĩnh là một file chứa các object được build từ source code, các file objects này chứa các define của functions, variables</a:t>
            </a:r>
            <a:endParaRPr lang="en-US" sz="2400" dirty="0"/>
          </a:p>
          <a:p>
            <a:pPr lvl="1"/>
            <a:r>
              <a:rPr lang="vi-VN" sz="2400" dirty="0"/>
              <a:t> Những file Static Libraries có thể được linked với các file objects khác để tạo thành 1 file thư viện khác hoặc 1 file executable</a:t>
            </a:r>
            <a:r>
              <a:rPr lang="en-US" sz="2400" dirty="0"/>
              <a:t>.</a:t>
            </a:r>
          </a:p>
          <a:p>
            <a:pPr lvl="1"/>
            <a:r>
              <a:rPr lang="en-US" sz="2400" dirty="0"/>
              <a:t>Khi </a:t>
            </a:r>
            <a:r>
              <a:rPr lang="en-US" sz="2400" dirty="0" err="1"/>
              <a:t>biên</a:t>
            </a:r>
            <a:r>
              <a:rPr lang="en-US" sz="2400" dirty="0"/>
              <a:t> </a:t>
            </a:r>
            <a:r>
              <a:rPr lang="en-US" sz="2400" dirty="0" err="1"/>
              <a:t>dịch</a:t>
            </a:r>
            <a:r>
              <a:rPr lang="en-US" sz="2400" dirty="0"/>
              <a:t> </a:t>
            </a:r>
            <a:r>
              <a:rPr lang="en-US" sz="2400" dirty="0" err="1"/>
              <a:t>trình</a:t>
            </a:r>
            <a:r>
              <a:rPr lang="en-US" sz="2400" dirty="0"/>
              <a:t> </a:t>
            </a:r>
            <a:r>
              <a:rPr lang="en-US" sz="2400" dirty="0" err="1"/>
              <a:t>biên</a:t>
            </a:r>
            <a:r>
              <a:rPr lang="en-US" sz="2400" dirty="0"/>
              <a:t> </a:t>
            </a:r>
            <a:r>
              <a:rPr lang="en-US" sz="2400" dirty="0" err="1"/>
              <a:t>dịch</a:t>
            </a:r>
            <a:r>
              <a:rPr lang="en-US" sz="2400" dirty="0"/>
              <a:t> </a:t>
            </a:r>
            <a:r>
              <a:rPr lang="en-US" sz="2400" dirty="0" err="1"/>
              <a:t>sẽ</a:t>
            </a:r>
            <a:r>
              <a:rPr lang="en-US" sz="2400" dirty="0"/>
              <a:t> </a:t>
            </a:r>
            <a:r>
              <a:rPr lang="en-US" sz="2400" dirty="0" err="1"/>
              <a:t>lấy</a:t>
            </a:r>
            <a:r>
              <a:rPr lang="en-US" sz="2400" dirty="0"/>
              <a:t> </a:t>
            </a:r>
            <a:r>
              <a:rPr lang="en-US" sz="2400" dirty="0" err="1"/>
              <a:t>toàn</a:t>
            </a:r>
            <a:r>
              <a:rPr lang="en-US" sz="2400" dirty="0"/>
              <a:t> </a:t>
            </a:r>
            <a:r>
              <a:rPr lang="en-US" sz="2400" dirty="0" err="1"/>
              <a:t>bộ</a:t>
            </a:r>
            <a:r>
              <a:rPr lang="en-US" sz="2400" dirty="0"/>
              <a:t> </a:t>
            </a:r>
            <a:r>
              <a:rPr lang="en-US" sz="2400" dirty="0" err="1"/>
              <a:t>mã</a:t>
            </a:r>
            <a:r>
              <a:rPr lang="en-US" sz="2400" dirty="0"/>
              <a:t> </a:t>
            </a:r>
            <a:r>
              <a:rPr lang="en-US" sz="2400" dirty="0" err="1"/>
              <a:t>thực</a:t>
            </a:r>
            <a:r>
              <a:rPr lang="en-US" sz="2400" dirty="0"/>
              <a:t> </a:t>
            </a:r>
            <a:r>
              <a:rPr lang="en-US" sz="2400" dirty="0" err="1"/>
              <a:t>thị</a:t>
            </a:r>
            <a:r>
              <a:rPr lang="en-US" sz="2400" dirty="0"/>
              <a:t> </a:t>
            </a:r>
            <a:r>
              <a:rPr lang="en-US" sz="2400" dirty="0" err="1"/>
              <a:t>của</a:t>
            </a:r>
            <a:r>
              <a:rPr lang="en-US" sz="2400" dirty="0"/>
              <a:t> </a:t>
            </a:r>
            <a:r>
              <a:rPr lang="en-US" sz="2400" dirty="0" err="1"/>
              <a:t>hàm</a:t>
            </a:r>
            <a:r>
              <a:rPr lang="en-US" sz="2400" dirty="0"/>
              <a:t> tong </a:t>
            </a:r>
            <a:r>
              <a:rPr lang="en-US" sz="2400" dirty="0" err="1"/>
              <a:t>thư</a:t>
            </a:r>
            <a:r>
              <a:rPr lang="en-US" sz="2400" dirty="0"/>
              <a:t> </a:t>
            </a:r>
            <a:r>
              <a:rPr lang="en-US" sz="2400" dirty="0" err="1"/>
              <a:t>viện</a:t>
            </a:r>
            <a:r>
              <a:rPr lang="en-US" sz="2400" dirty="0"/>
              <a:t> </a:t>
            </a:r>
            <a:r>
              <a:rPr lang="en-US" sz="2400" dirty="0" err="1"/>
              <a:t>đưa</a:t>
            </a:r>
            <a:r>
              <a:rPr lang="en-US" sz="2400" dirty="0"/>
              <a:t> </a:t>
            </a:r>
            <a:r>
              <a:rPr lang="en-US" sz="2400" dirty="0" err="1"/>
              <a:t>vào</a:t>
            </a:r>
            <a:r>
              <a:rPr lang="en-US" sz="2400" dirty="0"/>
              <a:t> </a:t>
            </a:r>
            <a:r>
              <a:rPr lang="en-US" sz="2400" dirty="0" err="1"/>
              <a:t>chương</a:t>
            </a:r>
            <a:r>
              <a:rPr lang="en-US" sz="2400" dirty="0"/>
              <a:t> </a:t>
            </a:r>
            <a:r>
              <a:rPr lang="en-US" sz="2400" dirty="0" err="1"/>
              <a:t>tình</a:t>
            </a:r>
            <a:r>
              <a:rPr lang="en-US" sz="2400" dirty="0"/>
              <a:t> </a:t>
            </a:r>
            <a:r>
              <a:rPr lang="en-US" sz="2400" dirty="0" err="1"/>
              <a:t>chính</a:t>
            </a:r>
            <a:r>
              <a:rPr lang="en-US" sz="2400" dirty="0"/>
              <a:t>.</a:t>
            </a:r>
          </a:p>
          <a:p>
            <a:pPr lvl="1"/>
            <a:r>
              <a:rPr lang="en-US" sz="2400" dirty="0" err="1"/>
              <a:t>Chương</a:t>
            </a:r>
            <a:r>
              <a:rPr lang="en-US" sz="2400" dirty="0"/>
              <a:t> </a:t>
            </a:r>
            <a:r>
              <a:rPr lang="en-US" sz="2400" dirty="0" err="1"/>
              <a:t>trình</a:t>
            </a:r>
            <a:r>
              <a:rPr lang="en-US" sz="2400" dirty="0"/>
              <a:t> </a:t>
            </a:r>
            <a:r>
              <a:rPr lang="en-US" sz="2400" dirty="0" err="1"/>
              <a:t>sự</a:t>
            </a:r>
            <a:r>
              <a:rPr lang="en-US" sz="2400" dirty="0"/>
              <a:t> </a:t>
            </a:r>
            <a:r>
              <a:rPr lang="en-US" sz="2400" dirty="0" err="1"/>
              <a:t>dụng</a:t>
            </a:r>
            <a:r>
              <a:rPr lang="en-US" sz="2400" dirty="0"/>
              <a:t> </a:t>
            </a:r>
            <a:r>
              <a:rPr lang="en-US" sz="2400" dirty="0" err="1"/>
              <a:t>thư</a:t>
            </a:r>
            <a:r>
              <a:rPr lang="en-US" sz="2400" dirty="0"/>
              <a:t> </a:t>
            </a:r>
            <a:r>
              <a:rPr lang="en-US" sz="2400" dirty="0" err="1"/>
              <a:t>viện</a:t>
            </a:r>
            <a:r>
              <a:rPr lang="en-US" sz="2400" dirty="0"/>
              <a:t> </a:t>
            </a:r>
            <a:r>
              <a:rPr lang="en-US" sz="2400" dirty="0" err="1"/>
              <a:t>tĩnh</a:t>
            </a:r>
            <a:r>
              <a:rPr lang="en-US" sz="2400" dirty="0"/>
              <a:t> </a:t>
            </a:r>
            <a:r>
              <a:rPr lang="en-US" sz="2400" dirty="0" err="1"/>
              <a:t>chạy</a:t>
            </a:r>
            <a:r>
              <a:rPr lang="en-US" sz="2400" dirty="0"/>
              <a:t> </a:t>
            </a:r>
            <a:r>
              <a:rPr lang="en-US" sz="2400" dirty="0" err="1"/>
              <a:t>độc</a:t>
            </a:r>
            <a:r>
              <a:rPr lang="en-US" sz="2400" dirty="0"/>
              <a:t> </a:t>
            </a:r>
            <a:r>
              <a:rPr lang="en-US" sz="2400" dirty="0" err="1"/>
              <a:t>lập</a:t>
            </a:r>
            <a:r>
              <a:rPr lang="en-US" sz="2400" dirty="0"/>
              <a:t> </a:t>
            </a:r>
            <a:r>
              <a:rPr lang="en-US" sz="2400" dirty="0" err="1"/>
              <a:t>với</a:t>
            </a:r>
            <a:r>
              <a:rPr lang="en-US" sz="2400" dirty="0"/>
              <a:t> </a:t>
            </a:r>
            <a:r>
              <a:rPr lang="en-US" sz="2400" dirty="0" err="1"/>
              <a:t>thư</a:t>
            </a:r>
            <a:r>
              <a:rPr lang="en-US" sz="2400" dirty="0"/>
              <a:t> </a:t>
            </a:r>
            <a:r>
              <a:rPr lang="en-US" sz="2400" dirty="0" err="1"/>
              <a:t>viện</a:t>
            </a:r>
            <a:r>
              <a:rPr lang="en-US" sz="2400" dirty="0"/>
              <a:t> </a:t>
            </a:r>
            <a:r>
              <a:rPr lang="en-US" sz="2400" dirty="0" err="1"/>
              <a:t>sau</a:t>
            </a:r>
            <a:r>
              <a:rPr lang="en-US" sz="2400" dirty="0"/>
              <a:t> </a:t>
            </a:r>
            <a:r>
              <a:rPr lang="en-US" sz="2400" dirty="0" err="1"/>
              <a:t>khi</a:t>
            </a:r>
            <a:r>
              <a:rPr lang="en-US" sz="2400" dirty="0"/>
              <a:t> </a:t>
            </a:r>
            <a:r>
              <a:rPr lang="en-US" sz="2400" dirty="0" err="1"/>
              <a:t>biên</a:t>
            </a:r>
            <a:r>
              <a:rPr lang="en-US" sz="2400" dirty="0"/>
              <a:t> </a:t>
            </a:r>
            <a:r>
              <a:rPr lang="en-US" sz="2400" dirty="0" err="1"/>
              <a:t>dịch</a:t>
            </a:r>
            <a:r>
              <a:rPr lang="en-US" sz="2400" dirty="0"/>
              <a:t> </a:t>
            </a:r>
            <a:r>
              <a:rPr lang="en-US" sz="2400" dirty="0" err="1"/>
              <a:t>xong</a:t>
            </a:r>
            <a:r>
              <a:rPr lang="en-US" sz="2400" dirty="0"/>
              <a:t>. </a:t>
            </a:r>
            <a:r>
              <a:rPr lang="en-US" sz="2400" dirty="0" err="1"/>
              <a:t>Và</a:t>
            </a:r>
            <a:r>
              <a:rPr lang="en-US" sz="2400" dirty="0"/>
              <a:t> </a:t>
            </a:r>
            <a:r>
              <a:rPr lang="en-US" sz="2400" dirty="0" err="1"/>
              <a:t>muốn</a:t>
            </a:r>
            <a:r>
              <a:rPr lang="en-US" sz="2400" dirty="0"/>
              <a:t> </a:t>
            </a:r>
            <a:r>
              <a:rPr lang="en-US" sz="2400" dirty="0" err="1"/>
              <a:t>nâng</a:t>
            </a:r>
            <a:r>
              <a:rPr lang="en-US" sz="2400" dirty="0"/>
              <a:t> </a:t>
            </a:r>
            <a:r>
              <a:rPr lang="en-US" sz="2400" dirty="0" err="1"/>
              <a:t>cấp</a:t>
            </a:r>
            <a:r>
              <a:rPr lang="en-US" sz="2400" dirty="0"/>
              <a:t> hay </a:t>
            </a:r>
            <a:r>
              <a:rPr lang="en-US" sz="2400" dirty="0" err="1"/>
              <a:t>sửa</a:t>
            </a:r>
            <a:r>
              <a:rPr lang="en-US" sz="2400" dirty="0"/>
              <a:t> </a:t>
            </a:r>
            <a:r>
              <a:rPr lang="en-US" sz="2400" dirty="0" err="1"/>
              <a:t>đổi</a:t>
            </a:r>
            <a:r>
              <a:rPr lang="en-US" sz="2400" dirty="0"/>
              <a:t> </a:t>
            </a:r>
            <a:r>
              <a:rPr lang="en-US" sz="2400" dirty="0" err="1"/>
              <a:t>hoặc</a:t>
            </a:r>
            <a:r>
              <a:rPr lang="en-US" sz="2400" dirty="0"/>
              <a:t> </a:t>
            </a:r>
            <a:r>
              <a:rPr lang="en-US" sz="2400" dirty="0" err="1"/>
              <a:t>thêm</a:t>
            </a:r>
            <a:r>
              <a:rPr lang="en-US" sz="2400" dirty="0"/>
              <a:t> </a:t>
            </a:r>
            <a:r>
              <a:rPr lang="en-US" sz="2400" dirty="0" err="1"/>
              <a:t>chức</a:t>
            </a:r>
            <a:r>
              <a:rPr lang="en-US" sz="2400" dirty="0"/>
              <a:t> </a:t>
            </a:r>
            <a:r>
              <a:rPr lang="en-US" sz="2400" dirty="0" err="1"/>
              <a:t>năng</a:t>
            </a:r>
            <a:r>
              <a:rPr lang="en-US" sz="2400" dirty="0"/>
              <a:t> </a:t>
            </a:r>
            <a:r>
              <a:rPr lang="en-US" sz="2400" dirty="0" err="1"/>
              <a:t>mới</a:t>
            </a:r>
            <a:r>
              <a:rPr lang="en-US" sz="2400" dirty="0"/>
              <a:t> </a:t>
            </a:r>
            <a:r>
              <a:rPr lang="en-US" sz="2400" dirty="0" err="1"/>
              <a:t>thì</a:t>
            </a:r>
            <a:r>
              <a:rPr lang="en-US" sz="2400" dirty="0"/>
              <a:t> </a:t>
            </a:r>
            <a:r>
              <a:rPr lang="en-US" sz="2400" dirty="0" err="1"/>
              <a:t>cần</a:t>
            </a:r>
            <a:r>
              <a:rPr lang="en-US" sz="2400" dirty="0"/>
              <a:t> </a:t>
            </a:r>
            <a:r>
              <a:rPr lang="en-US" sz="2400" dirty="0" err="1"/>
              <a:t>biên</a:t>
            </a:r>
            <a:r>
              <a:rPr lang="en-US" sz="2400" dirty="0"/>
              <a:t> </a:t>
            </a:r>
            <a:r>
              <a:rPr lang="en-US" sz="2400" dirty="0" err="1"/>
              <a:t>dịch</a:t>
            </a:r>
            <a:r>
              <a:rPr lang="en-US" sz="2400" dirty="0"/>
              <a:t> </a:t>
            </a:r>
            <a:r>
              <a:rPr lang="en-US" sz="2400" dirty="0" err="1"/>
              <a:t>lại</a:t>
            </a:r>
            <a:r>
              <a:rPr lang="en-US" sz="2400" dirty="0"/>
              <a:t>(</a:t>
            </a:r>
            <a:r>
              <a:rPr lang="en-US" sz="2400" dirty="0" err="1"/>
              <a:t>nhược</a:t>
            </a:r>
            <a:r>
              <a:rPr lang="en-US" sz="2400" dirty="0"/>
              <a:t> </a:t>
            </a:r>
            <a:r>
              <a:rPr lang="en-US" sz="2400" dirty="0" err="1"/>
              <a:t>điểm</a:t>
            </a:r>
            <a:r>
              <a:rPr lang="en-US" sz="2400" dirty="0"/>
              <a:t>). </a:t>
            </a:r>
          </a:p>
          <a:p>
            <a:r>
              <a:rPr lang="en-US" dirty="0" err="1"/>
              <a:t>Mục</a:t>
            </a:r>
            <a:r>
              <a:rPr lang="en-US" dirty="0"/>
              <a:t> </a:t>
            </a:r>
            <a:r>
              <a:rPr lang="en-US" dirty="0" err="1"/>
              <a:t>đích</a:t>
            </a:r>
            <a:r>
              <a:rPr lang="en-US" dirty="0"/>
              <a:t> </a:t>
            </a:r>
            <a:r>
              <a:rPr lang="en-US" dirty="0" err="1"/>
              <a:t>của</a:t>
            </a:r>
            <a:r>
              <a:rPr lang="en-US" dirty="0"/>
              <a:t> </a:t>
            </a:r>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 </a:t>
            </a:r>
            <a:r>
              <a:rPr lang="en-US" dirty="0" err="1"/>
              <a:t>là</a:t>
            </a:r>
            <a:r>
              <a:rPr lang="en-US" dirty="0"/>
              <a:t> </a:t>
            </a:r>
            <a:r>
              <a:rPr lang="en-US" dirty="0" err="1"/>
              <a:t>khi</a:t>
            </a:r>
            <a:r>
              <a:rPr lang="en-US" dirty="0"/>
              <a:t> ta </a:t>
            </a:r>
            <a:r>
              <a:rPr lang="en-US" dirty="0" err="1"/>
              <a:t>sử</a:t>
            </a:r>
            <a:r>
              <a:rPr lang="en-US" dirty="0"/>
              <a:t> </a:t>
            </a:r>
            <a:r>
              <a:rPr lang="en-US" dirty="0" err="1"/>
              <a:t>dụng</a:t>
            </a:r>
            <a:r>
              <a:rPr lang="en-US" dirty="0"/>
              <a:t> </a:t>
            </a:r>
            <a:r>
              <a:rPr lang="en-US" dirty="0" err="1"/>
              <a:t>nhiều</a:t>
            </a:r>
            <a:r>
              <a:rPr lang="en-US" dirty="0"/>
              <a:t> </a:t>
            </a:r>
            <a:r>
              <a:rPr lang="en-US" dirty="0" err="1"/>
              <a:t>lần</a:t>
            </a:r>
            <a:r>
              <a:rPr lang="en-US" dirty="0"/>
              <a:t> </a:t>
            </a:r>
            <a:r>
              <a:rPr lang="en-US" dirty="0" err="1"/>
              <a:t>một</a:t>
            </a:r>
            <a:r>
              <a:rPr lang="en-US" dirty="0"/>
              <a:t> </a:t>
            </a:r>
            <a:r>
              <a:rPr lang="en-US" dirty="0" err="1"/>
              <a:t>hàm</a:t>
            </a:r>
            <a:r>
              <a:rPr lang="en-US" dirty="0"/>
              <a:t> </a:t>
            </a:r>
            <a:r>
              <a:rPr lang="en-US" dirty="0" err="1"/>
              <a:t>mà</a:t>
            </a:r>
            <a:r>
              <a:rPr lang="en-US" dirty="0"/>
              <a:t> </a:t>
            </a:r>
            <a:r>
              <a:rPr lang="en-US" dirty="0" err="1"/>
              <a:t>không</a:t>
            </a:r>
            <a:r>
              <a:rPr lang="en-US" dirty="0"/>
              <a:t> </a:t>
            </a:r>
            <a:r>
              <a:rPr lang="en-US" dirty="0" err="1"/>
              <a:t>muốn</a:t>
            </a:r>
            <a:r>
              <a:rPr lang="en-US" dirty="0"/>
              <a:t> </a:t>
            </a:r>
            <a:r>
              <a:rPr lang="en-US" dirty="0" err="1"/>
              <a:t>gõ</a:t>
            </a:r>
            <a:r>
              <a:rPr lang="en-US" dirty="0"/>
              <a:t> </a:t>
            </a:r>
            <a:r>
              <a:rPr lang="en-US" dirty="0" err="1"/>
              <a:t>lại</a:t>
            </a:r>
            <a:r>
              <a:rPr lang="en-US" dirty="0"/>
              <a:t> </a:t>
            </a:r>
            <a:r>
              <a:rPr lang="en-US" dirty="0" err="1"/>
              <a:t>thì</a:t>
            </a:r>
            <a:r>
              <a:rPr lang="en-US" dirty="0"/>
              <a:t> ta </a:t>
            </a:r>
            <a:r>
              <a:rPr lang="en-US" dirty="0" err="1"/>
              <a:t>thực</a:t>
            </a:r>
            <a:r>
              <a:rPr lang="en-US" dirty="0"/>
              <a:t> </a:t>
            </a:r>
            <a:r>
              <a:rPr lang="en-US" dirty="0" err="1"/>
              <a:t>hiện</a:t>
            </a:r>
            <a:r>
              <a:rPr lang="en-US" dirty="0"/>
              <a:t> </a:t>
            </a:r>
            <a:r>
              <a:rPr lang="en-US" dirty="0" err="1"/>
              <a:t>tạo</a:t>
            </a:r>
            <a:r>
              <a:rPr lang="en-US" dirty="0"/>
              <a:t> </a:t>
            </a:r>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a:t>
            </a:r>
          </a:p>
          <a:p>
            <a:pPr lvl="1"/>
            <a:r>
              <a:rPr lang="en-US" dirty="0" err="1"/>
              <a:t>Hàm</a:t>
            </a:r>
            <a:r>
              <a:rPr lang="en-US" dirty="0"/>
              <a:t> </a:t>
            </a:r>
            <a:r>
              <a:rPr lang="en-US" dirty="0" err="1"/>
              <a:t>tính</a:t>
            </a:r>
            <a:r>
              <a:rPr lang="en-US" dirty="0"/>
              <a:t> </a:t>
            </a:r>
            <a:r>
              <a:rPr lang="en-US" dirty="0" err="1"/>
              <a:t>tổng</a:t>
            </a:r>
            <a:r>
              <a:rPr lang="en-US" dirty="0"/>
              <a:t>, </a:t>
            </a:r>
            <a:r>
              <a:rPr lang="en-US" dirty="0" err="1"/>
              <a:t>hàm</a:t>
            </a:r>
            <a:r>
              <a:rPr lang="en-US" dirty="0"/>
              <a:t> </a:t>
            </a:r>
            <a:r>
              <a:rPr lang="en-US" dirty="0" err="1"/>
              <a:t>cộng</a:t>
            </a:r>
            <a:r>
              <a:rPr lang="en-US" dirty="0"/>
              <a:t>, </a:t>
            </a:r>
            <a:r>
              <a:rPr lang="en-US" dirty="0" err="1"/>
              <a:t>trừ</a:t>
            </a:r>
            <a:r>
              <a:rPr lang="en-US" dirty="0"/>
              <a:t>, </a:t>
            </a:r>
            <a:r>
              <a:rPr lang="en-US" dirty="0" err="1"/>
              <a:t>nhân</a:t>
            </a:r>
            <a:r>
              <a:rPr lang="en-US" dirty="0"/>
              <a:t>, chia …</a:t>
            </a:r>
          </a:p>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endParaRPr lang="en-US" dirty="0"/>
          </a:p>
          <a:p>
            <a:pPr lvl="1"/>
            <a:endParaRPr lang="en-US" dirty="0"/>
          </a:p>
        </p:txBody>
      </p:sp>
      <p:sp>
        <p:nvSpPr>
          <p:cNvPr id="4" name="Footer Placeholder 3">
            <a:extLst>
              <a:ext uri="{FF2B5EF4-FFF2-40B4-BE49-F238E27FC236}">
                <a16:creationId xmlns:a16="http://schemas.microsoft.com/office/drawing/2014/main" id="{4AB4B5FE-2210-D478-529B-50D080AD8931}"/>
              </a:ext>
            </a:extLst>
          </p:cNvPr>
          <p:cNvSpPr>
            <a:spLocks noGrp="1"/>
          </p:cNvSpPr>
          <p:nvPr>
            <p:ph type="ftr" sz="quarter" idx="11"/>
          </p:nvPr>
        </p:nvSpPr>
        <p:spPr/>
        <p:txBody>
          <a:bodyPr/>
          <a:lstStyle/>
          <a:p>
            <a:r>
              <a:rPr lang="en-US"/>
              <a:t>Lab Embedded_IOT</a:t>
            </a:r>
            <a:endParaRPr lang="en-US" dirty="0"/>
          </a:p>
        </p:txBody>
      </p:sp>
      <p:sp>
        <p:nvSpPr>
          <p:cNvPr id="5" name="Slide Number Placeholder 4">
            <a:extLst>
              <a:ext uri="{FF2B5EF4-FFF2-40B4-BE49-F238E27FC236}">
                <a16:creationId xmlns:a16="http://schemas.microsoft.com/office/drawing/2014/main" id="{C455C094-2F9F-0541-C08E-EA51A639DD0A}"/>
              </a:ext>
            </a:extLst>
          </p:cNvPr>
          <p:cNvSpPr>
            <a:spLocks noGrp="1"/>
          </p:cNvSpPr>
          <p:nvPr>
            <p:ph type="sldNum" sz="quarter" idx="12"/>
          </p:nvPr>
        </p:nvSpPr>
        <p:spPr/>
        <p:txBody>
          <a:bodyPr/>
          <a:lstStyle/>
          <a:p>
            <a:fld id="{895FEF92-9DF9-4F07-9BFC-C704DBAB3A6D}" type="slidenum">
              <a:rPr lang="en-US" smtClean="0"/>
              <a:pPr/>
              <a:t>9</a:t>
            </a:fld>
            <a:endParaRPr lang="en-US" dirty="0"/>
          </a:p>
        </p:txBody>
      </p:sp>
    </p:spTree>
    <p:extLst>
      <p:ext uri="{BB962C8B-B14F-4D97-AF65-F5344CB8AC3E}">
        <p14:creationId xmlns:p14="http://schemas.microsoft.com/office/powerpoint/2010/main" val="146949874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795</TotalTime>
  <Words>3462</Words>
  <Application>Microsoft Office PowerPoint</Application>
  <PresentationFormat>Widescreen</PresentationFormat>
  <Paragraphs>299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Roboto</vt:lpstr>
      <vt:lpstr>Source Sans Pro</vt:lpstr>
      <vt:lpstr>2_Office Theme</vt:lpstr>
      <vt:lpstr>Buổi 4</vt:lpstr>
      <vt:lpstr>Quy trình biên soạn trong C </vt:lpstr>
      <vt:lpstr>Quy trình biên dịch trong C</vt:lpstr>
      <vt:lpstr>Quy trình biên dịch trong C</vt:lpstr>
      <vt:lpstr>Quy trình biên dịch trong C</vt:lpstr>
      <vt:lpstr>Quy trình biên dịch trong C</vt:lpstr>
      <vt:lpstr>Quy trình biên dịch trong C</vt:lpstr>
      <vt:lpstr>Quy trình biên dịch trong C</vt:lpstr>
      <vt:lpstr>Thư viện liên kết tĩnh &amp; động</vt:lpstr>
      <vt:lpstr>Thư viện liên kết tĩnh &amp; động</vt:lpstr>
      <vt:lpstr>Thư viện liên kết tĩnh &amp; động</vt:lpstr>
      <vt:lpstr>Thư viện liên kết tĩnh &amp; động</vt:lpstr>
      <vt:lpstr>Thư viện liên kết tĩnh &amp; động</vt:lpstr>
      <vt:lpstr>Tổng kết </vt:lpstr>
      <vt:lpstr>Memory Layout in C</vt:lpstr>
      <vt:lpstr>Memory Layout in C</vt:lpstr>
      <vt:lpstr>Memory Layout in C</vt:lpstr>
      <vt:lpstr>Memory Layout in C</vt:lpstr>
      <vt:lpstr>Memory Layout in C</vt:lpstr>
      <vt:lpstr>Memory Layout in C</vt:lpstr>
      <vt:lpstr>Memory Layout in C</vt:lpstr>
      <vt:lpstr>PowerPoint Presentation</vt:lpstr>
      <vt:lpstr>Số dấu phẩy động(float, double,…)</vt:lpstr>
      <vt:lpstr>Số dấu phẩy động(float, double,…)</vt:lpstr>
      <vt:lpstr>Số dấu phẩy động(float, double,…)</vt:lpstr>
      <vt:lpstr>Số dấu phẩy động(float, double,…)</vt:lpstr>
      <vt:lpstr>Số dấu phẩy động(float, double,…)</vt:lpstr>
      <vt:lpstr>Số dấu phẩy động(float, double,…)</vt:lpstr>
      <vt:lpstr>Số dấu phẩy động(float, double,…)</vt:lpstr>
      <vt:lpstr>Số dấu phẩy động(float, double,…)</vt:lpstr>
      <vt:lpstr>Số dấu phẩy động(float, double,…)</vt:lpstr>
      <vt:lpstr>Số dấu phẩy động(float, double,…)</vt:lpstr>
      <vt:lpstr>Số dấu phẩy động(float, double,…)</vt:lpstr>
      <vt:lpstr>Số dấu phẩy động(float, double,…)</vt:lpstr>
      <vt:lpstr>Số dấu phẩy động(float, double,…)</vt:lpstr>
      <vt:lpstr>Số dấu phẩy động(float, double,…)</vt:lpstr>
      <vt:lpstr>Kết thúc buổi học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Bien Nguyen</dc:creator>
  <cp:lastModifiedBy>Bien Nguyen</cp:lastModifiedBy>
  <cp:revision>62</cp:revision>
  <dcterms:created xsi:type="dcterms:W3CDTF">2022-07-10T08:07:42Z</dcterms:created>
  <dcterms:modified xsi:type="dcterms:W3CDTF">2022-07-22T09:41:31Z</dcterms:modified>
</cp:coreProperties>
</file>