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20" y="-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8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3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5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4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2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6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5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85-CD29-4E12-A430-3AE9DD0AA2A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7930-29DF-401B-B94B-FE671BEFE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666750"/>
            <a:ext cx="6581775" cy="85725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243139" y="3000375"/>
            <a:ext cx="319088" cy="219075"/>
          </a:xfrm>
          <a:prstGeom prst="straightConnector1">
            <a:avLst/>
          </a:prstGeom>
          <a:ln w="25400">
            <a:solidFill>
              <a:srgbClr val="00A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257550" y="2314575"/>
            <a:ext cx="261939" cy="361951"/>
          </a:xfrm>
          <a:prstGeom prst="straightConnector1">
            <a:avLst/>
          </a:prstGeom>
          <a:ln w="25400">
            <a:solidFill>
              <a:srgbClr val="00A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2571750" y="1828800"/>
            <a:ext cx="257175" cy="395288"/>
          </a:xfrm>
          <a:custGeom>
            <a:avLst/>
            <a:gdLst>
              <a:gd name="connsiteX0" fmla="*/ 0 w 257175"/>
              <a:gd name="connsiteY0" fmla="*/ 0 h 395288"/>
              <a:gd name="connsiteX1" fmla="*/ 257175 w 257175"/>
              <a:gd name="connsiteY1" fmla="*/ 195263 h 395288"/>
              <a:gd name="connsiteX2" fmla="*/ 14288 w 257175"/>
              <a:gd name="connsiteY2" fmla="*/ 395288 h 39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" h="395288">
                <a:moveTo>
                  <a:pt x="0" y="0"/>
                </a:moveTo>
                <a:lnTo>
                  <a:pt x="257175" y="195263"/>
                </a:lnTo>
                <a:lnTo>
                  <a:pt x="14288" y="395288"/>
                </a:lnTo>
              </a:path>
            </a:pathLst>
          </a:custGeom>
          <a:noFill/>
          <a:ln w="25400">
            <a:solidFill>
              <a:srgbClr val="00AC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3095627" y="3219450"/>
            <a:ext cx="423862" cy="438150"/>
          </a:xfrm>
          <a:custGeom>
            <a:avLst/>
            <a:gdLst>
              <a:gd name="connsiteX0" fmla="*/ 0 w 257175"/>
              <a:gd name="connsiteY0" fmla="*/ 0 h 395288"/>
              <a:gd name="connsiteX1" fmla="*/ 257175 w 257175"/>
              <a:gd name="connsiteY1" fmla="*/ 195263 h 395288"/>
              <a:gd name="connsiteX2" fmla="*/ 14288 w 257175"/>
              <a:gd name="connsiteY2" fmla="*/ 395288 h 395288"/>
              <a:gd name="connsiteX0" fmla="*/ 0 w 438150"/>
              <a:gd name="connsiteY0" fmla="*/ 147637 h 342900"/>
              <a:gd name="connsiteX1" fmla="*/ 257175 w 438150"/>
              <a:gd name="connsiteY1" fmla="*/ 342900 h 342900"/>
              <a:gd name="connsiteX2" fmla="*/ 438150 w 438150"/>
              <a:gd name="connsiteY2" fmla="*/ 0 h 342900"/>
              <a:gd name="connsiteX0" fmla="*/ 0 w 314325"/>
              <a:gd name="connsiteY0" fmla="*/ 481012 h 481012"/>
              <a:gd name="connsiteX1" fmla="*/ 133350 w 314325"/>
              <a:gd name="connsiteY1" fmla="*/ 342900 h 481012"/>
              <a:gd name="connsiteX2" fmla="*/ 314325 w 314325"/>
              <a:gd name="connsiteY2" fmla="*/ 0 h 481012"/>
              <a:gd name="connsiteX0" fmla="*/ 257175 w 571500"/>
              <a:gd name="connsiteY0" fmla="*/ 481012 h 481012"/>
              <a:gd name="connsiteX1" fmla="*/ 0 w 571500"/>
              <a:gd name="connsiteY1" fmla="*/ 200025 h 481012"/>
              <a:gd name="connsiteX2" fmla="*/ 571500 w 571500"/>
              <a:gd name="connsiteY2" fmla="*/ 0 h 481012"/>
              <a:gd name="connsiteX0" fmla="*/ 257175 w 423862"/>
              <a:gd name="connsiteY0" fmla="*/ 438150 h 438150"/>
              <a:gd name="connsiteX1" fmla="*/ 0 w 423862"/>
              <a:gd name="connsiteY1" fmla="*/ 157163 h 438150"/>
              <a:gd name="connsiteX2" fmla="*/ 423862 w 423862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862" h="438150">
                <a:moveTo>
                  <a:pt x="257175" y="438150"/>
                </a:moveTo>
                <a:lnTo>
                  <a:pt x="0" y="157163"/>
                </a:lnTo>
                <a:lnTo>
                  <a:pt x="423862" y="0"/>
                </a:lnTo>
              </a:path>
            </a:pathLst>
          </a:custGeom>
          <a:noFill/>
          <a:ln w="25400">
            <a:solidFill>
              <a:srgbClr val="00AC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857250" y="3803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816100" y="3803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4600" y="37973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25750" y="3797300"/>
            <a:ext cx="13335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" idx="6"/>
            <a:endCxn id="8" idx="2"/>
          </p:cNvCxnSpPr>
          <p:nvPr/>
        </p:nvCxnSpPr>
        <p:spPr>
          <a:xfrm>
            <a:off x="990600" y="3870325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6"/>
            <a:endCxn id="3" idx="1"/>
          </p:cNvCxnSpPr>
          <p:nvPr/>
        </p:nvCxnSpPr>
        <p:spPr>
          <a:xfrm flipV="1">
            <a:off x="1949450" y="3863975"/>
            <a:ext cx="8763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3"/>
            <a:endCxn id="9" idx="2"/>
          </p:cNvCxnSpPr>
          <p:nvPr/>
        </p:nvCxnSpPr>
        <p:spPr>
          <a:xfrm>
            <a:off x="2959100" y="3863975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25750" y="3665537"/>
            <a:ext cx="1095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전철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835025" y="3679181"/>
            <a:ext cx="1095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816100" y="3679181"/>
            <a:ext cx="1095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버스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841375" y="3866034"/>
            <a:ext cx="1095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4</a:t>
            </a:r>
            <a:r>
              <a:rPr lang="ko-KR" altLang="en-US" sz="900" dirty="0" smtClean="0"/>
              <a:t>분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376237" y="3930650"/>
            <a:ext cx="1095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기점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3303587" y="3928763"/>
            <a:ext cx="1095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종점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720725" y="4216959"/>
            <a:ext cx="10953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버스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Dispatch: 5</a:t>
            </a:r>
            <a:r>
              <a:rPr lang="ko-KR" altLang="en-US" sz="900" dirty="0" smtClean="0"/>
              <a:t>회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시간</a:t>
            </a:r>
            <a:endParaRPr lang="en-US" altLang="ko-KR" sz="900" dirty="0" smtClean="0"/>
          </a:p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전철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/>
              <a:t>Dispatch: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회</a:t>
            </a:r>
            <a:r>
              <a:rPr lang="en-US" altLang="ko-KR" sz="900" dirty="0"/>
              <a:t>/</a:t>
            </a:r>
            <a:r>
              <a:rPr lang="ko-KR" altLang="en-US" sz="900" dirty="0"/>
              <a:t>시간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689225" y="3963044"/>
            <a:ext cx="1095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환승</a:t>
            </a:r>
            <a:endParaRPr lang="en-US" altLang="ko-KR" sz="900" dirty="0" smtClean="0"/>
          </a:p>
          <a:p>
            <a:r>
              <a:rPr lang="ko-KR" altLang="en-US" sz="900" dirty="0" smtClean="0"/>
              <a:t>시간</a:t>
            </a:r>
            <a:endParaRPr lang="en-US" altLang="ko-KR" sz="900" dirty="0" smtClean="0"/>
          </a:p>
          <a:p>
            <a:r>
              <a:rPr lang="en-US" altLang="ko-KR" sz="900" dirty="0" smtClean="0"/>
              <a:t>: 3</a:t>
            </a:r>
            <a:r>
              <a:rPr lang="ko-KR" altLang="en-US" sz="900" dirty="0" smtClean="0"/>
              <a:t>분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838325" y="3870325"/>
            <a:ext cx="1095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r>
              <a:rPr lang="ko-KR" altLang="en-US" sz="900" dirty="0" smtClean="0"/>
              <a:t>분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2838450" y="3864619"/>
            <a:ext cx="1095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r>
              <a:rPr lang="ko-KR" altLang="en-US" sz="900" dirty="0" smtClean="0"/>
              <a:t>분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5723" y="4503269"/>
            <a:ext cx="32512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차내시간</a:t>
            </a:r>
            <a:r>
              <a:rPr lang="en-US" altLang="ko-KR" sz="900" dirty="0" smtClean="0"/>
              <a:t>: 4+5+10 =19</a:t>
            </a:r>
            <a:r>
              <a:rPr lang="ko-KR" altLang="en-US" sz="900" dirty="0" smtClean="0"/>
              <a:t>분</a:t>
            </a:r>
            <a:endParaRPr lang="en-US" altLang="ko-KR" sz="9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차외시간</a:t>
            </a:r>
            <a:r>
              <a:rPr lang="en-US" altLang="ko-KR" sz="900" dirty="0" smtClean="0"/>
              <a:t>: {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(1÷5)×0.5} + [3 +</a:t>
            </a:r>
            <a:r>
              <a:rPr lang="en-US" altLang="ko-KR" sz="900" dirty="0"/>
              <a:t>{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1÷4)×0.5}]=3.225</a:t>
            </a:r>
            <a:r>
              <a:rPr lang="ko-KR" altLang="en-US" sz="900" dirty="0" smtClean="0">
                <a:solidFill>
                  <a:sysClr val="windowText" lastClr="000000"/>
                </a:solidFill>
              </a:rPr>
              <a:t>분</a:t>
            </a:r>
            <a:endParaRPr lang="en-US" altLang="ko-KR" sz="900" dirty="0" smtClean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ysClr val="windowText" lastClr="000000"/>
                </a:solidFill>
              </a:rPr>
              <a:t>총 통행시간</a:t>
            </a:r>
            <a:r>
              <a:rPr lang="en-US" altLang="ko-KR" sz="900" dirty="0" smtClean="0">
                <a:solidFill>
                  <a:sysClr val="windowText" lastClr="000000"/>
                </a:solidFill>
              </a:rPr>
              <a:t>: 19+3.225 = 22.225</a:t>
            </a:r>
            <a:r>
              <a:rPr lang="ko-KR" altLang="en-US" sz="900" dirty="0" smtClean="0">
                <a:solidFill>
                  <a:sysClr val="windowText" lastClr="000000"/>
                </a:solidFill>
              </a:rPr>
              <a:t>분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7075" y="5213707"/>
            <a:ext cx="40909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※ </a:t>
            </a:r>
            <a:r>
              <a:rPr lang="ko-KR" altLang="en-US" sz="900" dirty="0" smtClean="0"/>
              <a:t>최초 탑승 수단은 기다린 시간만 포함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※ </a:t>
            </a:r>
            <a:r>
              <a:rPr lang="ko-KR" altLang="en-US" sz="900" dirty="0" smtClean="0">
                <a:solidFill>
                  <a:sysClr val="windowText" lastClr="000000"/>
                </a:solidFill>
              </a:rPr>
              <a:t>이후 환승 할 때는 환승하는 수단의 기다린 시간과 환승시간을 합산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0255" y="3338881"/>
            <a:ext cx="4090989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&lt;</a:t>
            </a:r>
            <a:r>
              <a:rPr lang="ko-KR" altLang="en-US" sz="900" dirty="0" smtClean="0"/>
              <a:t>통행시간 산정 예시</a:t>
            </a:r>
            <a:r>
              <a:rPr lang="en-US" altLang="ko-KR" sz="900" dirty="0" smtClean="0"/>
              <a:t>&gt;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824163" y="4955380"/>
            <a:ext cx="842962" cy="416719"/>
          </a:xfrm>
          <a:custGeom>
            <a:avLst/>
            <a:gdLst>
              <a:gd name="connsiteX0" fmla="*/ 0 w 847725"/>
              <a:gd name="connsiteY0" fmla="*/ 400050 h 400050"/>
              <a:gd name="connsiteX1" fmla="*/ 709612 w 847725"/>
              <a:gd name="connsiteY1" fmla="*/ 314325 h 400050"/>
              <a:gd name="connsiteX2" fmla="*/ 847725 w 847725"/>
              <a:gd name="connsiteY2" fmla="*/ 0 h 400050"/>
              <a:gd name="connsiteX0" fmla="*/ 0 w 842962"/>
              <a:gd name="connsiteY0" fmla="*/ 416719 h 416719"/>
              <a:gd name="connsiteX1" fmla="*/ 709612 w 842962"/>
              <a:gd name="connsiteY1" fmla="*/ 330994 h 416719"/>
              <a:gd name="connsiteX2" fmla="*/ 842962 w 842962"/>
              <a:gd name="connsiteY2" fmla="*/ 0 h 41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962" h="416719">
                <a:moveTo>
                  <a:pt x="0" y="416719"/>
                </a:moveTo>
                <a:lnTo>
                  <a:pt x="709612" y="330994"/>
                </a:lnTo>
                <a:lnTo>
                  <a:pt x="842962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4281488" y="4957763"/>
            <a:ext cx="321468" cy="628650"/>
          </a:xfrm>
          <a:custGeom>
            <a:avLst/>
            <a:gdLst>
              <a:gd name="connsiteX0" fmla="*/ 0 w 428625"/>
              <a:gd name="connsiteY0" fmla="*/ 628650 h 628650"/>
              <a:gd name="connsiteX1" fmla="*/ 428625 w 428625"/>
              <a:gd name="connsiteY1" fmla="*/ 361950 h 628650"/>
              <a:gd name="connsiteX2" fmla="*/ 366712 w 428625"/>
              <a:gd name="connsiteY2" fmla="*/ 0 h 628650"/>
              <a:gd name="connsiteX0" fmla="*/ 0 w 366712"/>
              <a:gd name="connsiteY0" fmla="*/ 628650 h 628650"/>
              <a:gd name="connsiteX1" fmla="*/ 321468 w 366712"/>
              <a:gd name="connsiteY1" fmla="*/ 383382 h 628650"/>
              <a:gd name="connsiteX2" fmla="*/ 366712 w 366712"/>
              <a:gd name="connsiteY2" fmla="*/ 0 h 628650"/>
              <a:gd name="connsiteX0" fmla="*/ 0 w 321468"/>
              <a:gd name="connsiteY0" fmla="*/ 628650 h 628650"/>
              <a:gd name="connsiteX1" fmla="*/ 321468 w 321468"/>
              <a:gd name="connsiteY1" fmla="*/ 383382 h 628650"/>
              <a:gd name="connsiteX2" fmla="*/ 309562 w 321468"/>
              <a:gd name="connsiteY2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68" h="628650">
                <a:moveTo>
                  <a:pt x="0" y="628650"/>
                </a:moveTo>
                <a:lnTo>
                  <a:pt x="321468" y="383382"/>
                </a:lnTo>
                <a:lnTo>
                  <a:pt x="309562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3402806" y="4953000"/>
            <a:ext cx="547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556" y="4953000"/>
            <a:ext cx="7715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87</Words>
  <Application>Microsoft Office PowerPoint</Application>
  <PresentationFormat>A4 용지(210x297mm)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Hansol</dc:creator>
  <cp:lastModifiedBy>Yoo Hansol</cp:lastModifiedBy>
  <cp:revision>3</cp:revision>
  <dcterms:created xsi:type="dcterms:W3CDTF">2020-12-24T11:34:05Z</dcterms:created>
  <dcterms:modified xsi:type="dcterms:W3CDTF">2020-12-24T12:19:06Z</dcterms:modified>
</cp:coreProperties>
</file>