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308" r:id="rId6"/>
    <p:sldId id="309" r:id="rId7"/>
    <p:sldId id="310" r:id="rId8"/>
    <p:sldId id="311" r:id="rId9"/>
    <p:sldId id="315" r:id="rId10"/>
    <p:sldId id="319" r:id="rId11"/>
    <p:sldId id="313" r:id="rId12"/>
    <p:sldId id="312" r:id="rId13"/>
    <p:sldId id="314" r:id="rId14"/>
    <p:sldId id="316" r:id="rId15"/>
    <p:sldId id="317" r:id="rId16"/>
    <p:sldId id="318" r:id="rId17"/>
    <p:sldId id="321" r:id="rId18"/>
    <p:sldId id="320" r:id="rId19"/>
    <p:sldId id="324" r:id="rId20"/>
    <p:sldId id="325" r:id="rId21"/>
    <p:sldId id="326" r:id="rId22"/>
    <p:sldId id="322" r:id="rId23"/>
    <p:sldId id="323" r:id="rId24"/>
    <p:sldId id="328" r:id="rId25"/>
    <p:sldId id="32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  <a:endParaRPr lang="en-US" altLang="zh-CN" sz="1800" dirty="0">
              <a:latin typeface="Courier" pitchFamily="2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addresses of array elements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187" y="1384371"/>
            <a:ext cx="11053879" cy="4614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 &amp; operator to get the addresses of elements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905" y="2017602"/>
            <a:ext cx="433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"p0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"p1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"p2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"p3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//the same behavior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291180" y="888065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/>
                <a:gridCol w="885018"/>
                <a:gridCol w="854500"/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11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11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11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11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11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940405" y="5903406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/>
                <a:gridCol w="1106324"/>
                <a:gridCol w="92725"/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942135" y="4893665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/>
                <a:gridCol w="1106324"/>
                <a:gridCol w="92725"/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949954" y="384494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/>
                <a:gridCol w="1106324"/>
                <a:gridCol w="92725"/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950312" y="277309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/>
                <a:gridCol w="1106324"/>
                <a:gridCol w="92725"/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 vMerge="1"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任意形状 12"/>
          <p:cNvSpPr/>
          <p:nvPr/>
        </p:nvSpPr>
        <p:spPr>
          <a:xfrm>
            <a:off x="6324598" y="5230906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>
            <a:off x="6324599" y="4294977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/>
        </p:nvSpPr>
        <p:spPr>
          <a:xfrm>
            <a:off x="6324600" y="3424539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/>
          <p:cNvSpPr/>
          <p:nvPr/>
        </p:nvSpPr>
        <p:spPr>
          <a:xfrm>
            <a:off x="6109019" y="2563023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5905" y="6014145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name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6276"/>
          </a:xfrm>
        </p:spPr>
        <p:txBody>
          <a:bodyPr/>
          <a:lstStyle/>
          <a:p>
            <a:r>
              <a:rPr kumimoji="1" lang="en-US" altLang="zh-CN" dirty="0"/>
              <a:t>You can consider an array name as a 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4847" y="533095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8517" y="2032408"/>
            <a:ext cx="71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"students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"&amp;students[0]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GB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86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num-</a:t>
            </a:r>
            <a:r>
              <a:rPr kumimoji="1" lang="en-US" altLang="zh-CN" i="1" dirty="0" err="1"/>
              <a:t>th</a:t>
            </a:r>
            <a:r>
              <a:rPr kumimoji="1" lang="en-US" altLang="zh-CN" dirty="0"/>
              <a:t> element of the array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-num-</a:t>
            </a:r>
            <a:r>
              <a:rPr kumimoji="1" lang="en-US" altLang="zh-CN" i="1" dirty="0" err="1"/>
              <a:t>th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element.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0941" y="2635624"/>
            <a:ext cx="4926106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653094" y="2272553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/>
                <a:gridCol w="549214"/>
                <a:gridCol w="953134"/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251212" y="5449927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/>
                <a:gridCol w="1232112"/>
                <a:gridCol w="268941"/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任意形状 7"/>
          <p:cNvSpPr/>
          <p:nvPr/>
        </p:nvSpPr>
        <p:spPr>
          <a:xfrm>
            <a:off x="4375200" y="5510435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/>
          <p:cNvSpPr/>
          <p:nvPr/>
        </p:nvSpPr>
        <p:spPr>
          <a:xfrm>
            <a:off x="4375200" y="4677227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64473" y="59738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GB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  <a:endParaRPr lang="en-GB" altLang="zh-CN" dirty="0">
              <a:solidFill>
                <a:srgbClr val="000000"/>
              </a:solidFill>
              <a:latin typeface="Courier" pitchFamily="2" charset="0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8908" y="596858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GB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  <a:endParaRPr lang="en-GB" altLang="zh-CN" dirty="0">
              <a:solidFill>
                <a:srgbClr val="FF0000"/>
              </a:solidFill>
              <a:latin typeface="Courier" pitchFamily="2" charset="0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7726" y="4165921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47726" y="5026807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66673" y="3305035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5081" y="574814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1" grpId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9301"/>
            <a:ext cx="11053879" cy="538278"/>
          </a:xfrm>
        </p:spPr>
        <p:txBody>
          <a:bodyPr/>
          <a:lstStyle/>
          <a:p>
            <a:r>
              <a:rPr kumimoji="1" lang="en-US" altLang="zh-CN" dirty="0"/>
              <a:t>The following are equivalent.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15029" y="4395765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/>
                <a:gridCol w="1104900"/>
                <a:gridCol w="1066800"/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3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3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3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15114" y="1413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114" y="4578547"/>
            <a:ext cx="4620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829039" y="4090784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 careful of out-of-bound.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16159" y="63937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Differences between a pointer and an 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GB" altLang="zh-CN" dirty="0"/>
              <a:t>Array is a </a:t>
            </a:r>
            <a:r>
              <a:rPr kumimoji="1" lang="en-GB" altLang="zh-CN" dirty="0">
                <a:solidFill>
                  <a:srgbClr val="C00000"/>
                </a:solidFill>
              </a:rPr>
              <a:t>constant</a:t>
            </a:r>
            <a:r>
              <a:rPr kumimoji="1" lang="en-GB" altLang="zh-CN" dirty="0"/>
              <a:t> pointer.</a:t>
            </a:r>
            <a:endParaRPr kumimoji="1" lang="en-GB" altLang="zh-CN" dirty="0"/>
          </a:p>
          <a:p>
            <a:r>
              <a:rPr kumimoji="1" lang="en-GB" altLang="zh-CN" dirty="0"/>
              <a:t>The total size of all elements in an array can be got by operator </a:t>
            </a:r>
            <a:r>
              <a:rPr kumimoji="1" lang="en-GB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endParaRPr kumimoji="1" lang="en-GB" altLang="zh-CN" dirty="0">
              <a:solidFill>
                <a:srgbClr val="0000CC"/>
              </a:solidFill>
              <a:latin typeface="Courier" pitchFamily="2" charset="0"/>
            </a:endParaRPr>
          </a:p>
          <a:p>
            <a:r>
              <a:rPr kumimoji="1" lang="en-GB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GB" altLang="zh-CN" dirty="0"/>
              <a:t> operator to a pointer will return the size of the address (4 or 8)</a:t>
            </a:r>
            <a:endParaRPr kumimoji="1" lang="en-GB" altLang="zh-CN" dirty="0"/>
          </a:p>
          <a:p>
            <a:endParaRPr kumimoji="1" lang="en-GB" altLang="zh-CN" dirty="0"/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//4*</a:t>
            </a:r>
            <a:r>
              <a:rPr lang="en-GB" altLang="zh-CN" sz="2000" dirty="0" err="1">
                <a:solidFill>
                  <a:srgbClr val="008000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(int)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-GB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-GB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Allocate memory: C style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2583" y="1228015"/>
            <a:ext cx="741848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address space of a program contains several data segments.</a:t>
            </a:r>
            <a:endParaRPr kumimoji="1" lang="en-US" altLang="zh-CN" dirty="0"/>
          </a:p>
          <a:p>
            <a:r>
              <a:rPr kumimoji="1" lang="en-US" altLang="zh-CN" dirty="0"/>
              <a:t>Code: executable code</a:t>
            </a:r>
            <a:endParaRPr kumimoji="1" lang="en-US" altLang="zh-CN" dirty="0"/>
          </a:p>
          <a:p>
            <a:r>
              <a:rPr kumimoji="1" lang="en-US" altLang="zh-CN" dirty="0"/>
              <a:t>Data: initialized static variables</a:t>
            </a:r>
            <a:endParaRPr kumimoji="1" lang="en-US" altLang="zh-CN" dirty="0"/>
          </a:p>
          <a:p>
            <a:r>
              <a:rPr kumimoji="1" lang="en-US" altLang="zh-CN" dirty="0"/>
              <a:t>BSS: uninitialized static data including variables and constants</a:t>
            </a:r>
            <a:endParaRPr kumimoji="1" lang="en-US" altLang="zh-CN" dirty="0"/>
          </a:p>
          <a:p>
            <a:r>
              <a:rPr kumimoji="1" lang="en-US" altLang="zh-CN" dirty="0"/>
              <a:t>Heap: dynamically allocated memory</a:t>
            </a:r>
            <a:endParaRPr kumimoji="1" lang="en-US" altLang="zh-CN" dirty="0"/>
          </a:p>
          <a:p>
            <a:r>
              <a:rPr kumimoji="1" lang="en-US" altLang="zh-CN" dirty="0"/>
              <a:t>Stack:  local variables, call stack</a:t>
            </a:r>
            <a:endParaRPr kumimoji="1"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376478" y="1228015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/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线箭头连接符 5"/>
          <p:cNvCxnSpPr/>
          <p:nvPr/>
        </p:nvCxnSpPr>
        <p:spPr>
          <a:xfrm>
            <a:off x="2355742" y="1627322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2355742" y="2965019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8853" y="1183074"/>
            <a:ext cx="6452173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But different CPU architectures may be different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4732" y="1560687"/>
            <a:ext cx="4360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9220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</a:t>
            </a:r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0x16cf7b644</a:t>
            </a:r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0x16cf7b640</a:t>
            </a:r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0x145606790</a:t>
            </a:r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0x1456067a0</a:t>
            </a:r>
            <a:endParaRPr lang="zh-CN" altLang="en-US" dirty="0">
              <a:latin typeface="Courier" pitchFamily="2" charset="0"/>
            </a:endParaRPr>
          </a:p>
          <a:p>
            <a:r>
              <a:rPr lang="zh-CN" altLang="en-US" dirty="0">
                <a:latin typeface="Courier" pitchFamily="2" charset="0"/>
              </a:rPr>
              <a:t>0x1456067b0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6358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latin typeface="Courier" pitchFamily="2" charset="0"/>
              </a:rPr>
              <a:t>0x3064676e8</a:t>
            </a:r>
            <a:endParaRPr lang="en-GB" altLang="zh-CN" dirty="0">
              <a:latin typeface="Courier" pitchFamily="2" charset="0"/>
            </a:endParaRPr>
          </a:p>
          <a:p>
            <a:r>
              <a:rPr lang="en-GB" altLang="zh-CN" dirty="0">
                <a:latin typeface="Courier" pitchFamily="2" charset="0"/>
              </a:rPr>
              <a:t>0x3064676e4</a:t>
            </a:r>
            <a:endParaRPr lang="en-GB" altLang="zh-CN" dirty="0">
              <a:latin typeface="Courier" pitchFamily="2" charset="0"/>
            </a:endParaRPr>
          </a:p>
          <a:p>
            <a:r>
              <a:rPr lang="en-GB" altLang="zh-CN" dirty="0">
                <a:latin typeface="Courier" pitchFamily="2" charset="0"/>
              </a:rPr>
              <a:t>0x3064676e0</a:t>
            </a:r>
            <a:endParaRPr lang="en-GB" altLang="zh-CN" dirty="0">
              <a:latin typeface="Courier" pitchFamily="2" charset="0"/>
            </a:endParaRPr>
          </a:p>
          <a:p>
            <a:r>
              <a:rPr lang="en-GB" altLang="zh-CN" dirty="0">
                <a:latin typeface="Courier" pitchFamily="2" charset="0"/>
              </a:rPr>
              <a:t>0x7ff835c059c0</a:t>
            </a:r>
            <a:endParaRPr lang="en-GB" altLang="zh-CN" dirty="0">
              <a:latin typeface="Courier" pitchFamily="2" charset="0"/>
            </a:endParaRPr>
          </a:p>
          <a:p>
            <a:r>
              <a:rPr lang="en-GB" altLang="zh-CN" dirty="0">
                <a:latin typeface="Courier" pitchFamily="2" charset="0"/>
              </a:rPr>
              <a:t>0x7ff835c059d0</a:t>
            </a:r>
            <a:endParaRPr lang="en-GB" altLang="zh-CN" dirty="0">
              <a:latin typeface="Courier" pitchFamily="2" charset="0"/>
            </a:endParaRPr>
          </a:p>
          <a:p>
            <a:r>
              <a:rPr lang="en-GB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9220" y="1989659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96358" y="1989659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allocation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77859"/>
          </a:xfrm>
        </p:spPr>
        <p:txBody>
          <a:bodyPr/>
          <a:lstStyle/>
          <a:p>
            <a:r>
              <a:rPr kumimoji="1" lang="en-US" altLang="zh-CN" dirty="0"/>
              <a:t>Allocate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en-US" altLang="zh-CN" u="sng" dirty="0">
                <a:solidFill>
                  <a:srgbClr val="C00000"/>
                </a:solidFill>
              </a:rPr>
              <a:t>bytes</a:t>
            </a:r>
            <a:r>
              <a:rPr kumimoji="1" lang="en-US" altLang="zh-CN" dirty="0"/>
              <a:t> of </a:t>
            </a:r>
            <a:r>
              <a:rPr kumimoji="1" lang="en-US" altLang="zh-CN" u="sng" dirty="0">
                <a:solidFill>
                  <a:srgbClr val="C00000"/>
                </a:solidFill>
              </a:rPr>
              <a:t>uninitialized</a:t>
            </a:r>
            <a:r>
              <a:rPr kumimoji="1" lang="en-US" altLang="zh-CN" dirty="0"/>
              <a:t> storage.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Allocate 4 bytes and convert the pointer to (int *) explicitly.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6479" y="1825870"/>
            <a:ext cx="3858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-GB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-GB" altLang="zh-CN" sz="2800" dirty="0">
                <a:solidFill>
                  <a:srgbClr val="000000"/>
                </a:solidFill>
                <a:latin typeface="DejaVuSansMono"/>
              </a:rPr>
              <a:t> malloc</a:t>
            </a:r>
            <a:r>
              <a:rPr lang="en-GB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GB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GB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-GB" altLang="zh-CN" sz="2800" dirty="0">
                <a:solidFill>
                  <a:srgbClr val="000000"/>
                </a:solidFill>
                <a:latin typeface="DejaVuSansMono"/>
              </a:rPr>
              <a:t> size </a:t>
            </a:r>
            <a:r>
              <a:rPr lang="en-GB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376479" y="33850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GB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-GB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6479" y="5069340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GB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-GB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deallocation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22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dynamically allocated memory must be deallocated explicitly!</a:t>
            </a:r>
            <a:endParaRPr kumimoji="1" lang="en-US" altLang="zh-CN" dirty="0"/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DejaVuSansMono"/>
              </a:rPr>
              <a:t>        void</a:t>
            </a:r>
            <a:r>
              <a:rPr lang="en-GB" altLang="zh-CN" dirty="0">
                <a:solidFill>
                  <a:srgbClr val="000000"/>
                </a:solidFill>
                <a:latin typeface="DejaVuSansMono"/>
              </a:rPr>
              <a:t> free</a:t>
            </a:r>
            <a:r>
              <a:rPr lang="en-GB" altLang="zh-CN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GB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GB" altLang="zh-CN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-GB" altLang="zh-CN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-GB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GB" altLang="zh-CN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-GB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GB" altLang="zh-CN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-GB" altLang="zh-CN" dirty="0">
                <a:solidFill>
                  <a:srgbClr val="000000"/>
                </a:solidFill>
                <a:latin typeface="DejaVuSansMono"/>
              </a:rPr>
              <a:t> ;</a:t>
            </a:r>
            <a:endParaRPr kumimoji="1" lang="en-US" altLang="zh-CN" dirty="0"/>
          </a:p>
          <a:p>
            <a:r>
              <a:rPr kumimoji="1" lang="en-US" altLang="zh-CN" dirty="0"/>
              <a:t>Question: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2667" y="2759712"/>
            <a:ext cx="6096000" cy="1938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free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p=nullptr;</a:t>
            </a:r>
            <a:endParaRPr lang="en-US" altLang="en-GB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16" y="5254258"/>
            <a:ext cx="71686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Memory leak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r>
              <a:rPr kumimoji="1" lang="en-US" altLang="zh-CN" sz="2000" dirty="0">
                <a:solidFill>
                  <a:prstClr val="black"/>
                </a:solidFill>
              </a:rPr>
              <a:t>No variable to keep the first address. The memory management system will not deallocate it automatically. Waste of memory!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149342" y="6529167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8118" y="3953801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//memory leak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Allocate memory</a:t>
            </a:r>
            <a:r>
              <a:rPr lang="en-GB" altLang="zh-CN"/>
              <a:t>: C++ </a:t>
            </a:r>
            <a:r>
              <a:rPr lang="en-GB" altLang="zh-CN" dirty="0"/>
              <a:t>style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5162" y="1622721"/>
            <a:ext cx="1051559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default initializer (do nothing)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p4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 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p5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default initializer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initialize the members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5868" y="1622721"/>
            <a:ext cx="1183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default initializer (do nothing) 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]();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pa3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the first 3 element are initialized to 1,2,3, the rest 0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pa4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868" y="4419671"/>
            <a:ext cx="115644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default initializer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the first two are explicitly initialized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]{{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-GB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r>
              <a:rPr lang="en-GB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1452"/>
          </a:xfrm>
        </p:spPr>
        <p:txBody>
          <a:bodyPr/>
          <a:lstStyle/>
          <a:p>
            <a:r>
              <a:rPr kumimoji="1" lang="en-US" altLang="zh-CN" dirty="0"/>
              <a:t>Destroys object/objects allocated by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free memory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6479" y="1918447"/>
            <a:ext cx="61673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 of the first element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destructors of all the elements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00943"/>
          </a:xfrm>
        </p:spPr>
        <p:txBody>
          <a:bodyPr/>
          <a:lstStyle/>
          <a:p>
            <a:r>
              <a:rPr lang="en-GB" altLang="zh-CN" dirty="0"/>
              <a:t>A pointer is declared like a variable, but with * after the type. </a:t>
            </a:r>
            <a:endParaRPr lang="en-GB" altLang="zh-CN" dirty="0"/>
          </a:p>
          <a:p>
            <a:r>
              <a:rPr lang="en-GB" altLang="zh-CN" dirty="0"/>
              <a:t>What stored in a pointer variable is an address.</a:t>
            </a:r>
            <a:endParaRPr lang="en-GB" altLang="zh-CN" dirty="0"/>
          </a:p>
          <a:p>
            <a:r>
              <a:rPr kumimoji="1" lang="en-GB" altLang="zh-CN" dirty="0"/>
              <a:t>Operator </a:t>
            </a:r>
            <a:r>
              <a:rPr kumimoji="1" lang="en-GB" altLang="zh-CN" dirty="0">
                <a:solidFill>
                  <a:srgbClr val="0000CC"/>
                </a:solidFill>
                <a:latin typeface="Courier" pitchFamily="2" charset="0"/>
              </a:rPr>
              <a:t>&amp;</a:t>
            </a:r>
            <a:r>
              <a:rPr kumimoji="1" lang="en-GB" altLang="zh-CN" dirty="0"/>
              <a:t> can take the address of an object or a variable of fundamental types.</a:t>
            </a:r>
            <a:endParaRPr kumimoji="1" lang="en-GB" altLang="zh-CN" dirty="0"/>
          </a:p>
          <a:p>
            <a:r>
              <a:rPr kumimoji="1" lang="en-GB" altLang="zh-CN" dirty="0"/>
              <a:t>Operator </a:t>
            </a:r>
            <a:r>
              <a:rPr kumimoji="1" lang="en-GB" altLang="zh-CN" dirty="0">
                <a:solidFill>
                  <a:srgbClr val="0000CC"/>
                </a:solidFill>
                <a:latin typeface="Courier" pitchFamily="2" charset="0"/>
              </a:rPr>
              <a:t>*</a:t>
            </a:r>
            <a:r>
              <a:rPr kumimoji="1" lang="en-GB" altLang="zh-CN" dirty="0"/>
              <a:t> can take the content that the pointer points to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3727938"/>
            <a:ext cx="10632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p1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 p2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two pointers, initialized to 0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&amp;num;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p1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&amp;num;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p2</a:t>
            </a:r>
            <a:b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*p1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*p2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 work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3256" y="1977975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GB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-GB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/>
                <a:gridCol w="1103731"/>
                <a:gridCol w="1065671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/>
                <a:gridCol w="1103731"/>
                <a:gridCol w="1065671"/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5" name="弧 14"/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-1" fmla="*/ 1452262 w 1898713"/>
              <a:gd name="connsiteY0-2" fmla="*/ 133185 h 1754325"/>
              <a:gd name="connsiteX1-3" fmla="*/ 1898712 w 1898713"/>
              <a:gd name="connsiteY1-4" fmla="*/ 878498 h 1754325"/>
              <a:gd name="connsiteX2-5" fmla="*/ 1450069 w 1898713"/>
              <a:gd name="connsiteY2-6" fmla="*/ 1622404 h 17543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24414" y="236459"/>
                  <a:pt x="1871073" y="614593"/>
                  <a:pt x="1898712" y="878498"/>
                </a:cubicBezTo>
                <a:cubicBezTo>
                  <a:pt x="1925109" y="1196464"/>
                  <a:pt x="1762292" y="1470743"/>
                  <a:pt x="1450069" y="1622404"/>
                </a:cubicBezTo>
              </a:path>
              <a:path w="1898713" h="1754325" fill="none" stroke="0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/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-1" fmla="*/ 1086545 w 2456533"/>
              <a:gd name="connsiteY0-2" fmla="*/ 8257 h 2472571"/>
              <a:gd name="connsiteX1-3" fmla="*/ 2262820 w 2456533"/>
              <a:gd name="connsiteY1-4" fmla="*/ 569892 h 2472571"/>
              <a:gd name="connsiteX2-5" fmla="*/ 2282809 w 2456533"/>
              <a:gd name="connsiteY2-6" fmla="*/ 1870143 h 2472571"/>
              <a:gd name="connsiteX3-7" fmla="*/ 1124714 w 2456533"/>
              <a:gd name="connsiteY3-8" fmla="*/ 2468170 h 24725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02386" y="-54486"/>
                  <a:pt x="2069591" y="220732"/>
                  <a:pt x="2262820" y="569892"/>
                </a:cubicBezTo>
                <a:cubicBezTo>
                  <a:pt x="2527877" y="985582"/>
                  <a:pt x="2523809" y="1492382"/>
                  <a:pt x="2282809" y="1870143"/>
                </a:cubicBezTo>
                <a:cubicBezTo>
                  <a:pt x="2051062" y="2289746"/>
                  <a:pt x="1617371" y="2538383"/>
                  <a:pt x="1124714" y="2468170"/>
                </a:cubicBezTo>
              </a:path>
              <a:path w="2456533" h="2472571" fill="none" stroke="0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endParaRPr lang="en-US" altLang="zh-CN" sz="2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  <a:endParaRPr lang="en-US" altLang="zh-CN" sz="2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76479" y="511816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member accessing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326" y="1260164"/>
            <a:ext cx="4795157" cy="89419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032" y="23166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-GB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50976" y="961001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/>
                <a:gridCol w="1110343"/>
                <a:gridCol w="1262743"/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88381" y="558321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/>
                <a:gridCol w="1097642"/>
                <a:gridCol w="1071760"/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弧 6"/>
          <p:cNvSpPr/>
          <p:nvPr/>
        </p:nvSpPr>
        <p:spPr>
          <a:xfrm>
            <a:off x="5598259" y="4784271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-1" fmla="*/ 1138739 w 2456533"/>
              <a:gd name="connsiteY0-2" fmla="*/ 2069 h 1555671"/>
              <a:gd name="connsiteX1-3" fmla="*/ 2089369 w 2456533"/>
              <a:gd name="connsiteY1-4" fmla="*/ 223168 h 1555671"/>
              <a:gd name="connsiteX2-5" fmla="*/ 2119140 w 2456533"/>
              <a:gd name="connsiteY2-6" fmla="*/ 1313316 h 1555671"/>
              <a:gd name="connsiteX3-7" fmla="*/ 1162974 w 2456533"/>
              <a:gd name="connsiteY3-8" fmla="*/ 1554572 h 15556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83180" y="-15516"/>
                  <a:pt x="1848661" y="75491"/>
                  <a:pt x="2089369" y="223168"/>
                </a:cubicBezTo>
                <a:cubicBezTo>
                  <a:pt x="2592818" y="558896"/>
                  <a:pt x="2588561" y="1090773"/>
                  <a:pt x="2119140" y="1313316"/>
                </a:cubicBezTo>
                <a:cubicBezTo>
                  <a:pt x="1897220" y="1518029"/>
                  <a:pt x="1550488" y="1601452"/>
                  <a:pt x="1162974" y="1554572"/>
                </a:cubicBezTo>
              </a:path>
              <a:path w="2456533" h="1555671" fill="none" stroke="0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49189" y="459436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  <a:endParaRPr lang="en-US" altLang="zh-CN" sz="16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4604" y="3118312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  <a:endParaRPr lang="en-US" altLang="zh-CN" sz="16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68847" y="3126953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  <a:endParaRPr lang="en-US" altLang="zh-CN" sz="16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42763" y="4334158"/>
            <a:ext cx="36054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16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endParaRPr lang="en-US" altLang="zh-CN" sz="16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30723" y="251800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en-US" altLang="zh-CN" sz="16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76479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out the addresses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2829"/>
          </a:xfrm>
        </p:spPr>
        <p:txBody>
          <a:bodyPr/>
          <a:lstStyle/>
          <a:p>
            <a:r>
              <a:rPr kumimoji="1" lang="en-US" altLang="zh-CN" dirty="0"/>
              <a:t>Since the value of a pointer is an address, we can print it out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949824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 style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//C++ style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name: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born: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male: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838198" y="3819183"/>
            <a:ext cx="11053879" cy="6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address should be an unsigned 32-bit or 64-bit integer.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8" y="4557045"/>
            <a:ext cx="72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 =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8" y="5700059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 of Pointers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8319247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Pointers are variables, they also have addresses</a:t>
            </a:r>
            <a:endParaRPr kumimoji="1"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680212" y="216062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/>
                <a:gridCol w="1097642"/>
                <a:gridCol w="1071760"/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81612" y="3761369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/>
                <a:gridCol w="1097642"/>
                <a:gridCol w="1071760"/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任意形状 8"/>
          <p:cNvSpPr/>
          <p:nvPr/>
        </p:nvSpPr>
        <p:spPr>
          <a:xfrm>
            <a:off x="6868845" y="3199857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831729" y="568980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/>
                <a:gridCol w="1103731"/>
                <a:gridCol w="1065671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任意形状 11"/>
          <p:cNvSpPr/>
          <p:nvPr/>
        </p:nvSpPr>
        <p:spPr>
          <a:xfrm>
            <a:off x="8178813" y="1815352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94248" y="21733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** 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6479" y="5118168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pointers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2682" y="2268788"/>
            <a:ext cx="8973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the value the p1 points to through p1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value of p2 (address)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either of them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6093" y="6342916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-GB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the value that p points to cannot be changed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play a trick?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//syntax error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Pointers and Arrays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8208</Words>
  <Application>WPS Presentation</Application>
  <PresentationFormat>宽屏</PresentationFormat>
  <Paragraphs>994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Trebuchet MS</vt:lpstr>
      <vt:lpstr>Franklin Gothic Demi</vt:lpstr>
      <vt:lpstr>Franklin Gothic Medium</vt:lpstr>
      <vt:lpstr>KaiTi</vt:lpstr>
      <vt:lpstr>Courier</vt:lpstr>
      <vt:lpstr>Menlo</vt:lpstr>
      <vt:lpstr>Bitstream Vera Sans Mono</vt:lpstr>
      <vt:lpstr>等线</vt:lpstr>
      <vt:lpstr>Noto Serif CJK JP SemiBold</vt:lpstr>
      <vt:lpstr>DejaVuSansMono</vt:lpstr>
      <vt:lpstr>Gubbi</vt:lpstr>
      <vt:lpstr>Droid Sans Fallback</vt:lpstr>
      <vt:lpstr>Microsoft YaHei</vt:lpstr>
      <vt:lpstr>Arial Unicode MS</vt:lpstr>
      <vt:lpstr>SimSun</vt:lpstr>
      <vt:lpstr>Office 主题</vt:lpstr>
      <vt:lpstr>C/C++ Program Design</vt:lpstr>
      <vt:lpstr>Pointers</vt:lpstr>
      <vt:lpstr>Pointers</vt:lpstr>
      <vt:lpstr>How pointers work</vt:lpstr>
      <vt:lpstr>Structure member accessing</vt:lpstr>
      <vt:lpstr>Print out the addresses</vt:lpstr>
      <vt:lpstr>Pointers of Pointers</vt:lpstr>
      <vt:lpstr>Constant pointers</vt:lpstr>
      <vt:lpstr>Pointers and Arrays</vt:lpstr>
      <vt:lpstr>The addresses of array elements</vt:lpstr>
      <vt:lpstr>Array name</vt:lpstr>
      <vt:lpstr>Pointer arithmetic</vt:lpstr>
      <vt:lpstr>Pointer arithmetic</vt:lpstr>
      <vt:lpstr>Differences between a pointer and an array</vt:lpstr>
      <vt:lpstr>Allocate memory: C style</vt:lpstr>
      <vt:lpstr>Program memory</vt:lpstr>
      <vt:lpstr>Program memory</vt:lpstr>
      <vt:lpstr>Memory allocation</vt:lpstr>
      <vt:lpstr>Memory deallocation</vt:lpstr>
      <vt:lpstr>Allocate memory: C++ style</vt:lpstr>
      <vt:lpstr>Operator new and new[]</vt:lpstr>
      <vt:lpstr>Operator new and new[]</vt:lpstr>
      <vt:lpstr>Operator delete and delete[]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shaun</cp:lastModifiedBy>
  <cp:revision>901</cp:revision>
  <dcterms:created xsi:type="dcterms:W3CDTF">2022-01-06T08:23:35Z</dcterms:created>
  <dcterms:modified xsi:type="dcterms:W3CDTF">2022-01-06T08:23:35Z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