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422" r:id="rId12"/>
    <p:sldId id="265" r:id="rId13"/>
    <p:sldId id="279" r:id="rId14"/>
    <p:sldId id="268" r:id="rId15"/>
    <p:sldId id="424" r:id="rId16"/>
    <p:sldId id="425" r:id="rId17"/>
    <p:sldId id="270" r:id="rId18"/>
    <p:sldId id="271" r:id="rId19"/>
    <p:sldId id="269" r:id="rId20"/>
    <p:sldId id="273" r:id="rId21"/>
    <p:sldId id="420" r:id="rId22"/>
    <p:sldId id="423" r:id="rId23"/>
    <p:sldId id="421" r:id="rId24"/>
    <p:sldId id="272" r:id="rId25"/>
    <p:sldId id="288" r:id="rId26"/>
    <p:sldId id="277" r:id="rId27"/>
    <p:sldId id="276" r:id="rId28"/>
    <p:sldId id="275" r:id="rId29"/>
    <p:sldId id="280" r:id="rId30"/>
    <p:sldId id="286" r:id="rId31"/>
    <p:sldId id="274" r:id="rId32"/>
    <p:sldId id="281" r:id="rId33"/>
    <p:sldId id="282" r:id="rId34"/>
    <p:sldId id="283" r:id="rId35"/>
    <p:sldId id="285" r:id="rId36"/>
    <p:sldId id="287" r:id="rId37"/>
    <p:sldId id="418" r:id="rId38"/>
    <p:sldId id="419" r:id="rId39"/>
    <p:sldId id="28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216" d="100"/>
          <a:sy n="216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3E5E3-89CC-C241-AE50-D218E71A8019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270E6F2-3DF1-C44D-AAB3-419D207B7F0F}">
      <dgm:prSet phldrT="[文本]"/>
      <dgm:spPr/>
      <dgm:t>
        <a:bodyPr/>
        <a:lstStyle/>
        <a:p>
          <a:r>
            <a:rPr lang="en-US" altLang="zh-CN" dirty="0"/>
            <a:t>long double</a:t>
          </a:r>
          <a:endParaRPr lang="zh-CN" altLang="en-US" dirty="0"/>
        </a:p>
      </dgm:t>
    </dgm:pt>
    <dgm:pt modelId="{3391AE86-7BD4-4947-9516-2ED894C958AD}" type="par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FCCE7D7-86A4-9A4D-B800-8B7E91888C32}" type="sib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0E168E7-E7AF-7444-98AA-B59BEE74C927}">
      <dgm:prSet phldrT="[文本]"/>
      <dgm:spPr/>
      <dgm:t>
        <a:bodyPr/>
        <a:lstStyle/>
        <a:p>
          <a:r>
            <a:rPr lang="en-US" altLang="zh-CN" dirty="0"/>
            <a:t>double</a:t>
          </a:r>
          <a:endParaRPr lang="zh-CN" altLang="en-US" dirty="0"/>
        </a:p>
      </dgm:t>
    </dgm:pt>
    <dgm:pt modelId="{C9E37E0D-63AE-0E4F-904E-4D84E503D007}" type="par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BAD7540E-F402-724B-AC5E-17BFCA813264}" type="sib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8F74B83B-2991-2B45-A21D-C5370DE56B97}">
      <dgm:prSet phldrT="[文本]"/>
      <dgm:spPr/>
      <dgm:t>
        <a:bodyPr/>
        <a:lstStyle/>
        <a:p>
          <a:r>
            <a:rPr lang="en-US" altLang="zh-CN" dirty="0"/>
            <a:t>float</a:t>
          </a:r>
          <a:endParaRPr lang="zh-CN" altLang="en-US" dirty="0"/>
        </a:p>
      </dgm:t>
    </dgm:pt>
    <dgm:pt modelId="{456EE65E-E8B6-C446-B3C2-4FA589A3CBC0}" type="par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FA5757EB-FA22-D040-AD00-EB323EAAC4A4}" type="sib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53CE0B6A-E679-DF40-856D-73DFB09B7F63}">
      <dgm:prSet phldrT="[文本]"/>
      <dgm:spPr/>
      <dgm:t>
        <a:bodyPr/>
        <a:lstStyle/>
        <a:p>
          <a:r>
            <a:rPr lang="en-US" altLang="zh-CN" dirty="0"/>
            <a:t>long</a:t>
          </a:r>
          <a:endParaRPr lang="zh-CN" altLang="en-US" dirty="0"/>
        </a:p>
      </dgm:t>
    </dgm:pt>
    <dgm:pt modelId="{F9706C68-5063-894A-8EBB-EF4E488B00B0}" type="par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3E6066C9-EF4E-C144-9F1C-9E1E4C96FA0A}" type="sib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93E29DA6-4AFF-9D4C-BEF0-95BEC5FF4207}">
      <dgm:prSet phldrT="[文本]"/>
      <dgm:spPr/>
      <dgm:t>
        <a:bodyPr/>
        <a:lstStyle/>
        <a:p>
          <a:r>
            <a:rPr lang="en-US" altLang="zh-CN" dirty="0"/>
            <a:t>int</a:t>
          </a:r>
          <a:endParaRPr lang="zh-CN" altLang="en-US" dirty="0"/>
        </a:p>
      </dgm:t>
    </dgm:pt>
    <dgm:pt modelId="{57D78BA7-A060-EF4F-8E5E-AC80BC211564}" type="par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8871ACF5-C6BF-BA42-9B9B-CC5013FBCE5F}" type="sib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6CFF9DA0-2DAE-AF47-BFAD-2491C55670A1}">
      <dgm:prSet phldrT="[文本]"/>
      <dgm:spPr/>
      <dgm:t>
        <a:bodyPr/>
        <a:lstStyle/>
        <a:p>
          <a:r>
            <a:rPr lang="en-US" altLang="zh-CN" dirty="0"/>
            <a:t>short</a:t>
          </a:r>
          <a:endParaRPr lang="zh-CN" altLang="en-US" dirty="0"/>
        </a:p>
      </dgm:t>
    </dgm:pt>
    <dgm:pt modelId="{11F948E1-3F2F-C74B-909D-0DAC3DA8A4CD}" type="par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1A2C408B-B56D-7446-8FEE-2BDDC1EC4209}" type="sib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DA7BCB46-D26A-C740-B698-1CA235B7A36E}">
      <dgm:prSet phldrT="[文本]"/>
      <dgm:spPr/>
      <dgm:t>
        <a:bodyPr/>
        <a:lstStyle/>
        <a:p>
          <a:r>
            <a:rPr lang="en-US" altLang="zh-CN" dirty="0"/>
            <a:t>char</a:t>
          </a:r>
          <a:endParaRPr lang="zh-CN" altLang="en-US" dirty="0"/>
        </a:p>
      </dgm:t>
    </dgm:pt>
    <dgm:pt modelId="{424D3C4F-E04C-994E-AE04-D6CBFB356C0A}" type="par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9EEDC359-A12C-FE4E-BCEF-6CA1A88009ED}" type="sib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50665DDE-50DB-4440-8B01-F10D3A706DAB}" type="pres">
      <dgm:prSet presAssocID="{2773E5E3-89CC-C241-AE50-D218E71A8019}" presName="linearFlow" presStyleCnt="0">
        <dgm:presLayoutVars>
          <dgm:resizeHandles val="exact"/>
        </dgm:presLayoutVars>
      </dgm:prSet>
      <dgm:spPr/>
    </dgm:pt>
    <dgm:pt modelId="{7906AD5C-DA51-5C4B-9578-87505EE2597D}" type="pres">
      <dgm:prSet presAssocID="{6270E6F2-3DF1-C44D-AAB3-419D207B7F0F}" presName="node" presStyleLbl="node1" presStyleIdx="0" presStyleCnt="7">
        <dgm:presLayoutVars>
          <dgm:bulletEnabled val="1"/>
        </dgm:presLayoutVars>
      </dgm:prSet>
      <dgm:spPr/>
    </dgm:pt>
    <dgm:pt modelId="{8829E2E6-1575-AA4E-BCEE-4968ABC81C63}" type="pres">
      <dgm:prSet presAssocID="{CFCCE7D7-86A4-9A4D-B800-8B7E91888C32}" presName="sibTrans" presStyleLbl="sibTrans2D1" presStyleIdx="0" presStyleCnt="6"/>
      <dgm:spPr/>
    </dgm:pt>
    <dgm:pt modelId="{877632A0-145F-2642-8FD6-8DA678072BB5}" type="pres">
      <dgm:prSet presAssocID="{CFCCE7D7-86A4-9A4D-B800-8B7E91888C32}" presName="connectorText" presStyleLbl="sibTrans2D1" presStyleIdx="0" presStyleCnt="6"/>
      <dgm:spPr/>
    </dgm:pt>
    <dgm:pt modelId="{115B6E76-8CC3-8E4A-8761-0724E7572C0E}" type="pres">
      <dgm:prSet presAssocID="{C0E168E7-E7AF-7444-98AA-B59BEE74C927}" presName="node" presStyleLbl="node1" presStyleIdx="1" presStyleCnt="7">
        <dgm:presLayoutVars>
          <dgm:bulletEnabled val="1"/>
        </dgm:presLayoutVars>
      </dgm:prSet>
      <dgm:spPr/>
    </dgm:pt>
    <dgm:pt modelId="{AC2CB434-BDF3-434A-B5C6-31C7B2022203}" type="pres">
      <dgm:prSet presAssocID="{BAD7540E-F402-724B-AC5E-17BFCA813264}" presName="sibTrans" presStyleLbl="sibTrans2D1" presStyleIdx="1" presStyleCnt="6"/>
      <dgm:spPr/>
    </dgm:pt>
    <dgm:pt modelId="{326CBEE7-42AC-8E41-8674-99D98DF81C64}" type="pres">
      <dgm:prSet presAssocID="{BAD7540E-F402-724B-AC5E-17BFCA813264}" presName="connectorText" presStyleLbl="sibTrans2D1" presStyleIdx="1" presStyleCnt="6"/>
      <dgm:spPr/>
    </dgm:pt>
    <dgm:pt modelId="{2E8DC594-9DAE-F14F-8013-41D2AB3896DE}" type="pres">
      <dgm:prSet presAssocID="{8F74B83B-2991-2B45-A21D-C5370DE56B97}" presName="node" presStyleLbl="node1" presStyleIdx="2" presStyleCnt="7">
        <dgm:presLayoutVars>
          <dgm:bulletEnabled val="1"/>
        </dgm:presLayoutVars>
      </dgm:prSet>
      <dgm:spPr/>
    </dgm:pt>
    <dgm:pt modelId="{51A61BF9-C432-BA4B-B571-540012275FA4}" type="pres">
      <dgm:prSet presAssocID="{FA5757EB-FA22-D040-AD00-EB323EAAC4A4}" presName="sibTrans" presStyleLbl="sibTrans2D1" presStyleIdx="2" presStyleCnt="6"/>
      <dgm:spPr/>
    </dgm:pt>
    <dgm:pt modelId="{95C1D095-F3D4-4F44-A409-5FB24A94B92A}" type="pres">
      <dgm:prSet presAssocID="{FA5757EB-FA22-D040-AD00-EB323EAAC4A4}" presName="connectorText" presStyleLbl="sibTrans2D1" presStyleIdx="2" presStyleCnt="6"/>
      <dgm:spPr/>
    </dgm:pt>
    <dgm:pt modelId="{1CFB0198-0139-7A45-BDA6-D0BC1666719A}" type="pres">
      <dgm:prSet presAssocID="{53CE0B6A-E679-DF40-856D-73DFB09B7F63}" presName="node" presStyleLbl="node1" presStyleIdx="3" presStyleCnt="7">
        <dgm:presLayoutVars>
          <dgm:bulletEnabled val="1"/>
        </dgm:presLayoutVars>
      </dgm:prSet>
      <dgm:spPr/>
    </dgm:pt>
    <dgm:pt modelId="{58543BD1-0A02-AE40-956E-21283CF7EC7D}" type="pres">
      <dgm:prSet presAssocID="{3E6066C9-EF4E-C144-9F1C-9E1E4C96FA0A}" presName="sibTrans" presStyleLbl="sibTrans2D1" presStyleIdx="3" presStyleCnt="6"/>
      <dgm:spPr/>
    </dgm:pt>
    <dgm:pt modelId="{97F42FAC-0888-7641-A667-452D98635D49}" type="pres">
      <dgm:prSet presAssocID="{3E6066C9-EF4E-C144-9F1C-9E1E4C96FA0A}" presName="connectorText" presStyleLbl="sibTrans2D1" presStyleIdx="3" presStyleCnt="6"/>
      <dgm:spPr/>
    </dgm:pt>
    <dgm:pt modelId="{30B5F5CA-DB2E-0740-BC2E-65C14703B3B5}" type="pres">
      <dgm:prSet presAssocID="{93E29DA6-4AFF-9D4C-BEF0-95BEC5FF4207}" presName="node" presStyleLbl="node1" presStyleIdx="4" presStyleCnt="7">
        <dgm:presLayoutVars>
          <dgm:bulletEnabled val="1"/>
        </dgm:presLayoutVars>
      </dgm:prSet>
      <dgm:spPr/>
    </dgm:pt>
    <dgm:pt modelId="{AF0A2952-9279-5844-91C4-857862F431AA}" type="pres">
      <dgm:prSet presAssocID="{8871ACF5-C6BF-BA42-9B9B-CC5013FBCE5F}" presName="sibTrans" presStyleLbl="sibTrans2D1" presStyleIdx="4" presStyleCnt="6"/>
      <dgm:spPr/>
    </dgm:pt>
    <dgm:pt modelId="{EA1D6D67-EE20-EA49-91A6-0688FDF14EF9}" type="pres">
      <dgm:prSet presAssocID="{8871ACF5-C6BF-BA42-9B9B-CC5013FBCE5F}" presName="connectorText" presStyleLbl="sibTrans2D1" presStyleIdx="4" presStyleCnt="6"/>
      <dgm:spPr/>
    </dgm:pt>
    <dgm:pt modelId="{01526F09-CA2D-4345-934F-08773F76B62A}" type="pres">
      <dgm:prSet presAssocID="{6CFF9DA0-2DAE-AF47-BFAD-2491C55670A1}" presName="node" presStyleLbl="node1" presStyleIdx="5" presStyleCnt="7">
        <dgm:presLayoutVars>
          <dgm:bulletEnabled val="1"/>
        </dgm:presLayoutVars>
      </dgm:prSet>
      <dgm:spPr/>
    </dgm:pt>
    <dgm:pt modelId="{1DF14911-51CA-A64A-B489-6669F37AB516}" type="pres">
      <dgm:prSet presAssocID="{1A2C408B-B56D-7446-8FEE-2BDDC1EC4209}" presName="sibTrans" presStyleLbl="sibTrans2D1" presStyleIdx="5" presStyleCnt="6"/>
      <dgm:spPr/>
    </dgm:pt>
    <dgm:pt modelId="{5D5F9E49-6888-6441-9FE4-8DF6F217DCDF}" type="pres">
      <dgm:prSet presAssocID="{1A2C408B-B56D-7446-8FEE-2BDDC1EC4209}" presName="connectorText" presStyleLbl="sibTrans2D1" presStyleIdx="5" presStyleCnt="6"/>
      <dgm:spPr/>
    </dgm:pt>
    <dgm:pt modelId="{B8129B69-C10B-AE4B-99EF-10E02F654B22}" type="pres">
      <dgm:prSet presAssocID="{DA7BCB46-D26A-C740-B698-1CA235B7A36E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01909-2CD4-2846-A869-44FE70B706BD}" type="presOf" srcId="{53CE0B6A-E679-DF40-856D-73DFB09B7F63}" destId="{1CFB0198-0139-7A45-BDA6-D0BC1666719A}" srcOrd="0" destOrd="0" presId="urn:microsoft.com/office/officeart/2005/8/layout/process2"/>
    <dgm:cxn modelId="{935AA20C-297E-A74F-839C-A985977DEAF1}" srcId="{2773E5E3-89CC-C241-AE50-D218E71A8019}" destId="{DA7BCB46-D26A-C740-B698-1CA235B7A36E}" srcOrd="6" destOrd="0" parTransId="{424D3C4F-E04C-994E-AE04-D6CBFB356C0A}" sibTransId="{9EEDC359-A12C-FE4E-BCEF-6CA1A88009ED}"/>
    <dgm:cxn modelId="{8DACF92F-4229-4041-892D-A0C93A263432}" type="presOf" srcId="{BAD7540E-F402-724B-AC5E-17BFCA813264}" destId="{326CBEE7-42AC-8E41-8674-99D98DF81C64}" srcOrd="1" destOrd="0" presId="urn:microsoft.com/office/officeart/2005/8/layout/process2"/>
    <dgm:cxn modelId="{89255742-BCD4-1E4D-B5CE-EA263BAD4B69}" type="presOf" srcId="{CFCCE7D7-86A4-9A4D-B800-8B7E91888C32}" destId="{877632A0-145F-2642-8FD6-8DA678072BB5}" srcOrd="1" destOrd="0" presId="urn:microsoft.com/office/officeart/2005/8/layout/process2"/>
    <dgm:cxn modelId="{7840BF49-AD9A-314C-B7CE-1391452BB6FE}" type="presOf" srcId="{3E6066C9-EF4E-C144-9F1C-9E1E4C96FA0A}" destId="{58543BD1-0A02-AE40-956E-21283CF7EC7D}" srcOrd="0" destOrd="0" presId="urn:microsoft.com/office/officeart/2005/8/layout/process2"/>
    <dgm:cxn modelId="{A3C60269-B053-974A-9573-D9DB912E1CC8}" srcId="{2773E5E3-89CC-C241-AE50-D218E71A8019}" destId="{6270E6F2-3DF1-C44D-AAB3-419D207B7F0F}" srcOrd="0" destOrd="0" parTransId="{3391AE86-7BD4-4947-9516-2ED894C958AD}" sibTransId="{CFCCE7D7-86A4-9A4D-B800-8B7E91888C32}"/>
    <dgm:cxn modelId="{DB47446C-0CDC-5B43-8740-3D08E50DFD2E}" type="presOf" srcId="{8871ACF5-C6BF-BA42-9B9B-CC5013FBCE5F}" destId="{EA1D6D67-EE20-EA49-91A6-0688FDF14EF9}" srcOrd="1" destOrd="0" presId="urn:microsoft.com/office/officeart/2005/8/layout/process2"/>
    <dgm:cxn modelId="{20FBD277-C45D-544B-AE9E-2D9E560665F0}" type="presOf" srcId="{C0E168E7-E7AF-7444-98AA-B59BEE74C927}" destId="{115B6E76-8CC3-8E4A-8761-0724E7572C0E}" srcOrd="0" destOrd="0" presId="urn:microsoft.com/office/officeart/2005/8/layout/process2"/>
    <dgm:cxn modelId="{C614F178-A1D9-BC48-812A-FD41EA7A5262}" type="presOf" srcId="{3E6066C9-EF4E-C144-9F1C-9E1E4C96FA0A}" destId="{97F42FAC-0888-7641-A667-452D98635D49}" srcOrd="1" destOrd="0" presId="urn:microsoft.com/office/officeart/2005/8/layout/process2"/>
    <dgm:cxn modelId="{428F1E79-11B2-2447-8E6B-CE2BF10FE994}" type="presOf" srcId="{2773E5E3-89CC-C241-AE50-D218E71A8019}" destId="{50665DDE-50DB-4440-8B01-F10D3A706DAB}" srcOrd="0" destOrd="0" presId="urn:microsoft.com/office/officeart/2005/8/layout/process2"/>
    <dgm:cxn modelId="{F3D6F379-2193-D749-96A8-22F5B6A0FEBB}" type="presOf" srcId="{93E29DA6-4AFF-9D4C-BEF0-95BEC5FF4207}" destId="{30B5F5CA-DB2E-0740-BC2E-65C14703B3B5}" srcOrd="0" destOrd="0" presId="urn:microsoft.com/office/officeart/2005/8/layout/process2"/>
    <dgm:cxn modelId="{5D1DC180-6BF0-3A4D-A6A7-A8A5343CE65C}" type="presOf" srcId="{1A2C408B-B56D-7446-8FEE-2BDDC1EC4209}" destId="{1DF14911-51CA-A64A-B489-6669F37AB516}" srcOrd="0" destOrd="0" presId="urn:microsoft.com/office/officeart/2005/8/layout/process2"/>
    <dgm:cxn modelId="{77AD3482-8B41-4B4F-8C25-A511A903143D}" type="presOf" srcId="{6270E6F2-3DF1-C44D-AAB3-419D207B7F0F}" destId="{7906AD5C-DA51-5C4B-9578-87505EE2597D}" srcOrd="0" destOrd="0" presId="urn:microsoft.com/office/officeart/2005/8/layout/process2"/>
    <dgm:cxn modelId="{E1D17682-C172-4346-862C-F289AF7E0BCB}" type="presOf" srcId="{8F74B83B-2991-2B45-A21D-C5370DE56B97}" destId="{2E8DC594-9DAE-F14F-8013-41D2AB3896DE}" srcOrd="0" destOrd="0" presId="urn:microsoft.com/office/officeart/2005/8/layout/process2"/>
    <dgm:cxn modelId="{24010384-6B7D-654F-BFA3-9224116F52DB}" srcId="{2773E5E3-89CC-C241-AE50-D218E71A8019}" destId="{6CFF9DA0-2DAE-AF47-BFAD-2491C55670A1}" srcOrd="5" destOrd="0" parTransId="{11F948E1-3F2F-C74B-909D-0DAC3DA8A4CD}" sibTransId="{1A2C408B-B56D-7446-8FEE-2BDDC1EC4209}"/>
    <dgm:cxn modelId="{8DA23889-BA4B-D840-B37C-C953053E66E6}" type="presOf" srcId="{BAD7540E-F402-724B-AC5E-17BFCA813264}" destId="{AC2CB434-BDF3-434A-B5C6-31C7B2022203}" srcOrd="0" destOrd="0" presId="urn:microsoft.com/office/officeart/2005/8/layout/process2"/>
    <dgm:cxn modelId="{8322218A-6D4C-A74E-8D9F-A2539A5FC5A9}" type="presOf" srcId="{CFCCE7D7-86A4-9A4D-B800-8B7E91888C32}" destId="{8829E2E6-1575-AA4E-BCEE-4968ABC81C63}" srcOrd="0" destOrd="0" presId="urn:microsoft.com/office/officeart/2005/8/layout/process2"/>
    <dgm:cxn modelId="{0F141C8D-BE53-C549-8A9E-A3465B706304}" srcId="{2773E5E3-89CC-C241-AE50-D218E71A8019}" destId="{8F74B83B-2991-2B45-A21D-C5370DE56B97}" srcOrd="2" destOrd="0" parTransId="{456EE65E-E8B6-C446-B3C2-4FA589A3CBC0}" sibTransId="{FA5757EB-FA22-D040-AD00-EB323EAAC4A4}"/>
    <dgm:cxn modelId="{CCA22D8E-F15E-EA44-9C37-FCBB08626152}" type="presOf" srcId="{6CFF9DA0-2DAE-AF47-BFAD-2491C55670A1}" destId="{01526F09-CA2D-4345-934F-08773F76B62A}" srcOrd="0" destOrd="0" presId="urn:microsoft.com/office/officeart/2005/8/layout/process2"/>
    <dgm:cxn modelId="{4BF6B095-B487-8840-82DC-7C7DC2E963F3}" type="presOf" srcId="{DA7BCB46-D26A-C740-B698-1CA235B7A36E}" destId="{B8129B69-C10B-AE4B-99EF-10E02F654B22}" srcOrd="0" destOrd="0" presId="urn:microsoft.com/office/officeart/2005/8/layout/process2"/>
    <dgm:cxn modelId="{F2A674A9-658B-A744-B387-85DB497B30BA}" type="presOf" srcId="{8871ACF5-C6BF-BA42-9B9B-CC5013FBCE5F}" destId="{AF0A2952-9279-5844-91C4-857862F431AA}" srcOrd="0" destOrd="0" presId="urn:microsoft.com/office/officeart/2005/8/layout/process2"/>
    <dgm:cxn modelId="{330882AA-9BB9-D741-9622-83047688B53F}" srcId="{2773E5E3-89CC-C241-AE50-D218E71A8019}" destId="{53CE0B6A-E679-DF40-856D-73DFB09B7F63}" srcOrd="3" destOrd="0" parTransId="{F9706C68-5063-894A-8EBB-EF4E488B00B0}" sibTransId="{3E6066C9-EF4E-C144-9F1C-9E1E4C96FA0A}"/>
    <dgm:cxn modelId="{67BCBEB2-6DF3-844B-88BC-4FF1E680A8B1}" type="presOf" srcId="{FA5757EB-FA22-D040-AD00-EB323EAAC4A4}" destId="{95C1D095-F3D4-4F44-A409-5FB24A94B92A}" srcOrd="1" destOrd="0" presId="urn:microsoft.com/office/officeart/2005/8/layout/process2"/>
    <dgm:cxn modelId="{EB17CCBB-A0BE-CA43-9E83-CC55E1BD85A7}" type="presOf" srcId="{1A2C408B-B56D-7446-8FEE-2BDDC1EC4209}" destId="{5D5F9E49-6888-6441-9FE4-8DF6F217DCDF}" srcOrd="1" destOrd="0" presId="urn:microsoft.com/office/officeart/2005/8/layout/process2"/>
    <dgm:cxn modelId="{BE1B9BCC-5D28-7A45-A1D7-77EE49A68ACC}" type="presOf" srcId="{FA5757EB-FA22-D040-AD00-EB323EAAC4A4}" destId="{51A61BF9-C432-BA4B-B571-540012275FA4}" srcOrd="0" destOrd="0" presId="urn:microsoft.com/office/officeart/2005/8/layout/process2"/>
    <dgm:cxn modelId="{633A5AE6-E59A-6F4D-9F06-A2760A4B2329}" srcId="{2773E5E3-89CC-C241-AE50-D218E71A8019}" destId="{C0E168E7-E7AF-7444-98AA-B59BEE74C927}" srcOrd="1" destOrd="0" parTransId="{C9E37E0D-63AE-0E4F-904E-4D84E503D007}" sibTransId="{BAD7540E-F402-724B-AC5E-17BFCA813264}"/>
    <dgm:cxn modelId="{AB7BADEB-6AE7-744D-BE80-90EF147D0B6C}" srcId="{2773E5E3-89CC-C241-AE50-D218E71A8019}" destId="{93E29DA6-4AFF-9D4C-BEF0-95BEC5FF4207}" srcOrd="4" destOrd="0" parTransId="{57D78BA7-A060-EF4F-8E5E-AC80BC211564}" sibTransId="{8871ACF5-C6BF-BA42-9B9B-CC5013FBCE5F}"/>
    <dgm:cxn modelId="{E4BE935A-FF1D-BA4A-8198-684FC662F094}" type="presParOf" srcId="{50665DDE-50DB-4440-8B01-F10D3A706DAB}" destId="{7906AD5C-DA51-5C4B-9578-87505EE2597D}" srcOrd="0" destOrd="0" presId="urn:microsoft.com/office/officeart/2005/8/layout/process2"/>
    <dgm:cxn modelId="{A8BC2807-4179-B144-858C-59BFFCBFE5BA}" type="presParOf" srcId="{50665DDE-50DB-4440-8B01-F10D3A706DAB}" destId="{8829E2E6-1575-AA4E-BCEE-4968ABC81C63}" srcOrd="1" destOrd="0" presId="urn:microsoft.com/office/officeart/2005/8/layout/process2"/>
    <dgm:cxn modelId="{E0059419-D304-F446-BADB-B753079F5012}" type="presParOf" srcId="{8829E2E6-1575-AA4E-BCEE-4968ABC81C63}" destId="{877632A0-145F-2642-8FD6-8DA678072BB5}" srcOrd="0" destOrd="0" presId="urn:microsoft.com/office/officeart/2005/8/layout/process2"/>
    <dgm:cxn modelId="{E62DEFF7-3661-434D-B90E-6AE16C2B388C}" type="presParOf" srcId="{50665DDE-50DB-4440-8B01-F10D3A706DAB}" destId="{115B6E76-8CC3-8E4A-8761-0724E7572C0E}" srcOrd="2" destOrd="0" presId="urn:microsoft.com/office/officeart/2005/8/layout/process2"/>
    <dgm:cxn modelId="{8B48FD67-CD04-E145-9FB4-E28288A25A1B}" type="presParOf" srcId="{50665DDE-50DB-4440-8B01-F10D3A706DAB}" destId="{AC2CB434-BDF3-434A-B5C6-31C7B2022203}" srcOrd="3" destOrd="0" presId="urn:microsoft.com/office/officeart/2005/8/layout/process2"/>
    <dgm:cxn modelId="{EB03ABA0-4D14-8C4F-B1FF-BEE04E10BACC}" type="presParOf" srcId="{AC2CB434-BDF3-434A-B5C6-31C7B2022203}" destId="{326CBEE7-42AC-8E41-8674-99D98DF81C64}" srcOrd="0" destOrd="0" presId="urn:microsoft.com/office/officeart/2005/8/layout/process2"/>
    <dgm:cxn modelId="{EB5F59A1-DE01-9444-90F9-0AD592F6D2A9}" type="presParOf" srcId="{50665DDE-50DB-4440-8B01-F10D3A706DAB}" destId="{2E8DC594-9DAE-F14F-8013-41D2AB3896DE}" srcOrd="4" destOrd="0" presId="urn:microsoft.com/office/officeart/2005/8/layout/process2"/>
    <dgm:cxn modelId="{554C441C-55EA-A449-9ECF-7B1EACF2A669}" type="presParOf" srcId="{50665DDE-50DB-4440-8B01-F10D3A706DAB}" destId="{51A61BF9-C432-BA4B-B571-540012275FA4}" srcOrd="5" destOrd="0" presId="urn:microsoft.com/office/officeart/2005/8/layout/process2"/>
    <dgm:cxn modelId="{616A9976-5CAD-F945-9811-B54EE2D1E536}" type="presParOf" srcId="{51A61BF9-C432-BA4B-B571-540012275FA4}" destId="{95C1D095-F3D4-4F44-A409-5FB24A94B92A}" srcOrd="0" destOrd="0" presId="urn:microsoft.com/office/officeart/2005/8/layout/process2"/>
    <dgm:cxn modelId="{1825F788-CFFE-3B4D-AE5F-46C3F3A39F09}" type="presParOf" srcId="{50665DDE-50DB-4440-8B01-F10D3A706DAB}" destId="{1CFB0198-0139-7A45-BDA6-D0BC1666719A}" srcOrd="6" destOrd="0" presId="urn:microsoft.com/office/officeart/2005/8/layout/process2"/>
    <dgm:cxn modelId="{AE9EFCD4-810A-294C-B7D3-30608A94CB42}" type="presParOf" srcId="{50665DDE-50DB-4440-8B01-F10D3A706DAB}" destId="{58543BD1-0A02-AE40-956E-21283CF7EC7D}" srcOrd="7" destOrd="0" presId="urn:microsoft.com/office/officeart/2005/8/layout/process2"/>
    <dgm:cxn modelId="{9CB4A64C-B0F4-3C4C-B32E-D05C86812D45}" type="presParOf" srcId="{58543BD1-0A02-AE40-956E-21283CF7EC7D}" destId="{97F42FAC-0888-7641-A667-452D98635D49}" srcOrd="0" destOrd="0" presId="urn:microsoft.com/office/officeart/2005/8/layout/process2"/>
    <dgm:cxn modelId="{B0BF5DD8-8D09-594E-9688-84BA69455C0C}" type="presParOf" srcId="{50665DDE-50DB-4440-8B01-F10D3A706DAB}" destId="{30B5F5CA-DB2E-0740-BC2E-65C14703B3B5}" srcOrd="8" destOrd="0" presId="urn:microsoft.com/office/officeart/2005/8/layout/process2"/>
    <dgm:cxn modelId="{6898D8D2-937F-C645-88B3-B29168099402}" type="presParOf" srcId="{50665DDE-50DB-4440-8B01-F10D3A706DAB}" destId="{AF0A2952-9279-5844-91C4-857862F431AA}" srcOrd="9" destOrd="0" presId="urn:microsoft.com/office/officeart/2005/8/layout/process2"/>
    <dgm:cxn modelId="{52CD88F2-007C-5247-8CDA-6A162A12C812}" type="presParOf" srcId="{AF0A2952-9279-5844-91C4-857862F431AA}" destId="{EA1D6D67-EE20-EA49-91A6-0688FDF14EF9}" srcOrd="0" destOrd="0" presId="urn:microsoft.com/office/officeart/2005/8/layout/process2"/>
    <dgm:cxn modelId="{9F871266-ED1C-F743-A93A-E673CA0D5202}" type="presParOf" srcId="{50665DDE-50DB-4440-8B01-F10D3A706DAB}" destId="{01526F09-CA2D-4345-934F-08773F76B62A}" srcOrd="10" destOrd="0" presId="urn:microsoft.com/office/officeart/2005/8/layout/process2"/>
    <dgm:cxn modelId="{88B0FCA8-EF5C-A44A-9DBF-38D8D0AC3AC1}" type="presParOf" srcId="{50665DDE-50DB-4440-8B01-F10D3A706DAB}" destId="{1DF14911-51CA-A64A-B489-6669F37AB516}" srcOrd="11" destOrd="0" presId="urn:microsoft.com/office/officeart/2005/8/layout/process2"/>
    <dgm:cxn modelId="{B93F045F-5885-9C42-A6B9-19C72CD62006}" type="presParOf" srcId="{1DF14911-51CA-A64A-B489-6669F37AB516}" destId="{5D5F9E49-6888-6441-9FE4-8DF6F217DCDF}" srcOrd="0" destOrd="0" presId="urn:microsoft.com/office/officeart/2005/8/layout/process2"/>
    <dgm:cxn modelId="{E7F1E4C6-47B7-2944-9B89-9F474ADDF273}" type="presParOf" srcId="{50665DDE-50DB-4440-8B01-F10D3A706DAB}" destId="{B8129B69-C10B-AE4B-99EF-10E02F654B2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AD5C-DA51-5C4B-9578-87505EE2597D}">
      <dsp:nvSpPr>
        <dsp:cNvPr id="0" name=""/>
        <dsp:cNvSpPr/>
      </dsp:nvSpPr>
      <dsp:spPr>
        <a:xfrm>
          <a:off x="257846" y="592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 double</a:t>
          </a:r>
          <a:endParaRPr lang="zh-CN" altLang="en-US" sz="1800" kern="1200" dirty="0"/>
        </a:p>
      </dsp:txBody>
      <dsp:txXfrm>
        <a:off x="272047" y="14793"/>
        <a:ext cx="1244363" cy="456460"/>
      </dsp:txXfrm>
    </dsp:sp>
    <dsp:sp modelId="{8829E2E6-1575-AA4E-BCEE-4968ABC81C63}">
      <dsp:nvSpPr>
        <dsp:cNvPr id="0" name=""/>
        <dsp:cNvSpPr/>
      </dsp:nvSpPr>
      <dsp:spPr>
        <a:xfrm rot="5400000">
          <a:off x="803317" y="497576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515759"/>
        <a:ext cx="130912" cy="127276"/>
      </dsp:txXfrm>
    </dsp:sp>
    <dsp:sp modelId="{115B6E76-8CC3-8E4A-8761-0724E7572C0E}">
      <dsp:nvSpPr>
        <dsp:cNvPr id="0" name=""/>
        <dsp:cNvSpPr/>
      </dsp:nvSpPr>
      <dsp:spPr>
        <a:xfrm>
          <a:off x="257846" y="727886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double</a:t>
          </a:r>
          <a:endParaRPr lang="zh-CN" altLang="en-US" sz="1800" kern="1200" dirty="0"/>
        </a:p>
      </dsp:txBody>
      <dsp:txXfrm>
        <a:off x="272047" y="742087"/>
        <a:ext cx="1244363" cy="456460"/>
      </dsp:txXfrm>
    </dsp:sp>
    <dsp:sp modelId="{AC2CB434-BDF3-434A-B5C6-31C7B2022203}">
      <dsp:nvSpPr>
        <dsp:cNvPr id="0" name=""/>
        <dsp:cNvSpPr/>
      </dsp:nvSpPr>
      <dsp:spPr>
        <a:xfrm rot="5400000">
          <a:off x="803317" y="1224870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243053"/>
        <a:ext cx="130912" cy="127276"/>
      </dsp:txXfrm>
    </dsp:sp>
    <dsp:sp modelId="{2E8DC594-9DAE-F14F-8013-41D2AB3896DE}">
      <dsp:nvSpPr>
        <dsp:cNvPr id="0" name=""/>
        <dsp:cNvSpPr/>
      </dsp:nvSpPr>
      <dsp:spPr>
        <a:xfrm>
          <a:off x="257846" y="1455180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float</a:t>
          </a:r>
          <a:endParaRPr lang="zh-CN" altLang="en-US" sz="1800" kern="1200" dirty="0"/>
        </a:p>
      </dsp:txBody>
      <dsp:txXfrm>
        <a:off x="272047" y="1469381"/>
        <a:ext cx="1244363" cy="456460"/>
      </dsp:txXfrm>
    </dsp:sp>
    <dsp:sp modelId="{51A61BF9-C432-BA4B-B571-540012275FA4}">
      <dsp:nvSpPr>
        <dsp:cNvPr id="0" name=""/>
        <dsp:cNvSpPr/>
      </dsp:nvSpPr>
      <dsp:spPr>
        <a:xfrm rot="5400000">
          <a:off x="803317" y="1952165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970348"/>
        <a:ext cx="130912" cy="127276"/>
      </dsp:txXfrm>
    </dsp:sp>
    <dsp:sp modelId="{1CFB0198-0139-7A45-BDA6-D0BC1666719A}">
      <dsp:nvSpPr>
        <dsp:cNvPr id="0" name=""/>
        <dsp:cNvSpPr/>
      </dsp:nvSpPr>
      <dsp:spPr>
        <a:xfrm>
          <a:off x="257846" y="2182475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</a:t>
          </a:r>
          <a:endParaRPr lang="zh-CN" altLang="en-US" sz="1800" kern="1200" dirty="0"/>
        </a:p>
      </dsp:txBody>
      <dsp:txXfrm>
        <a:off x="272047" y="2196676"/>
        <a:ext cx="1244363" cy="456460"/>
      </dsp:txXfrm>
    </dsp:sp>
    <dsp:sp modelId="{58543BD1-0A02-AE40-956E-21283CF7EC7D}">
      <dsp:nvSpPr>
        <dsp:cNvPr id="0" name=""/>
        <dsp:cNvSpPr/>
      </dsp:nvSpPr>
      <dsp:spPr>
        <a:xfrm rot="5400000">
          <a:off x="803317" y="2679459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2697642"/>
        <a:ext cx="130912" cy="127276"/>
      </dsp:txXfrm>
    </dsp:sp>
    <dsp:sp modelId="{30B5F5CA-DB2E-0740-BC2E-65C14703B3B5}">
      <dsp:nvSpPr>
        <dsp:cNvPr id="0" name=""/>
        <dsp:cNvSpPr/>
      </dsp:nvSpPr>
      <dsp:spPr>
        <a:xfrm>
          <a:off x="257846" y="2909769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</a:t>
          </a:r>
          <a:endParaRPr lang="zh-CN" altLang="en-US" sz="1800" kern="1200" dirty="0"/>
        </a:p>
      </dsp:txBody>
      <dsp:txXfrm>
        <a:off x="272047" y="2923970"/>
        <a:ext cx="1244363" cy="456460"/>
      </dsp:txXfrm>
    </dsp:sp>
    <dsp:sp modelId="{AF0A2952-9279-5844-91C4-857862F431AA}">
      <dsp:nvSpPr>
        <dsp:cNvPr id="0" name=""/>
        <dsp:cNvSpPr/>
      </dsp:nvSpPr>
      <dsp:spPr>
        <a:xfrm rot="5400000">
          <a:off x="803317" y="3406753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3424936"/>
        <a:ext cx="130912" cy="127276"/>
      </dsp:txXfrm>
    </dsp:sp>
    <dsp:sp modelId="{01526F09-CA2D-4345-934F-08773F76B62A}">
      <dsp:nvSpPr>
        <dsp:cNvPr id="0" name=""/>
        <dsp:cNvSpPr/>
      </dsp:nvSpPr>
      <dsp:spPr>
        <a:xfrm>
          <a:off x="257846" y="3637063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short</a:t>
          </a:r>
          <a:endParaRPr lang="zh-CN" altLang="en-US" sz="1800" kern="1200" dirty="0"/>
        </a:p>
      </dsp:txBody>
      <dsp:txXfrm>
        <a:off x="272047" y="3651264"/>
        <a:ext cx="1244363" cy="456460"/>
      </dsp:txXfrm>
    </dsp:sp>
    <dsp:sp modelId="{1DF14911-51CA-A64A-B489-6669F37AB516}">
      <dsp:nvSpPr>
        <dsp:cNvPr id="0" name=""/>
        <dsp:cNvSpPr/>
      </dsp:nvSpPr>
      <dsp:spPr>
        <a:xfrm rot="5400000">
          <a:off x="803317" y="4134048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4152231"/>
        <a:ext cx="130912" cy="127276"/>
      </dsp:txXfrm>
    </dsp:sp>
    <dsp:sp modelId="{B8129B69-C10B-AE4B-99EF-10E02F654B22}">
      <dsp:nvSpPr>
        <dsp:cNvPr id="0" name=""/>
        <dsp:cNvSpPr/>
      </dsp:nvSpPr>
      <dsp:spPr>
        <a:xfrm>
          <a:off x="257846" y="4364358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char</a:t>
          </a:r>
          <a:endParaRPr lang="zh-CN" altLang="en-US" sz="1800" kern="1200" dirty="0"/>
        </a:p>
      </dsp:txBody>
      <dsp:txXfrm>
        <a:off x="272047" y="4378559"/>
        <a:ext cx="1244363" cy="45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book/operator_precedenc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4AB9-C83C-2F4B-A9FF-C5B237D2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urier" pitchFamily="2" charset="0"/>
              </a:rPr>
              <a:t>sizeof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6283-3C62-0A49-BFEA-758DB446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0831"/>
          </a:xfrm>
        </p:spPr>
        <p:txBody>
          <a:bodyPr/>
          <a:lstStyle/>
          <a:p>
            <a:r>
              <a:rPr kumimoji="1" lang="en-US" altLang="zh-CN" dirty="0"/>
              <a:t>It is an operator, not a function!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BDD129-8447-6446-88F9-763095FF8001}"/>
              </a:ext>
            </a:extLst>
          </p:cNvPr>
          <p:cNvSpPr/>
          <p:nvPr/>
        </p:nvSpPr>
        <p:spPr>
          <a:xfrm>
            <a:off x="838198" y="2274838"/>
            <a:ext cx="82925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(int)="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(short)="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(long)="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DDCB0-EA96-0748-A55A-1C52B0F89BCA}"/>
              </a:ext>
            </a:extLst>
          </p:cNvPr>
          <p:cNvSpPr/>
          <p:nvPr/>
        </p:nvSpPr>
        <p:spPr>
          <a:xfrm>
            <a:off x="838198" y="1874728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size.cpp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51BCE7-A04C-2C40-BD6D-5D946AFB2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More Integer Types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F6343A4-5346-5C4E-BC79-96109689C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7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type for character, </a:t>
            </a:r>
            <a:r>
              <a:rPr kumimoji="1" lang="en-US" altLang="zh-CN" dirty="0">
                <a:solidFill>
                  <a:srgbClr val="7030A0"/>
                </a:solidFill>
              </a:rPr>
              <a:t>8-bit integer indeed!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</a:t>
            </a:r>
            <a:r>
              <a:rPr kumimoji="1" lang="en-US" altLang="zh-CN" dirty="0"/>
              <a:t>: 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r>
              <a:rPr kumimoji="1" lang="en-US" altLang="zh-CN" dirty="0"/>
              <a:t>: unsigned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either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Integers and characters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we </a:t>
            </a:r>
            <a:r>
              <a:rPr lang="en" altLang="zh-CN" dirty="0"/>
              <a:t>represent</a:t>
            </a:r>
            <a:r>
              <a:rPr kumimoji="1" lang="en-US" altLang="zh-CN" dirty="0"/>
              <a:t> a character?</a:t>
            </a:r>
          </a:p>
          <a:p>
            <a:pPr lvl="1"/>
            <a:r>
              <a:rPr kumimoji="1" lang="en-US" altLang="zh-CN" dirty="0"/>
              <a:t>Use an 8-bit integer</a:t>
            </a:r>
          </a:p>
          <a:p>
            <a:pPr lvl="1"/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Chinese characters?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1466506" y="2205012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6221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C++ keyword, but not a C keyword</a:t>
            </a:r>
          </a:p>
          <a:p>
            <a:r>
              <a:rPr kumimoji="1" lang="en-US" altLang="zh-CN" dirty="0"/>
              <a:t>bool width: 1 byte (8 bits),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en-US" altLang="zh-CN" dirty="0"/>
              <a:t> 1 bit!</a:t>
            </a:r>
          </a:p>
          <a:p>
            <a:r>
              <a:rPr kumimoji="1" lang="en-US" altLang="zh-CN" dirty="0"/>
              <a:t>Value: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kumimoji="1" lang="en-US" altLang="zh-CN" dirty="0"/>
              <a:t> (1) or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kumimoji="1" lang="en-US" altLang="zh-CN" dirty="0">
                <a:solidFill>
                  <a:prstClr val="black"/>
                </a:solidFill>
              </a:rPr>
              <a:t> (0) </a:t>
            </a:r>
            <a:endParaRPr lang="en-US" altLang="zh-CN" sz="24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What is the output?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1099931" y="465076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"b="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1099931" y="42506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FB472-4FFD-C94D-AAB8-45896F49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6CE2C-614E-DA4C-9572-A684EE24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84685"/>
          </a:xfrm>
        </p:spPr>
        <p:txBody>
          <a:bodyPr/>
          <a:lstStyle/>
          <a:p>
            <a:r>
              <a:rPr kumimoji="1" lang="en-US" altLang="zh-CN" dirty="0"/>
              <a:t>Boolean data conversion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F00B69-B454-2A44-B291-6BD538DADAF8}"/>
              </a:ext>
            </a:extLst>
          </p:cNvPr>
          <p:cNvSpPr/>
          <p:nvPr/>
        </p:nvSpPr>
        <p:spPr>
          <a:xfrm>
            <a:off x="838199" y="22917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b;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the value of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1.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BF8CA-E5A9-B341-A7A8-6F057FED74CC}"/>
              </a:ext>
            </a:extLst>
          </p:cNvPr>
          <p:cNvSpPr/>
          <p:nvPr/>
        </p:nvSpPr>
        <p:spPr>
          <a:xfrm>
            <a:off x="838199" y="35305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unrecommended conversion. the value of b is true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57E1FA-E5CA-8F4F-998C-BC344F038ABC}"/>
              </a:ext>
            </a:extLst>
          </p:cNvPr>
          <p:cNvSpPr/>
          <p:nvPr/>
        </p:nvSpPr>
        <p:spPr>
          <a:xfrm>
            <a:off x="835586" y="4238863"/>
            <a:ext cx="5984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better choice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885F2-7F03-5C42-932E-46A1D853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Boolean in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824AE-CC70-C242-9321-E63DA94C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1088"/>
          </a:xfrm>
        </p:spPr>
        <p:txBody>
          <a:bodyPr/>
          <a:lstStyle/>
          <a:p>
            <a:r>
              <a:rPr kumimoji="1" lang="en-US" altLang="zh-CN" dirty="0"/>
              <a:t>Use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to create a type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DC79A8-3607-DF44-8FB2-1C8AFD7B84FD}"/>
              </a:ext>
            </a:extLst>
          </p:cNvPr>
          <p:cNvSpPr/>
          <p:nvPr/>
        </p:nvSpPr>
        <p:spPr>
          <a:xfrm>
            <a:off x="838199" y="20647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true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false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5A7C8B-EF1A-134E-8124-597ED6F15807}"/>
              </a:ext>
            </a:extLst>
          </p:cNvPr>
          <p:cNvSpPr txBox="1">
            <a:spLocks/>
          </p:cNvSpPr>
          <p:nvPr/>
        </p:nvSpPr>
        <p:spPr>
          <a:xfrm>
            <a:off x="838199" y="3485176"/>
            <a:ext cx="11053879" cy="66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Defined in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stdbool.h</a:t>
            </a:r>
            <a:r>
              <a:rPr kumimoji="1" lang="en-US" altLang="zh-CN" dirty="0"/>
              <a:t> since </a:t>
            </a:r>
            <a:r>
              <a:rPr lang="en" altLang="zh-CN" dirty="0"/>
              <a:t>C99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646722-DA6B-7948-84FF-A5E5C26E1DB0}"/>
              </a:ext>
            </a:extLst>
          </p:cNvPr>
          <p:cNvSpPr/>
          <p:nvPr/>
        </p:nvSpPr>
        <p:spPr>
          <a:xfrm>
            <a:off x="912308" y="422117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stdbool.h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9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0A06-FFC5-0F44-999A-ABDF7485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size_t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597B-B18B-3D4F-B628-E1A568D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729871" cy="4849968"/>
          </a:xfrm>
        </p:spPr>
        <p:txBody>
          <a:bodyPr/>
          <a:lstStyle/>
          <a:p>
            <a:r>
              <a:rPr kumimoji="1" lang="en-US" altLang="zh-CN" dirty="0"/>
              <a:t>Computer memory keeps increasing</a:t>
            </a:r>
          </a:p>
          <a:p>
            <a:r>
              <a:rPr kumimoji="1" lang="en-US" altLang="zh-CN" dirty="0"/>
              <a:t>32-bit int was enough in the past to for data length</a:t>
            </a:r>
          </a:p>
          <a:p>
            <a:r>
              <a:rPr kumimoji="1" lang="en-US" altLang="zh-CN" dirty="0"/>
              <a:t>But now it is not.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4D2B6-61C0-9C42-A2FB-B3B96F33BE96}"/>
              </a:ext>
            </a:extLst>
          </p:cNvPr>
          <p:cNvSpPr/>
          <p:nvPr/>
        </p:nvSpPr>
        <p:spPr>
          <a:xfrm>
            <a:off x="838198" y="3214463"/>
            <a:ext cx="7066937" cy="293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size_t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Unsigned integer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Type of the result of </a:t>
            </a: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sz="2800" dirty="0">
                <a:solidFill>
                  <a:prstClr val="black"/>
                </a:solidFill>
              </a:rPr>
              <a:t> operator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Can store the maximum size of a theoretically possible object of any type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32-bit, or 64-bit</a:t>
            </a:r>
            <a:endParaRPr kumimoji="1"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Fixed width integer types </a:t>
            </a:r>
            <a:r>
              <a:rPr kumimoji="1" lang="en" altLang="zh-CN" sz="3200" dirty="0">
                <a:solidFill>
                  <a:schemeClr val="accent6">
                    <a:lumMod val="75000"/>
                  </a:schemeClr>
                </a:solidFill>
              </a:rPr>
              <a:t>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386632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/>
              <a:t>Defined in &lt;</a:t>
            </a:r>
            <a:r>
              <a:rPr kumimoji="1" lang="en" altLang="zh-CN" dirty="0" err="1"/>
              <a:t>cstdint</a:t>
            </a:r>
            <a:r>
              <a:rPr kumimoji="1" lang="en" altLang="zh-CN" dirty="0"/>
              <a:t>&gt;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2400" dirty="0">
              <a:solidFill>
                <a:srgbClr val="0000CC"/>
              </a:solidFill>
              <a:latin typeface="Courier" pitchFamily="2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13F604-34C6-C947-9798-EB519F088461}"/>
              </a:ext>
            </a:extLst>
          </p:cNvPr>
          <p:cNvSpPr/>
          <p:nvPr/>
        </p:nvSpPr>
        <p:spPr>
          <a:xfrm>
            <a:off x="2925328" y="2158789"/>
            <a:ext cx="38663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sz="2800" dirty="0">
                <a:solidFill>
                  <a:prstClr val="black"/>
                </a:solidFill>
              </a:rPr>
              <a:t>Some useful macros 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5966789" y="1929646"/>
            <a:ext cx="62252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cstdint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"INT8_MAX="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INT8_MAX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5966789" y="150576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草地上有许多树&#10;&#10;描述已自动生成">
            <a:extLst>
              <a:ext uri="{FF2B5EF4-FFF2-40B4-BE49-F238E27FC236}">
                <a16:creationId xmlns:a16="http://schemas.microsoft.com/office/drawing/2014/main" id="{9BD2C686-89E1-B44C-80D4-98716A22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32" y="2520176"/>
            <a:ext cx="7711687" cy="43378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103682-BA12-8B4F-80DC-1013DDD0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1CF7D-B83E-334A-A5F1-4628375B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21" y="1159398"/>
            <a:ext cx="11325563" cy="1360778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Wider integers consume more memory, and slower sometimes</a:t>
            </a:r>
          </a:p>
          <a:p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sz="2000" dirty="0"/>
              <a:t>(</a:t>
            </a:r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byte</a:t>
            </a:r>
            <a:r>
              <a:rPr kumimoji="1" lang="en-US" altLang="zh-CN" sz="2000" dirty="0"/>
              <a:t>) is widely used for image pixels</a:t>
            </a:r>
          </a:p>
          <a:p>
            <a:r>
              <a:rPr kumimoji="1" lang="en-US" altLang="zh-CN" sz="2000" dirty="0"/>
              <a:t>Choose a data type carefully, and consider all possibilities (short for wide dynamic range images)</a:t>
            </a:r>
            <a:endParaRPr kumimoji="1"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51490D-E14A-F540-B763-C9E4DD4609AE}"/>
              </a:ext>
            </a:extLst>
          </p:cNvPr>
          <p:cNvSpPr/>
          <p:nvPr/>
        </p:nvSpPr>
        <p:spPr>
          <a:xfrm>
            <a:off x="2978754" y="2897432"/>
            <a:ext cx="4374211" cy="369332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6720 × 3780 ×</a:t>
            </a:r>
            <a:r>
              <a:rPr lang="en-US" altLang="zh-CN" b="1" dirty="0">
                <a:solidFill>
                  <a:srgbClr val="0070C0"/>
                </a:solidFill>
              </a:rPr>
              <a:t>3 = 76,204,800 = 76M Bytes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5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77703E-FBBB-AD4F-BCCE-628D5AF5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Integer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D17B78-9390-7345-983D-7618BC113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C0775F-980B-3B49-9DFF-873BEADE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Floating-point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08DAF44-5162-214F-8C1A-50F345DEF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9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AA0EB-8D06-3A42-986C-8FCB909E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What’s the output?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68BED-849F-184A-8C4D-F3876C39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593011" cy="526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iomanip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1000000000000000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//1.0e15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91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93136-FBE3-FD48-ADCD-25038F4A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8672-6AE6-4F40-ABC8-20BF114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many numbers in range [0, 1]? </a:t>
            </a:r>
          </a:p>
          <a:p>
            <a:pPr marL="0" indent="0">
              <a:buNone/>
            </a:pPr>
            <a:r>
              <a:rPr kumimoji="1" lang="en" altLang="zh-CN" dirty="0">
                <a:solidFill>
                  <a:srgbClr val="C00000"/>
                </a:solidFill>
              </a:rPr>
              <a:t>		</a:t>
            </a:r>
            <a:r>
              <a:rPr kumimoji="1" lang="en" altLang="zh-CN" sz="3600" dirty="0">
                <a:solidFill>
                  <a:srgbClr val="C00000"/>
                </a:solidFill>
              </a:rPr>
              <a:t>Infinite! </a:t>
            </a:r>
            <a:endParaRPr kumimoji="1" lang="zh-CN" altLang="en-US" sz="3600" dirty="0">
              <a:solidFill>
                <a:srgbClr val="C0000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How many numbers can 32 bits </a:t>
            </a:r>
            <a:r>
              <a:rPr lang="en" altLang="zh-CN" dirty="0"/>
              <a:t>represent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sz="4800" dirty="0">
                <a:solidFill>
                  <a:srgbClr val="C00000"/>
                </a:solidFill>
              </a:rPr>
              <a:t>2</a:t>
            </a:r>
            <a:r>
              <a:rPr kumimoji="1" lang="en-US" altLang="zh-CN" sz="4800" baseline="30000" dirty="0">
                <a:solidFill>
                  <a:srgbClr val="C00000"/>
                </a:solidFill>
              </a:rPr>
              <a:t>32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r>
              <a:rPr kumimoji="1" lang="en-US" altLang="zh-CN" dirty="0"/>
              <a:t>You want 1.2, but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r>
              <a:rPr kumimoji="1" lang="en-US" altLang="zh-CN" dirty="0"/>
              <a:t> can only provide you 1.200000047683716... </a:t>
            </a:r>
          </a:p>
        </p:txBody>
      </p:sp>
    </p:spTree>
    <p:extLst>
      <p:ext uri="{BB962C8B-B14F-4D97-AF65-F5344CB8AC3E}">
        <p14:creationId xmlns:p14="http://schemas.microsoft.com/office/powerpoint/2010/main" val="2053575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8CB9D-6233-E14F-8D51-9BAA79DF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Understanding Computing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D0CDA-7F4F-A248-A606-FC1E9153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Are computers always accurate?</a:t>
            </a:r>
          </a:p>
          <a:p>
            <a:r>
              <a:rPr lang="en" altLang="zh-CN" dirty="0"/>
              <a:t>Floating-point operations always bring some tiny errors.</a:t>
            </a:r>
          </a:p>
          <a:p>
            <a:r>
              <a:rPr lang="en" altLang="zh-CN" dirty="0"/>
              <a:t>Those errors cannot be eliminated. </a:t>
            </a:r>
          </a:p>
          <a:p>
            <a:r>
              <a:rPr lang="en" altLang="zh-CN" dirty="0"/>
              <a:t>What we can do: to manage them not to cause a problem.</a:t>
            </a:r>
          </a:p>
          <a:p>
            <a:endParaRPr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486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: single precision floating-point type, 32 bits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/>
              <a:t>: double precision floating-point type, 64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/>
              <a:t>: extended precision floating-point type</a:t>
            </a:r>
          </a:p>
          <a:p>
            <a:pPr lvl="1"/>
            <a:r>
              <a:rPr kumimoji="1" lang="en-US" altLang="zh-CN" dirty="0"/>
              <a:t>128 bits if supported</a:t>
            </a:r>
          </a:p>
          <a:p>
            <a:pPr lvl="1"/>
            <a:r>
              <a:rPr kumimoji="1" lang="en-US" altLang="zh-CN" dirty="0"/>
              <a:t>64 bits otherwise</a:t>
            </a:r>
          </a:p>
          <a:p>
            <a:r>
              <a:rPr kumimoji="1" lang="en-US" altLang="zh-CN" dirty="0"/>
              <a:t>half precision floating-point, 16 bits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r>
              <a:rPr kumimoji="1" lang="en-US" altLang="zh-CN" sz="2000" dirty="0"/>
              <a:t>(used in deep learning, but not a C++ standard)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1249905" y="6468925"/>
            <a:ext cx="691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https://en.wikipedia.org/wiki/Single-precision_floating-point_format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97049F7-272A-454B-8D07-84CC544E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05" y="1864011"/>
            <a:ext cx="749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98AE2E-1A5B-6F49-86B3-40392F5B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79" y="3045654"/>
            <a:ext cx="6332260" cy="4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5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34C0-B606-874C-B09A-0A5EEDF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VS integers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30767-A7C7-9043-BA5A-CCB4BC60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Represent values between integers</a:t>
            </a:r>
          </a:p>
          <a:p>
            <a:r>
              <a:rPr kumimoji="1" lang="en-US" altLang="zh-CN" dirty="0"/>
              <a:t>A much greater range of values</a:t>
            </a:r>
          </a:p>
          <a:p>
            <a:r>
              <a:rPr kumimoji="1" lang="en-US" altLang="zh-CN" dirty="0"/>
              <a:t>Floating-point operations are slower than integer operations</a:t>
            </a:r>
          </a:p>
          <a:p>
            <a:r>
              <a:rPr kumimoji="1" lang="en-US" altLang="zh-CN" dirty="0"/>
              <a:t>Lose precision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double</a:t>
            </a:r>
            <a:r>
              <a:rPr kumimoji="1" lang="en-US" altLang="zh-CN" dirty="0"/>
              <a:t> operations is slower than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F240-BFA4-564D-9B0E-BE0F77DE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Precision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D5F6-3D87-FD42-9577-A574881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458201" cy="4849968"/>
          </a:xfrm>
        </p:spPr>
        <p:txBody>
          <a:bodyPr/>
          <a:lstStyle/>
          <a:p>
            <a:r>
              <a:rPr kumimoji="1" lang="en-US" altLang="zh-CN" dirty="0"/>
              <a:t>Will f2 be greater than f1?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2.34E+10f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but f2 = f1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kumimoji="1" lang="en-US" altLang="zh-CN" dirty="0"/>
              <a:t>Why?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 we use == operator to compare two floating point numbers?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FE841-8422-1644-A918-690D8726BADA}"/>
              </a:ext>
            </a:extLst>
          </p:cNvPr>
          <p:cNvSpPr/>
          <p:nvPr/>
        </p:nvSpPr>
        <p:spPr>
          <a:xfrm>
            <a:off x="1475471" y="2348448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precision.cpp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F2CCF-41B5-DD47-AEB0-292841B6D5BB}"/>
              </a:ext>
            </a:extLst>
          </p:cNvPr>
          <p:cNvSpPr/>
          <p:nvPr/>
        </p:nvSpPr>
        <p:spPr>
          <a:xfrm>
            <a:off x="1376479" y="5531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5ACC-7979-F94C-9460-039CF00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inf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nan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5CCA-CFD9-534D-BB0E-70D5DB2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will f1 and f2 be?</a:t>
            </a:r>
            <a:endParaRPr kumimoji="1" lang="zh-CN" altLang="en-US" dirty="0"/>
          </a:p>
          <a:p>
            <a:pPr marL="685800" lvl="1" indent="0">
              <a:buNone/>
            </a:pP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±inf: infinity (Exponent=11111111, fraction=0)</a:t>
            </a:r>
          </a:p>
          <a:p>
            <a:r>
              <a:rPr kumimoji="1" lang="en-US" altLang="zh-CN" dirty="0"/>
              <a:t>nan: not a number (Exponent=11111111, fraction!=0)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91D30-6F65-A346-BD4B-B11B0A1F916E}"/>
              </a:ext>
            </a:extLst>
          </p:cNvPr>
          <p:cNvSpPr/>
          <p:nvPr/>
        </p:nvSpPr>
        <p:spPr>
          <a:xfrm>
            <a:off x="1502365" y="1783671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nan.cpp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4539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AFA1AD-1EB2-D44A-BD76-2F9542D0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B05F09-50DD-7942-A04D-270E11AE4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13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8B48-84FF-4647-B4DA-B4DFC16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numbers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C96E4-DD63-1746-A211-DF67FE6F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4199966" cy="4849968"/>
          </a:xfrm>
        </p:spPr>
        <p:txBody>
          <a:bodyPr/>
          <a:lstStyle/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decimal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0137</a:t>
            </a:r>
            <a:r>
              <a:rPr lang="en" altLang="zh-CN" dirty="0">
                <a:solidFill>
                  <a:srgbClr val="007000"/>
                </a:solidFill>
              </a:rPr>
              <a:t>// octal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0x5F </a:t>
            </a:r>
            <a:r>
              <a:rPr lang="en" altLang="zh-CN" dirty="0">
                <a:solidFill>
                  <a:srgbClr val="007000"/>
                </a:solidFill>
              </a:rPr>
              <a:t>// hexadecimal </a:t>
            </a:r>
          </a:p>
          <a:p>
            <a:pPr marL="0" indent="0">
              <a:buNone/>
            </a:pPr>
            <a:endParaRPr kumimoji="1" lang="en" altLang="zh-CN" dirty="0">
              <a:solidFill>
                <a:srgbClr val="007000"/>
              </a:solidFill>
            </a:endParaRPr>
          </a:p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 </a:t>
            </a:r>
            <a:r>
              <a:rPr lang="en" altLang="zh-CN" dirty="0">
                <a:solidFill>
                  <a:srgbClr val="007000"/>
                </a:solidFill>
              </a:rPr>
              <a:t>// unsigned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95l </a:t>
            </a:r>
            <a:r>
              <a:rPr lang="en" altLang="zh-CN" dirty="0">
                <a:solidFill>
                  <a:srgbClr val="007000"/>
                </a:solidFill>
              </a:rPr>
              <a:t>// long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95ul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</a:p>
          <a:p>
            <a:pPr marL="0" indent="0">
              <a:buNone/>
            </a:pPr>
            <a:r>
              <a:rPr lang="en" altLang="zh-CN" dirty="0"/>
              <a:t>95lu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6F4D6D-31E1-D945-9B1C-095DDE70D560}"/>
              </a:ext>
            </a:extLst>
          </p:cNvPr>
          <p:cNvSpPr/>
          <p:nvPr/>
        </p:nvSpPr>
        <p:spPr>
          <a:xfrm>
            <a:off x="5204408" y="1232322"/>
            <a:ext cx="4979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3.14159 </a:t>
            </a:r>
            <a:r>
              <a:rPr lang="en" altLang="zh-CN" sz="2800" dirty="0">
                <a:solidFill>
                  <a:srgbClr val="007000"/>
                </a:solidFill>
              </a:rPr>
              <a:t>// 3.14159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6.02 x 10^23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1.6e-19 </a:t>
            </a:r>
            <a:r>
              <a:rPr lang="en" altLang="zh-CN" sz="2800" dirty="0">
                <a:solidFill>
                  <a:srgbClr val="007000"/>
                </a:solidFill>
              </a:rPr>
              <a:t>// 1.6 x 10^-19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3.0 </a:t>
            </a:r>
            <a:r>
              <a:rPr lang="en" altLang="zh-CN" sz="2800" dirty="0">
                <a:solidFill>
                  <a:srgbClr val="007000"/>
                </a:solidFill>
              </a:rPr>
              <a:t>// 3.0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4743F-0476-1A42-AF4B-E230A560CD2D}"/>
              </a:ext>
            </a:extLst>
          </p:cNvPr>
          <p:cNvSpPr/>
          <p:nvPr/>
        </p:nvSpPr>
        <p:spPr>
          <a:xfrm>
            <a:off x="5177911" y="3751979"/>
            <a:ext cx="3765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6.02e23L </a:t>
            </a:r>
            <a:r>
              <a:rPr lang="en" altLang="zh-CN" sz="2800" dirty="0">
                <a:solidFill>
                  <a:srgbClr val="007000"/>
                </a:solidFill>
              </a:rPr>
              <a:t>// long double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6.02e23f </a:t>
            </a:r>
            <a:r>
              <a:rPr lang="en" altLang="zh-CN" sz="2800" dirty="0">
                <a:solidFill>
                  <a:srgbClr val="007000"/>
                </a:solidFill>
              </a:rPr>
              <a:t>// float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double</a:t>
            </a:r>
          </a:p>
        </p:txBody>
      </p:sp>
    </p:spTree>
    <p:extLst>
      <p:ext uri="{BB962C8B-B14F-4D97-AF65-F5344CB8AC3E}">
        <p14:creationId xmlns:p14="http://schemas.microsoft.com/office/powerpoint/2010/main" val="35965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zh-CN" dirty="0"/>
              <a:t> is the most frequently used integer type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//declare a variable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j = 10; //declare and initialize 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k;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k = 20; //assign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Remember to initialize a variable!</a:t>
            </a:r>
          </a:p>
          <a:p>
            <a:r>
              <a:rPr kumimoji="1" lang="en-US" altLang="zh-CN" dirty="0"/>
              <a:t>Will the compiler give an error?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</a:t>
            </a:r>
          </a:p>
          <a:p>
            <a:pPr marL="685800" lvl="1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cout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&lt;&lt;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//what is i's value?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AE89-9CA9-114A-B66D-CF0821D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 type qualifier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4A5CC-F360-F244-866D-D116EE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If a variable/object is const-qualified, it cannot be modified. </a:t>
            </a:r>
          </a:p>
          <a:p>
            <a:r>
              <a:rPr kumimoji="1" lang="en-US" altLang="zh-CN" dirty="0"/>
              <a:t>It must be initialized when you define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2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07C1-8B0C-FE45-A45C-592070C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en-US" altLang="zh-CN" sz="3200" dirty="0">
                <a:solidFill>
                  <a:schemeClr val="accent6">
                    <a:lumMod val="75000"/>
                  </a:schemeClr>
                </a:solidFill>
              </a:rPr>
              <a:t> 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858-0047-CC43-89D2-7D3C949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kumimoji="1" lang="en-US" altLang="zh-CN" dirty="0"/>
              <a:t> is</a:t>
            </a:r>
            <a:r>
              <a:rPr lang="en" altLang="zh-CN" dirty="0"/>
              <a:t> placeholder type specifier. </a:t>
            </a:r>
          </a:p>
          <a:p>
            <a:pPr marL="0" indent="0">
              <a:buNone/>
            </a:pPr>
            <a:r>
              <a:rPr lang="en" altLang="zh-CN" dirty="0"/>
              <a:t>The type of the variable will be deduced from its initializer.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b is double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 in C, error in C++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Question: 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will a be converted to a </a:t>
            </a:r>
            <a:b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  double type variable?</a:t>
            </a:r>
            <a:endParaRPr lang="en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D2145-3033-0D41-900A-435015FD939F}"/>
              </a:ext>
            </a:extLst>
          </p:cNvPr>
          <p:cNvSpPr/>
          <p:nvPr/>
        </p:nvSpPr>
        <p:spPr>
          <a:xfrm>
            <a:off x="1376479" y="6009836"/>
            <a:ext cx="7721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600" dirty="0">
                <a:solidFill>
                  <a:srgbClr val="FF0000"/>
                </a:solidFill>
              </a:rPr>
              <a:t>No! </a:t>
            </a:r>
            <a:r>
              <a:rPr lang="en" altLang="zh-CN" sz="2600" dirty="0">
                <a:solidFill>
                  <a:prstClr val="black"/>
                </a:solidFill>
              </a:rPr>
              <a:t>2.3 will be converted to a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int</a:t>
            </a:r>
            <a:r>
              <a:rPr lang="en" altLang="zh-CN" sz="2600" dirty="0">
                <a:solidFill>
                  <a:prstClr val="black"/>
                </a:solidFill>
              </a:rPr>
              <a:t> 2, then assigned to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a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AADA-DC00-0B43-BDB3-CD74372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Arithmetic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C3E5-D757-7649-BBB1-4AA5D237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76" y="1326995"/>
            <a:ext cx="5993302" cy="4849968"/>
          </a:xfrm>
        </p:spPr>
        <p:txBody>
          <a:bodyPr/>
          <a:lstStyle/>
          <a:p>
            <a:r>
              <a:rPr kumimoji="1" lang="en-US" altLang="zh-CN" dirty="0"/>
              <a:t>Operator Precedence</a:t>
            </a:r>
          </a:p>
          <a:p>
            <a:pPr marL="457200" lvl="1" indent="0">
              <a:buNone/>
            </a:pPr>
            <a:r>
              <a:rPr kumimoji="1" lang="en-US" altLang="zh-CN" dirty="0"/>
              <a:t>If you cannot remember the precedence, use parentheses!</a:t>
            </a:r>
          </a:p>
          <a:p>
            <a:pPr lvl="1"/>
            <a:r>
              <a:rPr kumimoji="1" lang="en-US" altLang="zh-CN" dirty="0"/>
              <a:t>a++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++a</a:t>
            </a:r>
          </a:p>
          <a:p>
            <a:pPr lvl="1"/>
            <a:r>
              <a:rPr kumimoji="1" lang="en-US" altLang="zh-CN" dirty="0"/>
              <a:t>*   /</a:t>
            </a:r>
          </a:p>
          <a:p>
            <a:pPr lvl="1"/>
            <a:r>
              <a:rPr kumimoji="1" lang="en-US" altLang="zh-CN" dirty="0"/>
              <a:t>+   -</a:t>
            </a:r>
          </a:p>
          <a:p>
            <a:pPr lvl="1"/>
            <a:r>
              <a:rPr kumimoji="1" lang="en-US" altLang="zh-CN" dirty="0"/>
              <a:t>&lt;&lt;   &gt;&gt;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715DBC-81F0-6942-B3E6-E1BDCC7C3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03391"/>
              </p:ext>
            </p:extLst>
          </p:nvPr>
        </p:nvGraphicFramePr>
        <p:xfrm>
          <a:off x="1376479" y="1305804"/>
          <a:ext cx="3535452" cy="528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590">
                  <a:extLst>
                    <a:ext uri="{9D8B030D-6E8A-4147-A177-3AD203B41FA5}">
                      <a16:colId xmlns:a16="http://schemas.microsoft.com/office/drawing/2014/main" val="1629708644"/>
                    </a:ext>
                  </a:extLst>
                </a:gridCol>
                <a:gridCol w="1320862">
                  <a:extLst>
                    <a:ext uri="{9D8B030D-6E8A-4147-A177-3AD203B41FA5}">
                      <a16:colId xmlns:a16="http://schemas.microsoft.com/office/drawing/2014/main" val="443638805"/>
                    </a:ext>
                  </a:extLst>
                </a:gridCol>
              </a:tblGrid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Operator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450498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unary plus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+a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62664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unary minus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-a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784205"/>
                  </a:ext>
                </a:extLst>
              </a:tr>
              <a:tr h="438010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addition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+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64917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subtraction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-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10959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multiplication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*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60755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division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/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27748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modulo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 %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35196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NOT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~a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20734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AND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&amp;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52485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|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1390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XOR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^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6996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left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&lt;&lt;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9329642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right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&gt;&gt;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95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6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399C-AB68-5B43-AF46-12F0E28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Other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1ADE-FAF9-4840-BE4B-B5CC1469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4128248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+=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-=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*=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/=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%=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&amp;=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|=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^=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&lt;&lt;=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&gt;&gt;= b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A94934-167B-4440-9941-3D07EC39117E}"/>
              </a:ext>
            </a:extLst>
          </p:cNvPr>
          <p:cNvSpPr txBox="1">
            <a:spLocks/>
          </p:cNvSpPr>
          <p:nvPr/>
        </p:nvSpPr>
        <p:spPr>
          <a:xfrm>
            <a:off x="5598458" y="1326995"/>
            <a:ext cx="4128248" cy="258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Increment/decrement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++a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--a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DC6EE-EEBF-9845-9C80-791A84D8A58C}"/>
              </a:ext>
            </a:extLst>
          </p:cNvPr>
          <p:cNvSpPr/>
          <p:nvPr/>
        </p:nvSpPr>
        <p:spPr>
          <a:xfrm>
            <a:off x="3898795" y="3450904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b?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++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c?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4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DE4A-216C-F242-83CD-CD794236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Data type conversions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13E4D-BB8B-E241-B92D-1A3288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0" y="3747246"/>
            <a:ext cx="7817223" cy="24386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DANGER: </a:t>
            </a:r>
          </a:p>
          <a:p>
            <a:r>
              <a:rPr kumimoji="1" lang="en-US" altLang="zh-CN" dirty="0"/>
              <a:t>The source code can be compiled successfully (even with warning messages) when the data types do not match.</a:t>
            </a:r>
          </a:p>
          <a:p>
            <a:r>
              <a:rPr kumimoji="1" lang="en-US" altLang="zh-CN" dirty="0"/>
              <a:t>Please use explicit conversion if possible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A2174-C1F4-AA42-9329-948F1D540E43}"/>
              </a:ext>
            </a:extLst>
          </p:cNvPr>
          <p:cNvSpPr/>
          <p:nvPr/>
        </p:nvSpPr>
        <p:spPr>
          <a:xfrm>
            <a:off x="538278" y="1326995"/>
            <a:ext cx="116537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assigning an int value to num_int1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C-style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function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 from double to float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650000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7A15E-7D48-5E4C-928D-C7071DDA5640}"/>
              </a:ext>
            </a:extLst>
          </p:cNvPr>
          <p:cNvSpPr/>
          <p:nvPr/>
        </p:nvSpPr>
        <p:spPr>
          <a:xfrm>
            <a:off x="538278" y="932477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52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67A6-2FD0-8448-A1CE-A4D98EF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loss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2A1C47-C338-D74C-A4AA-525226DFE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34425"/>
              </p:ext>
            </p:extLst>
          </p:nvPr>
        </p:nvGraphicFramePr>
        <p:xfrm>
          <a:off x="2272553" y="1336115"/>
          <a:ext cx="1788459" cy="484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下箭头 4">
            <a:extLst>
              <a:ext uri="{FF2B5EF4-FFF2-40B4-BE49-F238E27FC236}">
                <a16:creationId xmlns:a16="http://schemas.microsoft.com/office/drawing/2014/main" id="{A79250C9-FAAA-1F4E-97E5-C007513E2C2C}"/>
              </a:ext>
            </a:extLst>
          </p:cNvPr>
          <p:cNvSpPr/>
          <p:nvPr/>
        </p:nvSpPr>
        <p:spPr>
          <a:xfrm>
            <a:off x="2010337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53C9C4C-9987-1D4B-A463-34AE4529A560}"/>
              </a:ext>
            </a:extLst>
          </p:cNvPr>
          <p:cNvSpPr/>
          <p:nvPr/>
        </p:nvSpPr>
        <p:spPr>
          <a:xfrm rot="10800000">
            <a:off x="4161864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D666E7-158E-F245-8412-1D14F0A641FD}"/>
              </a:ext>
            </a:extLst>
          </p:cNvPr>
          <p:cNvSpPr/>
          <p:nvPr/>
        </p:nvSpPr>
        <p:spPr>
          <a:xfrm>
            <a:off x="982620" y="2858852"/>
            <a:ext cx="102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data loss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A368DB-BDB1-AA4A-ABB0-FBE792497CC2}"/>
              </a:ext>
            </a:extLst>
          </p:cNvPr>
          <p:cNvSpPr/>
          <p:nvPr/>
        </p:nvSpPr>
        <p:spPr>
          <a:xfrm>
            <a:off x="4323228" y="285885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no data loss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3B2B9-7A75-3F4F-8394-9782034C55F1}"/>
              </a:ext>
            </a:extLst>
          </p:cNvPr>
          <p:cNvSpPr/>
          <p:nvPr/>
        </p:nvSpPr>
        <p:spPr>
          <a:xfrm>
            <a:off x="5961529" y="19848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0x7ABCDEF0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5D4546-38DC-1E4C-8B5E-53EE72C2CADC}"/>
              </a:ext>
            </a:extLst>
          </p:cNvPr>
          <p:cNvSpPr/>
          <p:nvPr/>
        </p:nvSpPr>
        <p:spPr>
          <a:xfrm>
            <a:off x="5729864" y="982172"/>
            <a:ext cx="904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/>
              <a:t>But</a:t>
            </a:r>
            <a:endParaRPr lang="zh-CN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E5554E-C942-934D-BF57-35140B02AFEC}"/>
              </a:ext>
            </a:extLst>
          </p:cNvPr>
          <p:cNvSpPr/>
          <p:nvPr/>
        </p:nvSpPr>
        <p:spPr>
          <a:xfrm>
            <a:off x="5894144" y="1637388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53578D-2719-9C4C-84C6-805FE0C531C6}"/>
              </a:ext>
            </a:extLst>
          </p:cNvPr>
          <p:cNvSpPr/>
          <p:nvPr/>
        </p:nvSpPr>
        <p:spPr>
          <a:xfrm>
            <a:off x="5894144" y="3199302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/>
              <a:t>Will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num_int2 </a:t>
            </a:r>
            <a:r>
              <a:rPr kumimoji="1" lang="en-US" altLang="zh-CN" sz="2000" dirty="0"/>
              <a:t>be the same with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EC8A-D667-1A4E-A587-8D601CE9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Associativity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A8BA6-A18F-1F49-8C6B-3BDB7AD5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977132" cy="35690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Left-to-right associativity or a right-to-left associativity</a:t>
            </a:r>
          </a:p>
          <a:p>
            <a:pPr lvl="1"/>
            <a:r>
              <a:rPr kumimoji="1" lang="en-US" altLang="zh-CN" dirty="0"/>
              <a:t>Ref: </a:t>
            </a:r>
            <a:r>
              <a:rPr kumimoji="1" lang="en-US" altLang="zh-CN" dirty="0">
                <a:hlinkClick r:id="rId2"/>
              </a:rPr>
              <a:t>https://en.cppreference.com/book/operator_precedence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The following two lines are equivalent.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018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1276-E5B8-C246-A45A-F043B14D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Divisions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6CD45-D2B9-314D-AF6B-A8F37DF8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operands are integers</a:t>
            </a:r>
          </a:p>
          <a:p>
            <a:pPr lvl="1"/>
            <a:r>
              <a:rPr kumimoji="1" lang="en-US" altLang="zh-CN" dirty="0"/>
              <a:t>Perform </a:t>
            </a:r>
            <a:r>
              <a:rPr kumimoji="1" lang="en-US" altLang="zh-CN" dirty="0">
                <a:solidFill>
                  <a:srgbClr val="FF0000"/>
                </a:solidFill>
              </a:rPr>
              <a:t>integer division</a:t>
            </a:r>
          </a:p>
          <a:p>
            <a:pPr lvl="1"/>
            <a:r>
              <a:rPr kumimoji="1" lang="en-US" altLang="zh-CN" dirty="0"/>
              <a:t>Any fractional part of the answer is discarded to make the result an integer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latin typeface="Menlo" panose="020B0609030804020204" pitchFamily="49" charset="0"/>
              </a:rPr>
              <a:t>; // f will be 3.f, not 3.4f.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One or both operands are floating-point numbers</a:t>
            </a:r>
          </a:p>
          <a:p>
            <a:pPr lvl="1"/>
            <a:r>
              <a:rPr kumimoji="1" lang="en-US" altLang="zh-CN" dirty="0"/>
              <a:t>Perform floating-point division</a:t>
            </a:r>
          </a:p>
          <a:p>
            <a:pPr marL="685800" lvl="2" indent="0">
              <a:buNone/>
            </a:pPr>
            <a:r>
              <a:rPr lang="en" altLang="zh-CN" sz="2200" dirty="0">
                <a:solidFill>
                  <a:srgbClr val="0000FF"/>
                </a:solidFill>
                <a:latin typeface="Menlo" panose="020B0609030804020204" pitchFamily="49" charset="0"/>
              </a:rPr>
              <a:t>  float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200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200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sz="2200" dirty="0">
                <a:solidFill>
                  <a:srgbClr val="098658"/>
                </a:solidFill>
                <a:latin typeface="Menlo" panose="020B0609030804020204" pitchFamily="49" charset="0"/>
              </a:rPr>
              <a:t>5.f</a:t>
            </a:r>
            <a:r>
              <a:rPr lang="en" altLang="zh-CN" sz="2200" dirty="0">
                <a:solidFill>
                  <a:prstClr val="black"/>
                </a:solidFill>
                <a:latin typeface="Menlo" panose="020B0609030804020204" pitchFamily="49" charset="0"/>
              </a:rPr>
              <a:t>; // f will be 3.4f.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F50F-5340-D54F-8C28-B1FA3DC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Distinct Operations for Different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A2F5-D8E3-D04A-9C22-734223A7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r>
              <a:rPr kumimoji="1" lang="en-US" altLang="zh-CN" dirty="0"/>
              <a:t>: four kinds of operations</a:t>
            </a:r>
          </a:p>
          <a:p>
            <a:r>
              <a:rPr kumimoji="1" lang="en-US" altLang="zh-CN" dirty="0"/>
              <a:t>If the operands are not the four types, automatic convert their types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 = 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The operands will be converted to one of the four types without losing data: </a:t>
            </a:r>
            <a:r>
              <a:rPr kumimoji="1" lang="en-US" altLang="zh-CN" sz="2400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Ref: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  <a:hlinkClick r:id="rId2"/>
              </a:rPr>
              <a:t>https://en.cppreference.com/w/cpp/language/implicit_conversion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4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5D745-8654-0E4A-8CA7-FFBDA6AB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C/C++ Supposes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D763-3669-8044-8984-05ECF214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(the programmer) are smart enough!</a:t>
            </a:r>
          </a:p>
          <a:p>
            <a:r>
              <a:rPr kumimoji="1" lang="en-US" altLang="zh-CN" dirty="0"/>
              <a:t>You know what exactly the source code means!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 Initialization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A2443-7BF8-8045-8A57-0021269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751" y="264221"/>
            <a:ext cx="4515328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Uninitialized variables may have random values</a:t>
            </a:r>
          </a:p>
          <a:p>
            <a:r>
              <a:rPr kumimoji="1" lang="en-US" altLang="zh-CN" dirty="0"/>
              <a:t>The behavior depends on the compiler. Clang (x86_64) and Clang (arm64) in the demo.</a:t>
            </a:r>
          </a:p>
          <a:p>
            <a:r>
              <a:rPr kumimoji="1" lang="en-US" altLang="zh-CN" sz="3600" dirty="0">
                <a:solidFill>
                  <a:srgbClr val="FF0000"/>
                </a:solidFill>
              </a:rPr>
              <a:t>Please initialize variables 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EXPLICITLY</a:t>
            </a:r>
            <a:r>
              <a:rPr kumimoji="1" lang="en-US" altLang="zh-CN" sz="3600" dirty="0">
                <a:solidFill>
                  <a:srgbClr val="FF0000"/>
                </a:solidFill>
              </a:rPr>
              <a:t>!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58532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//bad: uninitialized variable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//bad: uninitialized variable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"num1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"num2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82C33-47C5-CE4B-A38C-585C9A8530C3}"/>
              </a:ext>
            </a:extLst>
          </p:cNvPr>
          <p:cNvSpPr/>
          <p:nvPr/>
        </p:nvSpPr>
        <p:spPr>
          <a:xfrm>
            <a:off x="954950" y="1022611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226F22-8A7F-D644-9AAB-798F6C4B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06" y="4081984"/>
            <a:ext cx="4515328" cy="13242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510457-C24E-6D46-90C8-E04774E2B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0"/>
          <a:stretch/>
        </p:blipFill>
        <p:spPr>
          <a:xfrm>
            <a:off x="1467907" y="5531005"/>
            <a:ext cx="4515328" cy="131022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93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BBF-5678-3947-92CF-187C19B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initialize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01AB-C632-124B-BEC9-0B32078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7516907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num = 10;//do not forget this line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= 10;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(10);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{10};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BCC2-CC84-364A-B0E1-8348FC00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3" y="3298306"/>
            <a:ext cx="5163671" cy="304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The output is a </a:t>
            </a:r>
            <a:r>
              <a:rPr kumimoji="1" lang="en-US" altLang="zh-CN" dirty="0">
                <a:solidFill>
                  <a:srgbClr val="FF0000"/>
                </a:solidFill>
              </a:rPr>
              <a:t>negative</a:t>
            </a:r>
            <a:r>
              <a:rPr kumimoji="1" lang="en-US" altLang="zh-CN" dirty="0"/>
              <a:t> number!</a:t>
            </a: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-1069976775</a:t>
            </a:r>
          </a:p>
          <a:p>
            <a:pPr marL="0" indent="0">
              <a:buNone/>
            </a:pPr>
            <a:r>
              <a:rPr kumimoji="1" lang="en-US" altLang="zh-CN" dirty="0"/>
              <a:t>Because 56789 is 0xDDD5, 16 bits</a:t>
            </a:r>
          </a:p>
          <a:p>
            <a:pPr marL="0" indent="0">
              <a:buNone/>
            </a:pPr>
            <a:r>
              <a:rPr kumimoji="1" lang="en-US" altLang="zh-CN" dirty="0"/>
              <a:t>The correct result is 3,224,990,521 (0x C0 39 73 39).</a:t>
            </a:r>
          </a:p>
          <a:p>
            <a:pPr marL="0" indent="0">
              <a:buNone/>
            </a:pPr>
            <a:r>
              <a:rPr kumimoji="1" lang="en-US" altLang="zh-CN" dirty="0"/>
              <a:t>The sign bit is 1!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3854823" y="1290138"/>
            <a:ext cx="3861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3854823" y="890028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overflow.cpp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9" y="1390650"/>
            <a:ext cx="2946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F642E-31C9-5A42-AA8D-84C21A07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signed and unsigned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2164B-88AD-BF43-BBA8-9B7C6882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361556" cy="54083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following code can give the correct answer.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signed int </a:t>
            </a:r>
            <a:r>
              <a:rPr kumimoji="1" lang="en-US" altLang="zh-CN" dirty="0"/>
              <a:t>can be shorten as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kumimoji="1" lang="en-US" altLang="zh-CN" dirty="0"/>
              <a:t>. Its range is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[-2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, 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-1] if it’s 32-bit.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unsigned int</a:t>
            </a:r>
            <a:r>
              <a:rPr kumimoji="1" lang="en-US" altLang="zh-CN" dirty="0"/>
              <a:t>: Its range is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[0, 2</a:t>
            </a:r>
            <a:r>
              <a:rPr kumimoji="1" lang="en-US" altLang="zh-CN" baseline="30000" dirty="0"/>
              <a:t>32</a:t>
            </a:r>
            <a:r>
              <a:rPr kumimoji="1" lang="en-US" altLang="zh-CN" dirty="0"/>
              <a:t>-1] if it’s 32-bit.</a:t>
            </a:r>
          </a:p>
          <a:p>
            <a:r>
              <a:rPr kumimoji="1" lang="en-US" altLang="zh-CN" dirty="0"/>
              <a:t>32 bits for most modern systems, 16 for some old ones.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EE7804-79C7-FF4C-956F-FD3E75981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849"/>
              </p:ext>
            </p:extLst>
          </p:nvPr>
        </p:nvGraphicFramePr>
        <p:xfrm>
          <a:off x="1376479" y="2821530"/>
          <a:ext cx="6819674" cy="1214939"/>
        </p:xfrm>
        <a:graphic>
          <a:graphicData uri="http://schemas.openxmlformats.org/drawingml/2006/table">
            <a:tbl>
              <a:tblPr/>
              <a:tblGrid>
                <a:gridCol w="796538">
                  <a:extLst>
                    <a:ext uri="{9D8B030D-6E8A-4147-A177-3AD203B41FA5}">
                      <a16:colId xmlns:a16="http://schemas.microsoft.com/office/drawing/2014/main" val="6996988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3552290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9396388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6090124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31817204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1284198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504363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192233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67031042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1137679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284741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29537695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724037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3445636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929782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51593921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24285279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5243872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7580218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4618297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310492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8925796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3092355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75452303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358807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51418140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115546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429760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029376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86001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037089083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687003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40563998"/>
                    </a:ext>
                  </a:extLst>
                </a:gridCol>
              </a:tblGrid>
              <a:tr h="265102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163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1356"/>
                  </a:ext>
                </a:extLst>
              </a:tr>
              <a:tr h="176831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65118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9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6D74-402B-3E4D-AB89-6ED93C2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Different Data Types for Integer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7B07-3966-E94E-972D-1517834A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int</a:t>
            </a:r>
            <a:r>
              <a:rPr kumimoji="1" lang="en-US" altLang="zh-CN" sz="3200" dirty="0"/>
              <a:t> for longer integers.</a:t>
            </a:r>
          </a:p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short int</a:t>
            </a:r>
            <a:r>
              <a:rPr kumimoji="1" lang="en-US" altLang="zh-CN" sz="3200" dirty="0"/>
              <a:t> for shorter integers.</a:t>
            </a:r>
          </a:p>
          <a:p>
            <a:r>
              <a:rPr kumimoji="1" lang="en-US" altLang="zh-CN" sz="3200" dirty="0"/>
              <a:t>and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long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pPr marL="0" indent="0">
              <a:buNone/>
            </a:pPr>
            <a:r>
              <a:rPr kumimoji="1" lang="en-US" altLang="zh-CN" sz="3200" dirty="0"/>
              <a:t>But</a:t>
            </a:r>
          </a:p>
          <a:p>
            <a:r>
              <a:rPr kumimoji="1" lang="en-US" altLang="zh-CN" sz="3200" dirty="0"/>
              <a:t>C and C++ standards do not fix the widths of them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021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CD35-8700-5F4D-B244-0C14B2A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D84C-33FF-204C-A236-4E495A1C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3" y="1326995"/>
            <a:ext cx="4361725" cy="4849968"/>
          </a:xfrm>
        </p:spPr>
        <p:txBody>
          <a:bodyPr/>
          <a:lstStyle/>
          <a:p>
            <a:r>
              <a:rPr kumimoji="1" lang="en-US" altLang="zh-CN" dirty="0"/>
              <a:t>Width in bits of different data models</a:t>
            </a:r>
          </a:p>
          <a:p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dirty="0"/>
              <a:t> operator can return the width in bytes.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D1398F-78F6-774E-AED5-80A8311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" y="167579"/>
            <a:ext cx="7512424" cy="6612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905FFE-A7F7-DD4E-8D99-D6CCD9109DC3}"/>
              </a:ext>
            </a:extLst>
          </p:cNvPr>
          <p:cNvSpPr/>
          <p:nvPr/>
        </p:nvSpPr>
        <p:spPr>
          <a:xfrm>
            <a:off x="7075407" y="-35016"/>
            <a:ext cx="511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30965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11494</TotalTime>
  <Words>2262</Words>
  <Application>Microsoft Macintosh PowerPoint</Application>
  <PresentationFormat>宽屏</PresentationFormat>
  <Paragraphs>475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Integer Numbers</vt:lpstr>
      <vt:lpstr>int</vt:lpstr>
      <vt:lpstr>Variable Initialization</vt:lpstr>
      <vt:lpstr>How to initialize</vt:lpstr>
      <vt:lpstr>Overflow</vt:lpstr>
      <vt:lpstr>signed and unsigned</vt:lpstr>
      <vt:lpstr>Different Data Types for Integer</vt:lpstr>
      <vt:lpstr>PowerPoint 演示文稿</vt:lpstr>
      <vt:lpstr>sizeof</vt:lpstr>
      <vt:lpstr>More Integer Types</vt:lpstr>
      <vt:lpstr>char</vt:lpstr>
      <vt:lpstr>Integers and characters</vt:lpstr>
      <vt:lpstr>bool</vt:lpstr>
      <vt:lpstr>bool</vt:lpstr>
      <vt:lpstr>Boolean in C</vt:lpstr>
      <vt:lpstr>size_t</vt:lpstr>
      <vt:lpstr>Fixed width integer types (since C++11)</vt:lpstr>
      <vt:lpstr>Choose appropriate integer types</vt:lpstr>
      <vt:lpstr>Floating-point Numbers</vt:lpstr>
      <vt:lpstr>What’s the output?</vt:lpstr>
      <vt:lpstr>PowerPoint 演示文稿</vt:lpstr>
      <vt:lpstr>Understanding Computing</vt:lpstr>
      <vt:lpstr>Floating-point types</vt:lpstr>
      <vt:lpstr>Floating-point VS integers</vt:lpstr>
      <vt:lpstr>Precision</vt:lpstr>
      <vt:lpstr>inf and nan</vt:lpstr>
      <vt:lpstr>Arithmetic Operators</vt:lpstr>
      <vt:lpstr>Constant numbers</vt:lpstr>
      <vt:lpstr>const type qualifier</vt:lpstr>
      <vt:lpstr>auto (since C++11)</vt:lpstr>
      <vt:lpstr>Arithmetic operators</vt:lpstr>
      <vt:lpstr>Other operators</vt:lpstr>
      <vt:lpstr>Data type conversions</vt:lpstr>
      <vt:lpstr>Data loss</vt:lpstr>
      <vt:lpstr>Operator Associativity</vt:lpstr>
      <vt:lpstr>Divisions</vt:lpstr>
      <vt:lpstr>Distinct Operations for Different Types</vt:lpstr>
      <vt:lpstr>C/C++ Supposes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392</cp:revision>
  <dcterms:created xsi:type="dcterms:W3CDTF">2020-09-05T08:11:12Z</dcterms:created>
  <dcterms:modified xsi:type="dcterms:W3CDTF">2021-09-12T12:19:55Z</dcterms:modified>
  <cp:category/>
</cp:coreProperties>
</file>