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477" r:id="rId4"/>
    <p:sldId id="1002" r:id="rId5"/>
    <p:sldId id="435" r:id="rId6"/>
    <p:sldId id="437" r:id="rId7"/>
    <p:sldId id="577" r:id="rId9"/>
    <p:sldId id="654" r:id="rId10"/>
    <p:sldId id="655" r:id="rId11"/>
    <p:sldId id="656" r:id="rId12"/>
    <p:sldId id="658" r:id="rId13"/>
    <p:sldId id="659" r:id="rId14"/>
    <p:sldId id="660" r:id="rId15"/>
    <p:sldId id="661" r:id="rId16"/>
    <p:sldId id="662" r:id="rId17"/>
    <p:sldId id="663" r:id="rId18"/>
    <p:sldId id="664" r:id="rId19"/>
    <p:sldId id="665" r:id="rId20"/>
    <p:sldId id="672" r:id="rId21"/>
    <p:sldId id="666" r:id="rId22"/>
    <p:sldId id="667" r:id="rId23"/>
    <p:sldId id="668" r:id="rId24"/>
    <p:sldId id="669" r:id="rId25"/>
    <p:sldId id="670" r:id="rId26"/>
    <p:sldId id="481" r:id="rId27"/>
    <p:sldId id="1001" r:id="rId28"/>
    <p:sldId id="67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6" autoAdjust="0"/>
    <p:restoredTop sz="94660"/>
  </p:normalViewPr>
  <p:slideViewPr>
    <p:cSldViewPr snapToGrid="0">
      <p:cViewPr varScale="1">
        <p:scale>
          <a:sx n="80" d="100"/>
          <a:sy n="80" d="100"/>
        </p:scale>
        <p:origin x="2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5, pointers and dynamic memory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王大兴，廖琪梅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959" y="1407640"/>
            <a:ext cx="11053879" cy="48499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Now gdb is running, you can execute some command on the gdb.</a:t>
            </a:r>
            <a:endParaRPr lang="en-US" altLang="zh-CN"/>
          </a:p>
          <a:p>
            <a:r>
              <a:rPr lang="en-US" altLang="zh-CN"/>
              <a:t>Using the “run” command to make gdb execute your program</a:t>
            </a:r>
            <a:endParaRPr lang="en-US" altLang="zh-CN"/>
          </a:p>
        </p:txBody>
      </p:sp>
      <p:graphicFrame>
        <p:nvGraphicFramePr>
          <p:cNvPr id="10" name="对象 9"/>
          <p:cNvGraphicFramePr/>
          <p:nvPr/>
        </p:nvGraphicFramePr>
        <p:xfrm>
          <a:off x="933450" y="2973070"/>
          <a:ext cx="9594215" cy="2646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" r:id="rId1" imgW="5836920" imgH="1478280" progId="Paint.Picture">
                  <p:embed/>
                </p:oleObj>
              </mc:Choice>
              <mc:Fallback>
                <p:oleObj name="" r:id="rId1" imgW="5836920" imgH="1478280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3450" y="2973070"/>
                        <a:ext cx="9594215" cy="2646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188960" y="2363470"/>
            <a:ext cx="3722370" cy="4321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959" y="1407640"/>
            <a:ext cx="11053879" cy="48499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One important feature of gdb is that it can execute to some point of the program, and see the current state of the program.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Suppose we want to insert a “break point” before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   int c = plus(a,b);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285480" y="2400935"/>
            <a:ext cx="370586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#include&lt;iostream&gt;</a:t>
            </a:r>
            <a:endParaRPr lang="zh-CN" altLang="en-US"/>
          </a:p>
          <a:p>
            <a:r>
              <a:rPr lang="zh-CN" altLang="en-US"/>
              <a:t>using std::cout;</a:t>
            </a:r>
            <a:endParaRPr lang="zh-CN" altLang="en-US"/>
          </a:p>
          <a:p>
            <a:r>
              <a:rPr lang="zh-CN" altLang="en-US"/>
              <a:t>using std::endl;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plus( int a, int b ) {</a:t>
            </a:r>
            <a:endParaRPr lang="zh-CN" altLang="en-US"/>
          </a:p>
          <a:p>
            <a:r>
              <a:rPr lang="zh-CN" altLang="en-US"/>
              <a:t>	return a + b;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 {</a:t>
            </a:r>
            <a:endParaRPr lang="zh-CN" altLang="en-US"/>
          </a:p>
          <a:p>
            <a:r>
              <a:rPr lang="zh-CN" altLang="en-US"/>
              <a:t>	int a = 1234567890;</a:t>
            </a:r>
            <a:endParaRPr lang="zh-CN" altLang="en-US"/>
          </a:p>
          <a:p>
            <a:r>
              <a:rPr lang="zh-CN" altLang="en-US"/>
              <a:t>	int b = 1234567890;</a:t>
            </a:r>
            <a:endParaRPr lang="zh-CN" altLang="en-US"/>
          </a:p>
          <a:p>
            <a:r>
              <a:rPr lang="zh-CN" altLang="en-US"/>
              <a:t>	int c = plus(a, b);</a:t>
            </a:r>
            <a:endParaRPr lang="zh-CN" altLang="en-US"/>
          </a:p>
          <a:p>
            <a:r>
              <a:rPr lang="zh-CN" altLang="en-US"/>
              <a:t>	cout&lt;&lt;"a + b = "&lt;&lt;c&lt;&lt;endl;</a:t>
            </a:r>
            <a:endParaRPr lang="zh-CN" altLang="en-US"/>
          </a:p>
          <a:p>
            <a:r>
              <a:rPr lang="zh-CN" altLang="en-US"/>
              <a:t>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6704330" y="5548630"/>
            <a:ext cx="2474595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60420" y="5214620"/>
            <a:ext cx="33439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Insert break point before:</a:t>
            </a:r>
            <a:endParaRPr lang="en-US" altLang="zh-CN" sz="2400"/>
          </a:p>
          <a:p>
            <a:r>
              <a:rPr lang="en-US" altLang="zh-CN" sz="2400"/>
              <a:t>int c = plus(a,b);</a:t>
            </a:r>
            <a:endParaRPr lang="en-US" altLang="zh-CN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Press “q” and enter to quit the execution, and rerun “gdb main” to execute gdb on the “main” executable.</a:t>
            </a:r>
            <a:endParaRPr lang="en-US" altLang="zh-CN"/>
          </a:p>
          <a:p>
            <a:r>
              <a:rPr lang="en-US" altLang="zh-CN"/>
              <a:t>Press “l” and enter to list the line numbers.</a:t>
            </a:r>
            <a:endParaRPr lang="en-US" altLang="zh-CN"/>
          </a:p>
          <a:p>
            <a:r>
              <a:rPr lang="en-US" altLang="zh-CN"/>
              <a:t>We need to insert a break point at the 12th line.</a:t>
            </a:r>
            <a:endParaRPr lang="en-US" altLang="zh-CN"/>
          </a:p>
        </p:txBody>
      </p:sp>
      <p:graphicFrame>
        <p:nvGraphicFramePr>
          <p:cNvPr id="6" name="对象 5"/>
          <p:cNvGraphicFramePr/>
          <p:nvPr/>
        </p:nvGraphicFramePr>
        <p:xfrm>
          <a:off x="4904740" y="3150235"/>
          <a:ext cx="6854825" cy="3652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" r:id="rId1" imgW="5806440" imgH="2689860" progId="Paint.Picture">
                  <p:embed/>
                </p:oleObj>
              </mc:Choice>
              <mc:Fallback>
                <p:oleObj name="" r:id="rId1" imgW="5806440" imgH="268986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04740" y="3150235"/>
                        <a:ext cx="6854825" cy="3652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940" y="1825625"/>
            <a:ext cx="1541780" cy="4565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Set a break point at the 12th line with: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break 12</a:t>
            </a:r>
            <a:endParaRPr lang="en-US" altLang="zh-CN"/>
          </a:p>
          <a:p>
            <a:r>
              <a:rPr lang="en-US" altLang="zh-CN"/>
              <a:t>See the output:</a:t>
            </a:r>
            <a:endParaRPr lang="en-US" altLang="zh-CN"/>
          </a:p>
        </p:txBody>
      </p:sp>
      <p:graphicFrame>
        <p:nvGraphicFramePr>
          <p:cNvPr id="7" name="对象 6"/>
          <p:cNvGraphicFramePr/>
          <p:nvPr/>
        </p:nvGraphicFramePr>
        <p:xfrm>
          <a:off x="1303655" y="3112135"/>
          <a:ext cx="8873490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4427220" imgH="937260" progId="Paint.Picture">
                  <p:embed/>
                </p:oleObj>
              </mc:Choice>
              <mc:Fallback>
                <p:oleObj name="" r:id="rId1" imgW="4427220" imgH="93726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3655" y="3112135"/>
                        <a:ext cx="8873490" cy="217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Print current state of variables, for example, print variable a:</a:t>
            </a:r>
            <a:endParaRPr lang="en-US" altLang="zh-CN" dirty="0"/>
          </a:p>
          <a:p>
            <a:r>
              <a:rPr lang="en-US" altLang="zh-CN" dirty="0"/>
              <a:t>print a</a:t>
            </a:r>
            <a:endParaRPr lang="en-US" altLang="zh-CN" dirty="0"/>
          </a:p>
          <a:p>
            <a:r>
              <a:rPr lang="en-US" altLang="zh-CN" dirty="0"/>
              <a:t>See the output: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Because we haven’t run anything yet.</a:t>
            </a:r>
            <a:endParaRPr lang="en-US" altLang="zh-CN" dirty="0"/>
          </a:p>
        </p:txBody>
      </p:sp>
      <p:graphicFrame>
        <p:nvGraphicFramePr>
          <p:cNvPr id="6" name="对象 5"/>
          <p:cNvGraphicFramePr/>
          <p:nvPr/>
        </p:nvGraphicFramePr>
        <p:xfrm>
          <a:off x="3769360" y="2001520"/>
          <a:ext cx="6955790" cy="2353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" r:id="rId1" imgW="4366260" imgH="1409700" progId="Paint.Picture">
                  <p:embed/>
                </p:oleObj>
              </mc:Choice>
              <mc:Fallback>
                <p:oleObj name="" r:id="rId1" imgW="4366260" imgH="14097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69360" y="2001520"/>
                        <a:ext cx="6955790" cy="2353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Now let’s “execute” run and “print a” again.</a:t>
            </a:r>
            <a:endParaRPr lang="en-US" altLang="zh-CN"/>
          </a:p>
        </p:txBody>
      </p:sp>
      <p:graphicFrame>
        <p:nvGraphicFramePr>
          <p:cNvPr id="6" name="对象 5"/>
          <p:cNvGraphicFramePr/>
          <p:nvPr/>
        </p:nvGraphicFramePr>
        <p:xfrm>
          <a:off x="2196465" y="3073400"/>
          <a:ext cx="7442200" cy="338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" r:id="rId1" imgW="3413760" imgH="1440180" progId="Paint.Picture">
                  <p:embed/>
                </p:oleObj>
              </mc:Choice>
              <mc:Fallback>
                <p:oleObj name="" r:id="rId1" imgW="3413760" imgH="144018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6465" y="3073400"/>
                        <a:ext cx="7442200" cy="3388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Two information we can get from here:</a:t>
            </a:r>
            <a:endParaRPr lang="en-US" altLang="zh-CN"/>
          </a:p>
          <a:p>
            <a:r>
              <a:rPr lang="en-US" altLang="zh-CN"/>
              <a:t>The run command will stop at the position of the break point as line 12.</a:t>
            </a:r>
            <a:endParaRPr lang="en-US" altLang="zh-CN"/>
          </a:p>
          <a:p>
            <a:r>
              <a:rPr lang="en-US" altLang="zh-CN"/>
              <a:t>The print command prints the variable “a” successfully.</a:t>
            </a:r>
            <a:endParaRPr lang="en-US" altLang="zh-CN"/>
          </a:p>
        </p:txBody>
      </p:sp>
      <p:graphicFrame>
        <p:nvGraphicFramePr>
          <p:cNvPr id="6" name="对象 5"/>
          <p:cNvGraphicFramePr/>
          <p:nvPr/>
        </p:nvGraphicFramePr>
        <p:xfrm>
          <a:off x="2196465" y="3073400"/>
          <a:ext cx="7442200" cy="338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" r:id="rId1" imgW="3413760" imgH="1440180" progId="Paint.Picture">
                  <p:embed/>
                </p:oleObj>
              </mc:Choice>
              <mc:Fallback>
                <p:oleObj name="" r:id="rId1" imgW="3413760" imgH="144018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6465" y="3073400"/>
                        <a:ext cx="7442200" cy="3388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Using “info locals” to show all the variables in the current stack: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And use “bt” to print the function stack: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4475" y="1925955"/>
            <a:ext cx="3811270" cy="1769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4826000"/>
            <a:ext cx="5103495" cy="12026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Now that our program is waiting here.</a:t>
            </a:r>
            <a:endParaRPr lang="en-US" altLang="zh-CN"/>
          </a:p>
          <a:p>
            <a:r>
              <a:rPr lang="en-US" altLang="zh-CN"/>
              <a:t>We can use “continue” command to make the program continue to run.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835" y="2729230"/>
            <a:ext cx="7131050" cy="18453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You may need to refer to the GNU document for more detail:</a:t>
            </a:r>
            <a:endParaRPr lang="en-US" altLang="zh-CN"/>
          </a:p>
          <a:p>
            <a:r>
              <a:rPr lang="en-US" altLang="zh-CN"/>
              <a:t>https://www.gnu.org/software/gdb/documentation/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Or if you could search for a beginner tutorial.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Pointers and Dynamic Memory</a:t>
            </a:r>
            <a:endParaRPr lang="en-US" altLang="zh-CN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Pointers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Dynamic Memory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Debugging with gdb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Debugging with vscode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ym typeface="+mn-ea"/>
              </a:rPr>
              <a:t>Debugging with vscode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After you know how to use gdb in a command line, you may want to use vscode to do the debugging.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From the directory of your C/C++ codes, run “code .” to start vscode.</a:t>
            </a:r>
            <a:endParaRPr lang="en-US" altLang="zh-CN"/>
          </a:p>
          <a:p>
            <a:r>
              <a:rPr lang="en-US" altLang="zh-CN"/>
              <a:t>You probably have already installed the C/C++ extension, if not, install it: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2035" y="4159885"/>
            <a:ext cx="6287770" cy="20173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Debugging with vscode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Not when you click on the left, you can easily set break points.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You can remove a break point by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clicking again.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0940" y="1907540"/>
            <a:ext cx="4030980" cy="47898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Debugging with vscode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Now click the “run and debug” to debug the program.</a:t>
            </a:r>
            <a:endParaRPr lang="en-US" altLang="zh-CN"/>
          </a:p>
          <a:p>
            <a:r>
              <a:rPr lang="en-US" altLang="zh-CN"/>
              <a:t>Everything will run automatically.</a:t>
            </a:r>
            <a:endParaRPr lang="en-US" altLang="zh-CN"/>
          </a:p>
        </p:txBody>
      </p:sp>
      <p:graphicFrame>
        <p:nvGraphicFramePr>
          <p:cNvPr id="4" name="对象 3"/>
          <p:cNvGraphicFramePr/>
          <p:nvPr/>
        </p:nvGraphicFramePr>
        <p:xfrm>
          <a:off x="299922" y="2694305"/>
          <a:ext cx="3427095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" r:id="rId1" imgW="2887980" imgH="3048000" progId="Paint.Picture">
                  <p:embed/>
                </p:oleObj>
              </mc:Choice>
              <mc:Fallback>
                <p:oleObj name="" r:id="rId1" imgW="2887980" imgH="30480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9922" y="2694305"/>
                        <a:ext cx="3427095" cy="323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757729" y="2694305"/>
            <a:ext cx="2876550" cy="3295650"/>
            <a:chOff x="3757729" y="2694305"/>
            <a:chExt cx="2876550" cy="329565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7729" y="2694305"/>
              <a:ext cx="2876550" cy="329565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4460033" y="3116424"/>
              <a:ext cx="1960048" cy="40121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20002" y="2800350"/>
            <a:ext cx="2543176" cy="1257300"/>
            <a:chOff x="6720002" y="2800350"/>
            <a:chExt cx="2543176" cy="12573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20003" y="2800350"/>
              <a:ext cx="2543175" cy="12573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6720002" y="3247054"/>
              <a:ext cx="1774585" cy="2705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572375" y="4283230"/>
            <a:ext cx="4619625" cy="2495550"/>
            <a:chOff x="7572375" y="4283230"/>
            <a:chExt cx="4619625" cy="249555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72375" y="4283230"/>
              <a:ext cx="4619625" cy="249555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7590859" y="4705739"/>
              <a:ext cx="4331931" cy="31413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2503" y="115570"/>
            <a:ext cx="10515600" cy="833631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Debugging with vscode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1144380" y="832224"/>
          <a:ext cx="7731760" cy="5738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" r:id="rId1" imgW="7772400" imgH="5768340" progId="Paint.Picture">
                  <p:embed/>
                </p:oleObj>
              </mc:Choice>
              <mc:Fallback>
                <p:oleObj name="" r:id="rId1" imgW="7772400" imgH="576834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4380" y="832224"/>
                        <a:ext cx="7731760" cy="5738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848475" y="6509878"/>
            <a:ext cx="525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https://code.visualstudio.com/Docs/editor/debugging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Exercise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220" lvl="1" indent="0">
              <a:spcBef>
                <a:spcPts val="1200"/>
              </a:spcBef>
              <a:buSzPct val="68000"/>
              <a:buNone/>
            </a:pPr>
            <a:r>
              <a:rPr lang="en-US" altLang="zh-CN" sz="2800" dirty="0"/>
              <a:t>Write a program that use </a:t>
            </a:r>
            <a:r>
              <a:rPr lang="en-US" altLang="zh-CN" sz="2800" b="1" i="1" dirty="0"/>
              <a:t>new</a:t>
            </a:r>
            <a:r>
              <a:rPr lang="en-US" altLang="zh-CN" sz="2800" dirty="0"/>
              <a:t> to allocate the array dynamically of five integers. </a:t>
            </a:r>
            <a:endParaRPr lang="en-US" altLang="zh-CN" sz="2800" dirty="0"/>
          </a:p>
          <a:p>
            <a:pPr marL="452120" lvl="1" indent="-342900">
              <a:spcBef>
                <a:spcPts val="120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800" dirty="0"/>
              <a:t>The five values will be stored in an array using a pointer.</a:t>
            </a:r>
            <a:endParaRPr lang="en-US" altLang="zh-CN" sz="2800" dirty="0"/>
          </a:p>
          <a:p>
            <a:pPr marL="452120" lvl="1" indent="-342900">
              <a:spcBef>
                <a:spcPts val="120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800" dirty="0"/>
              <a:t>Print the elements of the array in reverse order using a pointer.</a:t>
            </a:r>
            <a:endParaRPr lang="en-US" altLang="zh-CN" sz="28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Exercise 2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81437" y="1559872"/>
            <a:ext cx="109471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-apple-system"/>
                <a:ea typeface="SimSun" panose="02010600030101010101" pitchFamily="2" charset="-122"/>
                <a:cs typeface="+mn-cs"/>
              </a:rPr>
              <a:t>Allocate memory for an array of characters, modify elements by integer values one by one, then print out the result as a string. Please try to modify the element out of range and see what will happen.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24292F"/>
              </a:solidFill>
              <a:effectLst/>
              <a:uLnTx/>
              <a:uFillTx/>
              <a:latin typeface="-apple-system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53870" y="1896745"/>
            <a:ext cx="5345430" cy="4848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3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</a:t>
            </a:r>
            <a:r>
              <a:rPr lang="en-US" altLang="zh-CN" dirty="0" err="1"/>
              <a:t>gdb</a:t>
            </a:r>
            <a:r>
              <a:rPr lang="en-US" altLang="zh-CN"/>
              <a:t> to debug the following program: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894840" y="1935480"/>
            <a:ext cx="507619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#include&lt;iostream&gt;</a:t>
            </a:r>
            <a:endParaRPr lang="zh-CN" altLang="en-US" dirty="0"/>
          </a:p>
          <a:p>
            <a:r>
              <a:rPr lang="zh-CN" altLang="en-US" dirty="0"/>
              <a:t>using std::cout;</a:t>
            </a:r>
            <a:endParaRPr lang="zh-CN" altLang="en-US" dirty="0"/>
          </a:p>
          <a:p>
            <a:r>
              <a:rPr lang="zh-CN" altLang="en-US" dirty="0"/>
              <a:t>using std::endl;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// naive approach to see if num is a prime number</a:t>
            </a:r>
            <a:endParaRPr lang="zh-CN" altLang="en-US" dirty="0"/>
          </a:p>
          <a:p>
            <a:r>
              <a:rPr lang="zh-CN" altLang="en-US" dirty="0"/>
              <a:t>bool isPrime( int num ) {</a:t>
            </a:r>
            <a:endParaRPr lang="zh-CN" altLang="en-US" dirty="0"/>
          </a:p>
          <a:p>
            <a:r>
              <a:rPr lang="zh-CN" altLang="en-US" dirty="0"/>
              <a:t>	for( int i = 1; i &lt;= num; ++ i )</a:t>
            </a:r>
            <a:endParaRPr lang="zh-CN" altLang="en-US" dirty="0"/>
          </a:p>
          <a:p>
            <a:r>
              <a:rPr lang="zh-CN" altLang="en-US" dirty="0"/>
              <a:t>		if( num % i == 0 )</a:t>
            </a:r>
            <a:endParaRPr lang="zh-CN" altLang="en-US" dirty="0"/>
          </a:p>
          <a:p>
            <a:r>
              <a:rPr lang="zh-CN" altLang="en-US" dirty="0"/>
              <a:t>			return false;</a:t>
            </a:r>
            <a:endParaRPr lang="zh-CN" altLang="en-US" dirty="0"/>
          </a:p>
          <a:p>
            <a:r>
              <a:rPr lang="zh-CN" altLang="en-US" dirty="0"/>
              <a:t>	return </a:t>
            </a:r>
            <a:r>
              <a:rPr lang="en-US" altLang="zh-CN" dirty="0"/>
              <a:t>false</a:t>
            </a:r>
            <a:r>
              <a:rPr lang="zh-CN" altLang="en-US" dirty="0"/>
              <a:t>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int main() {</a:t>
            </a:r>
            <a:endParaRPr lang="zh-CN" altLang="en-US" dirty="0"/>
          </a:p>
          <a:p>
            <a:r>
              <a:rPr lang="zh-CN" altLang="en-US" dirty="0"/>
              <a:t>	int a = 23;</a:t>
            </a:r>
            <a:endParaRPr lang="zh-CN" altLang="en-US" dirty="0"/>
          </a:p>
          <a:p>
            <a:r>
              <a:rPr lang="zh-CN" altLang="en-US" dirty="0"/>
              <a:t>	cout&lt;&lt;isPrime(a)&lt;&lt;endl;</a:t>
            </a:r>
            <a:endParaRPr lang="zh-CN" altLang="en-US" dirty="0"/>
          </a:p>
          <a:p>
            <a:r>
              <a:rPr lang="zh-CN" altLang="en-US" dirty="0"/>
              <a:t>return 0;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/>
          <p:nvPr/>
        </p:nvSpPr>
        <p:spPr>
          <a:xfrm>
            <a:off x="1314450" y="1011555"/>
            <a:ext cx="930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  <a:cs typeface="+mn-cs"/>
              </a:rPr>
              <a:t>A pointer is a special type who holds the address of a value.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19646" y="331460"/>
            <a:ext cx="1582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  <a:cs typeface="+mn-cs"/>
              </a:rPr>
              <a:t>Pointers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31944" y="1476269"/>
            <a:ext cx="100047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  <a:cs typeface="+mn-cs"/>
              </a:rPr>
              <a:t>A pointer can point to a variable, a </a:t>
            </a:r>
            <a:r>
              <a:rPr lang="en-US" altLang="zh-CN" sz="2400" dirty="0">
                <a:solidFill>
                  <a:prstClr val="black"/>
                </a:solidFill>
              </a:rPr>
              <a:t>structure, an array and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  <a:cs typeface="+mn-cs"/>
              </a:rPr>
              <a:t>so on.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14525" y="4630466"/>
            <a:ext cx="100047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  <a:cs typeface="+mn-cs"/>
              </a:rPr>
              <a:t>Initialize a pointer to a definite and appropriate address before you apply the dereferencing operator (*) to it.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1944" y="1987119"/>
            <a:ext cx="1036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Use</a:t>
            </a:r>
            <a:r>
              <a:rPr lang="en-US" altLang="zh-CN" sz="2400" b="1" dirty="0">
                <a:solidFill>
                  <a:srgbClr val="FF0000"/>
                </a:solidFill>
              </a:rPr>
              <a:t> reference operator(&amp;) </a:t>
            </a:r>
            <a:r>
              <a:rPr lang="en-US" altLang="zh-CN" sz="2400" dirty="0">
                <a:solidFill>
                  <a:prstClr val="black"/>
                </a:solidFill>
              </a:rPr>
              <a:t>to get the address of a variable and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dereference operator(*)  </a:t>
            </a:r>
            <a:r>
              <a:rPr lang="en-US" altLang="zh-CN" sz="2400" dirty="0"/>
              <a:t>to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get the value stored in the memory address.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47965" y="3379730"/>
            <a:ext cx="100047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When you create a pointer, the computer allocates memory to hold an address, but it does not allocate memory to hold the data to which the address points.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08310" y="2819681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Caution: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4974" y="308518"/>
            <a:ext cx="3001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  <a:cs typeface="+mn-cs"/>
              </a:rPr>
              <a:t>Pointers to array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85675" y="1221021"/>
            <a:ext cx="106708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  <a:cs typeface="+mn-cs"/>
              </a:rPr>
              <a:t>When a pointer points to an array, it needs not use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  <a:cs typeface="+mn-cs"/>
              </a:rPr>
              <a:t>&amp;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  <a:cs typeface="+mn-cs"/>
              </a:rPr>
              <a:t> to get the address of array, because the array name is a constant address. Dereference operator(*) combines with shifting the pointer to access the elements’ value rather than using subscript (index) 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93625" y="3515100"/>
            <a:ext cx="100047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When shifting a pointer to an array, it can be out of bound without any warning, do not use such pointer to access(or modify) the content of that address. 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08310" y="2884998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Caution: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29822" y="117806"/>
            <a:ext cx="8369424" cy="1029537"/>
          </a:xfrm>
        </p:spPr>
        <p:txBody>
          <a:bodyPr>
            <a:noAutofit/>
          </a:bodyPr>
          <a:lstStyle/>
          <a:p>
            <a:r>
              <a:rPr lang="en-US" altLang="zh-CN" sz="4000" b="1" dirty="0"/>
              <a:t> Dynamic Memory</a:t>
            </a:r>
            <a:endParaRPr lang="en-US" altLang="zh-CN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30077" y="1387057"/>
            <a:ext cx="10692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  <a:cs typeface="+mn-cs"/>
              </a:rPr>
              <a:t>With C style,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  <a:cs typeface="+mn-cs"/>
              </a:rPr>
              <a:t> 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  <a:cs typeface="+mn-cs"/>
              </a:rPr>
              <a:t>ou can use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  <a:cs typeface="+mn-cs"/>
              </a:rPr>
              <a:t>calloc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  <a:cs typeface="+mn-cs"/>
              </a:rPr>
              <a:t> or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  <a:cs typeface="+mn-cs"/>
              </a:rPr>
              <a:t>malloc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  <a:cs typeface="+mn-cs"/>
              </a:rPr>
              <a:t> function to allocate memory for a pointer.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8653" y="1919585"/>
            <a:ext cx="10318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  <a:cs typeface="+mn-cs"/>
              </a:rPr>
              <a:t>When you are not in need of memory any more, you should release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  <a:cs typeface="+mn-cs"/>
              </a:rPr>
              <a:t>that memory by calling the function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  <a:cs typeface="+mn-cs"/>
              </a:rPr>
              <a:t>free().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958653" y="2905444"/>
            <a:ext cx="10185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  <a:cs typeface="+mn-cs"/>
              </a:rPr>
              <a:t>With C++ style,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  <a:cs typeface="+mn-cs"/>
              </a:rPr>
              <a:t> 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  <a:cs typeface="+mn-cs"/>
              </a:rPr>
              <a:t>ou can use </a:t>
            </a:r>
            <a:r>
              <a:rPr lang="en-US" altLang="zh-CN" sz="2400" b="1" dirty="0">
                <a:solidFill>
                  <a:srgbClr val="00B0F0"/>
                </a:solidFill>
                <a:latin typeface="Calibri"/>
                <a:ea typeface="SimSun" panose="02010600030101010101" pitchFamily="2" charset="-122"/>
              </a:rPr>
              <a:t>new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  <a:cs typeface="+mn-cs"/>
              </a:rPr>
              <a:t> 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SimSun" panose="02010600030101010101" pitchFamily="2" charset="-122"/>
              </a:rPr>
              <a:t>operator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  <a:cs typeface="+mn-cs"/>
              </a:rPr>
              <a:t>to allocate memory for a pointer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  <a:cs typeface="+mn-cs"/>
              </a:rPr>
              <a:t> and </a:t>
            </a:r>
            <a:endParaRPr kumimoji="0" lang="en-US" altLang="zh-CN" sz="24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SimSu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  <a:cs typeface="+mn-cs"/>
              </a:rPr>
              <a:t>delete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  <a:cs typeface="+mn-cs"/>
              </a:rPr>
              <a:t> operator to release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SimSun" panose="02010600030101010101" pitchFamily="2" charset="-122"/>
              </a:rPr>
              <a:t>t</a:t>
            </a:r>
            <a:r>
              <a:rPr lang="en-US" altLang="zh-CN" sz="2400" baseline="0" dirty="0">
                <a:solidFill>
                  <a:prstClr val="black"/>
                </a:solidFill>
                <a:latin typeface="Calibri"/>
                <a:ea typeface="SimSun" panose="02010600030101010101" pitchFamily="2" charset="-122"/>
              </a:rPr>
              <a:t>hat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SimSun" panose="02010600030101010101" pitchFamily="2" charset="-122"/>
              </a:rPr>
              <a:t> memory.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90986" y="5326035"/>
            <a:ext cx="106926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When allocating a contiguous memory by </a:t>
            </a:r>
            <a:r>
              <a:rPr lang="en-US" altLang="zh-CN" sz="2400" b="1" dirty="0">
                <a:solidFill>
                  <a:srgbClr val="00B0F0"/>
                </a:solidFill>
              </a:rPr>
              <a:t>new []</a:t>
            </a:r>
            <a:r>
              <a:rPr lang="en-US" altLang="zh-CN" sz="2400" dirty="0"/>
              <a:t>, de-allocate by </a:t>
            </a:r>
            <a:r>
              <a:rPr lang="en-US" altLang="zh-CN" sz="2400" b="1" dirty="0">
                <a:solidFill>
                  <a:srgbClr val="00B0F0"/>
                </a:solidFill>
              </a:rPr>
              <a:t>delete []</a:t>
            </a:r>
            <a:r>
              <a:rPr lang="en-US" altLang="zh-CN" sz="2400" dirty="0"/>
              <a:t>. Be careful, memory leak.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08310" y="3827375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Caution:</a:t>
            </a:r>
            <a:endParaRPr lang="zh-CN" altLang="en-US" sz="28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994090" y="4386744"/>
            <a:ext cx="106926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When you request memory by function or operator, check the pointer whether it is NULL.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560820" y="3344545"/>
            <a:ext cx="2738120" cy="4597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53870" y="2371725"/>
            <a:ext cx="3150870" cy="4245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Debugging with </a:t>
            </a:r>
            <a:r>
              <a:rPr lang="en-US" altLang="zh-CN" b="1" dirty="0" err="1"/>
              <a:t>gdb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Debugging is a common process in the software development process.</a:t>
            </a:r>
            <a:endParaRPr lang="en-US" altLang="zh-CN"/>
          </a:p>
          <a:p>
            <a:r>
              <a:rPr lang="en-US" altLang="zh-CN"/>
              <a:t>Let us assume we don’t know why the following code went wrong: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797685" y="2371725"/>
            <a:ext cx="335407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#include&lt;iostream&gt;</a:t>
            </a:r>
            <a:endParaRPr lang="zh-CN" altLang="en-US"/>
          </a:p>
          <a:p>
            <a:r>
              <a:rPr lang="zh-CN" altLang="en-US"/>
              <a:t>using std::cout;</a:t>
            </a:r>
            <a:endParaRPr lang="zh-CN" altLang="en-US"/>
          </a:p>
          <a:p>
            <a:r>
              <a:rPr lang="zh-CN" altLang="en-US"/>
              <a:t>using std::endl;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plus( int a, int b ) {</a:t>
            </a:r>
            <a:endParaRPr lang="zh-CN" altLang="en-US"/>
          </a:p>
          <a:p>
            <a:r>
              <a:rPr lang="en-US" altLang="zh-CN"/>
              <a:t>        </a:t>
            </a:r>
            <a:r>
              <a:rPr lang="zh-CN" altLang="en-US"/>
              <a:t>return a + b;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 {</a:t>
            </a:r>
            <a:endParaRPr lang="zh-CN" altLang="en-US"/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int a = 1234567890;</a:t>
            </a:r>
            <a:endParaRPr lang="zh-CN" altLang="en-US"/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int b = 1234567890;</a:t>
            </a:r>
            <a:endParaRPr lang="zh-CN" altLang="en-US"/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int c = plus(a, b);</a:t>
            </a:r>
            <a:endParaRPr lang="zh-CN" altLang="en-US"/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cout&lt;&lt;"a + b = "&lt;&lt;c&lt;&lt;endl;</a:t>
            </a:r>
            <a:endParaRPr lang="zh-CN" altLang="en-US"/>
          </a:p>
          <a:p>
            <a:r>
              <a:rPr lang="zh-CN" altLang="en-US"/>
              <a:t>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60820" y="3344545"/>
            <a:ext cx="28752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a + b = -1825831516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979410" y="1971675"/>
            <a:ext cx="3334385" cy="4308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One common way of debugging: inserting “cout” everywhere.</a:t>
            </a:r>
            <a:endParaRPr lang="en-US" altLang="zh-CN"/>
          </a:p>
          <a:p>
            <a:r>
              <a:rPr lang="en-US" altLang="zh-CN"/>
              <a:t>Simple to understand.</a:t>
            </a:r>
            <a:endParaRPr lang="en-US" altLang="zh-CN"/>
          </a:p>
          <a:p>
            <a:r>
              <a:rPr lang="en-US" altLang="zh-CN"/>
              <a:t>After you find the bug, you need to remove all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the “cout”, could take a lot of time.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Using gdb could be a better choice.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015605" y="2025015"/>
            <a:ext cx="342455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int plus( int a, int b ) {</a:t>
            </a:r>
            <a:endParaRPr lang="zh-CN" altLang="en-US"/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cout&lt;&lt;"in plus "&lt;&lt;a&lt;&lt;endl;</a:t>
            </a:r>
            <a:endParaRPr lang="zh-CN" altLang="en-US"/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cout&lt;&lt;"in plus "&lt;&lt;b&lt;&lt;endl;</a:t>
            </a:r>
            <a:endParaRPr lang="zh-CN" altLang="en-US"/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return a + b;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 {</a:t>
            </a:r>
            <a:endParaRPr lang="zh-CN" altLang="en-US"/>
          </a:p>
          <a:p>
            <a:r>
              <a:rPr lang="en-US" altLang="zh-CN"/>
              <a:t>        </a:t>
            </a:r>
            <a:r>
              <a:rPr lang="zh-CN" altLang="en-US"/>
              <a:t>int a = 1234567890;</a:t>
            </a:r>
            <a:endParaRPr lang="zh-CN" altLang="en-US"/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cout&lt;&lt;"in main "&lt;&lt;a&lt;&lt;endl;</a:t>
            </a:r>
            <a:endParaRPr lang="zh-CN" altLang="en-US"/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int b = 1234567890;</a:t>
            </a:r>
            <a:endParaRPr lang="zh-CN" altLang="en-US"/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cout&lt;&lt;"in main "&lt;&lt;b&lt;&lt;endl;</a:t>
            </a:r>
            <a:endParaRPr lang="zh-CN" altLang="en-US"/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int c = plus(a, b);</a:t>
            </a:r>
            <a:endParaRPr lang="zh-CN" altLang="en-US"/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/>
              <a:t>cout&lt;&lt;"a + b = "&lt;&lt;c&lt;&lt;endl;</a:t>
            </a:r>
            <a:endParaRPr lang="zh-CN" altLang="en-US"/>
          </a:p>
          <a:p>
            <a:r>
              <a:rPr lang="zh-CN" altLang="en-US"/>
              <a:t>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2985" y="4229735"/>
            <a:ext cx="3844925" cy="5575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First step of using </a:t>
            </a:r>
            <a:r>
              <a:rPr lang="en-US" altLang="zh-CN" dirty="0" err="1"/>
              <a:t>gdb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Compile the program with </a:t>
            </a:r>
            <a:r>
              <a:rPr lang="en-US" altLang="zh-CN" b="1" dirty="0"/>
              <a:t>-g</a:t>
            </a:r>
            <a:r>
              <a:rPr lang="en-US" altLang="zh-CN" dirty="0"/>
              <a:t>, tell the compiler to include the symbol table. You can not debug the program without </a:t>
            </a:r>
            <a:r>
              <a:rPr lang="en-US" altLang="zh-CN" b="1" dirty="0"/>
              <a:t>-g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 example, run the following command to compile main.cpp: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g++ -g -o main main.cpp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94740" y="2850515"/>
            <a:ext cx="1501140" cy="4864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4100" y="1835785"/>
            <a:ext cx="3134360" cy="497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Debugging with gdb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Next, running the compiled program with gdb: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gdb </a:t>
            </a:r>
            <a:r>
              <a:rPr lang="en-US" altLang="zh-CN" i="1"/>
              <a:t>program_name</a:t>
            </a:r>
            <a:endParaRPr lang="en-US" altLang="zh-CN"/>
          </a:p>
          <a:p>
            <a:r>
              <a:rPr lang="en-US" altLang="zh-CN"/>
              <a:t>For example, if your executable name is “main”, then run: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gdb main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You see something like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this: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03775" y="3154045"/>
            <a:ext cx="7155180" cy="34061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364,&quot;width&quot;:1126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6014</Words>
  <Application>WPS Presentation</Application>
  <PresentationFormat>宽屏</PresentationFormat>
  <Paragraphs>259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26</vt:i4>
      </vt:variant>
    </vt:vector>
  </HeadingPairs>
  <TitlesOfParts>
    <vt:vector size="53" baseType="lpstr">
      <vt:lpstr>Arial</vt:lpstr>
      <vt:lpstr>SimSun</vt:lpstr>
      <vt:lpstr>Wingdings</vt:lpstr>
      <vt:lpstr>Calibri</vt:lpstr>
      <vt:lpstr>Trebuchet MS</vt:lpstr>
      <vt:lpstr>Franklin Gothic Demi</vt:lpstr>
      <vt:lpstr>Franklin Gothic Medium</vt:lpstr>
      <vt:lpstr>-apple-system</vt:lpstr>
      <vt:lpstr>Gubbi</vt:lpstr>
      <vt:lpstr>Calibri</vt:lpstr>
      <vt:lpstr>SimSun</vt:lpstr>
      <vt:lpstr>等线</vt:lpstr>
      <vt:lpstr>等线</vt:lpstr>
      <vt:lpstr>Droid Sans Fallback</vt:lpstr>
      <vt:lpstr>Microsoft YaHei</vt:lpstr>
      <vt:lpstr>Arial Unicode MS</vt:lpstr>
      <vt:lpstr>Lato</vt:lpstr>
      <vt:lpstr>Noto Serif CJK JP SemiBold</vt:lpstr>
      <vt:lpstr>Office 主题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C/C++ Program Design</vt:lpstr>
      <vt:lpstr>Pointers and Dynamic Memory</vt:lpstr>
      <vt:lpstr>PowerPoint 演示文稿</vt:lpstr>
      <vt:lpstr>PowerPoint 演示文稿</vt:lpstr>
      <vt:lpstr> Dynamic Memory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gdb</vt:lpstr>
      <vt:lpstr>Debugging with vscode</vt:lpstr>
      <vt:lpstr>Debugging with vscode</vt:lpstr>
      <vt:lpstr>Debugging with vscode</vt:lpstr>
      <vt:lpstr>Debugging with vscode</vt:lpstr>
      <vt:lpstr>Exercise 1</vt:lpstr>
      <vt:lpstr>Exercise 2</vt:lpstr>
      <vt:lpstr>Exercise 3</vt:lpstr>
    </vt:vector>
  </TitlesOfParts>
  <Company>Southern University of Science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shaun</cp:lastModifiedBy>
  <cp:revision>404</cp:revision>
  <dcterms:created xsi:type="dcterms:W3CDTF">2022-01-04T11:48:58Z</dcterms:created>
  <dcterms:modified xsi:type="dcterms:W3CDTF">2022-01-04T11:48:58Z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1033-11.1.0.10702</vt:lpwstr>
  </property>
</Properties>
</file>