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media/image13.wmf" ContentType="image/x-wmf"/>
  <Override PartName="/ppt/media/image5.png" ContentType="image/png"/>
  <Override PartName="/ppt/media/image9.png" ContentType="image/png"/>
  <Override PartName="/ppt/media/image8.png" ContentType="image/png"/>
  <Override PartName="/ppt/media/image17.png" ContentType="image/png"/>
  <Override PartName="/ppt/media/image16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14.wmf" ContentType="image/x-wmf"/>
  <Override PartName="/ppt/media/image6.png" ContentType="image/png"/>
  <Override PartName="/ppt/media/image11.png" ContentType="image/png"/>
  <Override PartName="/ppt/media/image15.wmf" ContentType="image/x-wmf"/>
  <Override PartName="/ppt/media/image7.png" ContentType="image/png"/>
  <Override PartName="/ppt/media/image12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EF2ABF8E-1055-43D3-8951-A958D86A7D6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1105344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3859920"/>
            <a:ext cx="1105344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385992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501960" y="385992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575240" y="132696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312760" y="132696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385992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575240" y="385992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312760" y="385992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376640" y="264240"/>
            <a:ext cx="10515240" cy="386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8080" y="385992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501960" y="385992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838080" y="3859920"/>
            <a:ext cx="1105344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1105344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38080" y="3859920"/>
            <a:ext cx="1105344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38080" y="385992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501960" y="385992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575240" y="132696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312760" y="132696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838080" y="385992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575240" y="385992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312760" y="385992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1376640" y="264240"/>
            <a:ext cx="10515240" cy="386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838080" y="385992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501960" y="385992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838080" y="3859920"/>
            <a:ext cx="1105344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1105344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838080" y="3859920"/>
            <a:ext cx="1105344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38080" y="385992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501960" y="385992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575240" y="132696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312760" y="132696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838080" y="385992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575240" y="385992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312760" y="385992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1376640" y="264240"/>
            <a:ext cx="10515240" cy="386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838080" y="385992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501960" y="385992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38080" y="3859920"/>
            <a:ext cx="1105344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1105344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838080" y="3859920"/>
            <a:ext cx="1105344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38080" y="385992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501960" y="385992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575240" y="132696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8312760" y="132696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838080" y="385992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4575240" y="385992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8312760" y="3859920"/>
            <a:ext cx="3558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376640" y="264240"/>
            <a:ext cx="10515240" cy="386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385992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48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501960" y="385992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501960" y="1326960"/>
            <a:ext cx="539388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3859920"/>
            <a:ext cx="1105344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453000"/>
            <a:ext cx="1151640" cy="404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5346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1517760" y="6356520"/>
            <a:ext cx="20631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pic>
        <p:nvPicPr>
          <p:cNvPr id="5" name="图片 7" descr=""/>
          <p:cNvPicPr/>
          <p:nvPr/>
        </p:nvPicPr>
        <p:blipFill>
          <a:blip r:embed="rId3"/>
          <a:srcRect l="24615" t="38782" r="24586" b="40601"/>
          <a:stretch/>
        </p:blipFill>
        <p:spPr>
          <a:xfrm>
            <a:off x="8610480" y="0"/>
            <a:ext cx="3515400" cy="1007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0" y="6453000"/>
            <a:ext cx="1151640" cy="4046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第二级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第三级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第四级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第五级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1517760" y="6356520"/>
            <a:ext cx="20631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pic>
        <p:nvPicPr>
          <p:cNvPr id="49" name="图片 6" descr=""/>
          <p:cNvPicPr/>
          <p:nvPr/>
        </p:nvPicPr>
        <p:blipFill>
          <a:blip r:embed="rId3"/>
          <a:stretch/>
        </p:blipFill>
        <p:spPr>
          <a:xfrm>
            <a:off x="113400" y="69120"/>
            <a:ext cx="1112040" cy="11113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2"/>
          <a:stretch/>
        </p:blipFill>
        <p:spPr>
          <a:xfrm>
            <a:off x="0" y="6453000"/>
            <a:ext cx="1151640" cy="40464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dt"/>
          </p:nvPr>
        </p:nvSpPr>
        <p:spPr>
          <a:xfrm>
            <a:off x="1517760" y="6356520"/>
            <a:ext cx="20631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"/>
          <p:cNvPicPr/>
          <p:nvPr/>
        </p:nvPicPr>
        <p:blipFill>
          <a:blip r:embed="rId2"/>
          <a:stretch/>
        </p:blipFill>
        <p:spPr>
          <a:xfrm>
            <a:off x="0" y="6453000"/>
            <a:ext cx="1151640" cy="40464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第二级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第三级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第四级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第五级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/>
          </p:nvPr>
        </p:nvSpPr>
        <p:spPr>
          <a:xfrm>
            <a:off x="1517760" y="6356520"/>
            <a:ext cx="20631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pic>
        <p:nvPicPr>
          <p:cNvPr id="134" name="图片 6" descr=""/>
          <p:cNvPicPr/>
          <p:nvPr/>
        </p:nvPicPr>
        <p:blipFill>
          <a:blip r:embed="rId3"/>
          <a:stretch/>
        </p:blipFill>
        <p:spPr>
          <a:xfrm>
            <a:off x="113400" y="69120"/>
            <a:ext cx="1112040" cy="11113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tutorialspoint.com/html/ascii_table_lookup.htm" TargetMode="External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523880" y="1307520"/>
            <a:ext cx="9143640" cy="177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Franklin Gothic Demi"/>
              </a:rPr>
              <a:t>C/C++</a:t>
            </a:r>
            <a:r>
              <a:rPr b="1" lang="en-US" sz="6000" spc="-1" strike="noStrike">
                <a:solidFill>
                  <a:srgbClr val="000000"/>
                </a:solidFill>
                <a:latin typeface="Franklin Gothic Demi"/>
              </a:rPr>
              <a:t> Program Design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1523880" y="3260160"/>
            <a:ext cx="9143640" cy="2766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Franklin Gothic Medium"/>
              </a:rPr>
              <a:t>Lab 2, data types and arithmetic operators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Franklin Gothic Medium"/>
              </a:rPr>
              <a:t>王大兴，廖琪梅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1"/>
          <p:cNvSpPr/>
          <p:nvPr/>
        </p:nvSpPr>
        <p:spPr>
          <a:xfrm>
            <a:off x="1024920" y="97560"/>
            <a:ext cx="78757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Using member functions of ios class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4" name="TextBox 11"/>
          <p:cNvSpPr/>
          <p:nvPr/>
        </p:nvSpPr>
        <p:spPr>
          <a:xfrm>
            <a:off x="1745280" y="620640"/>
            <a:ext cx="88920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2.  cout.width(len)               </a:t>
            </a:r>
            <a:r>
              <a:rPr b="0" lang="en-US" sz="2400" spc="-1" strike="noStrike">
                <a:solidFill>
                  <a:srgbClr val="00b050"/>
                </a:solidFill>
                <a:latin typeface="Calibri"/>
              </a:rPr>
              <a:t>//set the field width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3.  cout.fill(ch)                  </a:t>
            </a:r>
            <a:r>
              <a:rPr b="0" lang="en-US" sz="2400" spc="-1" strike="noStrike">
                <a:solidFill>
                  <a:srgbClr val="00b050"/>
                </a:solidFill>
                <a:latin typeface="Calibri"/>
              </a:rPr>
              <a:t>// fill character to be used with justified field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4.  cout.precision(p)      </a:t>
            </a:r>
            <a:r>
              <a:rPr b="0" lang="en-US" sz="2400" spc="-1" strike="noStrike">
                <a:solidFill>
                  <a:srgbClr val="00b050"/>
                </a:solidFill>
                <a:latin typeface="Calibri"/>
              </a:rPr>
              <a:t>// set the precision of floating-point numbers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215" name="组合 3"/>
          <p:cNvGrpSpPr/>
          <p:nvPr/>
        </p:nvGrpSpPr>
        <p:grpSpPr>
          <a:xfrm>
            <a:off x="1724400" y="2980440"/>
            <a:ext cx="2715120" cy="3284640"/>
            <a:chOff x="1724400" y="2980440"/>
            <a:chExt cx="2715120" cy="3284640"/>
          </a:xfrm>
        </p:grpSpPr>
        <p:sp>
          <p:nvSpPr>
            <p:cNvPr id="216" name="矩形 5"/>
            <p:cNvSpPr/>
            <p:nvPr/>
          </p:nvSpPr>
          <p:spPr>
            <a:xfrm>
              <a:off x="2351520" y="2980440"/>
              <a:ext cx="2088000" cy="724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矩形 6"/>
            <p:cNvSpPr/>
            <p:nvPr/>
          </p:nvSpPr>
          <p:spPr>
            <a:xfrm>
              <a:off x="1724400" y="6096600"/>
              <a:ext cx="1440360" cy="1684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8" name="组合 4"/>
          <p:cNvGrpSpPr/>
          <p:nvPr/>
        </p:nvGrpSpPr>
        <p:grpSpPr>
          <a:xfrm>
            <a:off x="1703520" y="3789000"/>
            <a:ext cx="2736000" cy="2736000"/>
            <a:chOff x="1703520" y="3789000"/>
            <a:chExt cx="2736000" cy="2736000"/>
          </a:xfrm>
        </p:grpSpPr>
        <p:sp>
          <p:nvSpPr>
            <p:cNvPr id="219" name="矩形 7"/>
            <p:cNvSpPr/>
            <p:nvPr/>
          </p:nvSpPr>
          <p:spPr>
            <a:xfrm>
              <a:off x="2351520" y="3789000"/>
              <a:ext cx="2088000" cy="72468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矩形 8"/>
            <p:cNvSpPr/>
            <p:nvPr/>
          </p:nvSpPr>
          <p:spPr>
            <a:xfrm>
              <a:off x="1703520" y="6281280"/>
              <a:ext cx="1008000" cy="24372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21" name="对象 12" descr=""/>
          <p:cNvPicPr/>
          <p:nvPr/>
        </p:nvPicPr>
        <p:blipFill>
          <a:blip r:embed="rId1"/>
          <a:stretch/>
        </p:blipFill>
        <p:spPr>
          <a:xfrm>
            <a:off x="1745280" y="1834560"/>
            <a:ext cx="5009040" cy="492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1"/>
          <p:cNvSpPr/>
          <p:nvPr/>
        </p:nvSpPr>
        <p:spPr>
          <a:xfrm>
            <a:off x="1286640" y="97560"/>
            <a:ext cx="62712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Using iomanip manipulators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3" name="TextBox 11"/>
          <p:cNvSpPr/>
          <p:nvPr/>
        </p:nvSpPr>
        <p:spPr>
          <a:xfrm>
            <a:off x="2027520" y="980640"/>
            <a:ext cx="82188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1.  setw(p)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2.  setfill(ch)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3.  setprecision(d)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4" name="TextBox 4"/>
          <p:cNvSpPr/>
          <p:nvPr/>
        </p:nvSpPr>
        <p:spPr>
          <a:xfrm>
            <a:off x="2063520" y="548640"/>
            <a:ext cx="82188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#include &lt;iomanip&gt;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25" name="组合 3"/>
          <p:cNvGrpSpPr/>
          <p:nvPr/>
        </p:nvGrpSpPr>
        <p:grpSpPr>
          <a:xfrm>
            <a:off x="1943640" y="3645000"/>
            <a:ext cx="4079880" cy="2553120"/>
            <a:chOff x="1943640" y="3645000"/>
            <a:chExt cx="4079880" cy="2553120"/>
          </a:xfrm>
        </p:grpSpPr>
        <p:sp>
          <p:nvSpPr>
            <p:cNvPr id="226" name="矩形 6"/>
            <p:cNvSpPr/>
            <p:nvPr/>
          </p:nvSpPr>
          <p:spPr>
            <a:xfrm>
              <a:off x="2639520" y="3645000"/>
              <a:ext cx="3384000" cy="215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矩形 7"/>
            <p:cNvSpPr/>
            <p:nvPr/>
          </p:nvSpPr>
          <p:spPr>
            <a:xfrm>
              <a:off x="1943640" y="5982480"/>
              <a:ext cx="1631880" cy="215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8" name="组合 5"/>
          <p:cNvGrpSpPr/>
          <p:nvPr/>
        </p:nvGrpSpPr>
        <p:grpSpPr>
          <a:xfrm>
            <a:off x="1919520" y="3933000"/>
            <a:ext cx="4392000" cy="2604960"/>
            <a:chOff x="1919520" y="3933000"/>
            <a:chExt cx="4392000" cy="2604960"/>
          </a:xfrm>
        </p:grpSpPr>
        <p:sp>
          <p:nvSpPr>
            <p:cNvPr id="229" name="矩形 8"/>
            <p:cNvSpPr/>
            <p:nvPr/>
          </p:nvSpPr>
          <p:spPr>
            <a:xfrm>
              <a:off x="2607480" y="3933000"/>
              <a:ext cx="3704040" cy="4554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矩形 9"/>
            <p:cNvSpPr/>
            <p:nvPr/>
          </p:nvSpPr>
          <p:spPr>
            <a:xfrm>
              <a:off x="1919520" y="6203160"/>
              <a:ext cx="1079640" cy="3348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31" name="对象 12" descr=""/>
          <p:cNvPicPr/>
          <p:nvPr/>
        </p:nvPicPr>
        <p:blipFill>
          <a:blip r:embed="rId1"/>
          <a:stretch/>
        </p:blipFill>
        <p:spPr>
          <a:xfrm>
            <a:off x="1919520" y="2239920"/>
            <a:ext cx="5524200" cy="452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矩形 3"/>
          <p:cNvSpPr/>
          <p:nvPr/>
        </p:nvSpPr>
        <p:spPr>
          <a:xfrm>
            <a:off x="2711520" y="2925000"/>
            <a:ext cx="4464000" cy="10076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矩形 4"/>
          <p:cNvSpPr/>
          <p:nvPr/>
        </p:nvSpPr>
        <p:spPr>
          <a:xfrm>
            <a:off x="2025720" y="5905440"/>
            <a:ext cx="1575360" cy="48276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TextBox 6"/>
          <p:cNvSpPr/>
          <p:nvPr/>
        </p:nvSpPr>
        <p:spPr>
          <a:xfrm>
            <a:off x="1756800" y="10080"/>
            <a:ext cx="1725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cout.unsetf( 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5" name="对象 2" descr=""/>
          <p:cNvPicPr/>
          <p:nvPr/>
        </p:nvPicPr>
        <p:blipFill>
          <a:blip r:embed="rId1"/>
          <a:stretch/>
        </p:blipFill>
        <p:spPr>
          <a:xfrm>
            <a:off x="1987920" y="459000"/>
            <a:ext cx="5476320" cy="614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637280" y="720720"/>
            <a:ext cx="9848520" cy="83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5000"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1. Compile and link the following multiple files into one executable file, run the file.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What is the result? Is that reasonable? Correct the error(s) and run again.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336960" y="1452960"/>
            <a:ext cx="4476600" cy="5314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 fontScale="5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af00db"/>
                </a:solidFill>
                <a:latin typeface="Menlo"/>
              </a:rPr>
              <a:t>#include</a:t>
            </a:r>
            <a:r>
              <a:rPr b="0" lang="en-GB" sz="2800" spc="-1" strike="noStrike">
                <a:solidFill>
                  <a:srgbClr val="0000ff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a31515"/>
                </a:solidFill>
                <a:latin typeface="Menlo"/>
              </a:rPr>
              <a:t>&lt;iostream&gt;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af00db"/>
                </a:solidFill>
                <a:latin typeface="Menlo"/>
              </a:rPr>
              <a:t>#include</a:t>
            </a:r>
            <a:r>
              <a:rPr b="0" lang="en-GB" sz="2800" spc="-1" strike="noStrike">
                <a:solidFill>
                  <a:srgbClr val="0000ff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a31515"/>
                </a:solidFill>
                <a:latin typeface="Menlo"/>
              </a:rPr>
              <a:t>"mul.hpp"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GB" sz="2800" spc="-1" strike="noStrike">
                <a:solidFill>
                  <a:srgbClr val="af00db"/>
                </a:solidFill>
                <a:latin typeface="Menlo"/>
              </a:rPr>
              <a:t>using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0000ff"/>
                </a:solidFill>
                <a:latin typeface="Menlo"/>
              </a:rPr>
              <a:t>namespace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267f99"/>
                </a:solidFill>
                <a:latin typeface="Menlo"/>
              </a:rPr>
              <a:t>std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ff"/>
                </a:solidFill>
                <a:latin typeface="Menlo"/>
              </a:rPr>
              <a:t>int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795e26"/>
                </a:solidFill>
                <a:latin typeface="Menlo"/>
              </a:rPr>
              <a:t>main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ff"/>
                </a:solidFill>
                <a:latin typeface="Menlo"/>
              </a:rPr>
              <a:t>    </a:t>
            </a:r>
            <a:r>
              <a:rPr b="0" lang="en-GB" sz="2800" spc="-1" strike="noStrike">
                <a:solidFill>
                  <a:srgbClr val="0000ff"/>
                </a:solidFill>
                <a:latin typeface="Menlo"/>
              </a:rPr>
              <a:t>int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001080"/>
                </a:solidFill>
                <a:latin typeface="Menlo"/>
              </a:rPr>
              <a:t>a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, </a:t>
            </a:r>
            <a:r>
              <a:rPr b="0" lang="en-GB" sz="2800" spc="-1" strike="noStrike">
                <a:solidFill>
                  <a:srgbClr val="001080"/>
                </a:solidFill>
                <a:latin typeface="Menlo"/>
              </a:rPr>
              <a:t>b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ff"/>
                </a:solidFill>
                <a:latin typeface="Menlo"/>
              </a:rPr>
              <a:t>    </a:t>
            </a:r>
            <a:r>
              <a:rPr b="0" lang="en-GB" sz="2800" spc="-1" strike="noStrike">
                <a:solidFill>
                  <a:srgbClr val="0000ff"/>
                </a:solidFill>
                <a:latin typeface="Menlo"/>
              </a:rPr>
              <a:t>int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001080"/>
                </a:solidFill>
                <a:latin typeface="Menlo"/>
              </a:rPr>
              <a:t>result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   </a:t>
            </a:r>
            <a:r>
              <a:rPr b="0" lang="en-GB" sz="2800" spc="-1" strike="noStrike">
                <a:solidFill>
                  <a:srgbClr val="001080"/>
                </a:solidFill>
                <a:latin typeface="Menlo"/>
              </a:rPr>
              <a:t>cout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795e26"/>
                </a:solidFill>
                <a:latin typeface="Menlo"/>
              </a:rPr>
              <a:t>&lt;&lt;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a31515"/>
                </a:solidFill>
                <a:latin typeface="Menlo"/>
              </a:rPr>
              <a:t>"Pick two integers:"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1080"/>
                </a:solidFill>
                <a:latin typeface="Menlo"/>
              </a:rPr>
              <a:t>    </a:t>
            </a:r>
            <a:r>
              <a:rPr b="0" lang="en-GB" sz="2800" spc="-1" strike="noStrike">
                <a:solidFill>
                  <a:srgbClr val="001080"/>
                </a:solidFill>
                <a:latin typeface="Menlo"/>
              </a:rPr>
              <a:t>cin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795e26"/>
                </a:solidFill>
                <a:latin typeface="Menlo"/>
              </a:rPr>
              <a:t>&gt;&gt;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001080"/>
                </a:solidFill>
                <a:latin typeface="Menlo"/>
              </a:rPr>
              <a:t>a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1080"/>
                </a:solidFill>
                <a:latin typeface="Menlo"/>
              </a:rPr>
              <a:t>    </a:t>
            </a:r>
            <a:r>
              <a:rPr b="0" lang="en-GB" sz="2800" spc="-1" strike="noStrike">
                <a:solidFill>
                  <a:srgbClr val="001080"/>
                </a:solidFill>
                <a:latin typeface="Menlo"/>
              </a:rPr>
              <a:t>cin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795e26"/>
                </a:solidFill>
                <a:latin typeface="Menlo"/>
              </a:rPr>
              <a:t>&gt;&gt;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001080"/>
                </a:solidFill>
                <a:latin typeface="Menlo"/>
              </a:rPr>
              <a:t>a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   </a:t>
            </a:r>
            <a:r>
              <a:rPr b="0" lang="en-GB" sz="2800" spc="-1" strike="noStrike">
                <a:solidFill>
                  <a:srgbClr val="001080"/>
                </a:solidFill>
                <a:latin typeface="Menlo"/>
              </a:rPr>
              <a:t>result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= </a:t>
            </a:r>
            <a:r>
              <a:rPr b="0" lang="en-GB" sz="2800" spc="-1" strike="noStrike">
                <a:solidFill>
                  <a:srgbClr val="795e26"/>
                </a:solidFill>
                <a:latin typeface="Menlo"/>
              </a:rPr>
              <a:t>mul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(</a:t>
            </a:r>
            <a:r>
              <a:rPr b="0" lang="en-GB" sz="2800" spc="-1" strike="noStrike">
                <a:solidFill>
                  <a:srgbClr val="001080"/>
                </a:solidFill>
                <a:latin typeface="Menlo"/>
              </a:rPr>
              <a:t>a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, </a:t>
            </a:r>
            <a:r>
              <a:rPr b="0" lang="en-GB" sz="2800" spc="-1" strike="noStrike">
                <a:solidFill>
                  <a:srgbClr val="001080"/>
                </a:solidFill>
                <a:latin typeface="Menlo"/>
              </a:rPr>
              <a:t>b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   </a:t>
            </a:r>
            <a:r>
              <a:rPr b="0" lang="en-GB" sz="2800" spc="-1" strike="noStrike">
                <a:solidFill>
                  <a:srgbClr val="001080"/>
                </a:solidFill>
                <a:latin typeface="Menlo"/>
              </a:rPr>
              <a:t>cout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795e26"/>
                </a:solidFill>
                <a:latin typeface="Menlo"/>
              </a:rPr>
              <a:t>&lt;&lt;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a31515"/>
                </a:solidFill>
                <a:latin typeface="Menlo"/>
              </a:rPr>
              <a:t>"The result is "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795e26"/>
                </a:solidFill>
                <a:latin typeface="Menlo"/>
              </a:rPr>
              <a:t>&lt;&lt;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001080"/>
                </a:solidFill>
                <a:latin typeface="Menlo"/>
              </a:rPr>
              <a:t>result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795e26"/>
                </a:solidFill>
                <a:latin typeface="Menlo"/>
              </a:rPr>
              <a:t>&lt;&lt;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795e26"/>
                </a:solidFill>
                <a:latin typeface="Menlo"/>
              </a:rPr>
              <a:t>endl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af00db"/>
                </a:solidFill>
                <a:latin typeface="Menlo"/>
              </a:rPr>
              <a:t>    </a:t>
            </a:r>
            <a:r>
              <a:rPr b="0" lang="en-GB" sz="2800" spc="-1" strike="noStrike">
                <a:solidFill>
                  <a:srgbClr val="af00db"/>
                </a:solidFill>
                <a:latin typeface="Menlo"/>
              </a:rPr>
              <a:t>return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en-GB" sz="2800" spc="-1" strike="noStrike">
                <a:solidFill>
                  <a:srgbClr val="098658"/>
                </a:solidFill>
                <a:latin typeface="Menlo"/>
              </a:rPr>
              <a:t>0</a:t>
            </a: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内容占位符 2"/>
          <p:cNvSpPr/>
          <p:nvPr/>
        </p:nvSpPr>
        <p:spPr>
          <a:xfrm>
            <a:off x="5043240" y="2953080"/>
            <a:ext cx="4898160" cy="10897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af00db"/>
                </a:solidFill>
                <a:latin typeface="Menlo"/>
                <a:ea typeface="宋体"/>
              </a:rPr>
              <a:t>#pragma</a:t>
            </a:r>
            <a:r>
              <a:rPr b="0" lang="en-GB" sz="1800" spc="-1" strike="noStrike">
                <a:solidFill>
                  <a:srgbClr val="0000ff"/>
                </a:solidFill>
                <a:latin typeface="Menlo"/>
                <a:ea typeface="宋体"/>
              </a:rPr>
              <a:t> </a:t>
            </a:r>
            <a:r>
              <a:rPr b="0" lang="en-GB" sz="1800" spc="-1" strike="noStrike">
                <a:solidFill>
                  <a:srgbClr val="ff0000"/>
                </a:solidFill>
                <a:latin typeface="Menlo"/>
                <a:ea typeface="宋体"/>
              </a:rPr>
              <a:t>once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GB" sz="1800" spc="-1" strike="noStrike">
                <a:solidFill>
                  <a:srgbClr val="0000ff"/>
                </a:solidFill>
                <a:latin typeface="Menlo"/>
                <a:ea typeface="宋体"/>
              </a:rPr>
              <a:t>int</a:t>
            </a: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 </a:t>
            </a:r>
            <a:r>
              <a:rPr b="0" lang="en-GB" sz="1800" spc="-1" strike="noStrike">
                <a:solidFill>
                  <a:srgbClr val="795e26"/>
                </a:solidFill>
                <a:latin typeface="Menlo"/>
                <a:ea typeface="宋体"/>
              </a:rPr>
              <a:t>mul</a:t>
            </a: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(</a:t>
            </a:r>
            <a:r>
              <a:rPr b="0" lang="en-GB" sz="1800" spc="-1" strike="noStrike">
                <a:solidFill>
                  <a:srgbClr val="0000ff"/>
                </a:solidFill>
                <a:latin typeface="Menlo"/>
                <a:ea typeface="宋体"/>
              </a:rPr>
              <a:t>int</a:t>
            </a: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 </a:t>
            </a:r>
            <a:r>
              <a:rPr b="0" lang="en-GB" sz="1800" spc="-1" strike="noStrike">
                <a:solidFill>
                  <a:srgbClr val="001080"/>
                </a:solidFill>
                <a:latin typeface="Menlo"/>
                <a:ea typeface="宋体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, </a:t>
            </a:r>
            <a:r>
              <a:rPr b="0" lang="en-GB" sz="1800" spc="-1" strike="noStrike">
                <a:solidFill>
                  <a:srgbClr val="0000ff"/>
                </a:solidFill>
                <a:latin typeface="Menlo"/>
                <a:ea typeface="宋体"/>
              </a:rPr>
              <a:t>int</a:t>
            </a: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 </a:t>
            </a:r>
            <a:r>
              <a:rPr b="0" lang="en-GB" sz="1800" spc="-1" strike="noStrike">
                <a:solidFill>
                  <a:srgbClr val="001080"/>
                </a:solidFill>
                <a:latin typeface="Menlo"/>
                <a:ea typeface="宋体"/>
              </a:rPr>
              <a:t>b</a:t>
            </a: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内容占位符 2"/>
          <p:cNvSpPr/>
          <p:nvPr/>
        </p:nvSpPr>
        <p:spPr>
          <a:xfrm>
            <a:off x="5085720" y="4664520"/>
            <a:ext cx="4898160" cy="19767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af00db"/>
                </a:solidFill>
                <a:latin typeface="Menlo"/>
                <a:ea typeface="宋体"/>
              </a:rPr>
              <a:t>#include</a:t>
            </a:r>
            <a:r>
              <a:rPr b="0" lang="en-GB" sz="1800" spc="-1" strike="noStrike">
                <a:solidFill>
                  <a:srgbClr val="0000ff"/>
                </a:solidFill>
                <a:latin typeface="Menlo"/>
                <a:ea typeface="宋体"/>
              </a:rPr>
              <a:t> </a:t>
            </a:r>
            <a:r>
              <a:rPr b="0" lang="en-GB" sz="1800" spc="-1" strike="noStrike">
                <a:solidFill>
                  <a:srgbClr val="a31515"/>
                </a:solidFill>
                <a:latin typeface="Menlo"/>
                <a:ea typeface="宋体"/>
              </a:rPr>
              <a:t>"mul.hpp"</a:t>
            </a:r>
            <a:br/>
            <a:r>
              <a:rPr b="0" lang="en-GB" sz="1800" spc="-1" strike="noStrike">
                <a:solidFill>
                  <a:srgbClr val="0000ff"/>
                </a:solidFill>
                <a:latin typeface="Menlo"/>
                <a:ea typeface="宋体"/>
              </a:rPr>
              <a:t>int</a:t>
            </a: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 </a:t>
            </a:r>
            <a:r>
              <a:rPr b="0" lang="en-GB" sz="1800" spc="-1" strike="noStrike">
                <a:solidFill>
                  <a:srgbClr val="795e26"/>
                </a:solidFill>
                <a:latin typeface="Menlo"/>
                <a:ea typeface="宋体"/>
              </a:rPr>
              <a:t>mul</a:t>
            </a: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(</a:t>
            </a:r>
            <a:r>
              <a:rPr b="0" lang="en-GB" sz="1800" spc="-1" strike="noStrike">
                <a:solidFill>
                  <a:srgbClr val="0000ff"/>
                </a:solidFill>
                <a:latin typeface="Menlo"/>
                <a:ea typeface="宋体"/>
              </a:rPr>
              <a:t>int</a:t>
            </a: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 </a:t>
            </a:r>
            <a:r>
              <a:rPr b="0" lang="en-GB" sz="1800" spc="-1" strike="noStrike">
                <a:solidFill>
                  <a:srgbClr val="001080"/>
                </a:solidFill>
                <a:latin typeface="Menlo"/>
                <a:ea typeface="宋体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, </a:t>
            </a:r>
            <a:r>
              <a:rPr b="0" lang="en-GB" sz="1800" spc="-1" strike="noStrike">
                <a:solidFill>
                  <a:srgbClr val="0000ff"/>
                </a:solidFill>
                <a:latin typeface="Menlo"/>
                <a:ea typeface="宋体"/>
              </a:rPr>
              <a:t>int</a:t>
            </a: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 </a:t>
            </a:r>
            <a:r>
              <a:rPr b="0" lang="en-GB" sz="1800" spc="-1" strike="noStrike">
                <a:solidFill>
                  <a:srgbClr val="001080"/>
                </a:solidFill>
                <a:latin typeface="Menlo"/>
                <a:ea typeface="宋体"/>
              </a:rPr>
              <a:t>b</a:t>
            </a: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af00db"/>
                </a:solidFill>
                <a:latin typeface="Menlo"/>
                <a:ea typeface="宋体"/>
              </a:rPr>
              <a:t>    </a:t>
            </a:r>
            <a:r>
              <a:rPr b="0" lang="en-GB" sz="1800" spc="-1" strike="noStrike">
                <a:solidFill>
                  <a:srgbClr val="af00db"/>
                </a:solidFill>
                <a:latin typeface="Menlo"/>
                <a:ea typeface="宋体"/>
              </a:rPr>
              <a:t>return</a:t>
            </a: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 </a:t>
            </a:r>
            <a:r>
              <a:rPr b="0" lang="en-GB" sz="1800" spc="-1" strike="noStrike">
                <a:solidFill>
                  <a:srgbClr val="001080"/>
                </a:solidFill>
                <a:latin typeface="Menlo"/>
                <a:ea typeface="宋体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 * </a:t>
            </a:r>
            <a:r>
              <a:rPr b="0" lang="en-GB" sz="1800" spc="-1" strike="noStrike">
                <a:solidFill>
                  <a:srgbClr val="001080"/>
                </a:solidFill>
                <a:latin typeface="Menlo"/>
                <a:ea typeface="宋体"/>
              </a:rPr>
              <a:t>b</a:t>
            </a: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Menlo"/>
                <a:ea typeface="宋体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矩形 6"/>
          <p:cNvSpPr/>
          <p:nvPr/>
        </p:nvSpPr>
        <p:spPr>
          <a:xfrm>
            <a:off x="4944960" y="2534040"/>
            <a:ext cx="1141200" cy="364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cc"/>
                </a:solidFill>
                <a:highlight>
                  <a:srgbClr val="ffff00"/>
                </a:highlight>
                <a:latin typeface="Menlo"/>
                <a:ea typeface="宋体"/>
              </a:rPr>
              <a:t>mul.hpp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矩形 7"/>
          <p:cNvSpPr/>
          <p:nvPr/>
        </p:nvSpPr>
        <p:spPr>
          <a:xfrm>
            <a:off x="4917960" y="4142880"/>
            <a:ext cx="1141200" cy="364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cc"/>
                </a:solidFill>
                <a:highlight>
                  <a:srgbClr val="ffff00"/>
                </a:highlight>
                <a:latin typeface="Menlo"/>
                <a:ea typeface="宋体"/>
              </a:rPr>
              <a:t>mul.cpp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矩形 8"/>
          <p:cNvSpPr/>
          <p:nvPr/>
        </p:nvSpPr>
        <p:spPr>
          <a:xfrm>
            <a:off x="347760" y="1137600"/>
            <a:ext cx="1278360" cy="364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cc"/>
                </a:solidFill>
                <a:highlight>
                  <a:srgbClr val="ffff00"/>
                </a:highlight>
                <a:latin typeface="Menlo"/>
                <a:ea typeface="宋体"/>
              </a:rPr>
              <a:t>main.cpp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itle 1"/>
          <p:cNvSpPr/>
          <p:nvPr/>
        </p:nvSpPr>
        <p:spPr>
          <a:xfrm>
            <a:off x="1358640" y="125640"/>
            <a:ext cx="810000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宋体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宋体"/>
              </a:rPr>
              <a:t>Exercises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956520" y="85140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</a:t>
            </a:r>
            <a:r>
              <a:rPr b="1" lang="en-US" sz="2800" spc="-1" strike="noStrike">
                <a:solidFill>
                  <a:srgbClr val="00b0f0"/>
                </a:solidFill>
                <a:latin typeface="Calibri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operator returns the size, int bytes, of a type or a variable.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768240" y="1644120"/>
            <a:ext cx="11381400" cy="55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Compile the following program, what are the warnings? How to correct them?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Title 1"/>
          <p:cNvSpPr/>
          <p:nvPr/>
        </p:nvSpPr>
        <p:spPr>
          <a:xfrm>
            <a:off x="1358640" y="125640"/>
            <a:ext cx="810000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宋体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宋体"/>
              </a:rPr>
              <a:t>Exercises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7" name="文本框 6"/>
          <p:cNvSpPr/>
          <p:nvPr/>
        </p:nvSpPr>
        <p:spPr>
          <a:xfrm>
            <a:off x="1488240" y="2278440"/>
            <a:ext cx="8856720" cy="4139640"/>
          </a:xfrm>
          <a:prstGeom prst="rect">
            <a:avLst/>
          </a:prstGeom>
          <a:noFill/>
          <a:ln w="0">
            <a:solidFill>
              <a:srgbClr val="5b9bd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#include &lt;stdio.h&gt;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#include &lt;stdbool.h&gt;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int main()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printf("\nPrint size of the fundamental types:\n");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printf("-----------------------------------------");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printf("The sizeof(char) is:%d bytes.\n", sizeof(char));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printf("The sizeof(short) is:%d bytes.\n", sizeof(short));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printf("The sizeof(int) is:%d bytes.\n", sizeof(int));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printf("The sizeof(long) is:%d bytes.\n", sizeof(long));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printf("The sizeof(long long) is:%d bytes.\n", sizeof(long long));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printf("The sizeof(float) is:%d bytes.\n", sizeof(float));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printf("The sizeof(double) is:%d bytes.\n", sizeof(double));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printf("The sizeof(long double) is:%d bytes.\n", sizeof(long double));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printf("The sizeof(bool) is:%d byte.\n", sizeof(bool));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return 0;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956520" y="85140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 Calculate 56789 x 23456789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810360" y="1644120"/>
            <a:ext cx="11053440" cy="2367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code to calculate 56789 multiply 23456789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Try to output something like this in the terminal, feel free to format the output the way you like.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0" name="图片 3" descr=""/>
          <p:cNvPicPr/>
          <p:nvPr/>
        </p:nvPicPr>
        <p:blipFill>
          <a:blip r:embed="rId1"/>
          <a:stretch/>
        </p:blipFill>
        <p:spPr>
          <a:xfrm>
            <a:off x="1376640" y="3906360"/>
            <a:ext cx="7086240" cy="1018800"/>
          </a:xfrm>
          <a:prstGeom prst="rect">
            <a:avLst/>
          </a:prstGeom>
          <a:ln w="0">
            <a:noFill/>
          </a:ln>
        </p:spPr>
      </p:pic>
      <p:sp>
        <p:nvSpPr>
          <p:cNvPr id="251" name="Title 1"/>
          <p:cNvSpPr/>
          <p:nvPr/>
        </p:nvSpPr>
        <p:spPr>
          <a:xfrm>
            <a:off x="1358640" y="125640"/>
            <a:ext cx="810000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宋体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宋体"/>
              </a:rPr>
              <a:t>Exercises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1509840" y="403200"/>
            <a:ext cx="9415800" cy="57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Verify the result using a calculator.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3" name="图片 5" descr=""/>
          <p:cNvPicPr/>
          <p:nvPr/>
        </p:nvPicPr>
        <p:blipFill>
          <a:blip r:embed="rId1"/>
          <a:stretch/>
        </p:blipFill>
        <p:spPr>
          <a:xfrm>
            <a:off x="2979360" y="979200"/>
            <a:ext cx="5496840" cy="3935520"/>
          </a:xfrm>
          <a:prstGeom prst="rect">
            <a:avLst/>
          </a:prstGeom>
          <a:ln w="0">
            <a:noFill/>
          </a:ln>
        </p:spPr>
      </p:pic>
      <p:sp>
        <p:nvSpPr>
          <p:cNvPr id="254" name="内容占位符 2"/>
          <p:cNvSpPr/>
          <p:nvPr/>
        </p:nvSpPr>
        <p:spPr>
          <a:xfrm>
            <a:off x="1509840" y="5038560"/>
            <a:ext cx="8827920" cy="14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Congratulations if you get the right result!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 result is wrong, what could be the reason?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968040" y="108180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6000"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4. Write a program to find the integer range of your computer.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99120" y="2966760"/>
            <a:ext cx="11053440" cy="250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X is the maximum integer for type “int” on your computer, what is the result of X+1?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Y is the minimum integer for type “int” on your computer, what is the result of Y-1?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they the same with the value you have expected?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Title 1"/>
          <p:cNvSpPr/>
          <p:nvPr/>
        </p:nvSpPr>
        <p:spPr>
          <a:xfrm>
            <a:off x="1237320" y="396000"/>
            <a:ext cx="810000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宋体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宋体"/>
              </a:rPr>
              <a:t>Exercises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8" name="内容占位符 2"/>
          <p:cNvSpPr/>
          <p:nvPr/>
        </p:nvSpPr>
        <p:spPr>
          <a:xfrm>
            <a:off x="791640" y="1924560"/>
            <a:ext cx="11053440" cy="103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8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Find the interval [MIN, MAX] such that integer operations within this range is correct, while operations outside this range might be incorrect.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105920" y="115992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5.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Try conversions between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950040" y="1993680"/>
            <a:ext cx="11053440" cy="180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Choose some integers you like. Convert then to chars and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print them.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you can choose some chars and convert them to ints.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some special characters in the table, try some of them!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itle 1"/>
          <p:cNvSpPr/>
          <p:nvPr/>
        </p:nvSpPr>
        <p:spPr>
          <a:xfrm>
            <a:off x="1237320" y="396000"/>
            <a:ext cx="810000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宋体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宋体"/>
              </a:rPr>
              <a:t>Exercises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2" name="文本框 4"/>
          <p:cNvSpPr/>
          <p:nvPr/>
        </p:nvSpPr>
        <p:spPr>
          <a:xfrm>
            <a:off x="977040" y="4491360"/>
            <a:ext cx="9484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https://www.tutorialspoint.com/html/ascii_table_lookup.htm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042200" y="134676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6.T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est the precision of floating point numbers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772920" y="2366640"/>
            <a:ext cx="11053440" cy="175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Try and find some floating point numbers and perform some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arithmetic operations on them. Show that the operations are not precise due to the choice of the numbers.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文本框 4"/>
          <p:cNvSpPr/>
          <p:nvPr/>
        </p:nvSpPr>
        <p:spPr>
          <a:xfrm>
            <a:off x="977040" y="4491360"/>
            <a:ext cx="9484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https://courses.physics.illinois.edu/cs357/sp2020/notes/ref-4-fp.html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Title 1"/>
          <p:cNvSpPr/>
          <p:nvPr/>
        </p:nvSpPr>
        <p:spPr>
          <a:xfrm>
            <a:off x="1237320" y="396000"/>
            <a:ext cx="810000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宋体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宋体"/>
              </a:rPr>
              <a:t>Exercises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 types and arithmetic operators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Commonly used data types (integers, floats, ...).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Overflow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 integer range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Conversion between char and integer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 float number precision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矩形 7"/>
          <p:cNvSpPr/>
          <p:nvPr/>
        </p:nvSpPr>
        <p:spPr>
          <a:xfrm>
            <a:off x="5686920" y="2036520"/>
            <a:ext cx="5216040" cy="4502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矩形 4"/>
          <p:cNvSpPr/>
          <p:nvPr/>
        </p:nvSpPr>
        <p:spPr>
          <a:xfrm>
            <a:off x="1084680" y="2534760"/>
            <a:ext cx="4202640" cy="3129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1447200" y="1317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careful with the output.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You may need to see the exact binary presentation of the float to proof that it’s a floating point precision problem.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following code can show the binary presentation of a float in some mainstream architecture.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文本框 3"/>
          <p:cNvSpPr/>
          <p:nvPr/>
        </p:nvSpPr>
        <p:spPr>
          <a:xfrm>
            <a:off x="1110600" y="2534760"/>
            <a:ext cx="41767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void printFloat(float num)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inum = *(int*)&amp;num;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(int i = 0; i &lt; 32; ++i)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 &lt;&lt; ((inum&amp;0x80000000) ? 1 : 0);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(i == 0 || i == 8)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 &lt;&lt; " ";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inum &lt;&lt;= 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文本框 6"/>
          <p:cNvSpPr/>
          <p:nvPr/>
        </p:nvSpPr>
        <p:spPr>
          <a:xfrm>
            <a:off x="5700240" y="2053440"/>
            <a:ext cx="520272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main()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float f1 = 1.0;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cout&lt;&lt;"f1 = "&lt;&lt;f1&lt;&lt;endl;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cout&lt;&lt;"The binary presentaion of f1"&lt;&lt;" is:"&lt;&lt;endl;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printFloat(f1);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cout&lt;&lt;endl;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float a = 0.1;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float f2 = a+a+a+a+a+a+a+a+a+a;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cout&lt;&lt;"f2 = "&lt;&lt;f2&lt;&lt;endl;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cout&lt;&lt;"The binary presentaion of f2"&lt;&lt;" is:"&lt;&lt;endl;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printFloat(f2);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cout&lt;&lt;endl;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矩形 4"/>
          <p:cNvSpPr/>
          <p:nvPr/>
        </p:nvSpPr>
        <p:spPr>
          <a:xfrm>
            <a:off x="1094760" y="2260080"/>
            <a:ext cx="4090320" cy="396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Commonly used data types: integer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Declaring integers and doing simple arithmetic operations: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文本框 3"/>
          <p:cNvSpPr/>
          <p:nvPr/>
        </p:nvSpPr>
        <p:spPr>
          <a:xfrm>
            <a:off x="1132200" y="2260080"/>
            <a:ext cx="423072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using std::cout;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using std::endl;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main()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a = 1234567890;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b = 1234567890;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sum = a+b;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cout&lt;&lt;a&lt;&lt;" + "&lt;&lt;b&lt;&lt;" = "&lt;&lt;sum&lt;&lt;endl;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文本框 5"/>
          <p:cNvSpPr/>
          <p:nvPr/>
        </p:nvSpPr>
        <p:spPr>
          <a:xfrm>
            <a:off x="4730400" y="3107160"/>
            <a:ext cx="8020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Run the following command in your terminal and see what happens: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6" name="图片 8" descr=""/>
          <p:cNvPicPr/>
          <p:nvPr/>
        </p:nvPicPr>
        <p:blipFill>
          <a:blip r:embed="rId1"/>
          <a:stretch/>
        </p:blipFill>
        <p:spPr>
          <a:xfrm>
            <a:off x="5931000" y="3744720"/>
            <a:ext cx="5619240" cy="99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Commonly used data types: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float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Declaring floating point numbers and doing simple arithmetic operations: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矩形 4"/>
          <p:cNvSpPr/>
          <p:nvPr/>
        </p:nvSpPr>
        <p:spPr>
          <a:xfrm>
            <a:off x="1094760" y="2260080"/>
            <a:ext cx="4090320" cy="396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文本框 7"/>
          <p:cNvSpPr/>
          <p:nvPr/>
        </p:nvSpPr>
        <p:spPr>
          <a:xfrm>
            <a:off x="1132200" y="2260080"/>
            <a:ext cx="423072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using std::cout;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using std::endl;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main()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float a = 1234567.0;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float b = 1.0;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float sum = a+b;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cout&lt;&lt;a&lt;&lt;" + "&lt;&lt;b&lt;&lt;" = "&lt;&lt;sum&lt;&lt;endl;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1" name="图片 8" descr=""/>
          <p:cNvPicPr/>
          <p:nvPr/>
        </p:nvPicPr>
        <p:blipFill>
          <a:blip r:embed="rId1"/>
          <a:stretch/>
        </p:blipFill>
        <p:spPr>
          <a:xfrm>
            <a:off x="5937120" y="3771360"/>
            <a:ext cx="5590800" cy="914040"/>
          </a:xfrm>
          <a:prstGeom prst="rect">
            <a:avLst/>
          </a:prstGeom>
          <a:ln w="0">
            <a:noFill/>
          </a:ln>
        </p:spPr>
      </p:pic>
      <p:sp>
        <p:nvSpPr>
          <p:cNvPr id="192" name="文本框 9"/>
          <p:cNvSpPr/>
          <p:nvPr/>
        </p:nvSpPr>
        <p:spPr>
          <a:xfrm>
            <a:off x="4730400" y="3107160"/>
            <a:ext cx="8020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Run the following command in your terminal and see what happens: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Integer overflow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Integers are stored in memory as a few number of bytes.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range of integers that can be properly represented is limited.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Calculating numbers outside this range causes errors.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Conversion between char and integer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character type of c++ is char.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Char and int can be converted.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Characters are a type of integers in memory.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矩形 4"/>
          <p:cNvSpPr/>
          <p:nvPr/>
        </p:nvSpPr>
        <p:spPr>
          <a:xfrm>
            <a:off x="1094760" y="2598480"/>
            <a:ext cx="4385520" cy="2976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文本框 3"/>
          <p:cNvSpPr/>
          <p:nvPr/>
        </p:nvSpPr>
        <p:spPr>
          <a:xfrm>
            <a:off x="1127880" y="2604240"/>
            <a:ext cx="472536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#include &lt;cstdio&gt;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main()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char c = 'C';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i = c;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printf("Convert '%c' to integer: %d\n", c, i 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9" name="图片 6" descr=""/>
          <p:cNvPicPr/>
          <p:nvPr/>
        </p:nvPicPr>
        <p:blipFill>
          <a:blip r:embed="rId1"/>
          <a:stretch/>
        </p:blipFill>
        <p:spPr>
          <a:xfrm>
            <a:off x="5916240" y="3789000"/>
            <a:ext cx="5514480" cy="914040"/>
          </a:xfrm>
          <a:prstGeom prst="rect">
            <a:avLst/>
          </a:prstGeom>
          <a:ln w="0">
            <a:noFill/>
          </a:ln>
        </p:spPr>
      </p:pic>
      <p:sp>
        <p:nvSpPr>
          <p:cNvPr id="200" name="文本框 9"/>
          <p:cNvSpPr/>
          <p:nvPr/>
        </p:nvSpPr>
        <p:spPr>
          <a:xfrm>
            <a:off x="4730400" y="3296880"/>
            <a:ext cx="8020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Run the following command in your terminal and see what happens: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7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Conversion between char and integer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already know the integer value of character ‘C’, but why?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ASCII table.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 4"/>
          <p:cNvSpPr/>
          <p:nvPr/>
        </p:nvSpPr>
        <p:spPr>
          <a:xfrm>
            <a:off x="1095480" y="2548800"/>
            <a:ext cx="4762800" cy="357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376640" y="264240"/>
            <a:ext cx="10515240" cy="83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Floating point precision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838080" y="1326960"/>
            <a:ext cx="11053440" cy="484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range of floating point numbers is also limited.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Floating point numbers also have precision problems.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文本框 3"/>
          <p:cNvSpPr/>
          <p:nvPr/>
        </p:nvSpPr>
        <p:spPr>
          <a:xfrm>
            <a:off x="1087200" y="2484720"/>
            <a:ext cx="490644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using std::cout;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using std::endl;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main()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float a = 0.1;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float sum = a+a+a+a+a+a+a+a+a+a;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cout&lt;&lt;"sum: "&lt;&lt;sum&lt;&lt;endl;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cout&lt;&lt;"sum equals to 1? "&lt;&lt;(sum==1.0)&lt;&lt;endl;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文本框 5"/>
          <p:cNvSpPr/>
          <p:nvPr/>
        </p:nvSpPr>
        <p:spPr>
          <a:xfrm>
            <a:off x="6084720" y="2967840"/>
            <a:ext cx="5070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Try the code on the left to see what happens.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Note that (sum==1.0) is a bool value, 1 means “true” and 0 means “false”.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8" name="图片 6" descr=""/>
          <p:cNvPicPr/>
          <p:nvPr/>
        </p:nvPicPr>
        <p:blipFill>
          <a:blip r:embed="rId1"/>
          <a:stretch/>
        </p:blipFill>
        <p:spPr>
          <a:xfrm>
            <a:off x="6084720" y="4093200"/>
            <a:ext cx="5590800" cy="87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1"/>
          <p:cNvSpPr/>
          <p:nvPr/>
        </p:nvSpPr>
        <p:spPr>
          <a:xfrm>
            <a:off x="1024920" y="1710720"/>
            <a:ext cx="78757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Using member functions of ios class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0" name="TextBox 11"/>
          <p:cNvSpPr/>
          <p:nvPr/>
        </p:nvSpPr>
        <p:spPr>
          <a:xfrm>
            <a:off x="2009880" y="2593800"/>
            <a:ext cx="82188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1. cout.setf( fmtflags, fmtflags)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1" name="Picture 2" descr=""/>
          <p:cNvPicPr/>
          <p:nvPr/>
        </p:nvPicPr>
        <p:blipFill>
          <a:blip r:embed="rId1"/>
          <a:stretch/>
        </p:blipFill>
        <p:spPr>
          <a:xfrm>
            <a:off x="2135520" y="3055320"/>
            <a:ext cx="7502040" cy="3283200"/>
          </a:xfrm>
          <a:prstGeom prst="rect">
            <a:avLst/>
          </a:prstGeom>
          <a:ln w="0">
            <a:noFill/>
          </a:ln>
        </p:spPr>
      </p:pic>
      <p:sp>
        <p:nvSpPr>
          <p:cNvPr id="212" name="TextBox 4"/>
          <p:cNvSpPr/>
          <p:nvPr/>
        </p:nvSpPr>
        <p:spPr>
          <a:xfrm>
            <a:off x="763200" y="27720"/>
            <a:ext cx="1075932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C++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provides two methods to control the </a:t>
            </a:r>
            <a:r>
              <a:rPr b="1" lang="en-US" sz="2800" spc="-1" strike="noStrike">
                <a:solidFill>
                  <a:srgbClr val="00b0f0"/>
                </a:solidFill>
                <a:latin typeface="Calibri"/>
              </a:rPr>
              <a:t>output formats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Using member functions of ios class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Using iomanip manipulators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LibreOffice/7.2.3.1$Linux_X86_64 LibreOffice_project/7b257967b9cd574cb72598999edde852baa10d80</Application>
  <AppVersion>15.0000</AppVersion>
  <Words>6102</Words>
  <Paragraphs>266</Paragraphs>
  <Company>Southern University of Science and Technology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2020-09-05T08:11:00Z</dcterms:created>
  <dc:creator>Shiqi Yu</dc:creator>
  <dc:description/>
  <dc:language>en-US</dc:language>
  <cp:lastModifiedBy/>
  <dcterms:modified xsi:type="dcterms:W3CDTF">2021-11-25T17:57:48Z</dcterms:modified>
  <cp:revision>236</cp:revision>
  <dc:subject/>
  <dc:title>C/C++ Program Design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  <property fmtid="{D5CDD505-2E9C-101B-9397-08002B2CF9AE}" pid="4" name="Notes">
    <vt:i4>3</vt:i4>
  </property>
  <property fmtid="{D5CDD505-2E9C-101B-9397-08002B2CF9AE}" pid="5" name="PresentationFormat">
    <vt:lpwstr>宽屏</vt:lpwstr>
  </property>
  <property fmtid="{D5CDD505-2E9C-101B-9397-08002B2CF9AE}" pid="6" name="Slides">
    <vt:i4>20</vt:i4>
  </property>
</Properties>
</file>