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4"/>
  </p:notesMasterIdLst>
  <p:sldIdLst>
    <p:sldId id="256" r:id="rId3"/>
    <p:sldId id="477" r:id="rId4"/>
    <p:sldId id="577" r:id="rId5"/>
    <p:sldId id="578" r:id="rId6"/>
    <p:sldId id="594" r:id="rId7"/>
    <p:sldId id="595" r:id="rId8"/>
    <p:sldId id="611" r:id="rId9"/>
    <p:sldId id="627" r:id="rId10"/>
    <p:sldId id="628" r:id="rId11"/>
    <p:sldId id="629" r:id="rId12"/>
    <p:sldId id="630" r:id="rId13"/>
    <p:sldId id="631" r:id="rId14"/>
    <p:sldId id="633" r:id="rId15"/>
    <p:sldId id="636" r:id="rId16"/>
    <p:sldId id="478" r:id="rId17"/>
    <p:sldId id="435" r:id="rId18"/>
    <p:sldId id="436" r:id="rId19"/>
    <p:sldId id="437" r:id="rId20"/>
    <p:sldId id="438" r:id="rId21"/>
    <p:sldId id="491" r:id="rId22"/>
    <p:sldId id="568" r:id="rId23"/>
    <p:sldId id="569" r:id="rId24"/>
    <p:sldId id="442" r:id="rId25"/>
    <p:sldId id="443" r:id="rId26"/>
    <p:sldId id="570" r:id="rId27"/>
    <p:sldId id="486" r:id="rId28"/>
    <p:sldId id="571" r:id="rId29"/>
    <p:sldId id="446" r:id="rId30"/>
    <p:sldId id="572" r:id="rId31"/>
    <p:sldId id="637" r:id="rId32"/>
    <p:sldId id="63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82" d="100"/>
          <a:sy n="82" d="100"/>
        </p:scale>
        <p:origin x="21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2021/9/17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16</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21</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22</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23</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24</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25</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2021/9/17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2021/9/17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rilliant.org/wiki/karatsuba-algorith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qt.io/hom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16.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7.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11.bin"/><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13.bin"/><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15.bin"/><Relationship Id="rId4" Type="http://schemas.openxmlformats.org/officeDocument/2006/relationships/image" Target="../media/image27.wmf"/></Relationships>
</file>

<file path=ppt/slides/_rels/slide2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6.bin"/><Relationship Id="rId1" Type="http://schemas.openxmlformats.org/officeDocument/2006/relationships/slideLayout" Target="../slideLayouts/slideLayout7.xml"/><Relationship Id="rId5" Type="http://schemas.openxmlformats.org/officeDocument/2006/relationships/image" Target="../media/image30.wmf"/><Relationship Id="rId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32.wmf"/><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3, </a:t>
            </a:r>
            <a:r>
              <a:rPr lang="en-US" altLang="zh-CN" sz="3600" dirty="0">
                <a:latin typeface="Franklin Gothic Medium" panose="020B0603020102020204" pitchFamily="34" charset="0"/>
              </a:rPr>
              <a:t>Loops and Branching Statements</a:t>
            </a: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王大兴，廖琪梅</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Making a calculator: Performance issue</a:t>
            </a:r>
            <a:endParaRPr lang="zh-CN" altLang="en-US"/>
          </a:p>
        </p:txBody>
      </p:sp>
      <p:sp>
        <p:nvSpPr>
          <p:cNvPr id="3" name="内容占位符 2"/>
          <p:cNvSpPr>
            <a:spLocks noGrp="1"/>
          </p:cNvSpPr>
          <p:nvPr>
            <p:ph idx="1"/>
          </p:nvPr>
        </p:nvSpPr>
        <p:spPr/>
        <p:txBody>
          <a:bodyPr/>
          <a:lstStyle/>
          <a:p>
            <a:r>
              <a:rPr lang="en-US" altLang="zh-CN"/>
              <a:t>How to do multiplycations with reversely arranged array?</a:t>
            </a:r>
          </a:p>
          <a:p>
            <a:r>
              <a:rPr lang="en-US" altLang="zh-CN"/>
              <a:t>Suppose a and b both have length n, the following code takes O(n</a:t>
            </a:r>
            <a:r>
              <a:rPr lang="en-US" altLang="zh-CN" baseline="30000"/>
              <a:t>2</a:t>
            </a:r>
            <a:r>
              <a:rPr lang="en-US" altLang="zh-CN"/>
              <a:t>)</a:t>
            </a:r>
          </a:p>
        </p:txBody>
      </p:sp>
      <p:sp>
        <p:nvSpPr>
          <p:cNvPr id="7" name="矩形 6"/>
          <p:cNvSpPr/>
          <p:nvPr/>
        </p:nvSpPr>
        <p:spPr>
          <a:xfrm>
            <a:off x="2416175" y="2639060"/>
            <a:ext cx="6212840" cy="395160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416175" y="2639060"/>
            <a:ext cx="6118860" cy="3969385"/>
          </a:xfrm>
          <a:prstGeom prst="rect">
            <a:avLst/>
          </a:prstGeom>
          <a:noFill/>
        </p:spPr>
        <p:txBody>
          <a:bodyPr wrap="square" rtlCol="0">
            <a:spAutoFit/>
          </a:bodyPr>
          <a:lstStyle/>
          <a:p>
            <a:r>
              <a:rPr lang="en-US" altLang="zh-CN" sz="2800"/>
              <a:t>for ( int i = 0; i &lt; a_size; ++ i ) {</a:t>
            </a:r>
          </a:p>
          <a:p>
            <a:r>
              <a:rPr lang="en-US" altLang="zh-CN" sz="2800"/>
              <a:t>        for( int j = 0; j &lt; b_size; ++ j ) {</a:t>
            </a:r>
          </a:p>
          <a:p>
            <a:r>
              <a:rPr lang="en-US" altLang="zh-CN" sz="2800"/>
              <a:t>                c[i+j] += a[i]*b[j];</a:t>
            </a:r>
          </a:p>
          <a:p>
            <a:r>
              <a:rPr lang="en-US" altLang="zh-CN" sz="2800"/>
              <a:t>                if( c[i+j] &gt;= 10 ) {</a:t>
            </a:r>
          </a:p>
          <a:p>
            <a:r>
              <a:rPr lang="en-US" altLang="zh-CN" sz="2800"/>
              <a:t>                        c[i+j+1] += c[i+j]/10;</a:t>
            </a:r>
          </a:p>
          <a:p>
            <a:r>
              <a:rPr lang="en-US" altLang="zh-CN" sz="2800"/>
              <a:t>                        c[i+j] = c[i+j] % 10;</a:t>
            </a:r>
          </a:p>
          <a:p>
            <a:r>
              <a:rPr lang="en-US" altLang="zh-CN" sz="2800"/>
              <a:t>                }</a:t>
            </a:r>
          </a:p>
          <a:p>
            <a:r>
              <a:rPr lang="en-US" altLang="zh-CN" sz="2800"/>
              <a:t>        }</a:t>
            </a:r>
          </a:p>
          <a:p>
            <a:r>
              <a:rPr lang="en-US" altLang="zh-CN" sz="280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Making a calculator: Performance issue</a:t>
            </a:r>
            <a:endParaRPr lang="zh-CN" altLang="en-US"/>
          </a:p>
        </p:txBody>
      </p:sp>
      <p:sp>
        <p:nvSpPr>
          <p:cNvPr id="3" name="内容占位符 2"/>
          <p:cNvSpPr>
            <a:spLocks noGrp="1"/>
          </p:cNvSpPr>
          <p:nvPr>
            <p:ph idx="1"/>
          </p:nvPr>
        </p:nvSpPr>
        <p:spPr/>
        <p:txBody>
          <a:bodyPr/>
          <a:lstStyle/>
          <a:p>
            <a:r>
              <a:rPr lang="en-US" altLang="zh-CN">
                <a:sym typeface="+mn-ea"/>
              </a:rPr>
              <a:t>How to do multiplycations with reversely arranged array?</a:t>
            </a:r>
          </a:p>
          <a:p>
            <a:r>
              <a:rPr lang="en-US" altLang="zh-CN"/>
              <a:t>Karatsuba algorithm has running time about Θ(n</a:t>
            </a:r>
            <a:r>
              <a:rPr lang="en-US" altLang="zh-CN" baseline="30000"/>
              <a:t>1.585</a:t>
            </a:r>
            <a:r>
              <a:rPr lang="en-US" altLang="zh-CN"/>
              <a:t>) for large array.</a:t>
            </a:r>
          </a:p>
          <a:p>
            <a:r>
              <a:rPr lang="en-US" altLang="zh-CN">
                <a:hlinkClick r:id="rId2" action="ppaction://hlinkfile"/>
              </a:rPr>
              <a:t>https://brilliant.org/wiki/karatsuba-algorithm/</a:t>
            </a:r>
          </a:p>
          <a:p>
            <a:endParaRPr lang="en-US" altLang="zh-CN"/>
          </a:p>
          <a:p>
            <a:r>
              <a:rPr lang="en-US" altLang="zh-CN"/>
              <a:t>For larger array, you may choose Toom Cook 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Making a calculator: User interface</a:t>
            </a:r>
            <a:endParaRPr lang="zh-CN" altLang="en-US"/>
          </a:p>
        </p:txBody>
      </p:sp>
      <p:sp>
        <p:nvSpPr>
          <p:cNvPr id="3" name="内容占位符 2"/>
          <p:cNvSpPr>
            <a:spLocks noGrp="1"/>
          </p:cNvSpPr>
          <p:nvPr>
            <p:ph idx="1"/>
          </p:nvPr>
        </p:nvSpPr>
        <p:spPr/>
        <p:txBody>
          <a:bodyPr/>
          <a:lstStyle/>
          <a:p>
            <a:r>
              <a:rPr lang="en-US" altLang="zh-CN"/>
              <a:t>You may want to use some GUI framework for better look.</a:t>
            </a:r>
          </a:p>
          <a:p>
            <a:r>
              <a:rPr lang="en-US" altLang="zh-CN"/>
              <a:t>Possible choice: </a:t>
            </a:r>
            <a:r>
              <a:rPr lang="en-US" altLang="zh-CN">
                <a:hlinkClick r:id="rId2" action="ppaction://hlinkfile"/>
              </a:rPr>
              <a:t>https://www.qt.io/home</a:t>
            </a:r>
          </a:p>
          <a:p>
            <a:endParaRPr lang="en-US" altLang="zh-CN">
              <a:sym typeface="+mn-ea"/>
            </a:endParaRPr>
          </a:p>
          <a:p>
            <a:r>
              <a:rPr lang="en-US" altLang="zh-CN">
                <a:sym typeface="+mn-ea"/>
              </a:rPr>
              <a:t>Or if you use command line:</a:t>
            </a:r>
            <a:endParaRPr lang="en-US" altLang="zh-CN"/>
          </a:p>
          <a:p>
            <a:pPr marL="0" indent="0">
              <a:buNone/>
            </a:pPr>
            <a:endParaRPr lang="en-US" altLang="zh-CN"/>
          </a:p>
        </p:txBody>
      </p:sp>
      <p:pic>
        <p:nvPicPr>
          <p:cNvPr id="4" name="图片 3"/>
          <p:cNvPicPr>
            <a:picLocks noChangeAspect="1"/>
          </p:cNvPicPr>
          <p:nvPr/>
        </p:nvPicPr>
        <p:blipFill>
          <a:blip r:embed="rId3"/>
          <a:stretch>
            <a:fillRect/>
          </a:stretch>
        </p:blipFill>
        <p:spPr>
          <a:xfrm>
            <a:off x="6414135" y="3971925"/>
            <a:ext cx="4114165" cy="1399540"/>
          </a:xfrm>
          <a:prstGeom prst="rect">
            <a:avLst/>
          </a:prstGeom>
        </p:spPr>
      </p:pic>
      <p:sp>
        <p:nvSpPr>
          <p:cNvPr id="7" name="矩形 6"/>
          <p:cNvSpPr/>
          <p:nvPr/>
        </p:nvSpPr>
        <p:spPr>
          <a:xfrm>
            <a:off x="1231900" y="3471545"/>
            <a:ext cx="4391025" cy="287909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274445" y="3479800"/>
            <a:ext cx="4727575" cy="2861310"/>
          </a:xfrm>
          <a:prstGeom prst="rect">
            <a:avLst/>
          </a:prstGeom>
          <a:noFill/>
        </p:spPr>
        <p:txBody>
          <a:bodyPr wrap="square" rtlCol="0">
            <a:spAutoFit/>
          </a:bodyPr>
          <a:lstStyle/>
          <a:p>
            <a:r>
              <a:rPr lang="zh-CN" altLang="en-US"/>
              <a:t>int main() {</a:t>
            </a:r>
          </a:p>
          <a:p>
            <a:r>
              <a:rPr lang="zh-CN" altLang="en-US"/>
              <a:t>    char a[20];</a:t>
            </a:r>
          </a:p>
          <a:p>
            <a:r>
              <a:rPr lang="zh-CN" altLang="en-US"/>
              <a:t>    char b[20];</a:t>
            </a:r>
          </a:p>
          <a:p>
            <a:r>
              <a:rPr lang="zh-CN" altLang="en-US"/>
              <a:t>    cout&lt;&lt;"Input the first number:"&lt;&lt;endl;</a:t>
            </a:r>
          </a:p>
          <a:p>
            <a:r>
              <a:rPr lang="zh-CN" altLang="en-US"/>
              <a:t>    cin&gt;&gt;a;</a:t>
            </a:r>
          </a:p>
          <a:p>
            <a:r>
              <a:rPr lang="zh-CN" altLang="en-US"/>
              <a:t>    cout&lt;&lt;"Input the second number:"&lt;&lt;endl;</a:t>
            </a:r>
          </a:p>
          <a:p>
            <a:r>
              <a:rPr lang="zh-CN" altLang="en-US"/>
              <a:t>    cin&gt;&gt;b;</a:t>
            </a:r>
          </a:p>
          <a:p>
            <a:endParaRPr lang="zh-CN" altLang="en-US"/>
          </a:p>
          <a:p>
            <a:r>
              <a:rPr lang="zh-CN" altLang="en-US"/>
              <a:t>return 0;</a:t>
            </a:r>
          </a:p>
          <a:p>
            <a:r>
              <a:rPr lang="zh-CN" altLang="en-US"/>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Making a calculator: User interface</a:t>
            </a:r>
            <a:endParaRPr lang="zh-CN" altLang="en-US"/>
          </a:p>
        </p:txBody>
      </p:sp>
      <p:sp>
        <p:nvSpPr>
          <p:cNvPr id="3" name="内容占位符 2"/>
          <p:cNvSpPr>
            <a:spLocks noGrp="1"/>
          </p:cNvSpPr>
          <p:nvPr>
            <p:ph idx="1"/>
          </p:nvPr>
        </p:nvSpPr>
        <p:spPr/>
        <p:txBody>
          <a:bodyPr/>
          <a:lstStyle/>
          <a:p>
            <a:r>
              <a:rPr lang="en-US" altLang="zh-CN">
                <a:sym typeface="+mn-ea"/>
              </a:rPr>
              <a:t>Or if you use command line:</a:t>
            </a:r>
          </a:p>
          <a:p>
            <a:endParaRPr lang="en-US" altLang="zh-CN"/>
          </a:p>
          <a:p>
            <a:r>
              <a:rPr lang="en-US" altLang="zh-CN"/>
              <a:t>How to deal with unexpected input?</a:t>
            </a:r>
          </a:p>
          <a:p>
            <a:pPr marL="0" indent="0">
              <a:buNone/>
            </a:pPr>
            <a:endParaRPr lang="en-US" altLang="zh-CN"/>
          </a:p>
        </p:txBody>
      </p:sp>
      <p:sp>
        <p:nvSpPr>
          <p:cNvPr id="7" name="矩形 6"/>
          <p:cNvSpPr/>
          <p:nvPr/>
        </p:nvSpPr>
        <p:spPr>
          <a:xfrm>
            <a:off x="1163320" y="3170555"/>
            <a:ext cx="4391025" cy="287909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63320" y="3188335"/>
            <a:ext cx="4727575" cy="2861310"/>
          </a:xfrm>
          <a:prstGeom prst="rect">
            <a:avLst/>
          </a:prstGeom>
          <a:noFill/>
        </p:spPr>
        <p:txBody>
          <a:bodyPr wrap="square" rtlCol="0">
            <a:spAutoFit/>
          </a:bodyPr>
          <a:lstStyle/>
          <a:p>
            <a:r>
              <a:rPr lang="zh-CN" altLang="en-US"/>
              <a:t>int main() {</a:t>
            </a:r>
          </a:p>
          <a:p>
            <a:r>
              <a:rPr lang="zh-CN" altLang="en-US"/>
              <a:t>    char a[20];</a:t>
            </a:r>
          </a:p>
          <a:p>
            <a:r>
              <a:rPr lang="zh-CN" altLang="en-US"/>
              <a:t>    char b[20];</a:t>
            </a:r>
          </a:p>
          <a:p>
            <a:r>
              <a:rPr lang="zh-CN" altLang="en-US"/>
              <a:t>    cout&lt;&lt;"Input the first number:"&lt;&lt;endl;</a:t>
            </a:r>
          </a:p>
          <a:p>
            <a:r>
              <a:rPr lang="zh-CN" altLang="en-US"/>
              <a:t>    cin&gt;&gt;a;</a:t>
            </a:r>
          </a:p>
          <a:p>
            <a:r>
              <a:rPr lang="zh-CN" altLang="en-US"/>
              <a:t>    cout&lt;&lt;"Input the second number:"&lt;&lt;endl;</a:t>
            </a:r>
          </a:p>
          <a:p>
            <a:r>
              <a:rPr lang="zh-CN" altLang="en-US"/>
              <a:t>    cin&gt;&gt;b;</a:t>
            </a:r>
          </a:p>
          <a:p>
            <a:endParaRPr lang="zh-CN" altLang="en-US"/>
          </a:p>
          <a:p>
            <a:r>
              <a:rPr lang="zh-CN" altLang="en-US"/>
              <a:t>return 0;</a:t>
            </a:r>
          </a:p>
          <a:p>
            <a:r>
              <a:rPr lang="zh-CN" altLang="en-US"/>
              <a:t>}</a:t>
            </a:r>
          </a:p>
        </p:txBody>
      </p:sp>
      <p:pic>
        <p:nvPicPr>
          <p:cNvPr id="5" name="图片 4"/>
          <p:cNvPicPr>
            <a:picLocks noChangeAspect="1"/>
          </p:cNvPicPr>
          <p:nvPr/>
        </p:nvPicPr>
        <p:blipFill>
          <a:blip r:embed="rId2"/>
          <a:stretch>
            <a:fillRect/>
          </a:stretch>
        </p:blipFill>
        <p:spPr>
          <a:xfrm>
            <a:off x="5694680" y="3170555"/>
            <a:ext cx="6353175" cy="133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Making a calculator: User interface</a:t>
            </a:r>
            <a:endParaRPr lang="zh-CN" altLang="en-US"/>
          </a:p>
        </p:txBody>
      </p:sp>
      <p:sp>
        <p:nvSpPr>
          <p:cNvPr id="3" name="内容占位符 2"/>
          <p:cNvSpPr>
            <a:spLocks noGrp="1"/>
          </p:cNvSpPr>
          <p:nvPr>
            <p:ph idx="1"/>
          </p:nvPr>
        </p:nvSpPr>
        <p:spPr/>
        <p:txBody>
          <a:bodyPr/>
          <a:lstStyle/>
          <a:p>
            <a:r>
              <a:rPr lang="en-US" altLang="zh-CN"/>
              <a:t>How to deal with unexpected input?</a:t>
            </a:r>
          </a:p>
          <a:p>
            <a:pPr marL="0" indent="0">
              <a:buNone/>
            </a:pPr>
            <a:endParaRPr lang="en-US" altLang="zh-CN"/>
          </a:p>
        </p:txBody>
      </p:sp>
      <p:sp>
        <p:nvSpPr>
          <p:cNvPr id="7" name="矩形 6"/>
          <p:cNvSpPr/>
          <p:nvPr/>
        </p:nvSpPr>
        <p:spPr>
          <a:xfrm>
            <a:off x="1068705" y="1998345"/>
            <a:ext cx="4391025" cy="296862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68705" y="1998345"/>
            <a:ext cx="4727575" cy="2861310"/>
          </a:xfrm>
          <a:prstGeom prst="rect">
            <a:avLst/>
          </a:prstGeom>
          <a:noFill/>
        </p:spPr>
        <p:txBody>
          <a:bodyPr wrap="square" rtlCol="0">
            <a:spAutoFit/>
          </a:bodyPr>
          <a:lstStyle/>
          <a:p>
            <a:r>
              <a:rPr lang="zh-CN" altLang="en-US"/>
              <a:t>#include &lt;iostream&gt;</a:t>
            </a:r>
          </a:p>
          <a:p>
            <a:r>
              <a:rPr lang="zh-CN" altLang="en-US"/>
              <a:t>#include &lt;iomanip&gt;</a:t>
            </a:r>
          </a:p>
          <a:p>
            <a:r>
              <a:rPr lang="zh-CN" altLang="en-US"/>
              <a:t>using namespace std;</a:t>
            </a:r>
          </a:p>
          <a:p>
            <a:endParaRPr lang="zh-CN" altLang="en-US"/>
          </a:p>
          <a:p>
            <a:r>
              <a:rPr lang="zh-CN" altLang="en-US"/>
              <a:t>int main() {</a:t>
            </a:r>
          </a:p>
          <a:p>
            <a:r>
              <a:rPr lang="zh-CN" altLang="en-US"/>
              <a:t>    char a[20];</a:t>
            </a:r>
          </a:p>
          <a:p>
            <a:r>
              <a:rPr lang="zh-CN" altLang="en-US"/>
              <a:t>    cout&lt;&lt;"Input the first number:"&lt;&lt;endl;</a:t>
            </a:r>
          </a:p>
          <a:p>
            <a:r>
              <a:rPr lang="zh-CN" altLang="en-US"/>
              <a:t>    cin &gt;&gt; setw(20) &gt;&gt; a;</a:t>
            </a:r>
          </a:p>
          <a:p>
            <a:r>
              <a:rPr lang="zh-CN" altLang="en-US"/>
              <a:t>return 0;</a:t>
            </a:r>
          </a:p>
          <a:p>
            <a:r>
              <a:rPr lang="zh-CN" altLang="en-US"/>
              <a:t>}</a:t>
            </a:r>
          </a:p>
        </p:txBody>
      </p:sp>
      <p:pic>
        <p:nvPicPr>
          <p:cNvPr id="4" name="图片 3"/>
          <p:cNvPicPr>
            <a:picLocks noChangeAspect="1"/>
          </p:cNvPicPr>
          <p:nvPr/>
        </p:nvPicPr>
        <p:blipFill>
          <a:blip r:embed="rId2"/>
          <a:stretch>
            <a:fillRect/>
          </a:stretch>
        </p:blipFill>
        <p:spPr>
          <a:xfrm>
            <a:off x="5796280" y="2465705"/>
            <a:ext cx="4980305" cy="1762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sym typeface="+mn-ea"/>
              </a:rPr>
              <a:t>Makefile</a:t>
            </a:r>
            <a:endParaRPr lang="zh-CN" altLang="en-US" dirty="0"/>
          </a:p>
        </p:txBody>
      </p:sp>
      <p:sp>
        <p:nvSpPr>
          <p:cNvPr id="10" name="TextBox 1"/>
          <p:cNvSpPr txBox="1"/>
          <p:nvPr/>
        </p:nvSpPr>
        <p:spPr>
          <a:xfrm>
            <a:off x="670863" y="1675464"/>
            <a:ext cx="3513180" cy="612239"/>
          </a:xfrm>
          <a:prstGeom prst="rect">
            <a:avLst/>
          </a:prstGeom>
          <a:noFill/>
        </p:spPr>
        <p:txBody>
          <a:bodyPr wrap="none" lIns="118637" tIns="59319" rIns="118637" bIns="59319" rtlCol="0">
            <a:spAutoFit/>
          </a:bodyPr>
          <a:lstStyle/>
          <a:p>
            <a:pPr defTabSz="1186180"/>
            <a:r>
              <a:rPr lang="en-US" altLang="zh-CN" sz="3200" dirty="0">
                <a:solidFill>
                  <a:prstClr val="black"/>
                </a:solidFill>
                <a:latin typeface="Calibri" panose="020F0502020204030204"/>
                <a:ea typeface="宋体" panose="02010600030101010101" pitchFamily="2" charset="-122"/>
              </a:rPr>
              <a:t>What is a </a:t>
            </a:r>
            <a:r>
              <a:rPr lang="en-US" altLang="zh-CN" sz="3200" dirty="0" err="1">
                <a:solidFill>
                  <a:prstClr val="black"/>
                </a:solidFill>
                <a:latin typeface="Calibri" panose="020F0502020204030204"/>
                <a:ea typeface="宋体" panose="02010600030101010101" pitchFamily="2" charset="-122"/>
              </a:rPr>
              <a:t>Makefile</a:t>
            </a:r>
            <a:r>
              <a:rPr lang="en-US" altLang="zh-CN" sz="3200" dirty="0">
                <a:solidFill>
                  <a:prstClr val="black"/>
                </a:solidFill>
                <a:latin typeface="Calibri" panose="020F0502020204030204"/>
                <a:ea typeface="宋体" panose="02010600030101010101" pitchFamily="2" charset="-122"/>
              </a:rPr>
              <a:t>?</a:t>
            </a:r>
            <a:endParaRPr lang="zh-CN" altLang="en-US" sz="3200" dirty="0">
              <a:solidFill>
                <a:prstClr val="black"/>
              </a:solidFill>
              <a:latin typeface="Calibri" panose="020F0502020204030204"/>
              <a:ea typeface="宋体" panose="02010600030101010101" pitchFamily="2" charset="-122"/>
            </a:endParaRPr>
          </a:p>
        </p:txBody>
      </p:sp>
      <p:sp>
        <p:nvSpPr>
          <p:cNvPr id="11" name="TextBox 8"/>
          <p:cNvSpPr txBox="1"/>
          <p:nvPr/>
        </p:nvSpPr>
        <p:spPr>
          <a:xfrm>
            <a:off x="751481" y="2561256"/>
            <a:ext cx="10642660" cy="1597124"/>
          </a:xfrm>
          <a:prstGeom prst="rect">
            <a:avLst/>
          </a:prstGeom>
          <a:noFill/>
        </p:spPr>
        <p:txBody>
          <a:bodyPr wrap="square" lIns="118637" tIns="59319" rIns="118637" bIns="59319" rtlCol="0">
            <a:spAutoFit/>
          </a:bodyPr>
          <a:lstStyle/>
          <a:p>
            <a:pPr defTabSz="1186180"/>
            <a:r>
              <a:rPr lang="en-US" altLang="zh-CN" sz="2400" b="1" dirty="0" err="1">
                <a:solidFill>
                  <a:srgbClr val="00B0F0"/>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 is a tool to simplify or to organize for compilation. </a:t>
            </a:r>
            <a:r>
              <a:rPr lang="en-US" altLang="zh-CN" sz="2400" b="1" dirty="0" err="1">
                <a:solidFill>
                  <a:srgbClr val="00B0F0"/>
                </a:solidFill>
                <a:latin typeface="Calibri" panose="020F0502020204030204"/>
                <a:ea typeface="宋体" panose="02010600030101010101" pitchFamily="2" charset="-122"/>
              </a:rPr>
              <a:t>Makefile</a:t>
            </a:r>
            <a:r>
              <a:rPr lang="en-US" altLang="zh-CN" sz="2400" b="1" dirty="0">
                <a:solidFill>
                  <a:srgbClr val="00B0F0"/>
                </a:solidFill>
                <a:latin typeface="Calibri" panose="020F0502020204030204"/>
                <a:ea typeface="宋体" panose="02010600030101010101" pitchFamily="2" charset="-122"/>
              </a:rPr>
              <a:t> is a</a:t>
            </a:r>
          </a:p>
          <a:p>
            <a:pPr defTabSz="1186180"/>
            <a:r>
              <a:rPr lang="en-US" altLang="zh-CN" sz="2400" b="1" dirty="0">
                <a:solidFill>
                  <a:srgbClr val="00B0F0"/>
                </a:solidFill>
                <a:latin typeface="Calibri" panose="020F0502020204030204"/>
                <a:ea typeface="宋体" panose="02010600030101010101" pitchFamily="2" charset="-122"/>
              </a:rPr>
              <a:t>set of commands with variable names and targets .</a:t>
            </a:r>
            <a:r>
              <a:rPr lang="en-US" altLang="zh-CN" sz="2400" dirty="0">
                <a:solidFill>
                  <a:prstClr val="black"/>
                </a:solidFill>
                <a:latin typeface="Calibri" panose="020F0502020204030204"/>
                <a:ea typeface="宋体" panose="02010600030101010101" pitchFamily="2" charset="-122"/>
              </a:rPr>
              <a:t> You can compile your</a:t>
            </a:r>
          </a:p>
          <a:p>
            <a:pPr defTabSz="1186180"/>
            <a:r>
              <a:rPr lang="en-US" altLang="zh-CN" sz="2400" dirty="0">
                <a:solidFill>
                  <a:prstClr val="black"/>
                </a:solidFill>
                <a:latin typeface="Calibri" panose="020F0502020204030204"/>
                <a:ea typeface="宋体" panose="02010600030101010101" pitchFamily="2" charset="-122"/>
              </a:rPr>
              <a:t>project(program) or only compile the update files in the  project by using </a:t>
            </a:r>
          </a:p>
          <a:p>
            <a:pPr defTabSz="1186180"/>
            <a:r>
              <a:rPr lang="en-US" altLang="zh-CN" sz="2400" dirty="0" err="1">
                <a:solidFill>
                  <a:prstClr val="black"/>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a:t>
            </a:r>
            <a:endParaRPr lang="zh-CN" altLang="en-US" sz="2400" dirty="0">
              <a:solidFill>
                <a:prstClr val="black"/>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13" y="274271"/>
            <a:ext cx="6798670" cy="541599"/>
          </a:xfrm>
          <a:prstGeom prst="rect">
            <a:avLst/>
          </a:prstGeom>
          <a:noFill/>
        </p:spPr>
        <p:txBody>
          <a:bodyPr wrap="none" lIns="107671" tIns="53836" rIns="107671" bIns="53836" rtlCol="0">
            <a:spAutoFit/>
          </a:bodyPr>
          <a:lstStyle/>
          <a:p>
            <a:pPr defTabSz="1076960"/>
            <a:r>
              <a:rPr lang="en-US" altLang="zh-CN" sz="2815" dirty="0">
                <a:solidFill>
                  <a:prstClr val="black"/>
                </a:solidFill>
                <a:latin typeface="Calibri" panose="020F0502020204030204"/>
                <a:ea typeface="宋体" panose="02010600030101010101" pitchFamily="2" charset="-122"/>
              </a:rPr>
              <a:t>Suppose we have four source files as follows:</a:t>
            </a:r>
            <a:endParaRPr lang="zh-CN" altLang="en-US" sz="2815" dirty="0">
              <a:solidFill>
                <a:prstClr val="black"/>
              </a:solidFill>
              <a:latin typeface="Calibri" panose="020F0502020204030204"/>
              <a:ea typeface="宋体" panose="02010600030101010101" pitchFamily="2" charset="-122"/>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464" y="4016954"/>
            <a:ext cx="3188783" cy="914596"/>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00" y="1011855"/>
            <a:ext cx="4365706" cy="2743786"/>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96" y="4016954"/>
            <a:ext cx="4518212" cy="248873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301109" y="5127535"/>
            <a:ext cx="6367398" cy="778779"/>
          </a:xfrm>
          <a:prstGeom prst="rect">
            <a:avLst/>
          </a:prstGeom>
          <a:noFill/>
        </p:spPr>
        <p:txBody>
          <a:bodyPr wrap="none" lIns="107671" tIns="53836" rIns="107671" bIns="53836" rtlCol="0">
            <a:spAutoFit/>
          </a:bodyPr>
          <a:lstStyle/>
          <a:p>
            <a:pPr defTabSz="1076960"/>
            <a:r>
              <a:rPr lang="en-US" altLang="zh-CN" sz="2175" dirty="0">
                <a:solidFill>
                  <a:prstClr val="black"/>
                </a:solidFill>
                <a:latin typeface="Calibri" panose="020F0502020204030204"/>
                <a:ea typeface="宋体" panose="02010600030101010101" pitchFamily="2" charset="-122"/>
              </a:rPr>
              <a:t>Normally, you can compile these files  by the following</a:t>
            </a:r>
          </a:p>
          <a:p>
            <a:pPr defTabSz="1076960"/>
            <a:r>
              <a:rPr lang="en-US" altLang="zh-CN" sz="2175" dirty="0">
                <a:solidFill>
                  <a:prstClr val="black"/>
                </a:solidFill>
                <a:latin typeface="Calibri" panose="020F0502020204030204"/>
                <a:ea typeface="宋体" panose="02010600030101010101" pitchFamily="2" charset="-122"/>
              </a:rPr>
              <a:t> command:</a:t>
            </a:r>
            <a:endParaRPr lang="zh-CN" altLang="en-US" sz="2175" dirty="0">
              <a:solidFill>
                <a:prstClr val="black"/>
              </a:solidFill>
              <a:latin typeface="Calibri" panose="020F0502020204030204"/>
              <a:ea typeface="宋体" panose="02010600030101010101" pitchFamily="2" charset="-122"/>
            </a:endParaRPr>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830" y="6042130"/>
            <a:ext cx="5497925" cy="32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5135" y="881198"/>
            <a:ext cx="6209713" cy="3072673"/>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7724" y="1325656"/>
            <a:ext cx="9596551" cy="1216719"/>
          </a:xfrm>
          <a:prstGeom prst="rect">
            <a:avLst/>
          </a:prstGeom>
          <a:noFill/>
        </p:spPr>
        <p:txBody>
          <a:bodyPr wrap="none" lIns="107671" tIns="53836" rIns="107671" bIns="53836" rtlCol="0">
            <a:spAutoFit/>
          </a:bodyPr>
          <a:lstStyle/>
          <a:p>
            <a:pPr defTabSz="1076960"/>
            <a:r>
              <a:rPr lang="en-US" altLang="zh-CN" sz="2400" dirty="0">
                <a:solidFill>
                  <a:prstClr val="black"/>
                </a:solidFill>
                <a:latin typeface="Calibri" panose="020F0502020204030204"/>
                <a:ea typeface="宋体" panose="02010600030101010101" pitchFamily="2" charset="-122"/>
              </a:rPr>
              <a:t>How about if there are hundreds of files need to compile? Do you think it is</a:t>
            </a:r>
          </a:p>
          <a:p>
            <a:pPr defTabSz="1076960"/>
            <a:r>
              <a:rPr lang="en-US" altLang="zh-CN" sz="2400" dirty="0">
                <a:solidFill>
                  <a:prstClr val="black"/>
                </a:solidFill>
                <a:latin typeface="Calibri" panose="020F0502020204030204"/>
                <a:ea typeface="宋体" panose="02010600030101010101" pitchFamily="2" charset="-122"/>
              </a:rPr>
              <a:t>comfortable to write g++ or </a:t>
            </a:r>
            <a:r>
              <a:rPr lang="en-US" altLang="zh-CN" sz="2400" dirty="0" err="1">
                <a:solidFill>
                  <a:prstClr val="black"/>
                </a:solidFill>
                <a:latin typeface="Calibri" panose="020F0502020204030204"/>
                <a:ea typeface="宋体" panose="02010600030101010101" pitchFamily="2" charset="-122"/>
              </a:rPr>
              <a:t>gcc</a:t>
            </a:r>
            <a:r>
              <a:rPr lang="en-US" altLang="zh-CN" sz="2400" dirty="0">
                <a:solidFill>
                  <a:prstClr val="black"/>
                </a:solidFill>
                <a:latin typeface="Calibri" panose="020F0502020204030204"/>
                <a:ea typeface="宋体" panose="02010600030101010101" pitchFamily="2" charset="-122"/>
              </a:rPr>
              <a:t> compilation command by mentioning  all</a:t>
            </a:r>
          </a:p>
          <a:p>
            <a:pPr defTabSz="1076960"/>
            <a:r>
              <a:rPr lang="en-US" altLang="zh-CN" sz="2400" dirty="0">
                <a:solidFill>
                  <a:prstClr val="black"/>
                </a:solidFill>
                <a:latin typeface="Calibri" panose="020F0502020204030204"/>
                <a:ea typeface="宋体" panose="02010600030101010101" pitchFamily="2" charset="-122"/>
              </a:rPr>
              <a:t>these hundreds file names? Now you can choose </a:t>
            </a:r>
            <a:r>
              <a:rPr lang="en-US" altLang="zh-CN" sz="2400" dirty="0" err="1">
                <a:solidFill>
                  <a:prstClr val="black"/>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a:t>
            </a:r>
            <a:endParaRPr lang="zh-CN" altLang="en-US" sz="2400" dirty="0">
              <a:solidFill>
                <a:prstClr val="black"/>
              </a:solidFill>
              <a:latin typeface="Calibri" panose="020F0502020204030204"/>
              <a:ea typeface="宋体" panose="02010600030101010101" pitchFamily="2" charset="-122"/>
            </a:endParaRPr>
          </a:p>
        </p:txBody>
      </p:sp>
      <p:sp>
        <p:nvSpPr>
          <p:cNvPr id="4" name="TextBox 3"/>
          <p:cNvSpPr txBox="1"/>
          <p:nvPr/>
        </p:nvSpPr>
        <p:spPr>
          <a:xfrm>
            <a:off x="1306688" y="3037806"/>
            <a:ext cx="9988133" cy="1586051"/>
          </a:xfrm>
          <a:prstGeom prst="rect">
            <a:avLst/>
          </a:prstGeom>
          <a:noFill/>
        </p:spPr>
        <p:txBody>
          <a:bodyPr wrap="none" lIns="107671" tIns="53836" rIns="107671" bIns="53836" rtlCol="0">
            <a:spAutoFit/>
          </a:bodyPr>
          <a:lstStyle/>
          <a:p>
            <a:pPr defTabSz="1076960"/>
            <a:r>
              <a:rPr lang="en-US" altLang="zh-CN" sz="2400" dirty="0">
                <a:solidFill>
                  <a:prstClr val="black"/>
                </a:solidFill>
                <a:latin typeface="Calibri" panose="020F0502020204030204"/>
                <a:ea typeface="宋体" panose="02010600030101010101" pitchFamily="2" charset="-122"/>
              </a:rPr>
              <a:t>The name of </a:t>
            </a:r>
            <a:r>
              <a:rPr lang="en-US" altLang="zh-CN" sz="2400" dirty="0" err="1">
                <a:solidFill>
                  <a:prstClr val="black"/>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 must be either </a:t>
            </a:r>
            <a:r>
              <a:rPr lang="en-US" altLang="zh-CN" sz="2400" b="1" dirty="0" err="1">
                <a:solidFill>
                  <a:srgbClr val="00B0F0"/>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 or </a:t>
            </a:r>
            <a:r>
              <a:rPr lang="en-US" altLang="zh-CN" sz="2400" b="1" dirty="0" err="1">
                <a:solidFill>
                  <a:srgbClr val="00B0F0"/>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  without extension.</a:t>
            </a:r>
          </a:p>
          <a:p>
            <a:pPr defTabSz="1076960"/>
            <a:r>
              <a:rPr lang="en-US" altLang="zh-CN" sz="2400" dirty="0">
                <a:solidFill>
                  <a:prstClr val="black"/>
                </a:solidFill>
                <a:latin typeface="Calibri" panose="020F0502020204030204"/>
                <a:ea typeface="宋体" panose="02010600030101010101" pitchFamily="2" charset="-122"/>
              </a:rPr>
              <a:t>You can write </a:t>
            </a:r>
            <a:r>
              <a:rPr lang="en-US" altLang="zh-CN" sz="2400" dirty="0" err="1">
                <a:solidFill>
                  <a:prstClr val="black"/>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 in any text editor. A rule of </a:t>
            </a:r>
            <a:r>
              <a:rPr lang="en-US" altLang="zh-CN" sz="2400" dirty="0" err="1">
                <a:solidFill>
                  <a:prstClr val="black"/>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 including three</a:t>
            </a:r>
          </a:p>
          <a:p>
            <a:pPr defTabSz="1076960"/>
            <a:r>
              <a:rPr lang="en-US" altLang="zh-CN" sz="2400" dirty="0">
                <a:solidFill>
                  <a:prstClr val="black"/>
                </a:solidFill>
                <a:latin typeface="Calibri" panose="020F0502020204030204"/>
                <a:ea typeface="宋体" panose="02010600030101010101" pitchFamily="2" charset="-122"/>
              </a:rPr>
              <a:t>elements: </a:t>
            </a:r>
            <a:r>
              <a:rPr lang="en-US" altLang="zh-CN" sz="2400" b="1" dirty="0">
                <a:solidFill>
                  <a:srgbClr val="00B0F0"/>
                </a:solidFill>
                <a:latin typeface="Calibri" panose="020F0502020204030204"/>
                <a:ea typeface="宋体" panose="02010600030101010101" pitchFamily="2" charset="-122"/>
              </a:rPr>
              <a:t>targets</a:t>
            </a:r>
            <a:r>
              <a:rPr lang="en-US" altLang="zh-CN" sz="2400" dirty="0">
                <a:solidFill>
                  <a:prstClr val="black"/>
                </a:solidFill>
                <a:latin typeface="Calibri" panose="020F0502020204030204"/>
                <a:ea typeface="宋体" panose="02010600030101010101" pitchFamily="2" charset="-122"/>
              </a:rPr>
              <a:t>, </a:t>
            </a:r>
            <a:r>
              <a:rPr lang="en-US" altLang="zh-CN" sz="2400" b="1" dirty="0">
                <a:solidFill>
                  <a:srgbClr val="00B0F0"/>
                </a:solidFill>
                <a:latin typeface="Calibri" panose="020F0502020204030204"/>
                <a:ea typeface="宋体" panose="02010600030101010101" pitchFamily="2" charset="-122"/>
              </a:rPr>
              <a:t>prerequisites</a:t>
            </a:r>
            <a:r>
              <a:rPr lang="en-US" altLang="zh-CN" sz="2400" dirty="0">
                <a:solidFill>
                  <a:prstClr val="black"/>
                </a:solidFill>
                <a:latin typeface="Calibri" panose="020F0502020204030204"/>
                <a:ea typeface="宋体" panose="02010600030101010101" pitchFamily="2" charset="-122"/>
              </a:rPr>
              <a:t> and </a:t>
            </a:r>
            <a:r>
              <a:rPr lang="en-US" altLang="zh-CN" sz="2400" b="1" dirty="0">
                <a:solidFill>
                  <a:srgbClr val="00B0F0"/>
                </a:solidFill>
                <a:latin typeface="Calibri" panose="020F0502020204030204"/>
                <a:ea typeface="宋体" panose="02010600030101010101" pitchFamily="2" charset="-122"/>
              </a:rPr>
              <a:t>commands</a:t>
            </a:r>
            <a:r>
              <a:rPr lang="en-US" altLang="zh-CN" sz="2400" dirty="0">
                <a:solidFill>
                  <a:prstClr val="black"/>
                </a:solidFill>
                <a:latin typeface="Calibri" panose="020F0502020204030204"/>
                <a:ea typeface="宋体" panose="02010600030101010101" pitchFamily="2" charset="-122"/>
              </a:rPr>
              <a:t>. There are many rules in the </a:t>
            </a:r>
          </a:p>
          <a:p>
            <a:pPr defTabSz="1076960"/>
            <a:r>
              <a:rPr lang="en-US" altLang="zh-CN" sz="2400" dirty="0" err="1">
                <a:solidFill>
                  <a:prstClr val="black"/>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a:t>
            </a:r>
            <a:endParaRPr lang="zh-CN" altLang="en-US" sz="2400" dirty="0">
              <a:solidFill>
                <a:prstClr val="black"/>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11575" y="1074570"/>
            <a:ext cx="9695168" cy="847387"/>
          </a:xfrm>
          <a:prstGeom prst="rect">
            <a:avLst/>
          </a:prstGeom>
          <a:noFill/>
        </p:spPr>
        <p:txBody>
          <a:bodyPr wrap="none" lIns="107671" tIns="53836" rIns="107671" bIns="53836" rtlCol="0">
            <a:spAutoFit/>
          </a:bodyPr>
          <a:lstStyle/>
          <a:p>
            <a:pPr defTabSz="1076960"/>
            <a:r>
              <a:rPr lang="en-US" altLang="zh-CN" sz="2400" dirty="0">
                <a:solidFill>
                  <a:prstClr val="black"/>
                </a:solidFill>
                <a:latin typeface="Calibri" panose="020F0502020204030204"/>
                <a:ea typeface="宋体" panose="02010600030101010101" pitchFamily="2" charset="-122"/>
              </a:rPr>
              <a:t>A </a:t>
            </a:r>
            <a:r>
              <a:rPr lang="en-US" altLang="zh-CN" sz="2400" dirty="0" err="1">
                <a:solidFill>
                  <a:prstClr val="black"/>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 consists of a set of rules. A rule including three elements: </a:t>
            </a:r>
            <a:r>
              <a:rPr lang="en-US" altLang="zh-CN" sz="2400" b="1" dirty="0">
                <a:solidFill>
                  <a:prstClr val="black"/>
                </a:solidFill>
                <a:latin typeface="Calibri" panose="020F0502020204030204"/>
                <a:ea typeface="宋体" panose="02010600030101010101" pitchFamily="2" charset="-122"/>
              </a:rPr>
              <a:t>target</a:t>
            </a:r>
            <a:r>
              <a:rPr lang="en-US" altLang="zh-CN" sz="2400" dirty="0">
                <a:solidFill>
                  <a:prstClr val="black"/>
                </a:solidFill>
                <a:latin typeface="Calibri" panose="020F0502020204030204"/>
                <a:ea typeface="宋体" panose="02010600030101010101" pitchFamily="2" charset="-122"/>
              </a:rPr>
              <a:t>, </a:t>
            </a:r>
          </a:p>
          <a:p>
            <a:pPr defTabSz="1076960"/>
            <a:r>
              <a:rPr lang="en-US" altLang="zh-CN" sz="2400" b="1" dirty="0">
                <a:solidFill>
                  <a:prstClr val="black"/>
                </a:solidFill>
                <a:latin typeface="Calibri" panose="020F0502020204030204"/>
                <a:ea typeface="宋体" panose="02010600030101010101" pitchFamily="2" charset="-122"/>
              </a:rPr>
              <a:t>prerequisites</a:t>
            </a:r>
            <a:r>
              <a:rPr lang="en-US" altLang="zh-CN" sz="2400" dirty="0">
                <a:solidFill>
                  <a:prstClr val="black"/>
                </a:solidFill>
                <a:latin typeface="Calibri" panose="020F0502020204030204"/>
                <a:ea typeface="宋体" panose="02010600030101010101" pitchFamily="2" charset="-122"/>
              </a:rPr>
              <a:t> and </a:t>
            </a:r>
            <a:r>
              <a:rPr lang="en-US" altLang="zh-CN" sz="2400" b="1" dirty="0">
                <a:solidFill>
                  <a:prstClr val="black"/>
                </a:solidFill>
                <a:latin typeface="Calibri" panose="020F0502020204030204"/>
                <a:ea typeface="宋体" panose="02010600030101010101" pitchFamily="2" charset="-122"/>
              </a:rPr>
              <a:t>commands</a:t>
            </a:r>
            <a:r>
              <a:rPr lang="en-US" altLang="zh-CN" sz="2400" dirty="0">
                <a:solidFill>
                  <a:prstClr val="black"/>
                </a:solidFill>
                <a:latin typeface="Calibri" panose="020F0502020204030204"/>
                <a:ea typeface="宋体" panose="02010600030101010101" pitchFamily="2" charset="-122"/>
              </a:rPr>
              <a:t>. </a:t>
            </a:r>
            <a:endParaRPr lang="zh-CN" altLang="en-US" sz="2400" dirty="0">
              <a:solidFill>
                <a:prstClr val="black"/>
              </a:solidFill>
              <a:latin typeface="Calibri" panose="020F0502020204030204"/>
              <a:ea typeface="宋体" panose="02010600030101010101" pitchFamily="2" charset="-122"/>
            </a:endParaRPr>
          </a:p>
        </p:txBody>
      </p:sp>
      <p:sp>
        <p:nvSpPr>
          <p:cNvPr id="4" name="TextBox 3"/>
          <p:cNvSpPr txBox="1"/>
          <p:nvPr/>
        </p:nvSpPr>
        <p:spPr>
          <a:xfrm>
            <a:off x="2548288" y="2236393"/>
            <a:ext cx="3560411" cy="1340343"/>
          </a:xfrm>
          <a:prstGeom prst="rect">
            <a:avLst/>
          </a:prstGeom>
          <a:noFill/>
          <a:ln>
            <a:solidFill>
              <a:srgbClr val="00B0F0"/>
            </a:solidFill>
          </a:ln>
        </p:spPr>
        <p:txBody>
          <a:bodyPr wrap="none" lIns="107671" tIns="53836" rIns="107671" bIns="53836" rtlCol="0">
            <a:spAutoFit/>
          </a:bodyPr>
          <a:lstStyle/>
          <a:p>
            <a:pPr defTabSz="1076960">
              <a:lnSpc>
                <a:spcPct val="150000"/>
              </a:lnSpc>
            </a:pPr>
            <a:r>
              <a:rPr lang="en-US" altLang="zh-CN" sz="2815" b="1" dirty="0">
                <a:solidFill>
                  <a:srgbClr val="FF0000"/>
                </a:solidFill>
                <a:latin typeface="Calibri" panose="020F0502020204030204"/>
                <a:ea typeface="宋体" panose="02010600030101010101" pitchFamily="2" charset="-122"/>
              </a:rPr>
              <a:t>targets</a:t>
            </a:r>
            <a:r>
              <a:rPr lang="en-US" altLang="zh-CN" sz="2815" b="1" dirty="0">
                <a:solidFill>
                  <a:prstClr val="black"/>
                </a:solidFill>
                <a:latin typeface="Calibri" panose="020F0502020204030204"/>
                <a:ea typeface="宋体" panose="02010600030101010101" pitchFamily="2" charset="-122"/>
              </a:rPr>
              <a:t> :  prerequisites</a:t>
            </a:r>
          </a:p>
          <a:p>
            <a:pPr defTabSz="1076960">
              <a:lnSpc>
                <a:spcPct val="150000"/>
              </a:lnSpc>
            </a:pPr>
            <a:r>
              <a:rPr lang="en-US" altLang="zh-CN" sz="2815" b="1" dirty="0">
                <a:solidFill>
                  <a:prstClr val="black"/>
                </a:solidFill>
                <a:latin typeface="Calibri" panose="020F0502020204030204"/>
                <a:ea typeface="宋体" panose="02010600030101010101" pitchFamily="2" charset="-122"/>
              </a:rPr>
              <a:t>&lt;TAB&gt; command</a:t>
            </a:r>
            <a:endParaRPr lang="zh-CN" altLang="en-US" sz="2815" b="1" dirty="0">
              <a:solidFill>
                <a:prstClr val="black"/>
              </a:solidFill>
              <a:latin typeface="Calibri" panose="020F0502020204030204"/>
              <a:ea typeface="宋体" panose="02010600030101010101" pitchFamily="2" charset="-122"/>
            </a:endParaRPr>
          </a:p>
        </p:txBody>
      </p:sp>
      <p:sp>
        <p:nvSpPr>
          <p:cNvPr id="5" name="TextBox 4"/>
          <p:cNvSpPr txBox="1"/>
          <p:nvPr/>
        </p:nvSpPr>
        <p:spPr>
          <a:xfrm>
            <a:off x="1102672" y="3951435"/>
            <a:ext cx="11009502" cy="1955383"/>
          </a:xfrm>
          <a:prstGeom prst="rect">
            <a:avLst/>
          </a:prstGeom>
          <a:noFill/>
        </p:spPr>
        <p:txBody>
          <a:bodyPr wrap="none" lIns="107671" tIns="53836" rIns="107671" bIns="53836" rtlCol="0">
            <a:spAutoFit/>
          </a:bodyPr>
          <a:lstStyle/>
          <a:p>
            <a:pPr marL="414655" indent="-414655" defTabSz="1076960">
              <a:buFont typeface="Arial" panose="020B0604020202020204" pitchFamily="34" charset="0"/>
              <a:buChar char="•"/>
            </a:pPr>
            <a:r>
              <a:rPr lang="en-US" altLang="zh-CN" sz="2400" dirty="0">
                <a:solidFill>
                  <a:prstClr val="black"/>
                </a:solidFill>
                <a:latin typeface="Calibri" panose="020F0502020204030204"/>
                <a:ea typeface="宋体" panose="02010600030101010101" pitchFamily="2" charset="-122"/>
              </a:rPr>
              <a:t>The </a:t>
            </a:r>
            <a:r>
              <a:rPr lang="en-US" altLang="zh-CN" sz="2400" b="1" dirty="0">
                <a:solidFill>
                  <a:srgbClr val="00B0F0"/>
                </a:solidFill>
                <a:latin typeface="Calibri" panose="020F0502020204030204"/>
                <a:ea typeface="宋体" panose="02010600030101010101" pitchFamily="2" charset="-122"/>
              </a:rPr>
              <a:t>target</a:t>
            </a:r>
            <a:r>
              <a:rPr lang="en-US" altLang="zh-CN" sz="2400" dirty="0">
                <a:solidFill>
                  <a:prstClr val="black"/>
                </a:solidFill>
                <a:latin typeface="Calibri" panose="020F0502020204030204"/>
                <a:ea typeface="宋体" panose="02010600030101010101" pitchFamily="2" charset="-122"/>
              </a:rPr>
              <a:t> is an object file, which is generated by a program. </a:t>
            </a:r>
          </a:p>
          <a:p>
            <a:pPr defTabSz="1076960"/>
            <a:r>
              <a:rPr lang="en-US" altLang="zh-CN" sz="2400" dirty="0">
                <a:solidFill>
                  <a:prstClr val="black"/>
                </a:solidFill>
                <a:latin typeface="Calibri" panose="020F0502020204030204"/>
                <a:ea typeface="宋体" panose="02010600030101010101" pitchFamily="2" charset="-122"/>
              </a:rPr>
              <a:t>Typically, there is only one per rule.</a:t>
            </a:r>
          </a:p>
          <a:p>
            <a:pPr marL="414655" indent="-414655" defTabSz="1076960">
              <a:buFont typeface="Arial" panose="020B0604020202020204" pitchFamily="34" charset="0"/>
              <a:buChar char="•"/>
            </a:pPr>
            <a:r>
              <a:rPr lang="en-US" altLang="zh-CN" sz="2400" dirty="0">
                <a:solidFill>
                  <a:prstClr val="black"/>
                </a:solidFill>
                <a:latin typeface="Calibri" panose="020F0502020204030204"/>
                <a:ea typeface="宋体" panose="02010600030101010101" pitchFamily="2" charset="-122"/>
              </a:rPr>
              <a:t>The </a:t>
            </a:r>
            <a:r>
              <a:rPr lang="en-US" altLang="zh-CN" sz="2400" b="1" dirty="0">
                <a:solidFill>
                  <a:srgbClr val="00B0F0"/>
                </a:solidFill>
                <a:latin typeface="Calibri" panose="020F0502020204030204"/>
                <a:ea typeface="宋体" panose="02010600030101010101" pitchFamily="2" charset="-122"/>
              </a:rPr>
              <a:t>prerequisites</a:t>
            </a:r>
            <a:r>
              <a:rPr lang="en-US" altLang="zh-CN" sz="2400" dirty="0">
                <a:solidFill>
                  <a:prstClr val="black"/>
                </a:solidFill>
                <a:latin typeface="Calibri" panose="020F0502020204030204"/>
                <a:ea typeface="宋体" panose="02010600030101010101" pitchFamily="2" charset="-122"/>
              </a:rPr>
              <a:t>  are file names, separated by spaces, as input to create the target.</a:t>
            </a:r>
          </a:p>
          <a:p>
            <a:pPr marL="414655" indent="-414655" defTabSz="1076960">
              <a:buFont typeface="Arial" panose="020B0604020202020204" pitchFamily="34" charset="0"/>
              <a:buChar char="•"/>
            </a:pPr>
            <a:r>
              <a:rPr lang="en-US" altLang="zh-CN" sz="2400" dirty="0">
                <a:solidFill>
                  <a:prstClr val="black"/>
                </a:solidFill>
                <a:latin typeface="Calibri" panose="020F0502020204030204"/>
                <a:ea typeface="宋体" panose="02010600030101010101" pitchFamily="2" charset="-122"/>
              </a:rPr>
              <a:t>The </a:t>
            </a:r>
            <a:r>
              <a:rPr lang="en-US" altLang="zh-CN" sz="2400" b="1" dirty="0">
                <a:solidFill>
                  <a:srgbClr val="00B0F0"/>
                </a:solidFill>
                <a:latin typeface="Calibri" panose="020F0502020204030204"/>
                <a:ea typeface="宋体" panose="02010600030101010101" pitchFamily="2" charset="-122"/>
              </a:rPr>
              <a:t>commands</a:t>
            </a:r>
            <a:r>
              <a:rPr lang="en-US" altLang="zh-CN" sz="2400" dirty="0">
                <a:solidFill>
                  <a:prstClr val="black"/>
                </a:solidFill>
                <a:latin typeface="Calibri" panose="020F0502020204030204"/>
                <a:ea typeface="宋体" panose="02010600030101010101" pitchFamily="2" charset="-122"/>
              </a:rPr>
              <a:t>  are a series of steps that make carries out.</a:t>
            </a:r>
          </a:p>
          <a:p>
            <a:pPr defTabSz="1076960"/>
            <a:r>
              <a:rPr lang="en-US" altLang="zh-CN" sz="2400" dirty="0">
                <a:solidFill>
                  <a:prstClr val="black"/>
                </a:solidFill>
                <a:latin typeface="Calibri" panose="020F0502020204030204"/>
                <a:ea typeface="宋体" panose="02010600030101010101" pitchFamily="2" charset="-122"/>
              </a:rPr>
              <a:t>These need to start with a </a:t>
            </a:r>
            <a:r>
              <a:rPr lang="en-US" altLang="zh-CN" sz="2400" b="1" dirty="0">
                <a:solidFill>
                  <a:srgbClr val="FF0000"/>
                </a:solidFill>
                <a:latin typeface="Calibri" panose="020F0502020204030204"/>
                <a:ea typeface="宋体" panose="02010600030101010101" pitchFamily="2" charset="-122"/>
              </a:rPr>
              <a:t>tab character</a:t>
            </a:r>
            <a:r>
              <a:rPr lang="en-US" altLang="zh-CN" sz="2400" dirty="0">
                <a:solidFill>
                  <a:prstClr val="black"/>
                </a:solidFill>
                <a:latin typeface="Calibri" panose="020F0502020204030204"/>
                <a:ea typeface="宋体" panose="02010600030101010101" pitchFamily="2" charset="-122"/>
              </a:rPr>
              <a:t>, not spaces.</a:t>
            </a:r>
            <a:endParaRPr lang="zh-CN" altLang="en-US" sz="2400" dirty="0">
              <a:solidFill>
                <a:prstClr val="black"/>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828939" y="1337743"/>
          <a:ext cx="10534123" cy="2935899"/>
        </p:xfrm>
        <a:graphic>
          <a:graphicData uri="http://schemas.openxmlformats.org/presentationml/2006/ole">
            <mc:AlternateContent xmlns:mc="http://schemas.openxmlformats.org/markup-compatibility/2006">
              <mc:Choice xmlns:v="urn:schemas-microsoft-com:vml" Requires="v">
                <p:oleObj name="Image" r:id="rId2" imgW="10258425" imgH="2857500" progId="Photoshop.Image.13">
                  <p:embed/>
                </p:oleObj>
              </mc:Choice>
              <mc:Fallback>
                <p:oleObj name="Image" r:id="rId2" imgW="10258425" imgH="2857500" progId="Photoshop.Image.13">
                  <p:embed/>
                  <p:pic>
                    <p:nvPicPr>
                      <p:cNvPr id="0" name="对象 1"/>
                      <p:cNvPicPr/>
                      <p:nvPr/>
                    </p:nvPicPr>
                    <p:blipFill>
                      <a:blip r:embed="rId3"/>
                      <a:stretch>
                        <a:fillRect/>
                      </a:stretch>
                    </p:blipFill>
                    <p:spPr>
                      <a:xfrm>
                        <a:off x="828939" y="1337743"/>
                        <a:ext cx="10534123" cy="2935899"/>
                      </a:xfrm>
                      <a:prstGeom prst="rect">
                        <a:avLst/>
                      </a:prstGeom>
                    </p:spPr>
                  </p:pic>
                </p:oleObj>
              </mc:Fallback>
            </mc:AlternateContent>
          </a:graphicData>
        </a:graphic>
      </p:graphicFrame>
      <p:grpSp>
        <p:nvGrpSpPr>
          <p:cNvPr id="10" name="组合 9"/>
          <p:cNvGrpSpPr/>
          <p:nvPr/>
        </p:nvGrpSpPr>
        <p:grpSpPr>
          <a:xfrm>
            <a:off x="3253197" y="1449737"/>
            <a:ext cx="8109864" cy="1488950"/>
            <a:chOff x="413693" y="1671758"/>
            <a:chExt cx="8935870" cy="1641193"/>
          </a:xfrm>
        </p:grpSpPr>
        <p:sp>
          <p:nvSpPr>
            <p:cNvPr id="4" name="TextBox 2"/>
            <p:cNvSpPr txBox="1"/>
            <p:nvPr/>
          </p:nvSpPr>
          <p:spPr>
            <a:xfrm>
              <a:off x="413693" y="1671758"/>
              <a:ext cx="4174917" cy="596977"/>
            </a:xfrm>
            <a:prstGeom prst="rect">
              <a:avLst/>
            </a:prstGeom>
            <a:noFill/>
          </p:spPr>
          <p:txBody>
            <a:bodyPr wrap="none" lIns="107671" tIns="53836" rIns="107671" bIns="53836" rtlCol="0">
              <a:spAutoFit/>
            </a:bodyPr>
            <a:lstStyle/>
            <a:p>
              <a:pPr defTabSz="1076960"/>
              <a:r>
                <a:rPr lang="en-US" altLang="zh-CN" sz="2815" dirty="0">
                  <a:solidFill>
                    <a:srgbClr val="FFFF00"/>
                  </a:solidFill>
                  <a:latin typeface="Calibri" panose="020F0502020204030204"/>
                  <a:ea typeface="宋体" panose="02010600030101010101" pitchFamily="2" charset="-122"/>
                </a:rPr>
                <a:t>comments begins with #</a:t>
              </a:r>
              <a:endParaRPr lang="zh-CN" altLang="en-US" sz="2815" dirty="0">
                <a:solidFill>
                  <a:srgbClr val="FFFF00"/>
                </a:solidFill>
                <a:latin typeface="Calibri" panose="020F0502020204030204"/>
                <a:ea typeface="宋体" panose="02010600030101010101" pitchFamily="2" charset="-122"/>
              </a:endParaRPr>
            </a:p>
          </p:txBody>
        </p:sp>
        <p:sp>
          <p:nvSpPr>
            <p:cNvPr id="5" name="矩形 4"/>
            <p:cNvSpPr/>
            <p:nvPr/>
          </p:nvSpPr>
          <p:spPr>
            <a:xfrm>
              <a:off x="1202127" y="2709909"/>
              <a:ext cx="8147436" cy="60304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7" name="直接箭头连接符 6"/>
            <p:cNvCxnSpPr/>
            <p:nvPr/>
          </p:nvCxnSpPr>
          <p:spPr>
            <a:xfrm>
              <a:off x="1673833" y="2111879"/>
              <a:ext cx="518581" cy="588975"/>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893762" y="3118860"/>
            <a:ext cx="2221961" cy="655683"/>
            <a:chOff x="-172733" y="556295"/>
            <a:chExt cx="2448272" cy="722725"/>
          </a:xfrm>
        </p:grpSpPr>
        <p:sp>
          <p:nvSpPr>
            <p:cNvPr id="15" name="TextBox 14"/>
            <p:cNvSpPr txBox="1"/>
            <p:nvPr/>
          </p:nvSpPr>
          <p:spPr>
            <a:xfrm>
              <a:off x="-172733" y="682044"/>
              <a:ext cx="1202352" cy="596976"/>
            </a:xfrm>
            <a:prstGeom prst="rect">
              <a:avLst/>
            </a:prstGeom>
            <a:noFill/>
          </p:spPr>
          <p:txBody>
            <a:bodyPr wrap="none" lIns="107671" tIns="53836" rIns="107671" bIns="53836" rtlCol="0">
              <a:spAutoFit/>
            </a:bodyPr>
            <a:lstStyle/>
            <a:p>
              <a:pPr defTabSz="1076960"/>
              <a:r>
                <a:rPr lang="en-US" altLang="zh-CN" sz="2815" dirty="0">
                  <a:solidFill>
                    <a:srgbClr val="FFFF00"/>
                  </a:solidFill>
                  <a:latin typeface="Calibri" panose="020F0502020204030204"/>
                  <a:ea typeface="宋体" panose="02010600030101010101" pitchFamily="2" charset="-122"/>
                </a:rPr>
                <a:t>target</a:t>
              </a:r>
              <a:endParaRPr lang="zh-CN" altLang="en-US" sz="2815" dirty="0">
                <a:solidFill>
                  <a:srgbClr val="FFFF00"/>
                </a:solidFill>
                <a:latin typeface="Calibri" panose="020F0502020204030204"/>
                <a:ea typeface="宋体" panose="02010600030101010101" pitchFamily="2" charset="-122"/>
              </a:endParaRPr>
            </a:p>
          </p:txBody>
        </p:sp>
        <p:sp>
          <p:nvSpPr>
            <p:cNvPr id="16" name="矩形 15"/>
            <p:cNvSpPr/>
            <p:nvPr/>
          </p:nvSpPr>
          <p:spPr>
            <a:xfrm>
              <a:off x="1432334" y="556295"/>
              <a:ext cx="843205" cy="3775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17" name="直接箭头连接符 16"/>
            <p:cNvCxnSpPr/>
            <p:nvPr/>
          </p:nvCxnSpPr>
          <p:spPr>
            <a:xfrm flipV="1">
              <a:off x="835379" y="797527"/>
              <a:ext cx="596955" cy="2012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151809" y="2840834"/>
            <a:ext cx="6239641" cy="632192"/>
            <a:chOff x="1202127" y="2456358"/>
            <a:chExt cx="6875160" cy="696833"/>
          </a:xfrm>
        </p:grpSpPr>
        <p:sp>
          <p:nvSpPr>
            <p:cNvPr id="20" name="TextBox 19"/>
            <p:cNvSpPr txBox="1"/>
            <p:nvPr/>
          </p:nvSpPr>
          <p:spPr>
            <a:xfrm>
              <a:off x="5731097" y="2456358"/>
              <a:ext cx="2346190" cy="596977"/>
            </a:xfrm>
            <a:prstGeom prst="rect">
              <a:avLst/>
            </a:prstGeom>
            <a:noFill/>
          </p:spPr>
          <p:txBody>
            <a:bodyPr wrap="none" lIns="107671" tIns="53836" rIns="107671" bIns="53836" rtlCol="0">
              <a:spAutoFit/>
            </a:bodyPr>
            <a:lstStyle/>
            <a:p>
              <a:pPr defTabSz="1076960"/>
              <a:r>
                <a:rPr lang="en-US" altLang="zh-CN" sz="2815" dirty="0">
                  <a:solidFill>
                    <a:srgbClr val="FFFF00"/>
                  </a:solidFill>
                  <a:latin typeface="Calibri" panose="020F0502020204030204"/>
                  <a:ea typeface="宋体" panose="02010600030101010101" pitchFamily="2" charset="-122"/>
                </a:rPr>
                <a:t>prerequisites</a:t>
              </a:r>
              <a:endParaRPr lang="zh-CN" altLang="en-US" sz="2815" dirty="0">
                <a:solidFill>
                  <a:srgbClr val="FFFF00"/>
                </a:solidFill>
                <a:latin typeface="Calibri" panose="020F0502020204030204"/>
                <a:ea typeface="宋体" panose="02010600030101010101" pitchFamily="2" charset="-122"/>
              </a:endParaRPr>
            </a:p>
          </p:txBody>
        </p:sp>
        <p:sp>
          <p:nvSpPr>
            <p:cNvPr id="21" name="矩形 20"/>
            <p:cNvSpPr/>
            <p:nvPr/>
          </p:nvSpPr>
          <p:spPr>
            <a:xfrm>
              <a:off x="1202127" y="2775646"/>
              <a:ext cx="4568751" cy="377545"/>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22" name="直接箭头连接符 21"/>
            <p:cNvCxnSpPr/>
            <p:nvPr/>
          </p:nvCxnSpPr>
          <p:spPr>
            <a:xfrm flipH="1">
              <a:off x="5410838" y="2762813"/>
              <a:ext cx="504056" cy="125749"/>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2754619" y="3520286"/>
            <a:ext cx="8486568" cy="1706766"/>
            <a:chOff x="-445049" y="1230228"/>
            <a:chExt cx="9350941" cy="1881281"/>
          </a:xfrm>
        </p:grpSpPr>
        <p:sp>
          <p:nvSpPr>
            <p:cNvPr id="25" name="TextBox 24"/>
            <p:cNvSpPr txBox="1"/>
            <p:nvPr/>
          </p:nvSpPr>
          <p:spPr>
            <a:xfrm>
              <a:off x="-445049" y="2177478"/>
              <a:ext cx="9350941" cy="934031"/>
            </a:xfrm>
            <a:prstGeom prst="rect">
              <a:avLst/>
            </a:prstGeom>
            <a:noFill/>
          </p:spPr>
          <p:txBody>
            <a:bodyPr wrap="none" lIns="107671" tIns="53836" rIns="107671" bIns="53836" rtlCol="0">
              <a:spAutoFit/>
            </a:bodyPr>
            <a:lstStyle/>
            <a:p>
              <a:pPr defTabSz="1076960"/>
              <a:r>
                <a:rPr lang="en-US" altLang="zh-CN" sz="2400" dirty="0">
                  <a:solidFill>
                    <a:prstClr val="black"/>
                  </a:solidFill>
                  <a:latin typeface="Calibri" panose="020F0502020204030204"/>
                  <a:ea typeface="宋体" panose="02010600030101010101" pitchFamily="2" charset="-122"/>
                </a:rPr>
                <a:t>commands</a:t>
              </a:r>
            </a:p>
            <a:p>
              <a:pPr defTabSz="1076960"/>
              <a:r>
                <a:rPr lang="en-US" altLang="zh-CN" sz="2400" dirty="0">
                  <a:solidFill>
                    <a:srgbClr val="00B0F0"/>
                  </a:solidFill>
                  <a:latin typeface="Calibri" panose="020F0502020204030204"/>
                  <a:ea typeface="宋体" panose="02010600030101010101" pitchFamily="2" charset="-122"/>
                </a:rPr>
                <a:t>g++ </a:t>
              </a:r>
              <a:r>
                <a:rPr lang="en-US" altLang="zh-CN" sz="2400" dirty="0">
                  <a:solidFill>
                    <a:prstClr val="black"/>
                  </a:solidFill>
                  <a:latin typeface="Calibri" panose="020F0502020204030204"/>
                  <a:ea typeface="宋体" panose="02010600030101010101" pitchFamily="2" charset="-122"/>
                </a:rPr>
                <a:t>is compiler name, </a:t>
              </a:r>
              <a:r>
                <a:rPr lang="en-US" altLang="zh-CN" sz="2400" dirty="0">
                  <a:solidFill>
                    <a:srgbClr val="00B0F0"/>
                  </a:solidFill>
                  <a:latin typeface="Calibri" panose="020F0502020204030204"/>
                  <a:ea typeface="宋体" panose="02010600030101010101" pitchFamily="2" charset="-122"/>
                </a:rPr>
                <a:t>-o</a:t>
              </a:r>
              <a:r>
                <a:rPr lang="en-US" altLang="zh-CN" sz="2400" dirty="0">
                  <a:solidFill>
                    <a:prstClr val="black"/>
                  </a:solidFill>
                  <a:latin typeface="Calibri" panose="020F0502020204030204"/>
                  <a:ea typeface="宋体" panose="02010600030101010101" pitchFamily="2" charset="-122"/>
                </a:rPr>
                <a:t> is linker flag and </a:t>
              </a:r>
              <a:r>
                <a:rPr lang="en-US" altLang="zh-CN" sz="2400" dirty="0">
                  <a:solidFill>
                    <a:srgbClr val="00B0F0"/>
                  </a:solidFill>
                  <a:latin typeface="Calibri" panose="020F0502020204030204"/>
                  <a:ea typeface="宋体" panose="02010600030101010101" pitchFamily="2" charset="-122"/>
                </a:rPr>
                <a:t>hello</a:t>
              </a:r>
              <a:r>
                <a:rPr lang="en-US" altLang="zh-CN" sz="2400" dirty="0">
                  <a:solidFill>
                    <a:prstClr val="black"/>
                  </a:solidFill>
                  <a:latin typeface="Calibri" panose="020F0502020204030204"/>
                  <a:ea typeface="宋体" panose="02010600030101010101" pitchFamily="2" charset="-122"/>
                </a:rPr>
                <a:t> is binary file name.</a:t>
              </a:r>
              <a:endParaRPr lang="zh-CN" altLang="en-US" sz="2400" dirty="0">
                <a:solidFill>
                  <a:prstClr val="black"/>
                </a:solidFill>
                <a:latin typeface="Calibri" panose="020F0502020204030204"/>
                <a:ea typeface="宋体" panose="02010600030101010101" pitchFamily="2" charset="-122"/>
              </a:endParaRPr>
            </a:p>
          </p:txBody>
        </p:sp>
        <p:sp>
          <p:nvSpPr>
            <p:cNvPr id="26" name="矩形 25"/>
            <p:cNvSpPr/>
            <p:nvPr/>
          </p:nvSpPr>
          <p:spPr>
            <a:xfrm>
              <a:off x="1626193" y="1230228"/>
              <a:ext cx="6435006" cy="377545"/>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27" name="直接箭头连接符 26"/>
            <p:cNvCxnSpPr/>
            <p:nvPr/>
          </p:nvCxnSpPr>
          <p:spPr>
            <a:xfrm flipV="1">
              <a:off x="212327" y="1485501"/>
              <a:ext cx="1620302" cy="873426"/>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451836" y="3456696"/>
            <a:ext cx="1788409" cy="2878351"/>
            <a:chOff x="304978" y="556295"/>
            <a:chExt cx="1970562" cy="3172660"/>
          </a:xfrm>
        </p:grpSpPr>
        <p:sp>
          <p:nvSpPr>
            <p:cNvPr id="33" name="TextBox 14"/>
            <p:cNvSpPr txBox="1"/>
            <p:nvPr/>
          </p:nvSpPr>
          <p:spPr>
            <a:xfrm>
              <a:off x="304978" y="1573636"/>
              <a:ext cx="1629649" cy="2155319"/>
            </a:xfrm>
            <a:prstGeom prst="rect">
              <a:avLst/>
            </a:prstGeom>
            <a:noFill/>
          </p:spPr>
          <p:txBody>
            <a:bodyPr wrap="none" lIns="107671" tIns="53836" rIns="107671" bIns="53836" rtlCol="0">
              <a:spAutoFit/>
            </a:bodyPr>
            <a:lstStyle/>
            <a:p>
              <a:pPr defTabSz="1076960"/>
              <a:r>
                <a:rPr lang="en-US" altLang="zh-CN" sz="2400" dirty="0">
                  <a:solidFill>
                    <a:prstClr val="black"/>
                  </a:solidFill>
                  <a:latin typeface="Calibri" panose="020F0502020204030204"/>
                  <a:ea typeface="宋体" panose="02010600030101010101" pitchFamily="2" charset="-122"/>
                </a:rPr>
                <a:t>Put the </a:t>
              </a:r>
            </a:p>
            <a:p>
              <a:pPr defTabSz="1076960"/>
              <a:r>
                <a:rPr lang="en-US" altLang="zh-CN" sz="2400" dirty="0" err="1">
                  <a:solidFill>
                    <a:prstClr val="black"/>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 </a:t>
              </a:r>
            </a:p>
            <a:p>
              <a:pPr defTabSz="1076960"/>
              <a:r>
                <a:rPr lang="en-US" altLang="zh-CN" sz="2400" dirty="0">
                  <a:solidFill>
                    <a:prstClr val="black"/>
                  </a:solidFill>
                  <a:latin typeface="Calibri" panose="020F0502020204030204"/>
                  <a:ea typeface="宋体" panose="02010600030101010101" pitchFamily="2" charset="-122"/>
                </a:rPr>
                <a:t>together</a:t>
              </a:r>
            </a:p>
            <a:p>
              <a:pPr defTabSz="1076960"/>
              <a:r>
                <a:rPr lang="en-US" altLang="zh-CN" sz="2400" dirty="0">
                  <a:solidFill>
                    <a:prstClr val="black"/>
                  </a:solidFill>
                  <a:latin typeface="Calibri" panose="020F0502020204030204"/>
                  <a:ea typeface="宋体" panose="02010600030101010101" pitchFamily="2" charset="-122"/>
                </a:rPr>
                <a:t>with your</a:t>
              </a:r>
            </a:p>
            <a:p>
              <a:pPr defTabSz="1076960"/>
              <a:r>
                <a:rPr lang="en-US" altLang="zh-CN" sz="2400" dirty="0">
                  <a:solidFill>
                    <a:prstClr val="black"/>
                  </a:solidFill>
                  <a:latin typeface="Calibri" panose="020F0502020204030204"/>
                  <a:ea typeface="宋体" panose="02010600030101010101" pitchFamily="2" charset="-122"/>
                </a:rPr>
                <a:t>programs.</a:t>
              </a:r>
            </a:p>
          </p:txBody>
        </p:sp>
        <p:sp>
          <p:nvSpPr>
            <p:cNvPr id="34" name="矩形 33"/>
            <p:cNvSpPr/>
            <p:nvPr/>
          </p:nvSpPr>
          <p:spPr>
            <a:xfrm>
              <a:off x="1219724" y="556295"/>
              <a:ext cx="1055816" cy="3775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35" name="直接箭头连接符 34"/>
            <p:cNvCxnSpPr/>
            <p:nvPr/>
          </p:nvCxnSpPr>
          <p:spPr>
            <a:xfrm flipV="1">
              <a:off x="622768" y="933840"/>
              <a:ext cx="596956" cy="8142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i="0" dirty="0">
                <a:solidFill>
                  <a:srgbClr val="24292F"/>
                </a:solidFill>
                <a:effectLst/>
                <a:latin typeface="-apple-system"/>
              </a:rPr>
              <a:t>Loops and Branching Statements</a:t>
            </a: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dirty="0">
                <a:sym typeface="+mn-ea"/>
              </a:rPr>
              <a:t>Making a calculator</a:t>
            </a:r>
          </a:p>
          <a:p>
            <a:pPr marL="285750" indent="-285750">
              <a:buFont typeface="Arial" panose="020B0604020202020204" pitchFamily="34" charset="0"/>
              <a:buChar char="•"/>
            </a:pPr>
            <a:r>
              <a:rPr lang="en-US" altLang="zh-CN" dirty="0" err="1">
                <a:sym typeface="+mn-ea"/>
              </a:rPr>
              <a:t>Makefile</a:t>
            </a:r>
            <a:endParaRPr lang="en-US" altLang="zh-CN" dirty="0"/>
          </a:p>
          <a:p>
            <a:pPr marL="0" indent="0">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802504" y="814928"/>
          <a:ext cx="8495734" cy="2180983"/>
        </p:xfrm>
        <a:graphic>
          <a:graphicData uri="http://schemas.openxmlformats.org/presentationml/2006/ole">
            <mc:AlternateContent xmlns:mc="http://schemas.openxmlformats.org/markup-compatibility/2006">
              <mc:Choice xmlns:v="urn:schemas-microsoft-com:vml" Requires="v">
                <p:oleObj name="Image" r:id="rId2" imgW="5010150" imgH="1285875" progId="Photoshop.Image.13">
                  <p:embed/>
                </p:oleObj>
              </mc:Choice>
              <mc:Fallback>
                <p:oleObj name="Image" r:id="rId2" imgW="5010150" imgH="1285875" progId="Photoshop.Image.13">
                  <p:embed/>
                  <p:pic>
                    <p:nvPicPr>
                      <p:cNvPr id="0" name="对象 2"/>
                      <p:cNvPicPr/>
                      <p:nvPr/>
                    </p:nvPicPr>
                    <p:blipFill>
                      <a:blip r:embed="rId3"/>
                      <a:stretch>
                        <a:fillRect/>
                      </a:stretch>
                    </p:blipFill>
                    <p:spPr>
                      <a:xfrm>
                        <a:off x="802504" y="814928"/>
                        <a:ext cx="8495734" cy="2180983"/>
                      </a:xfrm>
                      <a:prstGeom prst="rect">
                        <a:avLst/>
                      </a:prstGeom>
                    </p:spPr>
                  </p:pic>
                </p:oleObj>
              </mc:Fallback>
            </mc:AlternateContent>
          </a:graphicData>
        </a:graphic>
      </p:graphicFrame>
      <p:sp>
        <p:nvSpPr>
          <p:cNvPr id="4" name="TextBox 3"/>
          <p:cNvSpPr txBox="1"/>
          <p:nvPr/>
        </p:nvSpPr>
        <p:spPr>
          <a:xfrm>
            <a:off x="475746" y="293249"/>
            <a:ext cx="4650966" cy="478055"/>
          </a:xfrm>
          <a:prstGeom prst="rect">
            <a:avLst/>
          </a:prstGeom>
          <a:noFill/>
        </p:spPr>
        <p:txBody>
          <a:bodyPr wrap="none" lIns="107671" tIns="53836" rIns="107671" bIns="53836" rtlCol="0">
            <a:spAutoFit/>
          </a:bodyPr>
          <a:lstStyle/>
          <a:p>
            <a:pPr defTabSz="1076960">
              <a:defRPr/>
            </a:pPr>
            <a:r>
              <a:rPr lang="en-US" altLang="zh-CN" sz="2400" dirty="0">
                <a:solidFill>
                  <a:prstClr val="black"/>
                </a:solidFill>
                <a:latin typeface="Calibri" panose="020F0502020204030204"/>
                <a:ea typeface="宋体" panose="02010600030101010101" pitchFamily="2" charset="-122"/>
              </a:rPr>
              <a:t>Type the command </a:t>
            </a:r>
            <a:r>
              <a:rPr lang="en-US" altLang="zh-CN" sz="2400" b="1" dirty="0">
                <a:solidFill>
                  <a:srgbClr val="00B0F0"/>
                </a:solidFill>
                <a:latin typeface="Calibri" panose="020F0502020204030204"/>
                <a:ea typeface="宋体" panose="02010600030101010101" pitchFamily="2" charset="-122"/>
              </a:rPr>
              <a:t>make</a:t>
            </a:r>
            <a:r>
              <a:rPr lang="en-US" altLang="zh-CN" sz="2400" dirty="0">
                <a:solidFill>
                  <a:prstClr val="black"/>
                </a:solidFill>
                <a:latin typeface="Calibri" panose="020F0502020204030204"/>
                <a:ea typeface="宋体" panose="02010600030101010101" pitchFamily="2" charset="-122"/>
              </a:rPr>
              <a:t> in </a:t>
            </a:r>
            <a:r>
              <a:rPr lang="en-US" altLang="zh-CN" sz="2400" dirty="0" err="1">
                <a:solidFill>
                  <a:prstClr val="black"/>
                </a:solidFill>
                <a:latin typeface="Calibri" panose="020F0502020204030204"/>
                <a:ea typeface="宋体" panose="02010600030101010101" pitchFamily="2" charset="-122"/>
              </a:rPr>
              <a:t>VScode</a:t>
            </a:r>
            <a:endParaRPr lang="zh-CN" altLang="en-US" sz="2400" dirty="0">
              <a:solidFill>
                <a:prstClr val="black"/>
              </a:solidFill>
              <a:latin typeface="Calibri" panose="020F0502020204030204"/>
              <a:ea typeface="宋体" panose="02010600030101010101" pitchFamily="2" charset="-122"/>
            </a:endParaRPr>
          </a:p>
        </p:txBody>
      </p:sp>
      <p:sp>
        <p:nvSpPr>
          <p:cNvPr id="5" name="矩形 4"/>
          <p:cNvSpPr/>
          <p:nvPr/>
        </p:nvSpPr>
        <p:spPr>
          <a:xfrm>
            <a:off x="8317961" y="814928"/>
            <a:ext cx="784222" cy="326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grpSp>
        <p:nvGrpSpPr>
          <p:cNvPr id="7" name="组合 6"/>
          <p:cNvGrpSpPr/>
          <p:nvPr/>
        </p:nvGrpSpPr>
        <p:grpSpPr>
          <a:xfrm>
            <a:off x="671801" y="1491039"/>
            <a:ext cx="9829179" cy="2110071"/>
            <a:chOff x="1050984" y="-531490"/>
            <a:chExt cx="10830300" cy="2325824"/>
          </a:xfrm>
        </p:grpSpPr>
        <p:sp>
          <p:nvSpPr>
            <p:cNvPr id="8" name="TextBox 7"/>
            <p:cNvSpPr txBox="1"/>
            <p:nvPr/>
          </p:nvSpPr>
          <p:spPr>
            <a:xfrm>
              <a:off x="1050984" y="1267398"/>
              <a:ext cx="10830300" cy="526936"/>
            </a:xfrm>
            <a:prstGeom prst="rect">
              <a:avLst/>
            </a:prstGeom>
            <a:noFill/>
          </p:spPr>
          <p:txBody>
            <a:bodyPr wrap="none" lIns="107671" tIns="53836" rIns="107671" bIns="53836" rtlCol="0">
              <a:spAutoFit/>
            </a:bodyPr>
            <a:lstStyle/>
            <a:p>
              <a:pPr defTabSz="1076960">
                <a:defRPr/>
              </a:pPr>
              <a:r>
                <a:rPr lang="en-US" altLang="zh-CN" sz="2400" dirty="0">
                  <a:solidFill>
                    <a:prstClr val="black"/>
                  </a:solidFill>
                  <a:latin typeface="Calibri" panose="020F0502020204030204"/>
                  <a:ea typeface="宋体" panose="02010600030101010101" pitchFamily="2" charset="-122"/>
                </a:rPr>
                <a:t>If you don’t install make in </a:t>
              </a:r>
              <a:r>
                <a:rPr lang="en-US" altLang="zh-CN" sz="2400" dirty="0" err="1">
                  <a:solidFill>
                    <a:prstClr val="black"/>
                  </a:solidFill>
                  <a:latin typeface="Calibri" panose="020F0502020204030204"/>
                  <a:ea typeface="宋体" panose="02010600030101010101" pitchFamily="2" charset="-122"/>
                </a:rPr>
                <a:t>VScode</a:t>
              </a:r>
              <a:r>
                <a:rPr lang="en-US" altLang="zh-CN" sz="2400" dirty="0">
                  <a:solidFill>
                    <a:prstClr val="black"/>
                  </a:solidFill>
                  <a:latin typeface="Calibri" panose="020F0502020204030204"/>
                  <a:ea typeface="宋体" panose="02010600030101010101" pitchFamily="2" charset="-122"/>
                </a:rPr>
                <a:t>, install it first according to the instruction. </a:t>
              </a:r>
              <a:endParaRPr lang="zh-CN" altLang="en-US" sz="2400" dirty="0">
                <a:solidFill>
                  <a:prstClr val="black"/>
                </a:solidFill>
                <a:latin typeface="Calibri" panose="020F0502020204030204"/>
                <a:ea typeface="宋体" panose="02010600030101010101" pitchFamily="2" charset="-122"/>
              </a:endParaRPr>
            </a:p>
          </p:txBody>
        </p:sp>
        <p:sp>
          <p:nvSpPr>
            <p:cNvPr id="9" name="矩形 8"/>
            <p:cNvSpPr/>
            <p:nvPr/>
          </p:nvSpPr>
          <p:spPr>
            <a:xfrm>
              <a:off x="1267008" y="-531490"/>
              <a:ext cx="4176464" cy="108051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0" name="直接箭头连接符 9"/>
            <p:cNvCxnSpPr/>
            <p:nvPr/>
          </p:nvCxnSpPr>
          <p:spPr>
            <a:xfrm flipH="1" flipV="1">
              <a:off x="2707168" y="597551"/>
              <a:ext cx="432048" cy="81587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6" name="对象 5"/>
          <p:cNvGraphicFramePr>
            <a:graphicFrameLocks noChangeAspect="1"/>
          </p:cNvGraphicFramePr>
          <p:nvPr/>
        </p:nvGraphicFramePr>
        <p:xfrm>
          <a:off x="869460" y="3886463"/>
          <a:ext cx="8886241" cy="817868"/>
        </p:xfrm>
        <a:graphic>
          <a:graphicData uri="http://schemas.openxmlformats.org/presentationml/2006/ole">
            <mc:AlternateContent xmlns:mc="http://schemas.openxmlformats.org/markup-compatibility/2006">
              <mc:Choice xmlns:v="urn:schemas-microsoft-com:vml" Requires="v">
                <p:oleObj name="Image" r:id="rId4" imgW="3933825" imgH="361950" progId="Photoshop.Image.13">
                  <p:embed/>
                </p:oleObj>
              </mc:Choice>
              <mc:Fallback>
                <p:oleObj name="Image" r:id="rId4" imgW="3933825" imgH="361950" progId="Photoshop.Image.13">
                  <p:embed/>
                  <p:pic>
                    <p:nvPicPr>
                      <p:cNvPr id="0" name="对象 4"/>
                      <p:cNvPicPr/>
                      <p:nvPr/>
                    </p:nvPicPr>
                    <p:blipFill>
                      <a:blip r:embed="rId5"/>
                      <a:stretch>
                        <a:fillRect/>
                      </a:stretch>
                    </p:blipFill>
                    <p:spPr>
                      <a:xfrm>
                        <a:off x="869460" y="3886463"/>
                        <a:ext cx="8886241" cy="817868"/>
                      </a:xfrm>
                      <a:prstGeom prst="rect">
                        <a:avLst/>
                      </a:prstGeom>
                    </p:spPr>
                  </p:pic>
                </p:oleObj>
              </mc:Fallback>
            </mc:AlternateContent>
          </a:graphicData>
        </a:graphic>
      </p:graphicFrame>
      <p:grpSp>
        <p:nvGrpSpPr>
          <p:cNvPr id="12" name="组合 11"/>
          <p:cNvGrpSpPr/>
          <p:nvPr/>
        </p:nvGrpSpPr>
        <p:grpSpPr>
          <a:xfrm>
            <a:off x="902399" y="4307415"/>
            <a:ext cx="8395839" cy="841324"/>
            <a:chOff x="1411025" y="1158124"/>
            <a:chExt cx="9250972" cy="927348"/>
          </a:xfrm>
        </p:grpSpPr>
        <p:sp>
          <p:nvSpPr>
            <p:cNvPr id="13" name="TextBox 7"/>
            <p:cNvSpPr txBox="1"/>
            <p:nvPr/>
          </p:nvSpPr>
          <p:spPr>
            <a:xfrm>
              <a:off x="1967496" y="1558537"/>
              <a:ext cx="7019605" cy="526935"/>
            </a:xfrm>
            <a:prstGeom prst="rect">
              <a:avLst/>
            </a:prstGeom>
            <a:noFill/>
          </p:spPr>
          <p:txBody>
            <a:bodyPr wrap="none" lIns="107671" tIns="53836" rIns="107671" bIns="53836" rtlCol="0">
              <a:spAutoFit/>
            </a:bodyPr>
            <a:lstStyle/>
            <a:p>
              <a:pPr defTabSz="1076960">
                <a:defRPr/>
              </a:pPr>
              <a:r>
                <a:rPr lang="en-US" altLang="zh-CN" sz="2400" dirty="0">
                  <a:solidFill>
                    <a:prstClr val="black"/>
                  </a:solidFill>
                  <a:latin typeface="Calibri" panose="020F0502020204030204"/>
                  <a:ea typeface="宋体" panose="02010600030101010101" pitchFamily="2" charset="-122"/>
                </a:rPr>
                <a:t>Run the commands in the </a:t>
              </a:r>
              <a:r>
                <a:rPr lang="en-US" altLang="zh-CN" sz="2400" dirty="0" err="1">
                  <a:solidFill>
                    <a:prstClr val="black"/>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 automatically.</a:t>
              </a:r>
              <a:endParaRPr lang="zh-CN" altLang="en-US" sz="2400" dirty="0">
                <a:solidFill>
                  <a:prstClr val="black"/>
                </a:solidFill>
                <a:latin typeface="Calibri" panose="020F0502020204030204"/>
                <a:ea typeface="宋体" panose="02010600030101010101" pitchFamily="2" charset="-122"/>
              </a:endParaRPr>
            </a:p>
          </p:txBody>
        </p:sp>
        <p:sp>
          <p:nvSpPr>
            <p:cNvPr id="14" name="矩形 13"/>
            <p:cNvSpPr/>
            <p:nvPr/>
          </p:nvSpPr>
          <p:spPr>
            <a:xfrm>
              <a:off x="1411025" y="1158124"/>
              <a:ext cx="9250972" cy="4496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5" name="直接箭头连接符 14"/>
            <p:cNvCxnSpPr/>
            <p:nvPr/>
          </p:nvCxnSpPr>
          <p:spPr>
            <a:xfrm flipH="1" flipV="1">
              <a:off x="1867221" y="1508619"/>
              <a:ext cx="244290" cy="2660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8710072" y="3915421"/>
            <a:ext cx="784222" cy="326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graphicFrame>
        <p:nvGraphicFramePr>
          <p:cNvPr id="17" name="对象 16"/>
          <p:cNvGraphicFramePr>
            <a:graphicFrameLocks noChangeAspect="1"/>
          </p:cNvGraphicFramePr>
          <p:nvPr/>
        </p:nvGraphicFramePr>
        <p:xfrm>
          <a:off x="915649" y="5366961"/>
          <a:ext cx="4944676" cy="818350"/>
        </p:xfrm>
        <a:graphic>
          <a:graphicData uri="http://schemas.openxmlformats.org/presentationml/2006/ole">
            <mc:AlternateContent xmlns:mc="http://schemas.openxmlformats.org/markup-compatibility/2006">
              <mc:Choice xmlns:v="urn:schemas-microsoft-com:vml" Requires="v">
                <p:oleObj name="Image" r:id="rId6" imgW="4086225" imgH="676275" progId="Photoshop.Image.13">
                  <p:embed/>
                </p:oleObj>
              </mc:Choice>
              <mc:Fallback>
                <p:oleObj name="Image" r:id="rId6" imgW="4086225" imgH="676275" progId="Photoshop.Image.13">
                  <p:embed/>
                  <p:pic>
                    <p:nvPicPr>
                      <p:cNvPr id="0" name="对象 15"/>
                      <p:cNvPicPr/>
                      <p:nvPr/>
                    </p:nvPicPr>
                    <p:blipFill>
                      <a:blip r:embed="rId7"/>
                      <a:stretch>
                        <a:fillRect/>
                      </a:stretch>
                    </p:blipFill>
                    <p:spPr>
                      <a:xfrm>
                        <a:off x="915649" y="5366961"/>
                        <a:ext cx="4944676" cy="818350"/>
                      </a:xfrm>
                      <a:prstGeom prst="rect">
                        <a:avLst/>
                      </a:prstGeom>
                    </p:spPr>
                  </p:pic>
                </p:oleObj>
              </mc:Fallback>
            </mc:AlternateContent>
          </a:graphicData>
        </a:graphic>
      </p:graphicFrame>
      <p:grpSp>
        <p:nvGrpSpPr>
          <p:cNvPr id="19" name="组合 18"/>
          <p:cNvGrpSpPr/>
          <p:nvPr/>
        </p:nvGrpSpPr>
        <p:grpSpPr>
          <a:xfrm>
            <a:off x="5172616" y="5348948"/>
            <a:ext cx="3204623" cy="704585"/>
            <a:chOff x="2875811" y="1246263"/>
            <a:chExt cx="3531020" cy="776627"/>
          </a:xfrm>
        </p:grpSpPr>
        <p:sp>
          <p:nvSpPr>
            <p:cNvPr id="20" name="TextBox 7"/>
            <p:cNvSpPr txBox="1"/>
            <p:nvPr/>
          </p:nvSpPr>
          <p:spPr>
            <a:xfrm>
              <a:off x="3677220" y="1495955"/>
              <a:ext cx="2729611" cy="526935"/>
            </a:xfrm>
            <a:prstGeom prst="rect">
              <a:avLst/>
            </a:prstGeom>
            <a:noFill/>
          </p:spPr>
          <p:txBody>
            <a:bodyPr wrap="none" lIns="107671" tIns="53836" rIns="107671" bIns="53836" rtlCol="0">
              <a:spAutoFit/>
            </a:bodyPr>
            <a:lstStyle/>
            <a:p>
              <a:pPr defTabSz="1076960">
                <a:defRPr/>
              </a:pPr>
              <a:r>
                <a:rPr lang="en-US" altLang="zh-CN" sz="2400" dirty="0">
                  <a:solidFill>
                    <a:prstClr val="black"/>
                  </a:solidFill>
                  <a:latin typeface="Calibri" panose="020F0502020204030204"/>
                  <a:ea typeface="宋体" panose="02010600030101010101" pitchFamily="2" charset="-122"/>
                </a:rPr>
                <a:t>Run your program</a:t>
              </a:r>
              <a:endParaRPr lang="zh-CN" altLang="en-US" sz="2400" dirty="0">
                <a:solidFill>
                  <a:prstClr val="black"/>
                </a:solidFill>
                <a:latin typeface="Calibri" panose="020F0502020204030204"/>
                <a:ea typeface="宋体" panose="02010600030101010101" pitchFamily="2" charset="-122"/>
              </a:endParaRPr>
            </a:p>
          </p:txBody>
        </p:sp>
        <p:sp>
          <p:nvSpPr>
            <p:cNvPr id="21" name="矩形 20"/>
            <p:cNvSpPr/>
            <p:nvPr/>
          </p:nvSpPr>
          <p:spPr>
            <a:xfrm>
              <a:off x="2875811" y="1246263"/>
              <a:ext cx="790647" cy="26235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22" name="直接箭头连接符 21"/>
            <p:cNvCxnSpPr/>
            <p:nvPr/>
          </p:nvCxnSpPr>
          <p:spPr>
            <a:xfrm flipH="1" flipV="1">
              <a:off x="3463801" y="1528979"/>
              <a:ext cx="244290" cy="2660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33545" y="5601739"/>
            <a:ext cx="3087123" cy="1068317"/>
            <a:chOff x="2875811" y="1246263"/>
            <a:chExt cx="3401552" cy="1177550"/>
          </a:xfrm>
        </p:grpSpPr>
        <p:sp>
          <p:nvSpPr>
            <p:cNvPr id="24" name="TextBox 7"/>
            <p:cNvSpPr txBox="1"/>
            <p:nvPr/>
          </p:nvSpPr>
          <p:spPr>
            <a:xfrm>
              <a:off x="5098114" y="1896878"/>
              <a:ext cx="1179249" cy="526935"/>
            </a:xfrm>
            <a:prstGeom prst="rect">
              <a:avLst/>
            </a:prstGeom>
            <a:noFill/>
          </p:spPr>
          <p:txBody>
            <a:bodyPr wrap="none" lIns="107671" tIns="53836" rIns="107671" bIns="53836" rtlCol="0">
              <a:spAutoFit/>
            </a:bodyPr>
            <a:lstStyle/>
            <a:p>
              <a:pPr defTabSz="1076960">
                <a:defRPr/>
              </a:pPr>
              <a:r>
                <a:rPr lang="en-US" altLang="zh-CN" sz="2400" dirty="0">
                  <a:solidFill>
                    <a:prstClr val="black"/>
                  </a:solidFill>
                  <a:latin typeface="Calibri" panose="020F0502020204030204"/>
                  <a:ea typeface="宋体" panose="02010600030101010101" pitchFamily="2" charset="-122"/>
                </a:rPr>
                <a:t>output</a:t>
              </a:r>
              <a:endParaRPr lang="zh-CN" altLang="en-US" sz="2400" dirty="0">
                <a:solidFill>
                  <a:prstClr val="black"/>
                </a:solidFill>
                <a:latin typeface="Calibri" panose="020F0502020204030204"/>
                <a:ea typeface="宋体" panose="02010600030101010101" pitchFamily="2" charset="-122"/>
              </a:endParaRPr>
            </a:p>
          </p:txBody>
        </p:sp>
        <p:sp>
          <p:nvSpPr>
            <p:cNvPr id="25" name="矩形 24"/>
            <p:cNvSpPr/>
            <p:nvPr/>
          </p:nvSpPr>
          <p:spPr>
            <a:xfrm>
              <a:off x="2875811" y="1246263"/>
              <a:ext cx="2447901" cy="64324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26" name="直接箭头连接符 25"/>
            <p:cNvCxnSpPr/>
            <p:nvPr/>
          </p:nvCxnSpPr>
          <p:spPr>
            <a:xfrm flipH="1" flipV="1">
              <a:off x="4891664" y="1889504"/>
              <a:ext cx="244290" cy="2660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2480821" y="1710604"/>
          <a:ext cx="6716855" cy="2847130"/>
        </p:xfrm>
        <a:graphic>
          <a:graphicData uri="http://schemas.openxmlformats.org/presentationml/2006/ole">
            <mc:AlternateContent xmlns:mc="http://schemas.openxmlformats.org/markup-compatibility/2006">
              <mc:Choice xmlns:v="urn:schemas-microsoft-com:vml" Requires="v">
                <p:oleObj name="Image" r:id="rId3" imgW="3371850" imgH="1428750" progId="Photoshop.Image.13">
                  <p:embed/>
                </p:oleObj>
              </mc:Choice>
              <mc:Fallback>
                <p:oleObj name="Image" r:id="rId3" imgW="3371850" imgH="1428750" progId="Photoshop.Image.13">
                  <p:embed/>
                  <p:pic>
                    <p:nvPicPr>
                      <p:cNvPr id="0" name="对象 4"/>
                      <p:cNvPicPr/>
                      <p:nvPr/>
                    </p:nvPicPr>
                    <p:blipFill>
                      <a:blip r:embed="rId4"/>
                      <a:stretch>
                        <a:fillRect/>
                      </a:stretch>
                    </p:blipFill>
                    <p:spPr>
                      <a:xfrm>
                        <a:off x="2480821" y="1710604"/>
                        <a:ext cx="6716855" cy="2847130"/>
                      </a:xfrm>
                      <a:prstGeom prst="rect">
                        <a:avLst/>
                      </a:prstGeom>
                    </p:spPr>
                  </p:pic>
                </p:oleObj>
              </mc:Fallback>
            </mc:AlternateContent>
          </a:graphicData>
        </a:graphic>
      </p:graphicFrame>
      <p:sp>
        <p:nvSpPr>
          <p:cNvPr id="4" name="TextBox 3"/>
          <p:cNvSpPr txBox="1"/>
          <p:nvPr/>
        </p:nvSpPr>
        <p:spPr>
          <a:xfrm>
            <a:off x="1454669" y="995666"/>
            <a:ext cx="7647684" cy="478055"/>
          </a:xfrm>
          <a:prstGeom prst="rect">
            <a:avLst/>
          </a:prstGeom>
          <a:noFill/>
        </p:spPr>
        <p:txBody>
          <a:bodyPr wrap="none" lIns="107671" tIns="53836" rIns="107671" bIns="53836" rtlCol="0">
            <a:spAutoFit/>
          </a:bodyPr>
          <a:lstStyle/>
          <a:p>
            <a:pPr defTabSz="1076960"/>
            <a:r>
              <a:rPr lang="en-US" altLang="zh-CN" sz="2400" dirty="0">
                <a:solidFill>
                  <a:prstClr val="black"/>
                </a:solidFill>
                <a:latin typeface="Calibri" panose="020F0502020204030204"/>
                <a:ea typeface="宋体" panose="02010600030101010101" pitchFamily="2" charset="-122"/>
              </a:rPr>
              <a:t>To improve  the efficiency of the </a:t>
            </a:r>
            <a:r>
              <a:rPr lang="en-US" altLang="zh-CN" sz="2400" dirty="0" err="1">
                <a:solidFill>
                  <a:prstClr val="black"/>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 we use variables.</a:t>
            </a:r>
            <a:endParaRPr lang="zh-CN" altLang="en-US" sz="2400" dirty="0">
              <a:solidFill>
                <a:prstClr val="black"/>
              </a:solidFill>
              <a:latin typeface="Calibri" panose="020F0502020204030204"/>
              <a:ea typeface="宋体" panose="02010600030101010101" pitchFamily="2" charset="-122"/>
            </a:endParaRPr>
          </a:p>
        </p:txBody>
      </p:sp>
      <p:grpSp>
        <p:nvGrpSpPr>
          <p:cNvPr id="27" name="组合 26"/>
          <p:cNvGrpSpPr/>
          <p:nvPr/>
        </p:nvGrpSpPr>
        <p:grpSpPr>
          <a:xfrm>
            <a:off x="522617" y="2259139"/>
            <a:ext cx="3286070" cy="1155839"/>
            <a:chOff x="465336" y="2488774"/>
            <a:chExt cx="3620762" cy="1274023"/>
          </a:xfrm>
        </p:grpSpPr>
        <p:sp>
          <p:nvSpPr>
            <p:cNvPr id="10" name="矩形 9"/>
            <p:cNvSpPr/>
            <p:nvPr/>
          </p:nvSpPr>
          <p:spPr>
            <a:xfrm>
              <a:off x="2789954" y="2841813"/>
              <a:ext cx="1296144" cy="521561"/>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11" name="矩形 10"/>
            <p:cNvSpPr/>
            <p:nvPr/>
          </p:nvSpPr>
          <p:spPr>
            <a:xfrm>
              <a:off x="2784723" y="3385252"/>
              <a:ext cx="803694" cy="377545"/>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grpSp>
          <p:nvGrpSpPr>
            <p:cNvPr id="21" name="组合 20"/>
            <p:cNvGrpSpPr/>
            <p:nvPr/>
          </p:nvGrpSpPr>
          <p:grpSpPr>
            <a:xfrm>
              <a:off x="465336" y="2488774"/>
              <a:ext cx="2890239" cy="1096075"/>
              <a:chOff x="465336" y="2488774"/>
              <a:chExt cx="2890239" cy="1096075"/>
            </a:xfrm>
          </p:grpSpPr>
          <p:grpSp>
            <p:nvGrpSpPr>
              <p:cNvPr id="6" name="组合 5"/>
              <p:cNvGrpSpPr/>
              <p:nvPr/>
            </p:nvGrpSpPr>
            <p:grpSpPr>
              <a:xfrm>
                <a:off x="465336" y="2488774"/>
                <a:ext cx="2890239" cy="1096075"/>
                <a:chOff x="755847" y="-267883"/>
                <a:chExt cx="2890239" cy="1096075"/>
              </a:xfrm>
            </p:grpSpPr>
            <p:sp>
              <p:nvSpPr>
                <p:cNvPr id="7" name="TextBox 6"/>
                <p:cNvSpPr txBox="1"/>
                <p:nvPr/>
              </p:nvSpPr>
              <p:spPr>
                <a:xfrm>
                  <a:off x="755847" y="301256"/>
                  <a:ext cx="1467505" cy="526936"/>
                </a:xfrm>
                <a:prstGeom prst="rect">
                  <a:avLst/>
                </a:prstGeom>
                <a:noFill/>
              </p:spPr>
              <p:txBody>
                <a:bodyPr wrap="none" lIns="107671" tIns="53836" rIns="107671" bIns="53836" rtlCol="0">
                  <a:spAutoFit/>
                </a:bodyPr>
                <a:lstStyle/>
                <a:p>
                  <a:pPr defTabSz="1076960"/>
                  <a:r>
                    <a:rPr lang="en-US" altLang="zh-CN" sz="2400" dirty="0">
                      <a:solidFill>
                        <a:prstClr val="black"/>
                      </a:solidFill>
                      <a:latin typeface="Calibri" panose="020F0502020204030204"/>
                      <a:ea typeface="宋体" panose="02010600030101010101" pitchFamily="2" charset="-122"/>
                    </a:rPr>
                    <a:t>variables</a:t>
                  </a:r>
                  <a:endParaRPr lang="zh-CN" altLang="en-US" sz="2400" dirty="0">
                    <a:solidFill>
                      <a:prstClr val="black"/>
                    </a:solidFill>
                    <a:latin typeface="Calibri" panose="020F0502020204030204"/>
                    <a:ea typeface="宋体" panose="02010600030101010101" pitchFamily="2" charset="-122"/>
                  </a:endParaRPr>
                </a:p>
              </p:txBody>
            </p:sp>
            <p:sp>
              <p:nvSpPr>
                <p:cNvPr id="8" name="矩形 7"/>
                <p:cNvSpPr/>
                <p:nvPr/>
              </p:nvSpPr>
              <p:spPr>
                <a:xfrm>
                  <a:off x="3101359" y="-267883"/>
                  <a:ext cx="544727" cy="377545"/>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9" name="直接箭头连接符 8"/>
                <p:cNvCxnSpPr/>
                <p:nvPr/>
              </p:nvCxnSpPr>
              <p:spPr>
                <a:xfrm flipH="1">
                  <a:off x="2308198" y="-139791"/>
                  <a:ext cx="803694" cy="771102"/>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cxnSp>
            <p:nvCxnSpPr>
              <p:cNvPr id="15" name="直接箭头连接符 14"/>
              <p:cNvCxnSpPr/>
              <p:nvPr/>
            </p:nvCxnSpPr>
            <p:spPr>
              <a:xfrm flipH="1">
                <a:off x="1959585" y="3157627"/>
                <a:ext cx="887696" cy="192775"/>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2017687" y="3398224"/>
                <a:ext cx="829594" cy="131077"/>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a:off x="1634299" y="3494351"/>
            <a:ext cx="8213545" cy="1475126"/>
            <a:chOff x="2111511" y="1230227"/>
            <a:chExt cx="9050112" cy="1625956"/>
          </a:xfrm>
        </p:grpSpPr>
        <p:sp>
          <p:nvSpPr>
            <p:cNvPr id="24" name="TextBox 23"/>
            <p:cNvSpPr txBox="1"/>
            <p:nvPr/>
          </p:nvSpPr>
          <p:spPr>
            <a:xfrm>
              <a:off x="2111511" y="2329247"/>
              <a:ext cx="9050112" cy="526936"/>
            </a:xfrm>
            <a:prstGeom prst="rect">
              <a:avLst/>
            </a:prstGeom>
            <a:noFill/>
          </p:spPr>
          <p:txBody>
            <a:bodyPr wrap="none" lIns="107671" tIns="53836" rIns="107671" bIns="53836" rtlCol="0">
              <a:spAutoFit/>
            </a:bodyPr>
            <a:lstStyle/>
            <a:p>
              <a:pPr defTabSz="1076960"/>
              <a:r>
                <a:rPr lang="en-US" altLang="zh-CN" sz="2400" dirty="0">
                  <a:solidFill>
                    <a:prstClr val="black"/>
                  </a:solidFill>
                  <a:latin typeface="Calibri" panose="020F0502020204030204"/>
                  <a:ea typeface="宋体" panose="02010600030101010101" pitchFamily="2" charset="-122"/>
                </a:rPr>
                <a:t>Write target, prerequisite and commands by variables using ‘</a:t>
              </a:r>
              <a:r>
                <a:rPr lang="en-US" altLang="zh-CN" sz="2400" dirty="0">
                  <a:solidFill>
                    <a:srgbClr val="FF0000"/>
                  </a:solidFill>
                  <a:latin typeface="Calibri" panose="020F0502020204030204"/>
                  <a:ea typeface="宋体" panose="02010600030101010101" pitchFamily="2" charset="-122"/>
                </a:rPr>
                <a:t>$()</a:t>
              </a:r>
              <a:r>
                <a:rPr lang="en-US" altLang="zh-CN" sz="2400" dirty="0">
                  <a:solidFill>
                    <a:prstClr val="black"/>
                  </a:solidFill>
                  <a:latin typeface="Calibri" panose="020F0502020204030204"/>
                  <a:ea typeface="宋体" panose="02010600030101010101" pitchFamily="2" charset="-122"/>
                </a:rPr>
                <a:t>’</a:t>
              </a:r>
              <a:endParaRPr lang="zh-CN" altLang="en-US" sz="2400" dirty="0">
                <a:solidFill>
                  <a:prstClr val="black"/>
                </a:solidFill>
                <a:latin typeface="Calibri" panose="020F0502020204030204"/>
                <a:ea typeface="宋体" panose="02010600030101010101" pitchFamily="2" charset="-122"/>
              </a:endParaRPr>
            </a:p>
          </p:txBody>
        </p:sp>
        <p:sp>
          <p:nvSpPr>
            <p:cNvPr id="25" name="矩形 24"/>
            <p:cNvSpPr/>
            <p:nvPr/>
          </p:nvSpPr>
          <p:spPr>
            <a:xfrm>
              <a:off x="3232116" y="1230227"/>
              <a:ext cx="5595730" cy="83218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26" name="直接箭头连接符 25"/>
            <p:cNvCxnSpPr/>
            <p:nvPr/>
          </p:nvCxnSpPr>
          <p:spPr>
            <a:xfrm flipH="1" flipV="1">
              <a:off x="4651385" y="1972686"/>
              <a:ext cx="720080" cy="4871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8" name="文本框 27"/>
          <p:cNvSpPr txBox="1"/>
          <p:nvPr/>
        </p:nvSpPr>
        <p:spPr>
          <a:xfrm>
            <a:off x="1371598" y="324528"/>
            <a:ext cx="9681883" cy="646331"/>
          </a:xfrm>
          <a:prstGeom prst="rect">
            <a:avLst/>
          </a:prstGeom>
          <a:noFill/>
        </p:spPr>
        <p:txBody>
          <a:bodyPr wrap="square">
            <a:spAutoFit/>
          </a:bodyPr>
          <a:lstStyle/>
          <a:p>
            <a:r>
              <a:rPr lang="en-US" altLang="zh-CN" sz="3600" dirty="0"/>
              <a:t>Defining Macros/Variables in the </a:t>
            </a:r>
            <a:r>
              <a:rPr lang="en-US" altLang="zh-CN" sz="3600" dirty="0" err="1"/>
              <a:t>makefile</a:t>
            </a:r>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对象 33"/>
          <p:cNvGraphicFramePr>
            <a:graphicFrameLocks noChangeAspect="1"/>
          </p:cNvGraphicFramePr>
          <p:nvPr/>
        </p:nvGraphicFramePr>
        <p:xfrm>
          <a:off x="6235904" y="4601862"/>
          <a:ext cx="5508601" cy="765830"/>
        </p:xfrm>
        <a:graphic>
          <a:graphicData uri="http://schemas.openxmlformats.org/presentationml/2006/ole">
            <mc:AlternateContent xmlns:mc="http://schemas.openxmlformats.org/markup-compatibility/2006">
              <mc:Choice xmlns:v="urn:schemas-microsoft-com:vml" Requires="v">
                <p:oleObj name="Image" r:id="rId3" imgW="3905250" imgH="542925" progId="Photoshop.Image.13">
                  <p:embed/>
                </p:oleObj>
              </mc:Choice>
              <mc:Fallback>
                <p:oleObj name="Image" r:id="rId3" imgW="3905250" imgH="542925" progId="Photoshop.Image.13">
                  <p:embed/>
                  <p:pic>
                    <p:nvPicPr>
                      <p:cNvPr id="0" name="对象 33"/>
                      <p:cNvPicPr/>
                      <p:nvPr/>
                    </p:nvPicPr>
                    <p:blipFill>
                      <a:blip r:embed="rId4"/>
                      <a:stretch>
                        <a:fillRect/>
                      </a:stretch>
                    </p:blipFill>
                    <p:spPr>
                      <a:xfrm>
                        <a:off x="6235904" y="4601862"/>
                        <a:ext cx="5508601" cy="76583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1328061" y="1424851"/>
          <a:ext cx="4833291" cy="4631840"/>
        </p:xfrm>
        <a:graphic>
          <a:graphicData uri="http://schemas.openxmlformats.org/presentationml/2006/ole">
            <mc:AlternateContent xmlns:mc="http://schemas.openxmlformats.org/markup-compatibility/2006">
              <mc:Choice xmlns:v="urn:schemas-microsoft-com:vml" Requires="v">
                <p:oleObj name="Image" r:id="rId5" imgW="3657600" imgH="3505200" progId="Photoshop.Image.13">
                  <p:embed/>
                </p:oleObj>
              </mc:Choice>
              <mc:Fallback>
                <p:oleObj name="Image" r:id="rId5" imgW="3657600" imgH="3505200" progId="Photoshop.Image.13">
                  <p:embed/>
                  <p:pic>
                    <p:nvPicPr>
                      <p:cNvPr id="0" name="对象 19"/>
                      <p:cNvPicPr/>
                      <p:nvPr/>
                    </p:nvPicPr>
                    <p:blipFill>
                      <a:blip r:embed="rId6"/>
                      <a:stretch>
                        <a:fillRect/>
                      </a:stretch>
                    </p:blipFill>
                    <p:spPr>
                      <a:xfrm>
                        <a:off x="1328061" y="1424851"/>
                        <a:ext cx="4833291" cy="4631840"/>
                      </a:xfrm>
                      <a:prstGeom prst="rect">
                        <a:avLst/>
                      </a:prstGeom>
                    </p:spPr>
                  </p:pic>
                </p:oleObj>
              </mc:Fallback>
            </mc:AlternateContent>
          </a:graphicData>
        </a:graphic>
      </p:graphicFrame>
      <p:sp>
        <p:nvSpPr>
          <p:cNvPr id="4" name="TextBox 3"/>
          <p:cNvSpPr txBox="1"/>
          <p:nvPr/>
        </p:nvSpPr>
        <p:spPr>
          <a:xfrm>
            <a:off x="1469446" y="461071"/>
            <a:ext cx="9645219" cy="847387"/>
          </a:xfrm>
          <a:prstGeom prst="rect">
            <a:avLst/>
          </a:prstGeom>
          <a:noFill/>
        </p:spPr>
        <p:txBody>
          <a:bodyPr wrap="none" lIns="107671" tIns="53836" rIns="107671" bIns="53836" rtlCol="0">
            <a:spAutoFit/>
          </a:bodyPr>
          <a:lstStyle/>
          <a:p>
            <a:pPr defTabSz="1076960"/>
            <a:r>
              <a:rPr lang="en-US" altLang="zh-CN" sz="2400" dirty="0">
                <a:solidFill>
                  <a:prstClr val="black"/>
                </a:solidFill>
                <a:latin typeface="Calibri" panose="020F0502020204030204"/>
                <a:ea typeface="宋体" panose="02010600030101010101" pitchFamily="2" charset="-122"/>
              </a:rPr>
              <a:t>If only one source file is modified, we need not compile all the files. So, let’s</a:t>
            </a:r>
          </a:p>
          <a:p>
            <a:pPr defTabSz="1076960"/>
            <a:r>
              <a:rPr lang="en-US" altLang="zh-CN" sz="2400" dirty="0">
                <a:solidFill>
                  <a:prstClr val="black"/>
                </a:solidFill>
                <a:latin typeface="Calibri" panose="020F0502020204030204"/>
                <a:ea typeface="宋体" panose="02010600030101010101" pitchFamily="2" charset="-122"/>
              </a:rPr>
              <a:t>modify the </a:t>
            </a:r>
            <a:r>
              <a:rPr lang="en-US" altLang="zh-CN" sz="2400" dirty="0" err="1">
                <a:solidFill>
                  <a:prstClr val="black"/>
                </a:solidFill>
                <a:latin typeface="Calibri" panose="020F0502020204030204"/>
                <a:ea typeface="宋体" panose="02010600030101010101" pitchFamily="2" charset="-122"/>
              </a:rPr>
              <a:t>makefile</a:t>
            </a:r>
            <a:r>
              <a:rPr lang="en-US" altLang="zh-CN" sz="2400" dirty="0">
                <a:solidFill>
                  <a:prstClr val="black"/>
                </a:solidFill>
                <a:latin typeface="Calibri" panose="020F0502020204030204"/>
                <a:ea typeface="宋体" panose="02010600030101010101" pitchFamily="2" charset="-122"/>
              </a:rPr>
              <a:t>.</a:t>
            </a:r>
            <a:endParaRPr lang="zh-CN" altLang="en-US" sz="2400" dirty="0">
              <a:solidFill>
                <a:prstClr val="black"/>
              </a:solidFill>
              <a:latin typeface="Calibri" panose="020F0502020204030204"/>
              <a:ea typeface="宋体" panose="02010600030101010101" pitchFamily="2" charset="-122"/>
            </a:endParaRPr>
          </a:p>
        </p:txBody>
      </p:sp>
      <p:grpSp>
        <p:nvGrpSpPr>
          <p:cNvPr id="24" name="组合 23"/>
          <p:cNvGrpSpPr/>
          <p:nvPr/>
        </p:nvGrpSpPr>
        <p:grpSpPr>
          <a:xfrm>
            <a:off x="70340" y="2793408"/>
            <a:ext cx="2776783" cy="2791279"/>
            <a:chOff x="116520" y="3869916"/>
            <a:chExt cx="3059603" cy="3076686"/>
          </a:xfrm>
        </p:grpSpPr>
        <p:grpSp>
          <p:nvGrpSpPr>
            <p:cNvPr id="8" name="组合 7"/>
            <p:cNvGrpSpPr/>
            <p:nvPr/>
          </p:nvGrpSpPr>
          <p:grpSpPr>
            <a:xfrm>
              <a:off x="116520" y="3869916"/>
              <a:ext cx="3059603" cy="2212590"/>
              <a:chOff x="1392302" y="2285740"/>
              <a:chExt cx="3059603" cy="2212590"/>
            </a:xfrm>
          </p:grpSpPr>
          <p:sp>
            <p:nvSpPr>
              <p:cNvPr id="9" name="矩形 8"/>
              <p:cNvSpPr/>
              <p:nvPr/>
            </p:nvSpPr>
            <p:spPr>
              <a:xfrm>
                <a:off x="2769596" y="3248330"/>
                <a:ext cx="1013620" cy="36004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10" name="矩形 9"/>
              <p:cNvSpPr/>
              <p:nvPr/>
            </p:nvSpPr>
            <p:spPr>
              <a:xfrm>
                <a:off x="2836974" y="4120785"/>
                <a:ext cx="1614931" cy="377545"/>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grpSp>
            <p:nvGrpSpPr>
              <p:cNvPr id="11" name="组合 10"/>
              <p:cNvGrpSpPr/>
              <p:nvPr/>
            </p:nvGrpSpPr>
            <p:grpSpPr>
              <a:xfrm>
                <a:off x="1392302" y="2285740"/>
                <a:ext cx="2621791" cy="1920520"/>
                <a:chOff x="1392302" y="2285740"/>
                <a:chExt cx="2621791" cy="1920520"/>
              </a:xfrm>
            </p:grpSpPr>
            <p:grpSp>
              <p:nvGrpSpPr>
                <p:cNvPr id="12" name="组合 11"/>
                <p:cNvGrpSpPr/>
                <p:nvPr/>
              </p:nvGrpSpPr>
              <p:grpSpPr>
                <a:xfrm>
                  <a:off x="1392302" y="2285740"/>
                  <a:ext cx="2621791" cy="1920520"/>
                  <a:chOff x="1682813" y="-470917"/>
                  <a:chExt cx="2621791" cy="1920520"/>
                </a:xfrm>
              </p:grpSpPr>
              <p:sp>
                <p:nvSpPr>
                  <p:cNvPr id="15" name="TextBox 14"/>
                  <p:cNvSpPr txBox="1"/>
                  <p:nvPr/>
                </p:nvSpPr>
                <p:spPr>
                  <a:xfrm>
                    <a:off x="1682813" y="1022038"/>
                    <a:ext cx="964258" cy="427565"/>
                  </a:xfrm>
                  <a:prstGeom prst="rect">
                    <a:avLst/>
                  </a:prstGeom>
                  <a:noFill/>
                </p:spPr>
                <p:txBody>
                  <a:bodyPr wrap="none" lIns="107671" tIns="53836" rIns="107671" bIns="53836" rtlCol="0">
                    <a:spAutoFit/>
                  </a:bodyPr>
                  <a:lstStyle/>
                  <a:p>
                    <a:pPr defTabSz="1076960"/>
                    <a:r>
                      <a:rPr lang="en-US" altLang="zh-CN" sz="1815" dirty="0">
                        <a:solidFill>
                          <a:prstClr val="black"/>
                        </a:solidFill>
                        <a:latin typeface="Calibri" panose="020F0502020204030204"/>
                        <a:ea typeface="宋体" panose="02010600030101010101" pitchFamily="2" charset="-122"/>
                      </a:rPr>
                      <a:t>targets</a:t>
                    </a:r>
                    <a:endParaRPr lang="zh-CN" altLang="en-US" sz="1815" dirty="0">
                      <a:solidFill>
                        <a:prstClr val="black"/>
                      </a:solidFill>
                      <a:latin typeface="Calibri" panose="020F0502020204030204"/>
                      <a:ea typeface="宋体" panose="02010600030101010101" pitchFamily="2" charset="-122"/>
                    </a:endParaRPr>
                  </a:p>
                </p:txBody>
              </p:sp>
              <p:sp>
                <p:nvSpPr>
                  <p:cNvPr id="16" name="矩形 15"/>
                  <p:cNvSpPr/>
                  <p:nvPr/>
                </p:nvSpPr>
                <p:spPr>
                  <a:xfrm>
                    <a:off x="3101359" y="-470917"/>
                    <a:ext cx="1203245" cy="377545"/>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17" name="直接箭头连接符 16"/>
                  <p:cNvCxnSpPr/>
                  <p:nvPr/>
                </p:nvCxnSpPr>
                <p:spPr>
                  <a:xfrm flipH="1">
                    <a:off x="2475836" y="-93372"/>
                    <a:ext cx="877810" cy="1258981"/>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直接箭头连接符 12"/>
                <p:cNvCxnSpPr/>
                <p:nvPr/>
              </p:nvCxnSpPr>
              <p:spPr>
                <a:xfrm flipH="1">
                  <a:off x="2185324" y="3509986"/>
                  <a:ext cx="676641" cy="41228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2185324" y="3922266"/>
                  <a:ext cx="661958" cy="190515"/>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1482697" y="6569057"/>
              <a:ext cx="1693426" cy="377545"/>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19" name="直接箭头连接符 18"/>
            <p:cNvCxnSpPr/>
            <p:nvPr/>
          </p:nvCxnSpPr>
          <p:spPr>
            <a:xfrm flipH="1" flipV="1">
              <a:off x="995265" y="5506441"/>
              <a:ext cx="507466" cy="1224139"/>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nvGrpSpPr>
          <p:cNvPr id="1025" name="组合 1024"/>
          <p:cNvGrpSpPr/>
          <p:nvPr/>
        </p:nvGrpSpPr>
        <p:grpSpPr>
          <a:xfrm>
            <a:off x="1782782" y="3102239"/>
            <a:ext cx="1594606" cy="2507390"/>
            <a:chOff x="2059431" y="4515835"/>
            <a:chExt cx="1757020" cy="2763769"/>
          </a:xfrm>
        </p:grpSpPr>
        <p:cxnSp>
          <p:nvCxnSpPr>
            <p:cNvPr id="26" name="直接箭头连接符 25"/>
            <p:cNvCxnSpPr/>
            <p:nvPr/>
          </p:nvCxnSpPr>
          <p:spPr>
            <a:xfrm flipH="1">
              <a:off x="2059431" y="4515835"/>
              <a:ext cx="2754" cy="62217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069877" y="5469963"/>
              <a:ext cx="0" cy="48655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069877" y="6406404"/>
              <a:ext cx="0" cy="48655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4" name="曲线连接符 1023"/>
            <p:cNvCxnSpPr/>
            <p:nvPr/>
          </p:nvCxnSpPr>
          <p:spPr>
            <a:xfrm rot="5400000" flipH="1" flipV="1">
              <a:off x="1789195" y="5252347"/>
              <a:ext cx="2441510" cy="1613003"/>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6471352" y="3609756"/>
            <a:ext cx="5029345" cy="847387"/>
          </a:xfrm>
          <a:prstGeom prst="rect">
            <a:avLst/>
          </a:prstGeom>
          <a:noFill/>
        </p:spPr>
        <p:txBody>
          <a:bodyPr wrap="square" lIns="107671" tIns="53836" rIns="107671" bIns="53836" rtlCol="0">
            <a:spAutoFit/>
          </a:bodyPr>
          <a:lstStyle/>
          <a:p>
            <a:pPr defTabSz="1076960"/>
            <a:r>
              <a:rPr lang="en-US" altLang="zh-CN" sz="2400" dirty="0">
                <a:solidFill>
                  <a:prstClr val="black"/>
                </a:solidFill>
                <a:latin typeface="Calibri" panose="020F0502020204030204"/>
                <a:ea typeface="宋体" panose="02010600030101010101" pitchFamily="2" charset="-122"/>
              </a:rPr>
              <a:t>If main.cpp is modified, it is compiled</a:t>
            </a:r>
          </a:p>
          <a:p>
            <a:pPr defTabSz="1076960"/>
            <a:r>
              <a:rPr lang="en-US" altLang="zh-CN" sz="2400" dirty="0">
                <a:solidFill>
                  <a:prstClr val="black"/>
                </a:solidFill>
                <a:latin typeface="Calibri" panose="020F0502020204030204"/>
                <a:ea typeface="宋体" panose="02010600030101010101" pitchFamily="2" charset="-122"/>
              </a:rPr>
              <a:t>by make.</a:t>
            </a:r>
            <a:endParaRPr lang="zh-CN" altLang="en-US" sz="2400" dirty="0">
              <a:solidFill>
                <a:prstClr val="black"/>
              </a:solidFill>
              <a:latin typeface="Calibri" panose="020F0502020204030204"/>
              <a:ea typeface="宋体" panose="02010600030101010101" pitchFamily="2" charset="-122"/>
            </a:endParaRPr>
          </a:p>
        </p:txBody>
      </p:sp>
      <p:sp>
        <p:nvSpPr>
          <p:cNvPr id="1027" name="矩形 1026"/>
          <p:cNvSpPr/>
          <p:nvPr/>
        </p:nvSpPr>
        <p:spPr>
          <a:xfrm>
            <a:off x="6226703" y="4882692"/>
            <a:ext cx="1699147" cy="1801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grpSp>
        <p:nvGrpSpPr>
          <p:cNvPr id="7" name="组合 6"/>
          <p:cNvGrpSpPr/>
          <p:nvPr/>
        </p:nvGrpSpPr>
        <p:grpSpPr>
          <a:xfrm>
            <a:off x="6488111" y="1490309"/>
            <a:ext cx="4833291" cy="1276336"/>
            <a:chOff x="7419869" y="1859418"/>
            <a:chExt cx="5180012" cy="1128039"/>
          </a:xfrm>
        </p:grpSpPr>
        <p:graphicFrame>
          <p:nvGraphicFramePr>
            <p:cNvPr id="5" name="对象 4"/>
            <p:cNvGraphicFramePr>
              <a:graphicFrameLocks noChangeAspect="1"/>
            </p:cNvGraphicFramePr>
            <p:nvPr/>
          </p:nvGraphicFramePr>
          <p:xfrm>
            <a:off x="7419869" y="1859418"/>
            <a:ext cx="5180012" cy="673100"/>
          </p:xfrm>
          <a:graphic>
            <a:graphicData uri="http://schemas.openxmlformats.org/presentationml/2006/ole">
              <mc:AlternateContent xmlns:mc="http://schemas.openxmlformats.org/markup-compatibility/2006">
                <mc:Choice xmlns:v="urn:schemas-microsoft-com:vml" Requires="v">
                  <p:oleObj name="Image" r:id="rId7" imgW="3886200" imgH="504825" progId="Photoshop.Image.13">
                    <p:embed/>
                  </p:oleObj>
                </mc:Choice>
                <mc:Fallback>
                  <p:oleObj name="Image" r:id="rId7" imgW="3886200" imgH="504825" progId="Photoshop.Image.13">
                    <p:embed/>
                    <p:pic>
                      <p:nvPicPr>
                        <p:cNvPr id="0" name="对象 1"/>
                        <p:cNvPicPr/>
                        <p:nvPr/>
                      </p:nvPicPr>
                      <p:blipFill>
                        <a:blip r:embed="rId8"/>
                        <a:stretch>
                          <a:fillRect/>
                        </a:stretch>
                      </p:blipFill>
                      <p:spPr>
                        <a:xfrm>
                          <a:off x="7419869" y="1859418"/>
                          <a:ext cx="5180012" cy="673100"/>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7420338" y="2530257"/>
            <a:ext cx="5179542" cy="457200"/>
          </p:xfrm>
          <a:graphic>
            <a:graphicData uri="http://schemas.openxmlformats.org/presentationml/2006/ole">
              <mc:AlternateContent xmlns:mc="http://schemas.openxmlformats.org/markup-compatibility/2006">
                <mc:Choice xmlns:v="urn:schemas-microsoft-com:vml" Requires="v">
                  <p:oleObj name="Image" r:id="rId9" imgW="3867150" imgH="342900" progId="Photoshop.Image.13">
                    <p:embed/>
                  </p:oleObj>
                </mc:Choice>
                <mc:Fallback>
                  <p:oleObj name="Image" r:id="rId9" imgW="3867150" imgH="342900" progId="Photoshop.Image.13">
                    <p:embed/>
                    <p:pic>
                      <p:nvPicPr>
                        <p:cNvPr id="0" name="对象 5"/>
                        <p:cNvPicPr/>
                        <p:nvPr/>
                      </p:nvPicPr>
                      <p:blipFill>
                        <a:blip r:embed="rId10"/>
                        <a:stretch>
                          <a:fillRect/>
                        </a:stretch>
                      </p:blipFill>
                      <p:spPr>
                        <a:xfrm>
                          <a:off x="7420338" y="2530257"/>
                          <a:ext cx="5179542" cy="457200"/>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0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a:graphicFrameLocks noChangeAspect="1"/>
          </p:cNvGraphicFramePr>
          <p:nvPr/>
        </p:nvGraphicFramePr>
        <p:xfrm>
          <a:off x="345042" y="785654"/>
          <a:ext cx="4956448" cy="4818733"/>
        </p:xfrm>
        <a:graphic>
          <a:graphicData uri="http://schemas.openxmlformats.org/presentationml/2006/ole">
            <mc:AlternateContent xmlns:mc="http://schemas.openxmlformats.org/markup-compatibility/2006">
              <mc:Choice xmlns:v="urn:schemas-microsoft-com:vml" Requires="v">
                <p:oleObj name="Image" r:id="rId3" imgW="4457700" imgH="4333875" progId="Photoshop.Image.13">
                  <p:embed/>
                </p:oleObj>
              </mc:Choice>
              <mc:Fallback>
                <p:oleObj name="Image" r:id="rId3" imgW="4457700" imgH="4333875" progId="Photoshop.Image.13">
                  <p:embed/>
                  <p:pic>
                    <p:nvPicPr>
                      <p:cNvPr id="0" name="对象 14"/>
                      <p:cNvPicPr/>
                      <p:nvPr/>
                    </p:nvPicPr>
                    <p:blipFill>
                      <a:blip r:embed="rId4"/>
                      <a:stretch>
                        <a:fillRect/>
                      </a:stretch>
                    </p:blipFill>
                    <p:spPr>
                      <a:xfrm>
                        <a:off x="345042" y="785654"/>
                        <a:ext cx="4956448" cy="4818733"/>
                      </a:xfrm>
                      <a:prstGeom prst="rect">
                        <a:avLst/>
                      </a:prstGeom>
                    </p:spPr>
                  </p:pic>
                </p:oleObj>
              </mc:Fallback>
            </mc:AlternateContent>
          </a:graphicData>
        </a:graphic>
      </p:graphicFrame>
      <p:grpSp>
        <p:nvGrpSpPr>
          <p:cNvPr id="4" name="组合 3"/>
          <p:cNvGrpSpPr/>
          <p:nvPr/>
        </p:nvGrpSpPr>
        <p:grpSpPr>
          <a:xfrm>
            <a:off x="1920633" y="4314199"/>
            <a:ext cx="2017639" cy="1214196"/>
            <a:chOff x="2068500" y="4780854"/>
            <a:chExt cx="2223139" cy="1338345"/>
          </a:xfrm>
        </p:grpSpPr>
        <p:sp>
          <p:nvSpPr>
            <p:cNvPr id="3" name="矩形 2"/>
            <p:cNvSpPr/>
            <p:nvPr/>
          </p:nvSpPr>
          <p:spPr>
            <a:xfrm>
              <a:off x="2068500" y="4780854"/>
              <a:ext cx="396044" cy="3600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6" name="矩形 5"/>
            <p:cNvSpPr/>
            <p:nvPr/>
          </p:nvSpPr>
          <p:spPr>
            <a:xfrm>
              <a:off x="3059241" y="5753658"/>
              <a:ext cx="396044" cy="3600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dirty="0">
                <a:solidFill>
                  <a:prstClr val="white"/>
                </a:solidFill>
                <a:latin typeface="Calibri" panose="020F0502020204030204"/>
                <a:ea typeface="宋体" panose="02010600030101010101" pitchFamily="2" charset="-122"/>
              </a:endParaRPr>
            </a:p>
          </p:txBody>
        </p:sp>
        <p:sp>
          <p:nvSpPr>
            <p:cNvPr id="7" name="矩形 6"/>
            <p:cNvSpPr/>
            <p:nvPr/>
          </p:nvSpPr>
          <p:spPr>
            <a:xfrm>
              <a:off x="3895595" y="5759159"/>
              <a:ext cx="396044" cy="3600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grpSp>
      <p:sp>
        <p:nvSpPr>
          <p:cNvPr id="9" name="Content Placeholder 2"/>
          <p:cNvSpPr txBox="1"/>
          <p:nvPr/>
        </p:nvSpPr>
        <p:spPr bwMode="auto">
          <a:xfrm>
            <a:off x="6506975" y="1710500"/>
            <a:ext cx="5228144" cy="1700455"/>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lvl="1" indent="0" defTabSz="1076960">
              <a:spcBef>
                <a:spcPts val="1410"/>
              </a:spcBef>
              <a:buClr>
                <a:srgbClr val="2DA2BF"/>
              </a:buClr>
              <a:buSzPct val="68000"/>
              <a:buNone/>
            </a:pPr>
            <a:r>
              <a:rPr lang="en-US" sz="2540" b="1" dirty="0">
                <a:solidFill>
                  <a:srgbClr val="00B0F0"/>
                </a:solidFill>
                <a:latin typeface="Calibri" panose="020F0502020204030204"/>
              </a:rPr>
              <a:t>$@</a:t>
            </a:r>
            <a:r>
              <a:rPr lang="en-US" sz="2540" dirty="0">
                <a:solidFill>
                  <a:prstClr val="black"/>
                </a:solidFill>
                <a:latin typeface="Calibri" panose="020F0502020204030204"/>
              </a:rPr>
              <a:t>: Object Files</a:t>
            </a:r>
          </a:p>
          <a:p>
            <a:pPr marL="128905" lvl="1" indent="0" defTabSz="1076960">
              <a:spcBef>
                <a:spcPts val="1410"/>
              </a:spcBef>
              <a:buClr>
                <a:srgbClr val="2DA2BF"/>
              </a:buClr>
              <a:buSzPct val="68000"/>
              <a:buNone/>
            </a:pPr>
            <a:r>
              <a:rPr lang="en-US" sz="2540" b="1" dirty="0">
                <a:solidFill>
                  <a:srgbClr val="00B0F0"/>
                </a:solidFill>
                <a:latin typeface="Calibri" panose="020F0502020204030204"/>
              </a:rPr>
              <a:t>$^</a:t>
            </a:r>
            <a:r>
              <a:rPr lang="en-US" sz="2540" dirty="0">
                <a:solidFill>
                  <a:prstClr val="black"/>
                </a:solidFill>
                <a:latin typeface="Calibri" panose="020F0502020204030204"/>
              </a:rPr>
              <a:t>: all the prerequisites files</a:t>
            </a:r>
          </a:p>
          <a:p>
            <a:pPr marL="128905" lvl="1" indent="0" defTabSz="1076960">
              <a:spcBef>
                <a:spcPts val="1410"/>
              </a:spcBef>
              <a:buClr>
                <a:srgbClr val="2DA2BF"/>
              </a:buClr>
              <a:buSzPct val="68000"/>
              <a:buNone/>
            </a:pPr>
            <a:r>
              <a:rPr lang="en-US" altLang="zh-CN" sz="2540" b="1" dirty="0">
                <a:solidFill>
                  <a:srgbClr val="00B0F0"/>
                </a:solidFill>
                <a:latin typeface="Calibri" panose="020F0502020204030204"/>
                <a:ea typeface="宋体" panose="02010600030101010101" pitchFamily="2" charset="-122"/>
              </a:rPr>
              <a:t>$&lt;</a:t>
            </a:r>
            <a:r>
              <a:rPr lang="en-US" altLang="zh-CN" sz="2540" dirty="0">
                <a:solidFill>
                  <a:prstClr val="black"/>
                </a:solidFill>
                <a:latin typeface="Calibri" panose="020F0502020204030204"/>
                <a:ea typeface="宋体" panose="02010600030101010101" pitchFamily="2" charset="-122"/>
              </a:rPr>
              <a:t>: the first prerequisite file</a:t>
            </a:r>
            <a:endParaRPr lang="zh-CN" altLang="zh-CN" sz="2540" dirty="0">
              <a:solidFill>
                <a:prstClr val="black"/>
              </a:solidFill>
              <a:latin typeface="Calibri" panose="020F0502020204030204"/>
              <a:ea typeface="宋体" panose="02010600030101010101" pitchFamily="2" charset="-122"/>
            </a:endParaRPr>
          </a:p>
          <a:p>
            <a:pPr marL="128905" lvl="1" indent="0" defTabSz="1076960">
              <a:spcBef>
                <a:spcPts val="1410"/>
              </a:spcBef>
              <a:buClr>
                <a:srgbClr val="2DA2BF"/>
              </a:buClr>
              <a:buSzPct val="68000"/>
              <a:buNone/>
            </a:pPr>
            <a:endParaRPr lang="en-US" sz="2540" dirty="0">
              <a:solidFill>
                <a:prstClr val="black"/>
              </a:solidFill>
              <a:latin typeface="Calibri" panose="020F0502020204030204"/>
            </a:endParaRPr>
          </a:p>
          <a:p>
            <a:pPr marL="128905" lvl="1" indent="0" defTabSz="1076960">
              <a:spcBef>
                <a:spcPts val="1410"/>
              </a:spcBef>
              <a:buClr>
                <a:srgbClr val="2DA2BF"/>
              </a:buClr>
              <a:buSzPct val="68000"/>
              <a:buNone/>
            </a:pPr>
            <a:r>
              <a:rPr lang="en-US" sz="2540" dirty="0">
                <a:solidFill>
                  <a:prstClr val="black"/>
                </a:solidFill>
                <a:latin typeface="Calibri" panose="020F0502020204030204"/>
              </a:rPr>
              <a:t>  </a:t>
            </a:r>
          </a:p>
        </p:txBody>
      </p:sp>
      <p:grpSp>
        <p:nvGrpSpPr>
          <p:cNvPr id="11" name="组合 10"/>
          <p:cNvGrpSpPr/>
          <p:nvPr/>
        </p:nvGrpSpPr>
        <p:grpSpPr>
          <a:xfrm>
            <a:off x="274126" y="4932086"/>
            <a:ext cx="5228144" cy="1541922"/>
            <a:chOff x="191538" y="5513510"/>
            <a:chExt cx="5760640" cy="1699583"/>
          </a:xfrm>
        </p:grpSpPr>
        <p:sp>
          <p:nvSpPr>
            <p:cNvPr id="8" name="矩形 7"/>
            <p:cNvSpPr/>
            <p:nvPr/>
          </p:nvSpPr>
          <p:spPr>
            <a:xfrm>
              <a:off x="297419" y="5513510"/>
              <a:ext cx="1440160" cy="2547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12" name="Content Placeholder 2"/>
            <p:cNvSpPr txBox="1"/>
            <p:nvPr/>
          </p:nvSpPr>
          <p:spPr bwMode="auto">
            <a:xfrm>
              <a:off x="191538" y="6275929"/>
              <a:ext cx="5760640" cy="937164"/>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2200" dirty="0">
                  <a:solidFill>
                    <a:prstClr val="black"/>
                  </a:solidFill>
                  <a:latin typeface="Calibri" panose="020F0502020204030204"/>
                </a:rPr>
                <a:t>This is a model rule, which indicates that all the .o objects depend on the .</a:t>
              </a:r>
              <a:r>
                <a:rPr lang="en-US" sz="2200" dirty="0" err="1">
                  <a:solidFill>
                    <a:prstClr val="black"/>
                  </a:solidFill>
                  <a:latin typeface="Calibri" panose="020F0502020204030204"/>
                </a:rPr>
                <a:t>cpp</a:t>
              </a:r>
              <a:r>
                <a:rPr lang="en-US" sz="2200" dirty="0">
                  <a:solidFill>
                    <a:prstClr val="black"/>
                  </a:solidFill>
                  <a:latin typeface="Calibri" panose="020F0502020204030204"/>
                </a:rPr>
                <a:t> files</a:t>
              </a:r>
            </a:p>
          </p:txBody>
        </p:sp>
        <p:cxnSp>
          <p:nvCxnSpPr>
            <p:cNvPr id="10" name="直接箭头连接符 9"/>
            <p:cNvCxnSpPr/>
            <p:nvPr/>
          </p:nvCxnSpPr>
          <p:spPr>
            <a:xfrm flipH="1" flipV="1">
              <a:off x="701725" y="5768292"/>
              <a:ext cx="144016" cy="67425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4" name="对象 13"/>
          <p:cNvGraphicFramePr>
            <a:graphicFrameLocks noChangeAspect="1"/>
          </p:cNvGraphicFramePr>
          <p:nvPr/>
        </p:nvGraphicFramePr>
        <p:xfrm>
          <a:off x="5902713" y="5650166"/>
          <a:ext cx="5980579" cy="530198"/>
        </p:xfrm>
        <a:graphic>
          <a:graphicData uri="http://schemas.openxmlformats.org/presentationml/2006/ole">
            <mc:AlternateContent xmlns:mc="http://schemas.openxmlformats.org/markup-compatibility/2006">
              <mc:Choice xmlns:v="urn:schemas-microsoft-com:vml" Requires="v">
                <p:oleObj name="Image" r:id="rId5" imgW="4943475" imgH="438150" progId="Photoshop.Image.13">
                  <p:embed/>
                </p:oleObj>
              </mc:Choice>
              <mc:Fallback>
                <p:oleObj name="Image" r:id="rId5" imgW="4943475" imgH="438150" progId="Photoshop.Image.13">
                  <p:embed/>
                  <p:pic>
                    <p:nvPicPr>
                      <p:cNvPr id="0" name="对象 13"/>
                      <p:cNvPicPr/>
                      <p:nvPr/>
                    </p:nvPicPr>
                    <p:blipFill>
                      <a:blip r:embed="rId6"/>
                      <a:stretch>
                        <a:fillRect/>
                      </a:stretch>
                    </p:blipFill>
                    <p:spPr>
                      <a:xfrm>
                        <a:off x="5902713" y="5650166"/>
                        <a:ext cx="5980579" cy="530198"/>
                      </a:xfrm>
                      <a:prstGeom prst="rect">
                        <a:avLst/>
                      </a:prstGeom>
                    </p:spPr>
                  </p:pic>
                </p:oleObj>
              </mc:Fallback>
            </mc:AlternateContent>
          </a:graphicData>
        </a:graphic>
      </p:graphicFrame>
      <p:sp>
        <p:nvSpPr>
          <p:cNvPr id="17" name="文本框 16"/>
          <p:cNvSpPr txBox="1"/>
          <p:nvPr/>
        </p:nvSpPr>
        <p:spPr>
          <a:xfrm>
            <a:off x="1335744" y="270045"/>
            <a:ext cx="10565004" cy="461665"/>
          </a:xfrm>
          <a:prstGeom prst="rect">
            <a:avLst/>
          </a:prstGeom>
          <a:noFill/>
        </p:spPr>
        <p:txBody>
          <a:bodyPr wrap="square">
            <a:spAutoFit/>
          </a:bodyPr>
          <a:lstStyle/>
          <a:p>
            <a:r>
              <a:rPr lang="en-US" altLang="zh-CN" sz="2400" dirty="0"/>
              <a:t>All the .</a:t>
            </a:r>
            <a:r>
              <a:rPr lang="en-US" altLang="zh-CN" sz="2400" dirty="0" err="1"/>
              <a:t>cpp</a:t>
            </a:r>
            <a:r>
              <a:rPr lang="en-US" altLang="zh-CN" sz="2400" dirty="0"/>
              <a:t> files are compiled to the .o files, so we can modify the </a:t>
            </a:r>
            <a:r>
              <a:rPr lang="en-US" altLang="zh-CN" sz="2400" dirty="0" err="1"/>
              <a:t>makefile</a:t>
            </a:r>
            <a:r>
              <a:rPr lang="en-US" altLang="zh-CN" sz="2400" dirty="0"/>
              <a:t> like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对象 9"/>
          <p:cNvGraphicFramePr>
            <a:graphicFrameLocks noChangeAspect="1"/>
          </p:cNvGraphicFramePr>
          <p:nvPr/>
        </p:nvGraphicFramePr>
        <p:xfrm>
          <a:off x="203431" y="947725"/>
          <a:ext cx="4421965" cy="5176446"/>
        </p:xfrm>
        <a:graphic>
          <a:graphicData uri="http://schemas.openxmlformats.org/presentationml/2006/ole">
            <mc:AlternateContent xmlns:mc="http://schemas.openxmlformats.org/markup-compatibility/2006">
              <mc:Choice xmlns:v="urn:schemas-microsoft-com:vml" Requires="v">
                <p:oleObj name="Image" r:id="rId3" imgW="4467225" imgH="5229225" progId="Photoshop.Image.13">
                  <p:embed/>
                </p:oleObj>
              </mc:Choice>
              <mc:Fallback>
                <p:oleObj name="Image" r:id="rId3" imgW="4467225" imgH="5229225" progId="Photoshop.Image.13">
                  <p:embed/>
                  <p:pic>
                    <p:nvPicPr>
                      <p:cNvPr id="0" name="对象 9"/>
                      <p:cNvPicPr/>
                      <p:nvPr/>
                    </p:nvPicPr>
                    <p:blipFill>
                      <a:blip r:embed="rId4"/>
                      <a:stretch>
                        <a:fillRect/>
                      </a:stretch>
                    </p:blipFill>
                    <p:spPr>
                      <a:xfrm>
                        <a:off x="203431" y="947725"/>
                        <a:ext cx="4421965" cy="5176446"/>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985019" y="3951627"/>
          <a:ext cx="6649090" cy="495620"/>
        </p:xfrm>
        <a:graphic>
          <a:graphicData uri="http://schemas.openxmlformats.org/presentationml/2006/ole">
            <mc:AlternateContent xmlns:mc="http://schemas.openxmlformats.org/markup-compatibility/2006">
              <mc:Choice xmlns:v="urn:schemas-microsoft-com:vml" Requires="v">
                <p:oleObj name="Image" r:id="rId5" imgW="5495925" imgH="409575" progId="Photoshop.Image.13">
                  <p:embed/>
                </p:oleObj>
              </mc:Choice>
              <mc:Fallback>
                <p:oleObj name="Image" r:id="rId5" imgW="5495925" imgH="409575" progId="Photoshop.Image.13">
                  <p:embed/>
                  <p:pic>
                    <p:nvPicPr>
                      <p:cNvPr id="0" name="对象 6"/>
                      <p:cNvPicPr/>
                      <p:nvPr/>
                    </p:nvPicPr>
                    <p:blipFill>
                      <a:blip r:embed="rId6"/>
                      <a:stretch>
                        <a:fillRect/>
                      </a:stretch>
                    </p:blipFill>
                    <p:spPr>
                      <a:xfrm>
                        <a:off x="4985019" y="3951627"/>
                        <a:ext cx="6649090" cy="495620"/>
                      </a:xfrm>
                      <a:prstGeom prst="rect">
                        <a:avLst/>
                      </a:prstGeom>
                    </p:spPr>
                  </p:pic>
                </p:oleObj>
              </mc:Fallback>
            </mc:AlternateContent>
          </a:graphicData>
        </a:graphic>
      </p:graphicFrame>
      <p:sp>
        <p:nvSpPr>
          <p:cNvPr id="4" name="TextBox 2"/>
          <p:cNvSpPr txBox="1"/>
          <p:nvPr/>
        </p:nvSpPr>
        <p:spPr>
          <a:xfrm>
            <a:off x="1541377" y="335672"/>
            <a:ext cx="7881517" cy="461665"/>
          </a:xfrm>
          <a:prstGeom prst="rect">
            <a:avLst/>
          </a:prstGeom>
          <a:noFill/>
        </p:spPr>
        <p:txBody>
          <a:bodyPr wrap="none" rtlCol="0">
            <a:spAutoFit/>
          </a:bodyPr>
          <a:lstStyle/>
          <a:p>
            <a:pPr defTabSz="1076960"/>
            <a:r>
              <a:rPr lang="en-US" altLang="zh-CN" sz="2400" dirty="0">
                <a:solidFill>
                  <a:prstClr val="black"/>
                </a:solidFill>
                <a:latin typeface="Calibri" panose="020F0502020204030204"/>
                <a:ea typeface="宋体" panose="02010600030101010101" pitchFamily="2" charset="-122"/>
              </a:rPr>
              <a:t>Using phony target to clean up compiled results automatically</a:t>
            </a:r>
            <a:endParaRPr lang="zh-CN" altLang="en-US" sz="2400" dirty="0">
              <a:solidFill>
                <a:prstClr val="black"/>
              </a:solidFill>
              <a:latin typeface="Calibri" panose="020F0502020204030204"/>
              <a:ea typeface="宋体" panose="02010600030101010101" pitchFamily="2" charset="-122"/>
            </a:endParaRPr>
          </a:p>
        </p:txBody>
      </p:sp>
      <p:grpSp>
        <p:nvGrpSpPr>
          <p:cNvPr id="8" name="组合 7"/>
          <p:cNvGrpSpPr/>
          <p:nvPr/>
        </p:nvGrpSpPr>
        <p:grpSpPr>
          <a:xfrm>
            <a:off x="214338" y="5258850"/>
            <a:ext cx="10848109" cy="1211056"/>
            <a:chOff x="629717" y="6010497"/>
            <a:chExt cx="11953010" cy="1334885"/>
          </a:xfrm>
        </p:grpSpPr>
        <p:sp>
          <p:nvSpPr>
            <p:cNvPr id="9" name="矩形 8"/>
            <p:cNvSpPr/>
            <p:nvPr/>
          </p:nvSpPr>
          <p:spPr>
            <a:xfrm>
              <a:off x="629717" y="6010497"/>
              <a:ext cx="3390230" cy="95379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11" name="Content Placeholder 2"/>
            <p:cNvSpPr txBox="1"/>
            <p:nvPr/>
          </p:nvSpPr>
          <p:spPr bwMode="auto">
            <a:xfrm>
              <a:off x="5376082" y="6408220"/>
              <a:ext cx="7206645" cy="937162"/>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2400" dirty="0">
                  <a:solidFill>
                    <a:prstClr val="black"/>
                  </a:solidFill>
                  <a:latin typeface="Calibri" panose="020F0502020204030204"/>
                </a:rPr>
                <a:t>Adding </a:t>
              </a:r>
              <a:r>
                <a:rPr lang="en-US" sz="2400" b="1" dirty="0">
                  <a:solidFill>
                    <a:prstClr val="black"/>
                  </a:solidFill>
                  <a:latin typeface="Calibri" panose="020F0502020204030204"/>
                </a:rPr>
                <a:t>.PHONY </a:t>
              </a:r>
              <a:r>
                <a:rPr lang="en-US" sz="2400" dirty="0">
                  <a:solidFill>
                    <a:prstClr val="black"/>
                  </a:solidFill>
                  <a:latin typeface="Calibri" panose="020F0502020204030204"/>
                </a:rPr>
                <a:t>to a target will prevent making from confusing the phony target with a file name.</a:t>
              </a:r>
            </a:p>
          </p:txBody>
        </p:sp>
        <p:cxnSp>
          <p:nvCxnSpPr>
            <p:cNvPr id="12" name="直接箭头连接符 11"/>
            <p:cNvCxnSpPr/>
            <p:nvPr/>
          </p:nvCxnSpPr>
          <p:spPr>
            <a:xfrm flipH="1" flipV="1">
              <a:off x="3870077" y="6219125"/>
              <a:ext cx="1584176" cy="6924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0343868" y="3938124"/>
            <a:ext cx="1241684" cy="2613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grpSp>
        <p:nvGrpSpPr>
          <p:cNvPr id="13" name="组合 12"/>
          <p:cNvGrpSpPr/>
          <p:nvPr/>
        </p:nvGrpSpPr>
        <p:grpSpPr>
          <a:xfrm>
            <a:off x="7400924" y="1687652"/>
            <a:ext cx="4571263" cy="2250471"/>
            <a:chOff x="3817365" y="5718129"/>
            <a:chExt cx="6101384" cy="2035470"/>
          </a:xfrm>
        </p:grpSpPr>
        <p:sp>
          <p:nvSpPr>
            <p:cNvPr id="15" name="Content Placeholder 2"/>
            <p:cNvSpPr txBox="1"/>
            <p:nvPr/>
          </p:nvSpPr>
          <p:spPr bwMode="auto">
            <a:xfrm>
              <a:off x="3817365" y="5718129"/>
              <a:ext cx="6101384" cy="1695597"/>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2400" dirty="0">
                  <a:solidFill>
                    <a:prstClr val="black"/>
                  </a:solidFill>
                  <a:latin typeface="Calibri" panose="020F0502020204030204"/>
                </a:rPr>
                <a:t>Because </a:t>
              </a:r>
              <a:r>
                <a:rPr lang="en-US" sz="2400" b="1" dirty="0">
                  <a:solidFill>
                    <a:prstClr val="black"/>
                  </a:solidFill>
                  <a:latin typeface="Calibri" panose="020F0502020204030204"/>
                </a:rPr>
                <a:t>clean</a:t>
              </a:r>
              <a:r>
                <a:rPr lang="en-US" sz="2400" dirty="0">
                  <a:solidFill>
                    <a:prstClr val="black"/>
                  </a:solidFill>
                  <a:latin typeface="Calibri" panose="020F0502020204030204"/>
                </a:rPr>
                <a:t> is a label not a target, the command </a:t>
              </a:r>
              <a:r>
                <a:rPr lang="en-US" sz="2400" b="1" dirty="0">
                  <a:solidFill>
                    <a:prstClr val="black"/>
                  </a:solidFill>
                  <a:latin typeface="Calibri" panose="020F0502020204030204"/>
                </a:rPr>
                <a:t>make clean </a:t>
              </a:r>
              <a:r>
                <a:rPr lang="en-US" sz="2400" dirty="0">
                  <a:solidFill>
                    <a:prstClr val="black"/>
                  </a:solidFill>
                  <a:latin typeface="Calibri" panose="020F0502020204030204"/>
                </a:rPr>
                <a:t>can execute the clean part. Only </a:t>
              </a:r>
              <a:r>
                <a:rPr lang="en-US" sz="2400" b="1" dirty="0">
                  <a:solidFill>
                    <a:prstClr val="black"/>
                  </a:solidFill>
                  <a:latin typeface="Calibri" panose="020F0502020204030204"/>
                </a:rPr>
                <a:t>make</a:t>
              </a:r>
              <a:r>
                <a:rPr lang="en-US" sz="2400" dirty="0">
                  <a:solidFill>
                    <a:prstClr val="black"/>
                  </a:solidFill>
                  <a:latin typeface="Calibri" panose="020F0502020204030204"/>
                </a:rPr>
                <a:t> command can not execute clean part.</a:t>
              </a:r>
            </a:p>
          </p:txBody>
        </p:sp>
        <p:cxnSp>
          <p:nvCxnSpPr>
            <p:cNvPr id="16" name="直接箭头连接符 15"/>
            <p:cNvCxnSpPr/>
            <p:nvPr/>
          </p:nvCxnSpPr>
          <p:spPr>
            <a:xfrm>
              <a:off x="6804983" y="7271881"/>
              <a:ext cx="1449312" cy="4817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46484" y="1324338"/>
            <a:ext cx="8422773" cy="1200329"/>
          </a:xfrm>
          <a:prstGeom prst="rect">
            <a:avLst/>
          </a:prstGeom>
          <a:noFill/>
        </p:spPr>
        <p:txBody>
          <a:bodyPr wrap="square" rtlCol="0">
            <a:spAutoFit/>
          </a:bodyPr>
          <a:lstStyle/>
          <a:p>
            <a:pPr defTabSz="1076960"/>
            <a:r>
              <a:rPr lang="en-US" altLang="zh-CN" sz="2400" b="1" dirty="0">
                <a:solidFill>
                  <a:srgbClr val="00B0F0"/>
                </a:solidFill>
                <a:latin typeface="Calibri" panose="020F0502020204030204"/>
                <a:ea typeface="宋体" panose="02010600030101010101" pitchFamily="2" charset="-122"/>
              </a:rPr>
              <a:t>wildcard</a:t>
            </a:r>
            <a:r>
              <a:rPr lang="en-US" altLang="zh-CN" sz="2400" dirty="0">
                <a:solidFill>
                  <a:prstClr val="black"/>
                </a:solidFill>
                <a:latin typeface="Calibri" panose="020F0502020204030204"/>
                <a:ea typeface="宋体" panose="02010600030101010101" pitchFamily="2" charset="-122"/>
              </a:rPr>
              <a:t>: search file    </a:t>
            </a:r>
          </a:p>
          <a:p>
            <a:pPr defTabSz="1076960"/>
            <a:r>
              <a:rPr lang="en-US" altLang="zh-CN" sz="2400" dirty="0">
                <a:solidFill>
                  <a:prstClr val="black"/>
                </a:solidFill>
                <a:latin typeface="Calibri" panose="020F0502020204030204"/>
                <a:ea typeface="宋体" panose="02010600030101010101" pitchFamily="2" charset="-122"/>
              </a:rPr>
              <a:t>for example: </a:t>
            </a:r>
          </a:p>
          <a:p>
            <a:pPr defTabSz="1076960"/>
            <a:r>
              <a:rPr lang="en-US" altLang="zh-CN" sz="2400" dirty="0">
                <a:solidFill>
                  <a:prstClr val="black"/>
                </a:solidFill>
                <a:latin typeface="Calibri" panose="020F0502020204030204"/>
                <a:ea typeface="宋体" panose="02010600030101010101" pitchFamily="2" charset="-122"/>
              </a:rPr>
              <a:t>                        SRC = $(</a:t>
            </a:r>
            <a:r>
              <a:rPr lang="en-US" altLang="zh-CN" sz="2400" dirty="0">
                <a:solidFill>
                  <a:srgbClr val="00B0F0"/>
                </a:solidFill>
                <a:latin typeface="Calibri" panose="020F0502020204030204"/>
                <a:ea typeface="宋体" panose="02010600030101010101" pitchFamily="2" charset="-122"/>
              </a:rPr>
              <a:t>wildcard</a:t>
            </a:r>
            <a:r>
              <a:rPr lang="en-US" altLang="zh-CN" sz="2400" dirty="0">
                <a:solidFill>
                  <a:prstClr val="black"/>
                </a:solidFill>
                <a:latin typeface="Calibri" panose="020F0502020204030204"/>
                <a:ea typeface="宋体" panose="02010600030101010101" pitchFamily="2" charset="-122"/>
              </a:rPr>
              <a:t> ./*.</a:t>
            </a:r>
            <a:r>
              <a:rPr lang="en-US" altLang="zh-CN" sz="2400" dirty="0" err="1">
                <a:solidFill>
                  <a:prstClr val="black"/>
                </a:solidFill>
                <a:latin typeface="Calibri" panose="020F0502020204030204"/>
                <a:ea typeface="宋体" panose="02010600030101010101" pitchFamily="2" charset="-122"/>
              </a:rPr>
              <a:t>cpp</a:t>
            </a:r>
            <a:r>
              <a:rPr lang="en-US" altLang="zh-CN" sz="2400" dirty="0">
                <a:solidFill>
                  <a:prstClr val="black"/>
                </a:solidFill>
                <a:latin typeface="Calibri" panose="020F0502020204030204"/>
                <a:ea typeface="宋体" panose="02010600030101010101" pitchFamily="2" charset="-122"/>
              </a:rPr>
              <a:t>)</a:t>
            </a:r>
          </a:p>
        </p:txBody>
      </p:sp>
      <p:sp>
        <p:nvSpPr>
          <p:cNvPr id="3" name="TextBox 2"/>
          <p:cNvSpPr txBox="1"/>
          <p:nvPr/>
        </p:nvSpPr>
        <p:spPr>
          <a:xfrm>
            <a:off x="1521374" y="307743"/>
            <a:ext cx="3802836" cy="584775"/>
          </a:xfrm>
          <a:prstGeom prst="rect">
            <a:avLst/>
          </a:prstGeom>
          <a:noFill/>
        </p:spPr>
        <p:txBody>
          <a:bodyPr wrap="none" rtlCol="0">
            <a:spAutoFit/>
          </a:bodyPr>
          <a:lstStyle/>
          <a:p>
            <a:pPr defTabSz="1076960"/>
            <a:r>
              <a:rPr lang="en-US" altLang="zh-CN" sz="3200" b="1" dirty="0">
                <a:solidFill>
                  <a:prstClr val="black"/>
                </a:solidFill>
                <a:latin typeface="Calibri" panose="020F0502020204030204"/>
                <a:ea typeface="宋体" panose="02010600030101010101" pitchFamily="2" charset="-122"/>
              </a:rPr>
              <a:t>Functions in </a:t>
            </a:r>
            <a:r>
              <a:rPr lang="en-US" altLang="zh-CN" sz="3200" b="1" dirty="0" err="1">
                <a:solidFill>
                  <a:prstClr val="black"/>
                </a:solidFill>
                <a:latin typeface="Calibri" panose="020F0502020204030204"/>
                <a:ea typeface="宋体" panose="02010600030101010101" pitchFamily="2" charset="-122"/>
              </a:rPr>
              <a:t>makefile</a:t>
            </a:r>
            <a:endParaRPr lang="zh-CN" altLang="en-US" sz="3200" b="1" dirty="0">
              <a:solidFill>
                <a:prstClr val="black"/>
              </a:solidFill>
              <a:latin typeface="Calibri" panose="020F0502020204030204"/>
              <a:ea typeface="宋体" panose="02010600030101010101" pitchFamily="2" charset="-122"/>
            </a:endParaRPr>
          </a:p>
        </p:txBody>
      </p:sp>
      <p:grpSp>
        <p:nvGrpSpPr>
          <p:cNvPr id="8" name="组合 7"/>
          <p:cNvGrpSpPr/>
          <p:nvPr/>
        </p:nvGrpSpPr>
        <p:grpSpPr>
          <a:xfrm>
            <a:off x="2500368" y="1089015"/>
            <a:ext cx="8316551" cy="1462596"/>
            <a:chOff x="695871" y="5547206"/>
            <a:chExt cx="9163608" cy="1612141"/>
          </a:xfrm>
        </p:grpSpPr>
        <p:sp>
          <p:nvSpPr>
            <p:cNvPr id="9" name="矩形 8"/>
            <p:cNvSpPr/>
            <p:nvPr/>
          </p:nvSpPr>
          <p:spPr>
            <a:xfrm>
              <a:off x="695871" y="6537780"/>
              <a:ext cx="4686374" cy="621567"/>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11" name="Content Placeholder 2"/>
            <p:cNvSpPr txBox="1"/>
            <p:nvPr/>
          </p:nvSpPr>
          <p:spPr bwMode="auto">
            <a:xfrm>
              <a:off x="4098841" y="5547206"/>
              <a:ext cx="5760638" cy="937161"/>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2400" dirty="0">
                  <a:solidFill>
                    <a:prstClr val="black"/>
                  </a:solidFill>
                  <a:latin typeface="Calibri" panose="020F0502020204030204"/>
                </a:rPr>
                <a:t>Search all the .</a:t>
              </a:r>
              <a:r>
                <a:rPr lang="en-US" sz="2400" dirty="0" err="1">
                  <a:solidFill>
                    <a:prstClr val="black"/>
                  </a:solidFill>
                  <a:latin typeface="Calibri" panose="020F0502020204030204"/>
                </a:rPr>
                <a:t>cpp</a:t>
              </a:r>
              <a:r>
                <a:rPr lang="en-US" sz="2400" dirty="0">
                  <a:solidFill>
                    <a:prstClr val="black"/>
                  </a:solidFill>
                  <a:latin typeface="Calibri" panose="020F0502020204030204"/>
                </a:rPr>
                <a:t> files in the current directory, and return to SRC</a:t>
              </a:r>
            </a:p>
          </p:txBody>
        </p:sp>
        <p:cxnSp>
          <p:nvCxnSpPr>
            <p:cNvPr id="12" name="直接箭头连接符 11"/>
            <p:cNvCxnSpPr/>
            <p:nvPr/>
          </p:nvCxnSpPr>
          <p:spPr>
            <a:xfrm flipH="1">
              <a:off x="3613569" y="6317625"/>
              <a:ext cx="576064" cy="371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8" name="对象 17"/>
          <p:cNvGraphicFramePr>
            <a:graphicFrameLocks noChangeAspect="1"/>
          </p:cNvGraphicFramePr>
          <p:nvPr/>
        </p:nvGraphicFramePr>
        <p:xfrm>
          <a:off x="1782781" y="3314278"/>
          <a:ext cx="3457815" cy="991240"/>
        </p:xfrm>
        <a:graphic>
          <a:graphicData uri="http://schemas.openxmlformats.org/presentationml/2006/ole">
            <mc:AlternateContent xmlns:mc="http://schemas.openxmlformats.org/markup-compatibility/2006">
              <mc:Choice xmlns:v="urn:schemas-microsoft-com:vml" Requires="v">
                <p:oleObj name="Image" r:id="rId3" imgW="2857500" imgH="819150" progId="Photoshop.Image.13">
                  <p:embed/>
                </p:oleObj>
              </mc:Choice>
              <mc:Fallback>
                <p:oleObj name="Image" r:id="rId3" imgW="2857500" imgH="819150" progId="Photoshop.Image.13">
                  <p:embed/>
                  <p:pic>
                    <p:nvPicPr>
                      <p:cNvPr id="0" name="对象 17"/>
                      <p:cNvPicPr/>
                      <p:nvPr/>
                    </p:nvPicPr>
                    <p:blipFill>
                      <a:blip r:embed="rId4"/>
                      <a:stretch>
                        <a:fillRect/>
                      </a:stretch>
                    </p:blipFill>
                    <p:spPr>
                      <a:xfrm>
                        <a:off x="1782781" y="3314278"/>
                        <a:ext cx="3457815" cy="991240"/>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1521374" y="4844079"/>
          <a:ext cx="6038209" cy="472568"/>
        </p:xfrm>
        <a:graphic>
          <a:graphicData uri="http://schemas.openxmlformats.org/presentationml/2006/ole">
            <mc:AlternateContent xmlns:mc="http://schemas.openxmlformats.org/markup-compatibility/2006">
              <mc:Choice xmlns:v="urn:schemas-microsoft-com:vml" Requires="v">
                <p:oleObj name="Image" r:id="rId5" imgW="4991100" imgH="390525" progId="Photoshop.Image.13">
                  <p:embed/>
                </p:oleObj>
              </mc:Choice>
              <mc:Fallback>
                <p:oleObj name="Image" r:id="rId5" imgW="4991100" imgH="390525" progId="Photoshop.Image.13">
                  <p:embed/>
                  <p:pic>
                    <p:nvPicPr>
                      <p:cNvPr id="0" name="对象 1"/>
                      <p:cNvPicPr/>
                      <p:nvPr/>
                    </p:nvPicPr>
                    <p:blipFill>
                      <a:blip r:embed="rId6"/>
                      <a:stretch>
                        <a:fillRect/>
                      </a:stretch>
                    </p:blipFill>
                    <p:spPr>
                      <a:xfrm>
                        <a:off x="1521374" y="4844079"/>
                        <a:ext cx="6038209" cy="472568"/>
                      </a:xfrm>
                      <a:prstGeom prst="rect">
                        <a:avLst/>
                      </a:prstGeom>
                    </p:spPr>
                  </p:pic>
                </p:oleObj>
              </mc:Fallback>
            </mc:AlternateContent>
          </a:graphicData>
        </a:graphic>
      </p:graphicFrame>
      <p:grpSp>
        <p:nvGrpSpPr>
          <p:cNvPr id="19" name="组合 18"/>
          <p:cNvGrpSpPr/>
          <p:nvPr/>
        </p:nvGrpSpPr>
        <p:grpSpPr>
          <a:xfrm>
            <a:off x="1518777" y="5054508"/>
            <a:ext cx="7452702" cy="1104982"/>
            <a:chOff x="765017" y="6537781"/>
            <a:chExt cx="8211774" cy="1217966"/>
          </a:xfrm>
        </p:grpSpPr>
        <p:sp>
          <p:nvSpPr>
            <p:cNvPr id="20" name="矩形 19"/>
            <p:cNvSpPr/>
            <p:nvPr/>
          </p:nvSpPr>
          <p:spPr>
            <a:xfrm>
              <a:off x="765017" y="6537781"/>
              <a:ext cx="5328592" cy="28894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21" name="Content Placeholder 2"/>
            <p:cNvSpPr txBox="1"/>
            <p:nvPr/>
          </p:nvSpPr>
          <p:spPr bwMode="auto">
            <a:xfrm>
              <a:off x="3216151" y="7106617"/>
              <a:ext cx="5760640" cy="64913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2400" dirty="0">
                  <a:solidFill>
                    <a:prstClr val="black"/>
                  </a:solidFill>
                  <a:latin typeface="Calibri" panose="020F0502020204030204"/>
                </a:rPr>
                <a:t>All .</a:t>
              </a:r>
              <a:r>
                <a:rPr lang="en-US" sz="2400" dirty="0" err="1">
                  <a:solidFill>
                    <a:prstClr val="black"/>
                  </a:solidFill>
                  <a:latin typeface="Calibri" panose="020F0502020204030204"/>
                </a:rPr>
                <a:t>cpp</a:t>
              </a:r>
              <a:r>
                <a:rPr lang="en-US" sz="2400" dirty="0">
                  <a:solidFill>
                    <a:prstClr val="black"/>
                  </a:solidFill>
                  <a:latin typeface="Calibri" panose="020F0502020204030204"/>
                </a:rPr>
                <a:t> files in the current directory</a:t>
              </a:r>
            </a:p>
          </p:txBody>
        </p:sp>
        <p:cxnSp>
          <p:nvCxnSpPr>
            <p:cNvPr id="22" name="直接箭头连接符 21"/>
            <p:cNvCxnSpPr/>
            <p:nvPr/>
          </p:nvCxnSpPr>
          <p:spPr>
            <a:xfrm flipH="1" flipV="1">
              <a:off x="3216151" y="6767976"/>
              <a:ext cx="144016" cy="4285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对象 17"/>
          <p:cNvGraphicFramePr>
            <a:graphicFrameLocks noChangeAspect="1"/>
          </p:cNvGraphicFramePr>
          <p:nvPr/>
        </p:nvGraphicFramePr>
        <p:xfrm>
          <a:off x="1568618" y="5585609"/>
          <a:ext cx="6003631" cy="726141"/>
        </p:xfrm>
        <a:graphic>
          <a:graphicData uri="http://schemas.openxmlformats.org/presentationml/2006/ole">
            <mc:AlternateContent xmlns:mc="http://schemas.openxmlformats.org/markup-compatibility/2006">
              <mc:Choice xmlns:v="urn:schemas-microsoft-com:vml" Requires="v">
                <p:oleObj name="Image" r:id="rId2" imgW="4962525" imgH="600075" progId="Photoshop.Image.13">
                  <p:embed/>
                </p:oleObj>
              </mc:Choice>
              <mc:Fallback>
                <p:oleObj name="Image" r:id="rId2" imgW="4962525" imgH="600075" progId="Photoshop.Image.13">
                  <p:embed/>
                  <p:pic>
                    <p:nvPicPr>
                      <p:cNvPr id="0" name="对象 17"/>
                      <p:cNvPicPr/>
                      <p:nvPr/>
                    </p:nvPicPr>
                    <p:blipFill>
                      <a:blip r:embed="rId3"/>
                      <a:stretch>
                        <a:fillRect/>
                      </a:stretch>
                    </p:blipFill>
                    <p:spPr>
                      <a:xfrm>
                        <a:off x="1568618" y="5585609"/>
                        <a:ext cx="6003631" cy="726141"/>
                      </a:xfrm>
                      <a:prstGeom prst="rect">
                        <a:avLst/>
                      </a:prstGeom>
                    </p:spPr>
                  </p:pic>
                </p:oleObj>
              </mc:Fallback>
            </mc:AlternateContent>
          </a:graphicData>
        </a:graphic>
      </p:graphicFrame>
      <p:sp>
        <p:nvSpPr>
          <p:cNvPr id="3" name="TextBox 12"/>
          <p:cNvSpPr txBox="1"/>
          <p:nvPr/>
        </p:nvSpPr>
        <p:spPr>
          <a:xfrm>
            <a:off x="828374" y="456432"/>
            <a:ext cx="7810984" cy="985783"/>
          </a:xfrm>
          <a:prstGeom prst="rect">
            <a:avLst/>
          </a:prstGeom>
          <a:noFill/>
        </p:spPr>
        <p:txBody>
          <a:bodyPr wrap="none" rtlCol="0">
            <a:spAutoFit/>
          </a:bodyPr>
          <a:lstStyle/>
          <a:p>
            <a:pPr defTabSz="1076960"/>
            <a:r>
              <a:rPr lang="en-US" altLang="zh-CN" sz="2905" b="1" dirty="0" err="1">
                <a:solidFill>
                  <a:srgbClr val="00B0F0"/>
                </a:solidFill>
                <a:latin typeface="Calibri" panose="020F0502020204030204"/>
                <a:ea typeface="宋体" panose="02010600030101010101" pitchFamily="2" charset="-122"/>
              </a:rPr>
              <a:t>patsubst</a:t>
            </a:r>
            <a:r>
              <a:rPr lang="en-US" altLang="zh-CN" sz="2905" dirty="0">
                <a:latin typeface="Calibri" panose="020F0502020204030204"/>
                <a:ea typeface="宋体" panose="02010600030101010101" pitchFamily="2" charset="-122"/>
              </a:rPr>
              <a:t>(</a:t>
            </a:r>
            <a:r>
              <a:rPr lang="en-US" altLang="zh-CN" sz="2905" dirty="0">
                <a:solidFill>
                  <a:prstClr val="black"/>
                </a:solidFill>
                <a:latin typeface="Calibri" panose="020F0502020204030204"/>
                <a:ea typeface="宋体" panose="02010600030101010101" pitchFamily="2" charset="-122"/>
              </a:rPr>
              <a:t>pattern substitution): replace file   </a:t>
            </a:r>
          </a:p>
          <a:p>
            <a:pPr defTabSz="1076960"/>
            <a:r>
              <a:rPr lang="en-US" altLang="zh-CN" sz="2905" dirty="0">
                <a:solidFill>
                  <a:prstClr val="black"/>
                </a:solidFill>
                <a:latin typeface="Calibri" panose="020F0502020204030204"/>
                <a:ea typeface="宋体" panose="02010600030101010101" pitchFamily="2" charset="-122"/>
              </a:rPr>
              <a:t>$(</a:t>
            </a:r>
            <a:r>
              <a:rPr lang="en-US" altLang="zh-CN" sz="2905" b="1" dirty="0" err="1">
                <a:solidFill>
                  <a:srgbClr val="00B0F0"/>
                </a:solidFill>
                <a:latin typeface="Calibri" panose="020F0502020204030204"/>
                <a:ea typeface="宋体" panose="02010600030101010101" pitchFamily="2" charset="-122"/>
              </a:rPr>
              <a:t>patsubst</a:t>
            </a:r>
            <a:r>
              <a:rPr lang="en-US" altLang="zh-CN" sz="2905" dirty="0">
                <a:solidFill>
                  <a:prstClr val="black"/>
                </a:solidFill>
                <a:latin typeface="Calibri" panose="020F0502020204030204"/>
                <a:ea typeface="宋体" panose="02010600030101010101" pitchFamily="2" charset="-122"/>
              </a:rPr>
              <a:t> original pattern, target pattern, file list)</a:t>
            </a:r>
          </a:p>
        </p:txBody>
      </p:sp>
      <p:grpSp>
        <p:nvGrpSpPr>
          <p:cNvPr id="4" name="组合 3"/>
          <p:cNvGrpSpPr/>
          <p:nvPr/>
        </p:nvGrpSpPr>
        <p:grpSpPr>
          <a:xfrm>
            <a:off x="2361761" y="1599150"/>
            <a:ext cx="8640937" cy="1204884"/>
            <a:chOff x="397722" y="5718129"/>
            <a:chExt cx="9521027" cy="1328083"/>
          </a:xfrm>
        </p:grpSpPr>
        <p:sp>
          <p:nvSpPr>
            <p:cNvPr id="5" name="矩形 4"/>
            <p:cNvSpPr/>
            <p:nvPr/>
          </p:nvSpPr>
          <p:spPr>
            <a:xfrm>
              <a:off x="397722" y="6424645"/>
              <a:ext cx="5519639" cy="621567"/>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6" name="Content Placeholder 2"/>
            <p:cNvSpPr txBox="1"/>
            <p:nvPr/>
          </p:nvSpPr>
          <p:spPr bwMode="auto">
            <a:xfrm>
              <a:off x="4158109" y="5718129"/>
              <a:ext cx="5760640" cy="64913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2400" dirty="0">
                  <a:solidFill>
                    <a:prstClr val="black"/>
                  </a:solidFill>
                  <a:latin typeface="Calibri" panose="020F0502020204030204"/>
                </a:rPr>
                <a:t>Replace all .</a:t>
              </a:r>
              <a:r>
                <a:rPr lang="en-US" sz="2400" dirty="0" err="1">
                  <a:solidFill>
                    <a:prstClr val="black"/>
                  </a:solidFill>
                  <a:latin typeface="Calibri" panose="020F0502020204030204"/>
                </a:rPr>
                <a:t>cpp</a:t>
              </a:r>
              <a:r>
                <a:rPr lang="en-US" sz="2400" dirty="0">
                  <a:solidFill>
                    <a:prstClr val="black"/>
                  </a:solidFill>
                  <a:latin typeface="Calibri" panose="020F0502020204030204"/>
                </a:rPr>
                <a:t> files with .o files </a:t>
              </a:r>
            </a:p>
          </p:txBody>
        </p:sp>
        <p:cxnSp>
          <p:nvCxnSpPr>
            <p:cNvPr id="7" name="直接箭头连接符 6"/>
            <p:cNvCxnSpPr/>
            <p:nvPr/>
          </p:nvCxnSpPr>
          <p:spPr>
            <a:xfrm flipH="1">
              <a:off x="3682715" y="6139760"/>
              <a:ext cx="576064" cy="371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12"/>
          <p:cNvSpPr txBox="1"/>
          <p:nvPr/>
        </p:nvSpPr>
        <p:spPr>
          <a:xfrm>
            <a:off x="867856" y="1863424"/>
            <a:ext cx="6385018" cy="830997"/>
          </a:xfrm>
          <a:prstGeom prst="rect">
            <a:avLst/>
          </a:prstGeom>
          <a:noFill/>
        </p:spPr>
        <p:txBody>
          <a:bodyPr wrap="none" rtlCol="0">
            <a:spAutoFit/>
          </a:bodyPr>
          <a:lstStyle/>
          <a:p>
            <a:pPr defTabSz="1076960"/>
            <a:r>
              <a:rPr lang="en-US" altLang="zh-CN" sz="2400" dirty="0">
                <a:solidFill>
                  <a:prstClr val="black"/>
                </a:solidFill>
                <a:latin typeface="Calibri" panose="020F0502020204030204"/>
                <a:ea typeface="宋体" panose="02010600030101010101" pitchFamily="2" charset="-122"/>
              </a:rPr>
              <a:t>for example: </a:t>
            </a:r>
          </a:p>
          <a:p>
            <a:pPr defTabSz="1076960"/>
            <a:r>
              <a:rPr lang="en-US" altLang="zh-CN" sz="2400" dirty="0">
                <a:solidFill>
                  <a:prstClr val="black"/>
                </a:solidFill>
                <a:latin typeface="Calibri" panose="020F0502020204030204"/>
                <a:ea typeface="宋体" panose="02010600030101010101" pitchFamily="2" charset="-122"/>
              </a:rPr>
              <a:t>                      OBJ = $(</a:t>
            </a:r>
            <a:r>
              <a:rPr lang="en-US" altLang="zh-CN" sz="2400" dirty="0" err="1">
                <a:solidFill>
                  <a:srgbClr val="00B0F0"/>
                </a:solidFill>
                <a:latin typeface="Calibri" panose="020F0502020204030204"/>
                <a:ea typeface="宋体" panose="02010600030101010101" pitchFamily="2" charset="-122"/>
              </a:rPr>
              <a:t>patsubst</a:t>
            </a:r>
            <a:r>
              <a:rPr lang="en-US" altLang="zh-CN" sz="2400" dirty="0">
                <a:solidFill>
                  <a:prstClr val="black"/>
                </a:solidFill>
                <a:latin typeface="Calibri" panose="020F0502020204030204"/>
                <a:ea typeface="宋体" panose="02010600030101010101" pitchFamily="2" charset="-122"/>
              </a:rPr>
              <a:t>  %.</a:t>
            </a:r>
            <a:r>
              <a:rPr lang="en-US" altLang="zh-CN" sz="2400" dirty="0" err="1">
                <a:solidFill>
                  <a:prstClr val="black"/>
                </a:solidFill>
                <a:latin typeface="Calibri" panose="020F0502020204030204"/>
                <a:ea typeface="宋体" panose="02010600030101010101" pitchFamily="2" charset="-122"/>
              </a:rPr>
              <a:t>cpp</a:t>
            </a:r>
            <a:r>
              <a:rPr lang="en-US" altLang="zh-CN" sz="2400" dirty="0">
                <a:solidFill>
                  <a:prstClr val="black"/>
                </a:solidFill>
                <a:latin typeface="Calibri" panose="020F0502020204030204"/>
                <a:ea typeface="宋体" panose="02010600030101010101" pitchFamily="2" charset="-122"/>
              </a:rPr>
              <a:t>,  %.o, $(SRC))</a:t>
            </a:r>
            <a:endParaRPr lang="zh-CN" altLang="en-US" sz="2400" dirty="0">
              <a:solidFill>
                <a:prstClr val="black"/>
              </a:solidFill>
              <a:latin typeface="Calibri" panose="020F0502020204030204"/>
              <a:ea typeface="宋体" panose="02010600030101010101" pitchFamily="2" charset="-122"/>
            </a:endParaRPr>
          </a:p>
        </p:txBody>
      </p:sp>
      <p:grpSp>
        <p:nvGrpSpPr>
          <p:cNvPr id="11" name="组合 10"/>
          <p:cNvGrpSpPr/>
          <p:nvPr/>
        </p:nvGrpSpPr>
        <p:grpSpPr>
          <a:xfrm>
            <a:off x="1586726" y="5806414"/>
            <a:ext cx="9643754" cy="1171614"/>
            <a:chOff x="695871" y="6537780"/>
            <a:chExt cx="10625988" cy="1291410"/>
          </a:xfrm>
        </p:grpSpPr>
        <p:sp>
          <p:nvSpPr>
            <p:cNvPr id="12" name="矩形 11"/>
            <p:cNvSpPr/>
            <p:nvPr/>
          </p:nvSpPr>
          <p:spPr>
            <a:xfrm>
              <a:off x="695871" y="6537780"/>
              <a:ext cx="5184576" cy="621567"/>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13" name="Content Placeholder 2"/>
            <p:cNvSpPr txBox="1"/>
            <p:nvPr/>
          </p:nvSpPr>
          <p:spPr bwMode="auto">
            <a:xfrm>
              <a:off x="5561219" y="7180060"/>
              <a:ext cx="5760640" cy="64913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2400" dirty="0">
                  <a:solidFill>
                    <a:prstClr val="black"/>
                  </a:solidFill>
                  <a:latin typeface="Calibri" panose="020F0502020204030204"/>
                </a:rPr>
                <a:t>Replace all .</a:t>
              </a:r>
              <a:r>
                <a:rPr lang="en-US" sz="2400" dirty="0" err="1">
                  <a:solidFill>
                    <a:prstClr val="black"/>
                  </a:solidFill>
                  <a:latin typeface="Calibri" panose="020F0502020204030204"/>
                </a:rPr>
                <a:t>cpp</a:t>
              </a:r>
              <a:r>
                <a:rPr lang="en-US" sz="2400" dirty="0">
                  <a:solidFill>
                    <a:prstClr val="black"/>
                  </a:solidFill>
                  <a:latin typeface="Calibri" panose="020F0502020204030204"/>
                </a:rPr>
                <a:t> files with .o files </a:t>
              </a:r>
            </a:p>
          </p:txBody>
        </p:sp>
        <p:cxnSp>
          <p:nvCxnSpPr>
            <p:cNvPr id="14" name="直接箭头连接符 13"/>
            <p:cNvCxnSpPr>
              <a:stCxn id="13" idx="1"/>
            </p:cNvCxnSpPr>
            <p:nvPr/>
          </p:nvCxnSpPr>
          <p:spPr>
            <a:xfrm flipH="1" flipV="1">
              <a:off x="5232375" y="7153615"/>
              <a:ext cx="328844" cy="35101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7" name="对象 16"/>
          <p:cNvGraphicFramePr>
            <a:graphicFrameLocks noChangeAspect="1"/>
          </p:cNvGraphicFramePr>
          <p:nvPr/>
        </p:nvGraphicFramePr>
        <p:xfrm>
          <a:off x="1913485" y="3195485"/>
          <a:ext cx="4817889" cy="1728908"/>
        </p:xfrm>
        <a:graphic>
          <a:graphicData uri="http://schemas.openxmlformats.org/presentationml/2006/ole">
            <mc:AlternateContent xmlns:mc="http://schemas.openxmlformats.org/markup-compatibility/2006">
              <mc:Choice xmlns:v="urn:schemas-microsoft-com:vml" Requires="v">
                <p:oleObj name="Image" r:id="rId4" imgW="3981450" imgH="1428750" progId="Photoshop.Image.13">
                  <p:embed/>
                </p:oleObj>
              </mc:Choice>
              <mc:Fallback>
                <p:oleObj name="Image" r:id="rId4" imgW="3981450" imgH="1428750" progId="Photoshop.Image.13">
                  <p:embed/>
                  <p:pic>
                    <p:nvPicPr>
                      <p:cNvPr id="0" name="对象 16"/>
                      <p:cNvPicPr/>
                      <p:nvPr/>
                    </p:nvPicPr>
                    <p:blipFill>
                      <a:blip r:embed="rId5"/>
                      <a:stretch>
                        <a:fillRect/>
                      </a:stretch>
                    </p:blipFill>
                    <p:spPr>
                      <a:xfrm>
                        <a:off x="1913485" y="3195485"/>
                        <a:ext cx="4817889" cy="172890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6357407" y="226762"/>
          <a:ext cx="4170989" cy="1947903"/>
        </p:xfrm>
        <a:graphic>
          <a:graphicData uri="http://schemas.openxmlformats.org/presentationml/2006/ole">
            <mc:AlternateContent xmlns:mc="http://schemas.openxmlformats.org/markup-compatibility/2006">
              <mc:Choice xmlns:v="urn:schemas-microsoft-com:vml" Requires="v">
                <p:oleObj name="Image" r:id="rId2" imgW="3448050" imgH="1609725" progId="Photoshop.Image.13">
                  <p:embed/>
                </p:oleObj>
              </mc:Choice>
              <mc:Fallback>
                <p:oleObj name="Image" r:id="rId2" imgW="3448050" imgH="1609725" progId="Photoshop.Image.13">
                  <p:embed/>
                  <p:pic>
                    <p:nvPicPr>
                      <p:cNvPr id="0" name="对象 3"/>
                      <p:cNvPicPr/>
                      <p:nvPr/>
                    </p:nvPicPr>
                    <p:blipFill>
                      <a:blip r:embed="rId3"/>
                      <a:stretch>
                        <a:fillRect/>
                      </a:stretch>
                    </p:blipFill>
                    <p:spPr>
                      <a:xfrm>
                        <a:off x="6357407" y="226762"/>
                        <a:ext cx="4170989" cy="1947903"/>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82069" y="513234"/>
          <a:ext cx="5121024" cy="5665452"/>
        </p:xfrm>
        <a:graphic>
          <a:graphicData uri="http://schemas.openxmlformats.org/presentationml/2006/ole">
            <mc:AlternateContent xmlns:mc="http://schemas.openxmlformats.org/markup-compatibility/2006">
              <mc:Choice xmlns:v="urn:schemas-microsoft-com:vml" Requires="v">
                <p:oleObj name="Image" r:id="rId4" imgW="5705475" imgH="6276975" progId="Photoshop.Image.13">
                  <p:embed/>
                </p:oleObj>
              </mc:Choice>
              <mc:Fallback>
                <p:oleObj name="Image" r:id="rId4" imgW="5705475" imgH="6276975" progId="Photoshop.Image.13">
                  <p:embed/>
                  <p:pic>
                    <p:nvPicPr>
                      <p:cNvPr id="0" name="对象 1"/>
                      <p:cNvPicPr/>
                      <p:nvPr/>
                    </p:nvPicPr>
                    <p:blipFill>
                      <a:blip r:embed="rId5"/>
                      <a:stretch>
                        <a:fillRect/>
                      </a:stretch>
                    </p:blipFill>
                    <p:spPr>
                      <a:xfrm>
                        <a:off x="182069" y="513234"/>
                        <a:ext cx="5121024" cy="5665452"/>
                      </a:xfrm>
                      <a:prstGeom prst="rect">
                        <a:avLst/>
                      </a:prstGeom>
                    </p:spPr>
                  </p:pic>
                </p:oleObj>
              </mc:Fallback>
            </mc:AlternateContent>
          </a:graphicData>
        </a:graphic>
      </p:graphicFrame>
      <p:grpSp>
        <p:nvGrpSpPr>
          <p:cNvPr id="7" name="组合 6"/>
          <p:cNvGrpSpPr/>
          <p:nvPr/>
        </p:nvGrpSpPr>
        <p:grpSpPr>
          <a:xfrm>
            <a:off x="7010925" y="1498306"/>
            <a:ext cx="3689236" cy="425113"/>
            <a:chOff x="5310237" y="5751316"/>
            <a:chExt cx="4064992" cy="468581"/>
          </a:xfrm>
        </p:grpSpPr>
        <p:sp>
          <p:nvSpPr>
            <p:cNvPr id="8" name="矩形 7"/>
            <p:cNvSpPr/>
            <p:nvPr/>
          </p:nvSpPr>
          <p:spPr>
            <a:xfrm>
              <a:off x="5310237" y="5766365"/>
              <a:ext cx="864096" cy="32037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9" name="Content Placeholder 2"/>
            <p:cNvSpPr txBox="1"/>
            <p:nvPr/>
          </p:nvSpPr>
          <p:spPr bwMode="auto">
            <a:xfrm>
              <a:off x="6678389" y="5751316"/>
              <a:ext cx="2696840" cy="468581"/>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815" dirty="0">
                  <a:solidFill>
                    <a:prstClr val="black"/>
                  </a:solidFill>
                  <a:latin typeface="Calibri" panose="020F0502020204030204"/>
                </a:rPr>
                <a:t>All .</a:t>
              </a:r>
              <a:r>
                <a:rPr lang="en-US" sz="1815" dirty="0" err="1">
                  <a:solidFill>
                    <a:prstClr val="black"/>
                  </a:solidFill>
                  <a:latin typeface="Calibri" panose="020F0502020204030204"/>
                </a:rPr>
                <a:t>cpp</a:t>
              </a:r>
              <a:r>
                <a:rPr lang="en-US" sz="1815" dirty="0">
                  <a:solidFill>
                    <a:prstClr val="black"/>
                  </a:solidFill>
                  <a:latin typeface="Calibri" panose="020F0502020204030204"/>
                </a:rPr>
                <a:t> files are in </a:t>
              </a:r>
              <a:r>
                <a:rPr lang="en-US" sz="1815" dirty="0" err="1">
                  <a:solidFill>
                    <a:prstClr val="black"/>
                  </a:solidFill>
                  <a:latin typeface="Calibri" panose="020F0502020204030204"/>
                </a:rPr>
                <a:t>src</a:t>
              </a:r>
              <a:endParaRPr lang="en-US" sz="1815" dirty="0">
                <a:solidFill>
                  <a:prstClr val="black"/>
                </a:solidFill>
                <a:latin typeface="Calibri" panose="020F0502020204030204"/>
              </a:endParaRPr>
            </a:p>
          </p:txBody>
        </p:sp>
        <p:cxnSp>
          <p:nvCxnSpPr>
            <p:cNvPr id="10" name="直接箭头连接符 9"/>
            <p:cNvCxnSpPr>
              <a:stCxn id="9" idx="1"/>
              <a:endCxn id="8" idx="3"/>
            </p:cNvCxnSpPr>
            <p:nvPr/>
          </p:nvCxnSpPr>
          <p:spPr>
            <a:xfrm flipH="1" flipV="1">
              <a:off x="6174333" y="5926551"/>
              <a:ext cx="504056" cy="59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7010925" y="1186959"/>
            <a:ext cx="3332942" cy="425113"/>
            <a:chOff x="5310237" y="5751316"/>
            <a:chExt cx="3672408" cy="468581"/>
          </a:xfrm>
        </p:grpSpPr>
        <p:sp>
          <p:nvSpPr>
            <p:cNvPr id="14" name="矩形 13"/>
            <p:cNvSpPr/>
            <p:nvPr/>
          </p:nvSpPr>
          <p:spPr>
            <a:xfrm>
              <a:off x="5310237" y="5766365"/>
              <a:ext cx="864096" cy="32037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15" name="Content Placeholder 2"/>
            <p:cNvSpPr txBox="1"/>
            <p:nvPr/>
          </p:nvSpPr>
          <p:spPr bwMode="auto">
            <a:xfrm>
              <a:off x="6678389" y="5751316"/>
              <a:ext cx="2304256" cy="468581"/>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815" dirty="0">
                  <a:solidFill>
                    <a:prstClr val="black"/>
                  </a:solidFill>
                  <a:latin typeface="Calibri" panose="020F0502020204030204"/>
                </a:rPr>
                <a:t>All .h files are in </a:t>
              </a:r>
              <a:r>
                <a:rPr lang="en-US" sz="1815" dirty="0" err="1">
                  <a:solidFill>
                    <a:prstClr val="black"/>
                  </a:solidFill>
                  <a:latin typeface="Calibri" panose="020F0502020204030204"/>
                </a:rPr>
                <a:t>inc</a:t>
              </a:r>
              <a:endParaRPr lang="en-US" sz="1815" dirty="0">
                <a:solidFill>
                  <a:prstClr val="black"/>
                </a:solidFill>
                <a:latin typeface="Calibri" panose="020F0502020204030204"/>
              </a:endParaRPr>
            </a:p>
          </p:txBody>
        </p:sp>
        <p:cxnSp>
          <p:nvCxnSpPr>
            <p:cNvPr id="16" name="直接箭头连接符 15"/>
            <p:cNvCxnSpPr>
              <a:stCxn id="15" idx="1"/>
              <a:endCxn id="14" idx="3"/>
            </p:cNvCxnSpPr>
            <p:nvPr/>
          </p:nvCxnSpPr>
          <p:spPr>
            <a:xfrm flipH="1" flipV="1">
              <a:off x="6174333" y="5926551"/>
              <a:ext cx="504056" cy="59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148986" y="953124"/>
            <a:ext cx="4414387" cy="7113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19" name="矩形 18"/>
          <p:cNvSpPr/>
          <p:nvPr/>
        </p:nvSpPr>
        <p:spPr>
          <a:xfrm>
            <a:off x="148986" y="1860557"/>
            <a:ext cx="1838434" cy="326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grpSp>
        <p:nvGrpSpPr>
          <p:cNvPr id="12" name="组合 11"/>
          <p:cNvGrpSpPr/>
          <p:nvPr/>
        </p:nvGrpSpPr>
        <p:grpSpPr>
          <a:xfrm>
            <a:off x="5399853" y="5317069"/>
            <a:ext cx="6504526" cy="877263"/>
            <a:chOff x="5839327" y="5859368"/>
            <a:chExt cx="7167024" cy="966962"/>
          </a:xfrm>
        </p:grpSpPr>
        <p:sp>
          <p:nvSpPr>
            <p:cNvPr id="21" name="矩形 20"/>
            <p:cNvSpPr/>
            <p:nvPr/>
          </p:nvSpPr>
          <p:spPr>
            <a:xfrm>
              <a:off x="5949567" y="6370538"/>
              <a:ext cx="7056784" cy="455792"/>
            </a:xfrm>
            <a:prstGeom prst="rect">
              <a:avLst/>
            </a:prstGeom>
          </p:spPr>
          <p:txBody>
            <a:bodyPr wrap="square">
              <a:spAutoFit/>
            </a:bodyPr>
            <a:lstStyle/>
            <a:p>
              <a:pPr defTabSz="1076960"/>
              <a:r>
                <a:rPr lang="en-US" altLang="zh-CN" sz="2085" dirty="0">
                  <a:solidFill>
                    <a:prstClr val="black"/>
                  </a:solidFill>
                  <a:latin typeface="Calibri" panose="020F0502020204030204"/>
                  <a:ea typeface="宋体" panose="02010600030101010101" pitchFamily="2" charset="-122"/>
                </a:rPr>
                <a:t>http://www.gnu.org/software/make/manual/make.html</a:t>
              </a:r>
              <a:endParaRPr lang="zh-CN" altLang="en-US" sz="2085" dirty="0">
                <a:solidFill>
                  <a:prstClr val="black"/>
                </a:solidFill>
                <a:latin typeface="Calibri" panose="020F0502020204030204"/>
                <a:ea typeface="宋体" panose="02010600030101010101" pitchFamily="2" charset="-122"/>
              </a:endParaRPr>
            </a:p>
          </p:txBody>
        </p:sp>
        <p:sp>
          <p:nvSpPr>
            <p:cNvPr id="22" name="TextBox 21"/>
            <p:cNvSpPr txBox="1"/>
            <p:nvPr/>
          </p:nvSpPr>
          <p:spPr>
            <a:xfrm>
              <a:off x="5839327" y="5859368"/>
              <a:ext cx="2481259" cy="455792"/>
            </a:xfrm>
            <a:prstGeom prst="rect">
              <a:avLst/>
            </a:prstGeom>
            <a:noFill/>
          </p:spPr>
          <p:txBody>
            <a:bodyPr wrap="none" rtlCol="0">
              <a:spAutoFit/>
            </a:bodyPr>
            <a:lstStyle/>
            <a:p>
              <a:pPr defTabSz="1076960"/>
              <a:r>
                <a:rPr lang="en-US" altLang="zh-CN" sz="2085" dirty="0">
                  <a:solidFill>
                    <a:prstClr val="black"/>
                  </a:solidFill>
                  <a:latin typeface="Calibri" panose="020F0502020204030204"/>
                  <a:ea typeface="宋体" panose="02010600030101010101" pitchFamily="2" charset="-122"/>
                </a:rPr>
                <a:t>GNU Make Manual</a:t>
              </a:r>
              <a:endParaRPr lang="zh-CN" altLang="en-US" sz="2085" dirty="0">
                <a:solidFill>
                  <a:prstClr val="black"/>
                </a:solidFill>
                <a:latin typeface="Calibri" panose="020F0502020204030204"/>
                <a:ea typeface="宋体" panose="02010600030101010101" pitchFamily="2" charset="-122"/>
              </a:endParaRPr>
            </a:p>
          </p:txBody>
        </p:sp>
      </p:grpSp>
      <p:graphicFrame>
        <p:nvGraphicFramePr>
          <p:cNvPr id="6" name="对象 5"/>
          <p:cNvGraphicFramePr>
            <a:graphicFrameLocks noChangeAspect="1"/>
          </p:cNvGraphicFramePr>
          <p:nvPr/>
        </p:nvGraphicFramePr>
        <p:xfrm>
          <a:off x="5399853" y="3826024"/>
          <a:ext cx="6597347" cy="1115876"/>
        </p:xfrm>
        <a:graphic>
          <a:graphicData uri="http://schemas.openxmlformats.org/presentationml/2006/ole">
            <mc:AlternateContent xmlns:mc="http://schemas.openxmlformats.org/markup-compatibility/2006">
              <mc:Choice xmlns:v="urn:schemas-microsoft-com:vml" Requires="v">
                <p:oleObj name="Image" r:id="rId6" imgW="5857875" imgH="990600" progId="Photoshop.Image.13">
                  <p:embed/>
                </p:oleObj>
              </mc:Choice>
              <mc:Fallback>
                <p:oleObj name="Image" r:id="rId6" imgW="5857875" imgH="990600" progId="Photoshop.Image.13">
                  <p:embed/>
                  <p:pic>
                    <p:nvPicPr>
                      <p:cNvPr id="0" name="对象 2"/>
                      <p:cNvPicPr/>
                      <p:nvPr/>
                    </p:nvPicPr>
                    <p:blipFill>
                      <a:blip r:embed="rId7"/>
                      <a:stretch>
                        <a:fillRect/>
                      </a:stretch>
                    </p:blipFill>
                    <p:spPr>
                      <a:xfrm>
                        <a:off x="5399853" y="3826024"/>
                        <a:ext cx="6597347" cy="1115876"/>
                      </a:xfrm>
                      <a:prstGeom prst="rect">
                        <a:avLst/>
                      </a:prstGeom>
                    </p:spPr>
                  </p:pic>
                </p:oleObj>
              </mc:Fallback>
            </mc:AlternateContent>
          </a:graphicData>
        </a:graphic>
      </p:graphicFrame>
      <p:sp>
        <p:nvSpPr>
          <p:cNvPr id="18" name="矩形 17"/>
          <p:cNvSpPr/>
          <p:nvPr/>
        </p:nvSpPr>
        <p:spPr>
          <a:xfrm>
            <a:off x="2893762" y="4671221"/>
            <a:ext cx="1110981" cy="326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grpSp>
        <p:nvGrpSpPr>
          <p:cNvPr id="20" name="组合 19"/>
          <p:cNvGrpSpPr/>
          <p:nvPr/>
        </p:nvGrpSpPr>
        <p:grpSpPr>
          <a:xfrm>
            <a:off x="1789344" y="1891835"/>
            <a:ext cx="3607919" cy="627430"/>
            <a:chOff x="6078018" y="5751316"/>
            <a:chExt cx="3385576" cy="468581"/>
          </a:xfrm>
        </p:grpSpPr>
        <p:sp>
          <p:nvSpPr>
            <p:cNvPr id="24" name="Content Placeholder 2"/>
            <p:cNvSpPr txBox="1"/>
            <p:nvPr/>
          </p:nvSpPr>
          <p:spPr bwMode="auto">
            <a:xfrm>
              <a:off x="6582073" y="5751316"/>
              <a:ext cx="2881521" cy="468581"/>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815" dirty="0">
                  <a:solidFill>
                    <a:schemeClr val="bg1"/>
                  </a:solidFill>
                  <a:latin typeface="Times New Roman" panose="02020603050405020304" pitchFamily="18" charset="0"/>
                  <a:cs typeface="Times New Roman" panose="02020603050405020304" pitchFamily="18" charset="0"/>
                </a:rPr>
                <a:t>-I</a:t>
              </a:r>
              <a:r>
                <a:rPr lang="en-US" sz="1815" dirty="0">
                  <a:solidFill>
                    <a:schemeClr val="bg1"/>
                  </a:solidFill>
                  <a:latin typeface="Calibri" panose="020F0502020204030204"/>
                </a:rPr>
                <a:t> means search file(s) in the specified folder i.e. </a:t>
              </a:r>
              <a:r>
                <a:rPr lang="en-US" sz="1815" b="1" dirty="0" err="1">
                  <a:solidFill>
                    <a:srgbClr val="FFFF00"/>
                  </a:solidFill>
                  <a:latin typeface="Calibri" panose="020F0502020204030204"/>
                </a:rPr>
                <a:t>inc</a:t>
              </a:r>
              <a:r>
                <a:rPr lang="en-US" sz="1815" dirty="0">
                  <a:solidFill>
                    <a:schemeClr val="bg1"/>
                  </a:solidFill>
                  <a:latin typeface="Calibri" panose="020F0502020204030204"/>
                </a:rPr>
                <a:t> folder</a:t>
              </a:r>
            </a:p>
          </p:txBody>
        </p:sp>
        <p:cxnSp>
          <p:nvCxnSpPr>
            <p:cNvPr id="25" name="直接箭头连接符 24"/>
            <p:cNvCxnSpPr>
              <a:stCxn id="24" idx="1"/>
            </p:cNvCxnSpPr>
            <p:nvPr/>
          </p:nvCxnSpPr>
          <p:spPr>
            <a:xfrm flipH="1" flipV="1">
              <a:off x="6078018" y="5926552"/>
              <a:ext cx="504055" cy="5905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1469" y="1374041"/>
            <a:ext cx="9848736" cy="1723722"/>
          </a:xfrm>
        </p:spPr>
        <p:txBody>
          <a:bodyPr>
            <a:normAutofit/>
          </a:bodyPr>
          <a:lstStyle/>
          <a:p>
            <a:r>
              <a:rPr kumimoji="1" lang="en-US" altLang="zh-CN" sz="2400" dirty="0"/>
              <a:t>1. The </a:t>
            </a:r>
            <a:r>
              <a:rPr kumimoji="1" lang="en-US" altLang="zh-CN" sz="2400" i="1" dirty="0"/>
              <a:t>Fibonacci numbers </a:t>
            </a:r>
            <a:r>
              <a:rPr kumimoji="1" lang="en-US" altLang="zh-CN" sz="2400" dirty="0"/>
              <a:t>are : 1,1,2,3,5,8…….</a:t>
            </a:r>
            <a:r>
              <a:rPr kumimoji="1" lang="zh-CN" altLang="en-US" sz="2400" dirty="0"/>
              <a:t> </a:t>
            </a:r>
            <a:r>
              <a:rPr kumimoji="1" lang="en-US" altLang="zh-CN" sz="2400" dirty="0"/>
              <a:t>Please define a function named </a:t>
            </a:r>
            <a:r>
              <a:rPr kumimoji="1" lang="en-US" altLang="zh-CN" sz="2400" b="1" dirty="0"/>
              <a:t>fib.cpp </a:t>
            </a:r>
            <a:r>
              <a:rPr kumimoji="1" lang="en-US" altLang="zh-CN" sz="2400" dirty="0"/>
              <a:t>to compute the </a:t>
            </a:r>
            <a:r>
              <a:rPr kumimoji="1" lang="en-US" altLang="zh-CN" sz="2400" i="1" dirty="0"/>
              <a:t>n</a:t>
            </a:r>
            <a:r>
              <a:rPr kumimoji="1" lang="en-US" altLang="zh-CN" sz="2400" dirty="0"/>
              <a:t>th Fibonacci number. In </a:t>
            </a:r>
            <a:r>
              <a:rPr kumimoji="1" lang="en-US" altLang="zh-CN" sz="2400" b="1" dirty="0"/>
              <a:t>main.cpp</a:t>
            </a:r>
            <a:r>
              <a:rPr kumimoji="1" lang="en-US" altLang="zh-CN" sz="2400" dirty="0"/>
              <a:t>, prompts the user to input an integer n, print Fibonacci numbers from 1 to n, 10 numbers per line. Write a </a:t>
            </a:r>
            <a:r>
              <a:rPr kumimoji="1" lang="en-US" altLang="zh-CN" sz="2400" b="1" dirty="0" err="1"/>
              <a:t>makefile</a:t>
            </a:r>
            <a:r>
              <a:rPr kumimoji="1" lang="en-US" altLang="zh-CN" sz="2400" b="1" dirty="0"/>
              <a:t> </a:t>
            </a:r>
            <a:r>
              <a:rPr kumimoji="1" lang="en-US" altLang="zh-CN" sz="2400" dirty="0"/>
              <a:t>to complete the compilation.</a:t>
            </a:r>
            <a:endParaRPr kumimoji="1" lang="zh-CN" altLang="en-US" sz="2400" dirty="0"/>
          </a:p>
        </p:txBody>
      </p:sp>
      <p:sp>
        <p:nvSpPr>
          <p:cNvPr id="10" name="Title 1"/>
          <p:cNvSpPr txBox="1"/>
          <p:nvPr/>
        </p:nvSpPr>
        <p:spPr>
          <a:xfrm>
            <a:off x="1377311" y="508057"/>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a:t>
            </a:r>
          </a:p>
        </p:txBody>
      </p:sp>
      <p:pic>
        <p:nvPicPr>
          <p:cNvPr id="6" name="图片 5"/>
          <p:cNvPicPr>
            <a:picLocks noChangeAspect="1"/>
          </p:cNvPicPr>
          <p:nvPr/>
        </p:nvPicPr>
        <p:blipFill>
          <a:blip r:embed="rId2"/>
          <a:stretch>
            <a:fillRect/>
          </a:stretch>
        </p:blipFill>
        <p:spPr>
          <a:xfrm>
            <a:off x="1014023" y="3097763"/>
            <a:ext cx="6543675" cy="1905000"/>
          </a:xfrm>
          <a:prstGeom prst="rect">
            <a:avLst/>
          </a:prstGeom>
        </p:spPr>
      </p:pic>
      <p:pic>
        <p:nvPicPr>
          <p:cNvPr id="8" name="图片 7"/>
          <p:cNvPicPr>
            <a:picLocks noChangeAspect="1"/>
          </p:cNvPicPr>
          <p:nvPr/>
        </p:nvPicPr>
        <p:blipFill>
          <a:blip r:embed="rId3"/>
          <a:stretch>
            <a:fillRect/>
          </a:stretch>
        </p:blipFill>
        <p:spPr>
          <a:xfrm>
            <a:off x="9008414" y="3097763"/>
            <a:ext cx="1247775" cy="1857375"/>
          </a:xfrm>
          <a:prstGeom prst="rect">
            <a:avLst/>
          </a:prstGeom>
        </p:spPr>
      </p:pic>
      <p:pic>
        <p:nvPicPr>
          <p:cNvPr id="11" name="图片 10"/>
          <p:cNvPicPr>
            <a:picLocks noChangeAspect="1"/>
          </p:cNvPicPr>
          <p:nvPr/>
        </p:nvPicPr>
        <p:blipFill>
          <a:blip r:embed="rId4"/>
          <a:stretch>
            <a:fillRect/>
          </a:stretch>
        </p:blipFill>
        <p:spPr>
          <a:xfrm>
            <a:off x="9008414" y="5483959"/>
            <a:ext cx="1276350" cy="1181100"/>
          </a:xfrm>
          <a:prstGeom prst="rect">
            <a:avLst/>
          </a:prstGeom>
        </p:spPr>
      </p:pic>
      <p:pic>
        <p:nvPicPr>
          <p:cNvPr id="13" name="图片 12"/>
          <p:cNvPicPr>
            <a:picLocks noChangeAspect="1"/>
          </p:cNvPicPr>
          <p:nvPr/>
        </p:nvPicPr>
        <p:blipFill>
          <a:blip r:embed="rId5"/>
          <a:stretch>
            <a:fillRect/>
          </a:stretch>
        </p:blipFill>
        <p:spPr>
          <a:xfrm>
            <a:off x="1014023" y="5869721"/>
            <a:ext cx="6896100" cy="409575"/>
          </a:xfrm>
          <a:prstGeom prst="rect">
            <a:avLst/>
          </a:prstGeom>
        </p:spPr>
      </p:pic>
      <p:sp>
        <p:nvSpPr>
          <p:cNvPr id="14" name="文本框 13"/>
          <p:cNvSpPr txBox="1"/>
          <p:nvPr/>
        </p:nvSpPr>
        <p:spPr>
          <a:xfrm>
            <a:off x="8938061" y="2790843"/>
            <a:ext cx="1417055" cy="369332"/>
          </a:xfrm>
          <a:prstGeom prst="rect">
            <a:avLst/>
          </a:prstGeom>
          <a:noFill/>
        </p:spPr>
        <p:txBody>
          <a:bodyPr wrap="none" rtlCol="0">
            <a:spAutoFit/>
          </a:bodyPr>
          <a:lstStyle/>
          <a:p>
            <a:r>
              <a:rPr lang="en-US" altLang="zh-CN" dirty="0"/>
              <a:t>Before clean:</a:t>
            </a:r>
            <a:endParaRPr lang="zh-CN" altLang="en-US" dirty="0"/>
          </a:p>
        </p:txBody>
      </p:sp>
      <p:sp>
        <p:nvSpPr>
          <p:cNvPr id="15" name="文本框 14"/>
          <p:cNvSpPr txBox="1"/>
          <p:nvPr/>
        </p:nvSpPr>
        <p:spPr>
          <a:xfrm>
            <a:off x="8950499" y="5145272"/>
            <a:ext cx="1272208" cy="369332"/>
          </a:xfrm>
          <a:prstGeom prst="rect">
            <a:avLst/>
          </a:prstGeom>
          <a:noFill/>
        </p:spPr>
        <p:txBody>
          <a:bodyPr wrap="none" rtlCol="0">
            <a:spAutoFit/>
          </a:bodyPr>
          <a:lstStyle/>
          <a:p>
            <a:r>
              <a:rPr lang="en-US" altLang="zh-CN" dirty="0"/>
              <a:t>After clean:</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1469" y="942392"/>
            <a:ext cx="9848736" cy="1446106"/>
          </a:xfrm>
        </p:spPr>
        <p:txBody>
          <a:bodyPr>
            <a:normAutofit/>
          </a:bodyPr>
          <a:lstStyle/>
          <a:p>
            <a:r>
              <a:rPr kumimoji="1" lang="en-US" altLang="zh-CN" sz="2400" dirty="0"/>
              <a:t>2. Define a function named </a:t>
            </a:r>
            <a:r>
              <a:rPr kumimoji="1" lang="en-US" altLang="zh-CN" sz="2400" b="1" dirty="0"/>
              <a:t>fac.cpp </a:t>
            </a:r>
            <a:r>
              <a:rPr kumimoji="1" lang="en-US" altLang="zh-CN" sz="2400" dirty="0"/>
              <a:t>to compute the factorial of an integer. In </a:t>
            </a:r>
            <a:r>
              <a:rPr kumimoji="1" lang="en-US" altLang="zh-CN" sz="2400" b="1" dirty="0"/>
              <a:t>main.cpp</a:t>
            </a:r>
            <a:r>
              <a:rPr kumimoji="1" lang="en-US" altLang="zh-CN" sz="2400" dirty="0"/>
              <a:t>, prompts the user to input an integer n, print factorials from 1 to n, one factorial per line. Write a </a:t>
            </a:r>
            <a:r>
              <a:rPr kumimoji="1" lang="en-US" altLang="zh-CN" sz="2400" b="1" dirty="0" err="1"/>
              <a:t>makefile</a:t>
            </a:r>
            <a:r>
              <a:rPr kumimoji="1" lang="en-US" altLang="zh-CN" sz="2400" b="1" dirty="0"/>
              <a:t> </a:t>
            </a:r>
            <a:r>
              <a:rPr kumimoji="1" lang="en-US" altLang="zh-CN" sz="2400" dirty="0"/>
              <a:t>to complete the compilation.</a:t>
            </a:r>
            <a:endParaRPr kumimoji="1" lang="zh-CN" altLang="en-US" sz="2400" dirty="0"/>
          </a:p>
        </p:txBody>
      </p:sp>
      <p:sp>
        <p:nvSpPr>
          <p:cNvPr id="10" name="Title 1"/>
          <p:cNvSpPr txBox="1"/>
          <p:nvPr/>
        </p:nvSpPr>
        <p:spPr>
          <a:xfrm>
            <a:off x="1195970" y="368559"/>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a:t>
            </a:r>
          </a:p>
        </p:txBody>
      </p:sp>
      <p:pic>
        <p:nvPicPr>
          <p:cNvPr id="4" name="图片 3"/>
          <p:cNvPicPr>
            <a:picLocks noChangeAspect="1"/>
          </p:cNvPicPr>
          <p:nvPr/>
        </p:nvPicPr>
        <p:blipFill>
          <a:blip r:embed="rId2"/>
          <a:stretch>
            <a:fillRect/>
          </a:stretch>
        </p:blipFill>
        <p:spPr>
          <a:xfrm>
            <a:off x="965445" y="2269921"/>
            <a:ext cx="6772275" cy="781050"/>
          </a:xfrm>
          <a:prstGeom prst="rect">
            <a:avLst/>
          </a:prstGeom>
        </p:spPr>
      </p:pic>
      <p:pic>
        <p:nvPicPr>
          <p:cNvPr id="6" name="图片 5"/>
          <p:cNvPicPr>
            <a:picLocks noChangeAspect="1"/>
          </p:cNvPicPr>
          <p:nvPr/>
        </p:nvPicPr>
        <p:blipFill>
          <a:blip r:embed="rId3"/>
          <a:stretch>
            <a:fillRect/>
          </a:stretch>
        </p:blipFill>
        <p:spPr>
          <a:xfrm>
            <a:off x="949892" y="3050971"/>
            <a:ext cx="7000875" cy="3819525"/>
          </a:xfrm>
          <a:prstGeom prst="rect">
            <a:avLst/>
          </a:prstGeom>
        </p:spPr>
      </p:pic>
      <p:sp>
        <p:nvSpPr>
          <p:cNvPr id="7" name="文本框 6"/>
          <p:cNvSpPr txBox="1"/>
          <p:nvPr/>
        </p:nvSpPr>
        <p:spPr>
          <a:xfrm>
            <a:off x="8101498" y="3100739"/>
            <a:ext cx="3814249" cy="923330"/>
          </a:xfrm>
          <a:prstGeom prst="rect">
            <a:avLst/>
          </a:prstGeom>
          <a:noFill/>
        </p:spPr>
        <p:txBody>
          <a:bodyPr wrap="none" rtlCol="0">
            <a:spAutoFit/>
          </a:bodyPr>
          <a:lstStyle/>
          <a:p>
            <a:r>
              <a:rPr lang="en-US" altLang="zh-CN" dirty="0"/>
              <a:t>If you input an integer that is greater </a:t>
            </a:r>
          </a:p>
          <a:p>
            <a:r>
              <a:rPr lang="en-US" altLang="zh-CN" dirty="0"/>
              <a:t>than 20, how about the result? Is that </a:t>
            </a:r>
          </a:p>
          <a:p>
            <a:r>
              <a:rPr lang="en-US" altLang="zh-CN" dirty="0"/>
              <a:t>correct? How to fix the error?</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Making a calculator</a:t>
            </a:r>
          </a:p>
        </p:txBody>
      </p:sp>
      <p:sp>
        <p:nvSpPr>
          <p:cNvPr id="3" name="内容占位符 2"/>
          <p:cNvSpPr>
            <a:spLocks noGrp="1"/>
          </p:cNvSpPr>
          <p:nvPr>
            <p:ph idx="1"/>
          </p:nvPr>
        </p:nvSpPr>
        <p:spPr/>
        <p:txBody>
          <a:bodyPr/>
          <a:lstStyle/>
          <a:p>
            <a:r>
              <a:rPr lang="en-US" altLang="zh-CN"/>
              <a:t>Software requirement.</a:t>
            </a:r>
          </a:p>
          <a:p>
            <a:r>
              <a:rPr lang="en-US" altLang="zh-CN"/>
              <a:t>System design.</a:t>
            </a:r>
          </a:p>
          <a:p>
            <a:r>
              <a:rPr lang="en-US" altLang="zh-CN"/>
              <a:t>Design data types.</a:t>
            </a:r>
          </a:p>
          <a:p>
            <a:r>
              <a:rPr lang="en-US" altLang="zh-CN"/>
              <a:t>Performance issue.</a:t>
            </a:r>
          </a:p>
          <a:p>
            <a:r>
              <a:rPr lang="en-US" altLang="zh-CN"/>
              <a:t>User interface?</a:t>
            </a:r>
          </a:p>
          <a:p>
            <a:r>
              <a:rPr lang="en-US" altLang="zh-CN"/>
              <a:t>Test.</a:t>
            </a:r>
          </a:p>
          <a:p>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180" y="942390"/>
            <a:ext cx="9848736" cy="3657601"/>
          </a:xfrm>
        </p:spPr>
        <p:txBody>
          <a:bodyPr>
            <a:normAutofit/>
          </a:bodyPr>
          <a:lstStyle/>
          <a:p>
            <a:r>
              <a:rPr kumimoji="1" lang="en-US" altLang="zh-CN" sz="2400" dirty="0"/>
              <a:t>3. Write a program to implement a simple calculator. Print five arithmetic operators as a menu for user to select. When the user inputs an operator and two operands(suppose both are integers and in the int range),show the answer on the screen. After that, ask the user whether the operation needs to continue.</a:t>
            </a:r>
            <a:r>
              <a:rPr kumimoji="1" lang="zh-CN" altLang="en-US" sz="2400" dirty="0"/>
              <a:t> </a:t>
            </a:r>
            <a:r>
              <a:rPr kumimoji="1" lang="en-US" altLang="zh-CN" sz="2400" dirty="0"/>
              <a:t>The</a:t>
            </a:r>
            <a:r>
              <a:rPr kumimoji="1" lang="zh-CN" altLang="en-US" sz="2400" dirty="0"/>
              <a:t> </a:t>
            </a:r>
            <a:r>
              <a:rPr kumimoji="1" lang="en-US" altLang="zh-CN" sz="2400" dirty="0"/>
              <a:t>operation</a:t>
            </a:r>
            <a:r>
              <a:rPr kumimoji="1" lang="zh-CN" altLang="en-US" sz="2400" dirty="0"/>
              <a:t> </a:t>
            </a:r>
            <a:r>
              <a:rPr kumimoji="1" lang="en-US" altLang="zh-CN" sz="2400" dirty="0"/>
              <a:t>will</a:t>
            </a:r>
            <a:r>
              <a:rPr kumimoji="1" lang="zh-CN" altLang="en-US" sz="2400" dirty="0"/>
              <a:t> </a:t>
            </a:r>
            <a:r>
              <a:rPr kumimoji="1" lang="en-US" altLang="zh-CN" sz="2400" dirty="0"/>
              <a:t>be</a:t>
            </a:r>
            <a:r>
              <a:rPr kumimoji="1" lang="zh-CN" altLang="en-US" sz="2400" dirty="0"/>
              <a:t> </a:t>
            </a:r>
            <a:r>
              <a:rPr kumimoji="1" lang="en-US" altLang="zh-CN" sz="2400" dirty="0"/>
              <a:t>over</a:t>
            </a:r>
            <a:r>
              <a:rPr kumimoji="1" lang="zh-CN" altLang="en-US" sz="2400" dirty="0"/>
              <a:t> </a:t>
            </a:r>
            <a:r>
              <a:rPr kumimoji="1" lang="en-US" altLang="zh-CN" sz="2400" dirty="0"/>
              <a:t>if</a:t>
            </a:r>
            <a:r>
              <a:rPr kumimoji="1" lang="zh-CN" altLang="en-US" sz="2400" dirty="0"/>
              <a:t> </a:t>
            </a:r>
            <a:r>
              <a:rPr kumimoji="1" lang="en-US" altLang="zh-CN" sz="2400" dirty="0"/>
              <a:t>the</a:t>
            </a:r>
            <a:r>
              <a:rPr kumimoji="1" lang="zh-CN" altLang="en-US" sz="2400" dirty="0"/>
              <a:t> </a:t>
            </a:r>
            <a:r>
              <a:rPr kumimoji="1" lang="en-US" altLang="zh-CN" sz="2400" dirty="0"/>
              <a:t>user</a:t>
            </a:r>
            <a:r>
              <a:rPr kumimoji="1" lang="zh-CN" altLang="en-US" sz="2400" dirty="0"/>
              <a:t> </a:t>
            </a:r>
            <a:r>
              <a:rPr kumimoji="1" lang="en-US" altLang="zh-CN" sz="2400" dirty="0"/>
              <a:t>wants</a:t>
            </a:r>
            <a:r>
              <a:rPr kumimoji="1" lang="zh-CN" altLang="en-US" sz="2400" dirty="0"/>
              <a:t> </a:t>
            </a:r>
            <a:r>
              <a:rPr kumimoji="1" lang="en-US" altLang="zh-CN" sz="2400" dirty="0"/>
              <a:t>to</a:t>
            </a:r>
            <a:r>
              <a:rPr kumimoji="1" lang="zh-CN" altLang="en-US" sz="2400" dirty="0"/>
              <a:t> </a:t>
            </a:r>
            <a:r>
              <a:rPr kumimoji="1" lang="en-US" altLang="zh-CN" sz="2400" dirty="0"/>
              <a:t>exit. Every operation must be define as a function. Your program must use </a:t>
            </a:r>
            <a:r>
              <a:rPr kumimoji="1" lang="en-US" altLang="zh-CN" sz="2400" b="1" dirty="0"/>
              <a:t>switch statement </a:t>
            </a:r>
            <a:r>
              <a:rPr kumimoji="1" lang="en-US" altLang="zh-CN" sz="2400" dirty="0"/>
              <a:t>to select an operator and can handle if the dividend is zero. Write a </a:t>
            </a:r>
            <a:r>
              <a:rPr kumimoji="1" lang="en-US" altLang="zh-CN" sz="2400" b="1" dirty="0" err="1"/>
              <a:t>makefile</a:t>
            </a:r>
            <a:r>
              <a:rPr kumimoji="1" lang="en-US" altLang="zh-CN" sz="2400" b="1" dirty="0"/>
              <a:t> </a:t>
            </a:r>
            <a:r>
              <a:rPr kumimoji="1" lang="en-US" altLang="zh-CN" sz="2400" dirty="0"/>
              <a:t>to complete the compilation.</a:t>
            </a:r>
            <a:br>
              <a:rPr kumimoji="1" lang="en-US" altLang="zh-CN" sz="2400" dirty="0"/>
            </a:br>
            <a:endParaRPr kumimoji="1" lang="zh-CN" altLang="en-US" sz="2400" dirty="0"/>
          </a:p>
        </p:txBody>
      </p:sp>
      <p:sp>
        <p:nvSpPr>
          <p:cNvPr id="10" name="Title 1"/>
          <p:cNvSpPr txBox="1"/>
          <p:nvPr/>
        </p:nvSpPr>
        <p:spPr>
          <a:xfrm>
            <a:off x="1195970" y="368559"/>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a:t>
            </a:r>
          </a:p>
        </p:txBody>
      </p:sp>
    </p:spTree>
    <p:extLst>
      <p:ext uri="{BB962C8B-B14F-4D97-AF65-F5344CB8AC3E}">
        <p14:creationId xmlns:p14="http://schemas.microsoft.com/office/powerpoint/2010/main" val="4115142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063E835-A49A-43F2-9492-0095C59F50BE}"/>
              </a:ext>
            </a:extLst>
          </p:cNvPr>
          <p:cNvGrpSpPr/>
          <p:nvPr/>
        </p:nvGrpSpPr>
        <p:grpSpPr>
          <a:xfrm>
            <a:off x="3651282" y="735660"/>
            <a:ext cx="5086350" cy="5934075"/>
            <a:chOff x="2578261" y="185154"/>
            <a:chExt cx="5086350" cy="5934075"/>
          </a:xfrm>
        </p:grpSpPr>
        <p:pic>
          <p:nvPicPr>
            <p:cNvPr id="9" name="图片 8">
              <a:extLst>
                <a:ext uri="{FF2B5EF4-FFF2-40B4-BE49-F238E27FC236}">
                  <a16:creationId xmlns:a16="http://schemas.microsoft.com/office/drawing/2014/main" id="{E4B32AFF-3F40-4EDC-AC2E-9C98D9D8497E}"/>
                </a:ext>
              </a:extLst>
            </p:cNvPr>
            <p:cNvPicPr>
              <a:picLocks noChangeAspect="1"/>
            </p:cNvPicPr>
            <p:nvPr/>
          </p:nvPicPr>
          <p:blipFill>
            <a:blip r:embed="rId2"/>
            <a:stretch>
              <a:fillRect/>
            </a:stretch>
          </p:blipFill>
          <p:spPr>
            <a:xfrm>
              <a:off x="2587592" y="185154"/>
              <a:ext cx="5038725" cy="2886075"/>
            </a:xfrm>
            <a:prstGeom prst="rect">
              <a:avLst/>
            </a:prstGeom>
          </p:spPr>
        </p:pic>
        <p:pic>
          <p:nvPicPr>
            <p:cNvPr id="13" name="图片 12">
              <a:extLst>
                <a:ext uri="{FF2B5EF4-FFF2-40B4-BE49-F238E27FC236}">
                  <a16:creationId xmlns:a16="http://schemas.microsoft.com/office/drawing/2014/main" id="{65F7566B-54D5-46AA-A628-C3CB6143DC2B}"/>
                </a:ext>
              </a:extLst>
            </p:cNvPr>
            <p:cNvPicPr>
              <a:picLocks noChangeAspect="1"/>
            </p:cNvPicPr>
            <p:nvPr/>
          </p:nvPicPr>
          <p:blipFill>
            <a:blip r:embed="rId3"/>
            <a:stretch>
              <a:fillRect/>
            </a:stretch>
          </p:blipFill>
          <p:spPr>
            <a:xfrm>
              <a:off x="2578261" y="3071229"/>
              <a:ext cx="5086350" cy="3048000"/>
            </a:xfrm>
            <a:prstGeom prst="rect">
              <a:avLst/>
            </a:prstGeom>
          </p:spPr>
        </p:pic>
      </p:grpSp>
      <p:sp>
        <p:nvSpPr>
          <p:cNvPr id="15" name="文本框 14">
            <a:extLst>
              <a:ext uri="{FF2B5EF4-FFF2-40B4-BE49-F238E27FC236}">
                <a16:creationId xmlns:a16="http://schemas.microsoft.com/office/drawing/2014/main" id="{85973033-F24C-4E28-9AAF-282B05676675}"/>
              </a:ext>
            </a:extLst>
          </p:cNvPr>
          <p:cNvSpPr txBox="1"/>
          <p:nvPr/>
        </p:nvSpPr>
        <p:spPr>
          <a:xfrm>
            <a:off x="1679510" y="895739"/>
            <a:ext cx="1646605" cy="369332"/>
          </a:xfrm>
          <a:prstGeom prst="rect">
            <a:avLst/>
          </a:prstGeom>
          <a:noFill/>
        </p:spPr>
        <p:txBody>
          <a:bodyPr wrap="none" rtlCol="0">
            <a:spAutoFit/>
          </a:bodyPr>
          <a:lstStyle/>
          <a:p>
            <a:r>
              <a:rPr lang="en-US" altLang="zh-CN" dirty="0"/>
              <a:t>Output sample:</a:t>
            </a:r>
            <a:endParaRPr lang="zh-CN" altLang="en-US" dirty="0"/>
          </a:p>
        </p:txBody>
      </p:sp>
    </p:spTree>
    <p:extLst>
      <p:ext uri="{BB962C8B-B14F-4D97-AF65-F5344CB8AC3E}">
        <p14:creationId xmlns:p14="http://schemas.microsoft.com/office/powerpoint/2010/main" val="217544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Making a calculator: Software requirement</a:t>
            </a:r>
            <a:endParaRPr lang="zh-CN" altLang="en-US"/>
          </a:p>
        </p:txBody>
      </p:sp>
      <p:sp>
        <p:nvSpPr>
          <p:cNvPr id="3" name="内容占位符 2"/>
          <p:cNvSpPr>
            <a:spLocks noGrp="1"/>
          </p:cNvSpPr>
          <p:nvPr>
            <p:ph idx="1"/>
          </p:nvPr>
        </p:nvSpPr>
        <p:spPr>
          <a:xfrm>
            <a:off x="649605" y="1327150"/>
            <a:ext cx="11242675" cy="4850130"/>
          </a:xfrm>
        </p:spPr>
        <p:txBody>
          <a:bodyPr/>
          <a:lstStyle/>
          <a:p>
            <a:r>
              <a:rPr lang="en-US" altLang="zh-CN"/>
              <a:t>Be clear of what you want with a calculator.</a:t>
            </a:r>
          </a:p>
          <a:p>
            <a:endParaRPr lang="en-US" altLang="zh-CN"/>
          </a:p>
          <a:p>
            <a:r>
              <a:rPr lang="en-US" altLang="zh-CN"/>
              <a:t>integers, floating point numbers, complex numbers?</a:t>
            </a:r>
          </a:p>
          <a:p>
            <a:endParaRPr lang="en-US" altLang="zh-CN"/>
          </a:p>
          <a:p>
            <a:r>
              <a:rPr lang="en-US" altLang="zh-CN"/>
              <a:t>addition, substraction, multiplication, division, sine, cosine,...,power?</a:t>
            </a:r>
          </a:p>
          <a:p>
            <a:endParaRPr lang="en-US" altLang="zh-CN"/>
          </a:p>
          <a:p>
            <a:r>
              <a:rPr lang="en-US" altLang="zh-CN"/>
              <a:t>graphic user interface, drawing graphs, storing variables?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958205" y="3082290"/>
            <a:ext cx="3961765" cy="256095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37590" y="3070225"/>
            <a:ext cx="3850005" cy="264668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sym typeface="+mn-ea"/>
              </a:rPr>
              <a:t>Making a calculator: Design system</a:t>
            </a:r>
            <a:endParaRPr lang="zh-CN" altLang="en-US"/>
          </a:p>
        </p:txBody>
      </p:sp>
      <p:sp>
        <p:nvSpPr>
          <p:cNvPr id="3" name="内容占位符 2"/>
          <p:cNvSpPr>
            <a:spLocks noGrp="1"/>
          </p:cNvSpPr>
          <p:nvPr>
            <p:ph idx="1"/>
          </p:nvPr>
        </p:nvSpPr>
        <p:spPr/>
        <p:txBody>
          <a:bodyPr/>
          <a:lstStyle/>
          <a:p>
            <a:r>
              <a:rPr lang="en-US" altLang="zh-CN"/>
              <a:t>You need to design basic framework of your system.</a:t>
            </a:r>
          </a:p>
          <a:p>
            <a:endParaRPr lang="en-US" altLang="zh-CN"/>
          </a:p>
          <a:p>
            <a:r>
              <a:rPr lang="en-US" altLang="zh-CN"/>
              <a:t>Which one do you prefer? Left or right?</a:t>
            </a:r>
          </a:p>
          <a:p>
            <a:pPr marL="0" indent="0">
              <a:buNone/>
            </a:pPr>
            <a:endParaRPr lang="en-US" altLang="zh-CN"/>
          </a:p>
        </p:txBody>
      </p:sp>
      <p:sp>
        <p:nvSpPr>
          <p:cNvPr id="5" name="文本框 4"/>
          <p:cNvSpPr txBox="1"/>
          <p:nvPr/>
        </p:nvSpPr>
        <p:spPr>
          <a:xfrm>
            <a:off x="1176655" y="3181985"/>
            <a:ext cx="3464560" cy="2306955"/>
          </a:xfrm>
          <a:prstGeom prst="rect">
            <a:avLst/>
          </a:prstGeom>
          <a:noFill/>
        </p:spPr>
        <p:txBody>
          <a:bodyPr wrap="none" rtlCol="0">
            <a:spAutoFit/>
          </a:bodyPr>
          <a:lstStyle/>
          <a:p>
            <a:pPr algn="l"/>
            <a:r>
              <a:rPr lang="en-US" altLang="zh-CN"/>
              <a:t>Panel panel();</a:t>
            </a:r>
          </a:p>
          <a:p>
            <a:pPr algn="l"/>
            <a:r>
              <a:rPr lang="en-US" altLang="zh-CN"/>
              <a:t>Button button1;</a:t>
            </a:r>
          </a:p>
          <a:p>
            <a:pPr algn="l"/>
            <a:r>
              <a:rPr lang="en-US" altLang="zh-CN">
                <a:sym typeface="+mn-ea"/>
              </a:rPr>
              <a:t>Button button2;</a:t>
            </a:r>
            <a:endParaRPr lang="en-US" altLang="zh-CN"/>
          </a:p>
          <a:p>
            <a:pPr algn="l"/>
            <a:r>
              <a:rPr lang="en-US" altLang="zh-CN">
                <a:sym typeface="+mn-ea"/>
              </a:rPr>
              <a:t>Button button3;</a:t>
            </a:r>
            <a:endParaRPr lang="en-US" altLang="zh-CN"/>
          </a:p>
          <a:p>
            <a:r>
              <a:rPr lang="en-US" altLang="zh-CN"/>
              <a:t>......</a:t>
            </a:r>
          </a:p>
          <a:p>
            <a:r>
              <a:rPr lang="en-US" altLang="zh-CN"/>
              <a:t>Button buttonEquals;</a:t>
            </a:r>
          </a:p>
          <a:p>
            <a:endParaRPr lang="en-US" altLang="zh-CN"/>
          </a:p>
          <a:p>
            <a:r>
              <a:rPr lang="en-US" altLang="zh-CN"/>
              <a:t>buttonEquals.addActionListener(...)</a:t>
            </a:r>
          </a:p>
        </p:txBody>
      </p:sp>
      <p:sp>
        <p:nvSpPr>
          <p:cNvPr id="7" name="文本框 6"/>
          <p:cNvSpPr txBox="1"/>
          <p:nvPr/>
        </p:nvSpPr>
        <p:spPr>
          <a:xfrm>
            <a:off x="6047740" y="3216275"/>
            <a:ext cx="3792220" cy="2306955"/>
          </a:xfrm>
          <a:prstGeom prst="rect">
            <a:avLst/>
          </a:prstGeom>
          <a:noFill/>
        </p:spPr>
        <p:txBody>
          <a:bodyPr wrap="none" rtlCol="0">
            <a:spAutoFit/>
          </a:bodyPr>
          <a:lstStyle/>
          <a:p>
            <a:r>
              <a:rPr lang="en-US" altLang="zh-CN"/>
              <a:t>int main() {</a:t>
            </a:r>
          </a:p>
          <a:p>
            <a:r>
              <a:rPr lang="en-US" altLang="zh-CN"/>
              <a:t>    prepareUI();</a:t>
            </a:r>
          </a:p>
          <a:p>
            <a:r>
              <a:rPr lang="en-US" altLang="zh-CN"/>
              <a:t>    while( true ) {</a:t>
            </a:r>
          </a:p>
          <a:p>
            <a:r>
              <a:rPr lang="en-US" altLang="zh-CN"/>
              <a:t>        string s = getQuestionFromInput();</a:t>
            </a:r>
          </a:p>
          <a:p>
            <a:r>
              <a:rPr lang="en-US" altLang="zh-CN"/>
              <a:t>        processQuestion(s);</a:t>
            </a:r>
          </a:p>
          <a:p>
            <a:r>
              <a:rPr lang="en-US" altLang="zh-CN"/>
              <a:t>        wait(16);</a:t>
            </a:r>
          </a:p>
          <a:p>
            <a:r>
              <a:rPr lang="en-US" altLang="zh-CN"/>
              <a:t>    }</a:t>
            </a:r>
          </a:p>
          <a:p>
            <a:r>
              <a:rPr lang="en-US" altLang="zh-CN"/>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Making a calculator: Design data types</a:t>
            </a:r>
            <a:endParaRPr lang="zh-CN" altLang="en-US"/>
          </a:p>
        </p:txBody>
      </p:sp>
      <p:sp>
        <p:nvSpPr>
          <p:cNvPr id="3" name="内容占位符 2"/>
          <p:cNvSpPr>
            <a:spLocks noGrp="1"/>
          </p:cNvSpPr>
          <p:nvPr>
            <p:ph idx="1"/>
          </p:nvPr>
        </p:nvSpPr>
        <p:spPr/>
        <p:txBody>
          <a:bodyPr/>
          <a:lstStyle/>
          <a:p>
            <a:r>
              <a:rPr lang="en-US" altLang="zh-CN"/>
              <a:t>Which data types do you choose?  int, float, long long?</a:t>
            </a:r>
          </a:p>
          <a:p>
            <a:endParaRPr lang="en-US" altLang="zh-CN"/>
          </a:p>
          <a:p>
            <a:r>
              <a:rPr lang="en-US" altLang="zh-CN"/>
              <a:t>It’s inevitable that user will need number larger than max value of long long int.</a:t>
            </a:r>
          </a:p>
          <a:p>
            <a:endParaRPr lang="en-US" altLang="zh-CN"/>
          </a:p>
          <a:p>
            <a:r>
              <a:rPr lang="en-US" altLang="zh-CN"/>
              <a:t>Need to use high precision calculation.</a:t>
            </a:r>
          </a:p>
          <a:p>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18615" y="2474595"/>
            <a:ext cx="8052435" cy="4013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en-US" altLang="zh-CN">
                <a:sym typeface="+mn-ea"/>
              </a:rPr>
              <a:t>Making a calculator: Design data types</a:t>
            </a:r>
            <a:endParaRPr lang="zh-CN" altLang="en-US"/>
          </a:p>
        </p:txBody>
      </p:sp>
      <p:sp>
        <p:nvSpPr>
          <p:cNvPr id="3" name="内容占位符 2"/>
          <p:cNvSpPr>
            <a:spLocks noGrp="1"/>
          </p:cNvSpPr>
          <p:nvPr>
            <p:ph idx="1"/>
          </p:nvPr>
        </p:nvSpPr>
        <p:spPr/>
        <p:txBody>
          <a:bodyPr/>
          <a:lstStyle/>
          <a:p>
            <a:r>
              <a:rPr lang="en-US" altLang="zh-CN">
                <a:sym typeface="+mn-ea"/>
              </a:rPr>
              <a:t>Need to use high precision calculation.</a:t>
            </a:r>
          </a:p>
          <a:p>
            <a:r>
              <a:rPr lang="en-US" altLang="zh-CN"/>
              <a:t>Use arrays to store an integer (be very careful with array index).</a:t>
            </a:r>
          </a:p>
        </p:txBody>
      </p:sp>
      <p:pic>
        <p:nvPicPr>
          <p:cNvPr id="5" name="图片 4"/>
          <p:cNvPicPr>
            <a:picLocks noChangeAspect="1"/>
          </p:cNvPicPr>
          <p:nvPr/>
        </p:nvPicPr>
        <p:blipFill>
          <a:blip r:embed="rId2"/>
          <a:stretch>
            <a:fillRect/>
          </a:stretch>
        </p:blipFill>
        <p:spPr>
          <a:xfrm>
            <a:off x="1779905" y="2680335"/>
            <a:ext cx="7557770" cy="3601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Making a calculator: Design data types</a:t>
            </a:r>
            <a:endParaRPr lang="zh-CN" altLang="en-US"/>
          </a:p>
        </p:txBody>
      </p:sp>
      <p:sp>
        <p:nvSpPr>
          <p:cNvPr id="3" name="内容占位符 2"/>
          <p:cNvSpPr>
            <a:spLocks noGrp="1"/>
          </p:cNvSpPr>
          <p:nvPr>
            <p:ph idx="1"/>
          </p:nvPr>
        </p:nvSpPr>
        <p:spPr/>
        <p:txBody>
          <a:bodyPr/>
          <a:lstStyle/>
          <a:p>
            <a:r>
              <a:rPr lang="en-US" altLang="en-US"/>
              <a:t>What about floating point?</a:t>
            </a:r>
          </a:p>
          <a:p>
            <a:r>
              <a:rPr lang="en-US" altLang="en-US"/>
              <a:t>Again we are expecting something larger than double.</a:t>
            </a:r>
            <a:endParaRPr lang="zh-CN" altLang="en-US"/>
          </a:p>
          <a:p>
            <a:r>
              <a:rPr lang="en-US" altLang="zh-CN"/>
              <a:t>Possible solution:</a:t>
            </a:r>
          </a:p>
          <a:p>
            <a:r>
              <a:rPr lang="en-US" altLang="zh-CN"/>
              <a:t>         BigInteger </a:t>
            </a:r>
            <a:r>
              <a:rPr lang="en-US" altLang="zh-CN">
                <a:solidFill>
                  <a:srgbClr val="FF0000"/>
                </a:solidFill>
              </a:rPr>
              <a:t>number</a:t>
            </a:r>
            <a:r>
              <a:rPr lang="en-US" altLang="zh-CN"/>
              <a:t>;</a:t>
            </a:r>
          </a:p>
          <a:p>
            <a:r>
              <a:rPr lang="en-US" altLang="zh-CN"/>
              <a:t>         int </a:t>
            </a:r>
            <a:r>
              <a:rPr lang="en-US" altLang="zh-CN">
                <a:solidFill>
                  <a:srgbClr val="FF0000"/>
                </a:solidFill>
              </a:rPr>
              <a:t>scale</a:t>
            </a:r>
            <a:r>
              <a:rPr lang="en-US" altLang="zh-CN"/>
              <a:t>;</a:t>
            </a:r>
          </a:p>
          <a:p>
            <a:r>
              <a:rPr lang="en-US" altLang="zh-CN"/>
              <a:t>The actual value is:   </a:t>
            </a:r>
            <a:r>
              <a:rPr lang="en-US" altLang="zh-CN">
                <a:solidFill>
                  <a:srgbClr val="FF0000"/>
                </a:solidFill>
              </a:rPr>
              <a:t>number </a:t>
            </a:r>
            <a:r>
              <a:rPr lang="en-US" altLang="zh-CN"/>
              <a:t>x 10^</a:t>
            </a:r>
            <a:r>
              <a:rPr lang="en-US" altLang="zh-CN">
                <a:solidFill>
                  <a:srgbClr val="FF0000"/>
                </a:solidFill>
              </a:rPr>
              <a:t>scale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Making a calculator: Performance issue</a:t>
            </a:r>
            <a:endParaRPr lang="zh-CN" altLang="en-US"/>
          </a:p>
        </p:txBody>
      </p:sp>
      <p:sp>
        <p:nvSpPr>
          <p:cNvPr id="3" name="内容占位符 2"/>
          <p:cNvSpPr>
            <a:spLocks noGrp="1"/>
          </p:cNvSpPr>
          <p:nvPr>
            <p:ph idx="1"/>
          </p:nvPr>
        </p:nvSpPr>
        <p:spPr/>
        <p:txBody>
          <a:bodyPr/>
          <a:lstStyle/>
          <a:p>
            <a:r>
              <a:rPr lang="en-US" altLang="zh-CN" dirty="0"/>
              <a:t>How to do multiplications with reversely arranged array?</a:t>
            </a:r>
          </a:p>
        </p:txBody>
      </p:sp>
      <p:pic>
        <p:nvPicPr>
          <p:cNvPr id="4" name="图片 3"/>
          <p:cNvPicPr>
            <a:picLocks noChangeAspect="1"/>
          </p:cNvPicPr>
          <p:nvPr/>
        </p:nvPicPr>
        <p:blipFill>
          <a:blip r:embed="rId2"/>
          <a:stretch>
            <a:fillRect/>
          </a:stretch>
        </p:blipFill>
        <p:spPr>
          <a:xfrm>
            <a:off x="2277745" y="2428240"/>
            <a:ext cx="6105525" cy="26479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1626</Words>
  <Application>Microsoft Office PowerPoint</Application>
  <PresentationFormat>宽屏</PresentationFormat>
  <Paragraphs>214</Paragraphs>
  <Slides>31</Slides>
  <Notes>6</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2" baseType="lpstr">
      <vt:lpstr>-apple-system</vt:lpstr>
      <vt:lpstr>等线</vt:lpstr>
      <vt:lpstr>Arial</vt:lpstr>
      <vt:lpstr>Calibri</vt:lpstr>
      <vt:lpstr>Franklin Gothic Demi</vt:lpstr>
      <vt:lpstr>Franklin Gothic Medium</vt:lpstr>
      <vt:lpstr>Times New Roman</vt:lpstr>
      <vt:lpstr>Wingdings</vt:lpstr>
      <vt:lpstr>Office 主题</vt:lpstr>
      <vt:lpstr>1_Office 主题</vt:lpstr>
      <vt:lpstr>Image</vt:lpstr>
      <vt:lpstr>C/C++ Program Design</vt:lpstr>
      <vt:lpstr>Loops and Branching Statements</vt:lpstr>
      <vt:lpstr>Making a calculator</vt:lpstr>
      <vt:lpstr>Making a calculator: Software requirement</vt:lpstr>
      <vt:lpstr>Making a calculator: Design system</vt:lpstr>
      <vt:lpstr>Making a calculator: Design data types</vt:lpstr>
      <vt:lpstr>Making a calculator: Design data types</vt:lpstr>
      <vt:lpstr>Making a calculator: Design data types</vt:lpstr>
      <vt:lpstr>Making a calculator: Performance issue</vt:lpstr>
      <vt:lpstr>Making a calculator: Performance issue</vt:lpstr>
      <vt:lpstr>Making a calculator: Performance issue</vt:lpstr>
      <vt:lpstr>Making a calculator: User interface</vt:lpstr>
      <vt:lpstr>Making a calculator: User interface</vt:lpstr>
      <vt:lpstr>Making a calculator: User interface</vt:lpstr>
      <vt:lpstr>Makefile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The Fibonacci numbers are : 1,1,2,3,5,8……. Please define a function named fib.cpp to compute the nth Fibonacci number. In main.cpp, prompts the user to input an integer n, print Fibonacci numbers from 1 to n, 10 numbers per line. Write a makefile to complete the compilation.</vt:lpstr>
      <vt:lpstr>2. Define a function named fac.cpp to compute the factorial of an integer. In main.cpp, prompts the user to input an integer n, print factorials from 1 to n, one factorial per line. Write a makefile to complete the compilation.</vt:lpstr>
      <vt:lpstr>3. Write a program to implement a simple calculator. Print five arithmetic operators as a menu for user to select. When the user inputs an operator and two operands(suppose both are integers and in the int range),show the answer on the screen. After that, ask the user whether the operation needs to continue. The operation will be over if the user wants to exit. Every operation must be define as a function. Your program must use switch statement to select an operator and can handle if the dividend is zero. Write a makefile to complete the compilation. </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315</cp:revision>
  <dcterms:created xsi:type="dcterms:W3CDTF">2020-09-05T08:11:00Z</dcterms:created>
  <dcterms:modified xsi:type="dcterms:W3CDTF">2021-09-17T12:17:15Z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2052-11.1.0.10700</vt:lpwstr>
  </property>
</Properties>
</file>