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90" r:id="rId6"/>
    <p:sldId id="291" r:id="rId7"/>
    <p:sldId id="294" r:id="rId8"/>
    <p:sldId id="292" r:id="rId9"/>
    <p:sldId id="293" r:id="rId10"/>
    <p:sldId id="295" r:id="rId11"/>
    <p:sldId id="285" r:id="rId12"/>
    <p:sldId id="296" r:id="rId13"/>
    <p:sldId id="297" r:id="rId14"/>
    <p:sldId id="298" r:id="rId15"/>
    <p:sldId id="299" r:id="rId16"/>
    <p:sldId id="286" r:id="rId17"/>
    <p:sldId id="300" r:id="rId18"/>
    <p:sldId id="302" r:id="rId19"/>
    <p:sldId id="301" r:id="rId20"/>
    <p:sldId id="303" r:id="rId21"/>
    <p:sldId id="304" r:id="rId22"/>
    <p:sldId id="305" r:id="rId23"/>
    <p:sldId id="289" r:id="rId24"/>
    <p:sldId id="306" r:id="rId25"/>
    <p:sldId id="3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  <a:endParaRPr lang="en-US" altLang="zh-CN" sz="1800" dirty="0">
              <a:latin typeface="Courier" pitchFamily="2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  <a:endParaRPr kumimoji="1" lang="en-US" altLang="zh-CN" dirty="0"/>
          </a:p>
          <a:p>
            <a:r>
              <a:rPr kumimoji="1" lang="en-US" altLang="zh-CN" dirty="0"/>
              <a:t>This kind of strings can be declared as follows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GB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'g’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-GB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GB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GB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-GB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GB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-GB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GB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-GB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-GB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GB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GB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-GB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GB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71254" y="4761564"/>
            <a:ext cx="740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dirty="0"/>
              <a:t>Returns the number of characters, the first NULL will not be included.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GB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  <a:endParaRPr kumimoji="1" lang="en-US" altLang="zh-CN" sz="3200" dirty="0"/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000" dirty="0">
                <a:latin typeface="Courier" pitchFamily="2" charset="0"/>
              </a:rPr>
              <a:t> name1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-GB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lang="en-GB" altLang="zh-CN" sz="2000" dirty="0">
              <a:solidFill>
                <a:srgbClr val="00808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000" dirty="0">
                <a:latin typeface="Courier" pitchFamily="2" charset="0"/>
              </a:rPr>
              <a:t> name2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-GB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000" dirty="0">
                <a:latin typeface="Courier" pitchFamily="2" charset="0"/>
              </a:rPr>
              <a:t> name3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-GB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-GB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  <a:endParaRPr lang="en-GB" altLang="zh-CN" sz="20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-GB" altLang="zh-CN" sz="2000" dirty="0">
                <a:latin typeface="Courier" pitchFamily="2" charset="0"/>
              </a:rPr>
              <a:t> s5 </a:t>
            </a:r>
            <a:r>
              <a:rPr lang="en-GB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-GB" altLang="zh-CN" sz="2000" dirty="0">
                <a:latin typeface="Courier" pitchFamily="2" charset="0"/>
              </a:rPr>
              <a:t> L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-GB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-GB" altLang="zh-CN" sz="2000" dirty="0">
                <a:latin typeface="Courier" pitchFamily="2" charset="0"/>
              </a:rPr>
              <a:t> </a:t>
            </a:r>
            <a:endParaRPr lang="en-GB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-GB" altLang="zh-CN" sz="2000" dirty="0">
                <a:latin typeface="Courier" pitchFamily="2" charset="0"/>
              </a:rPr>
              <a:t> s9 </a:t>
            </a:r>
            <a:r>
              <a:rPr lang="en-GB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 err="1">
                <a:latin typeface="Courier" pitchFamily="2" charset="0"/>
              </a:rPr>
              <a:t>u</a:t>
            </a:r>
            <a:r>
              <a:rPr lang="en-GB" altLang="zh-CN" sz="2000" dirty="0" err="1">
                <a:solidFill>
                  <a:srgbClr val="008000"/>
                </a:solidFill>
                <a:latin typeface="Courier" pitchFamily="2" charset="0"/>
              </a:rPr>
              <a:t>”ABCD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-GB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-GB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-GB" altLang="zh-CN" sz="2000" dirty="0">
                <a:latin typeface="Courier" pitchFamily="2" charset="0"/>
              </a:rPr>
              <a:t> s6 </a:t>
            </a:r>
            <a:r>
              <a:rPr lang="en-GB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-GB" altLang="zh-CN" sz="2000" dirty="0">
                <a:latin typeface="Courier" pitchFamily="2" charset="0"/>
              </a:rPr>
              <a:t> U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-GB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-GB" altLang="zh-CN" sz="2000" dirty="0">
                <a:latin typeface="Courier" pitchFamily="2" charset="0"/>
              </a:rPr>
              <a:t> 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-GB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/>
                <a:gridCol w="936325"/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Copy</a:t>
            </a:r>
            <a:endParaRPr kumimoji="1" lang="en-GB" altLang="zh-CN" dirty="0"/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-GB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-GB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GB" altLang="zh-CN" dirty="0">
              <a:latin typeface="Courier" pitchFamily="2" charset="0"/>
            </a:endParaRPr>
          </a:p>
          <a:p>
            <a:pPr lvl="1"/>
            <a:r>
              <a:rPr kumimoji="1" lang="en-GB" altLang="zh-CN" dirty="0"/>
              <a:t>Safer one:</a:t>
            </a:r>
            <a:endParaRPr kumimoji="1" lang="en-GB" altLang="zh-CN" dirty="0"/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-GB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GB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-GB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-GB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-GB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-GB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GB" altLang="zh-CN" dirty="0">
              <a:latin typeface="Courier" pitchFamily="2" charset="0"/>
            </a:endParaRPr>
          </a:p>
          <a:p>
            <a:r>
              <a:rPr kumimoji="1" lang="en-GB" altLang="zh-CN" dirty="0"/>
              <a:t>Concatenate: appends a copy of </a:t>
            </a:r>
            <a:r>
              <a:rPr kumimoji="1" lang="en-GB" altLang="zh-CN" dirty="0" err="1"/>
              <a:t>src</a:t>
            </a:r>
            <a:r>
              <a:rPr kumimoji="1" lang="en-GB" altLang="zh-CN" dirty="0"/>
              <a:t> to </a:t>
            </a:r>
            <a:r>
              <a:rPr kumimoji="1" lang="en-GB" altLang="zh-CN" dirty="0" err="1"/>
              <a:t>dest</a:t>
            </a:r>
            <a:endParaRPr kumimoji="1" lang="en-GB" altLang="zh-CN" dirty="0"/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-GB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-GB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GB" altLang="zh-CN" dirty="0">
              <a:latin typeface="Courier" pitchFamily="2" charset="0"/>
            </a:endParaRPr>
          </a:p>
          <a:p>
            <a:r>
              <a:rPr kumimoji="1" lang="en-GB" altLang="zh-CN" dirty="0"/>
              <a:t>Compare</a:t>
            </a:r>
            <a:endParaRPr kumimoji="1" lang="en-GB" altLang="zh-CN" dirty="0"/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-GB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-GB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GB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-GB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816" y="555434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Null-terminated strings are easy to be out of bound, and to cause problems.</a:t>
            </a:r>
            <a:endParaRPr kumimoji="1" lang="en-GB" altLang="zh-CN" dirty="0"/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  <a:endParaRPr lang="en-US" altLang="zh-CN" dirty="0"/>
          </a:p>
          <a:p>
            <a:pPr marL="4572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3692386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Structures, Unions and Enumerations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6995"/>
            <a:ext cx="9264446" cy="1534192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is a type consisting of a sequence of members.</a:t>
            </a:r>
            <a:endParaRPr kumimoji="1" lang="en-US" altLang="zh-CN" dirty="0"/>
          </a:p>
          <a:p>
            <a:r>
              <a:rPr kumimoji="1" lang="en-US" altLang="zh-CN" dirty="0"/>
              <a:t>The members are allocated in an ordered sequence.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126402" y="2603365"/>
            <a:ext cx="5609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/>
                <a:gridCol w="692522"/>
                <a:gridCol w="509916"/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41486" y="220325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padding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540"/>
          </a:xfrm>
        </p:spPr>
        <p:txBody>
          <a:bodyPr/>
          <a:lstStyle/>
          <a:p>
            <a:r>
              <a:rPr kumimoji="1" lang="en-GB" altLang="zh-CN" dirty="0"/>
              <a:t>In order to align the data in memory</a:t>
            </a:r>
            <a:r>
              <a:rPr kumimoji="1" lang="en-US" altLang="zh-CN" dirty="0"/>
              <a:t>, some empty bytes will be padded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048" y="2052553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56177" y="1809440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431204"/>
                <a:gridCol w="332915"/>
                <a:gridCol w="827532"/>
                <a:gridCol w="827532"/>
                <a:gridCol w="409010"/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2EFD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2EFD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7E6E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7E6E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7E6E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7E6E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2EFD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2EFD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2EFD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2EFD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2EFD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E2EFD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in C and C++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-GB" altLang="zh-CN" dirty="0"/>
              <a:t> and </a:t>
            </a:r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-GB" altLang="zh-CN" dirty="0"/>
              <a:t> in C++ are identical except for several features.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needed in C++!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declaration is similar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declaration.</a:t>
            </a:r>
            <a:endParaRPr kumimoji="1" lang="en-US" altLang="zh-CN" dirty="0"/>
          </a:p>
          <a:p>
            <a:r>
              <a:rPr lang="en-GB" altLang="zh-CN" dirty="0"/>
              <a:t>The storage of members overlaps/shared.</a:t>
            </a:r>
            <a:endParaRPr lang="en-GB" altLang="zh-CN" dirty="0"/>
          </a:p>
          <a:p>
            <a:pPr marL="6858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uint32_t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address32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uint8_t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(union </a:t>
            </a:r>
            <a:r>
              <a:rPr lang="en-GB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is 4.</a:t>
            </a:r>
            <a:endParaRPr lang="en-US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3048" y="4766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75245" y="4389120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/>
                <a:gridCol w="1010164"/>
                <a:gridCol w="777943"/>
                <a:gridCol w="1010164"/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807" y="1272130"/>
            <a:ext cx="10829545" cy="553100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r>
              <a:rPr kumimoji="1" lang="en-US" altLang="zh-CN" dirty="0"/>
              <a:t> makes a new type.</a:t>
            </a:r>
            <a:endParaRPr kumimoji="1" lang="en-US" altLang="zh-CN" dirty="0"/>
          </a:p>
          <a:p>
            <a:r>
              <a:rPr kumimoji="1" lang="en-US" altLang="zh-CN" dirty="0"/>
              <a:t>It provides an alternative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for creating symbolic constants.</a:t>
            </a:r>
            <a:endParaRPr kumimoji="1" lang="en-US" altLang="zh-CN" dirty="0"/>
          </a:p>
          <a:p>
            <a:r>
              <a:rPr kumimoji="1" lang="en-US" altLang="zh-CN" dirty="0"/>
              <a:t>Its members are integers, but they cannot be operands in arithmetic expressions.</a:t>
            </a:r>
            <a:endParaRPr kumimoji="1" lang="en-US" altLang="zh-CN" dirty="0"/>
          </a:p>
          <a:p>
            <a:pPr marL="0" indent="0">
              <a:buNone/>
            </a:pPr>
            <a:r>
              <a:rPr lang="en-GB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WHITE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BLACK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GREEN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BLUE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YELLOW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"We have 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pens."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color_index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with struct, union and </a:t>
            </a:r>
            <a:r>
              <a:rPr kumimoji="1" lang="en-US" altLang="zh-CN" dirty="0" err="1"/>
              <a:t>enum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279" y="16032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int8_t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int16_t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data16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int32_t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data32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data64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datawidth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279" y="1130555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TYPE_INT16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TYPE_INT32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TYPE_INT64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16032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l1norm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int64_t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switch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result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break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8279" y="57274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149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can create an alias for a type.</a:t>
            </a:r>
            <a:endParaRPr kumimoji="1" lang="en-US" altLang="zh-CN" dirty="0"/>
          </a:p>
          <a:p>
            <a:r>
              <a:rPr kumimoji="1" lang="en-GB" altLang="zh-CN" dirty="0"/>
              <a:t>It can be used to replace a possibly complex type name.</a:t>
            </a:r>
            <a:endParaRPr kumimoji="1" lang="en-GB" altLang="zh-CN" dirty="0"/>
          </a:p>
        </p:txBody>
      </p:sp>
      <p:sp>
        <p:nvSpPr>
          <p:cNvPr id="4" name="矩形 3"/>
          <p:cNvSpPr/>
          <p:nvPr/>
        </p:nvSpPr>
        <p:spPr>
          <a:xfrm>
            <a:off x="1146048" y="2517955"/>
            <a:ext cx="830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//name _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rgb_struct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can be omit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6048" y="5173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color[3];</a:t>
            </a:r>
            <a:endParaRPr lang="en-GB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rgb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593" y="21904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usages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46941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0945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2400" dirty="0">
                <a:solidFill>
                  <a:srgbClr val="AF00DB"/>
                </a:solidFill>
                <a:latin typeface="Courier" pitchFamily="2" charset="0"/>
              </a:rPr>
              <a:t>#</a:t>
            </a:r>
            <a:r>
              <a:rPr lang="en-GB" altLang="zh-CN" sz="2400" dirty="0" err="1">
                <a:solidFill>
                  <a:srgbClr val="AF00DB"/>
                </a:solidFill>
                <a:latin typeface="Courier" pitchFamily="2" charset="0"/>
              </a:rPr>
              <a:t>ifndef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-GB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-GB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-GB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GB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-GB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-GB" altLang="zh-CN" sz="2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8593" y="177989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_uint8_t.h</a:t>
            </a:r>
            <a:endParaRPr lang="zh-CN" altLang="en-US" sz="2000" dirty="0">
              <a:solidFill>
                <a:srgbClr val="0000CC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5751" y="45615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-GB" altLang="zh-CN" sz="2400" dirty="0">
                <a:latin typeface="Courier" pitchFamily="2" charset="0"/>
              </a:rPr>
              <a:t> </a:t>
            </a:r>
            <a:endParaRPr lang="en-GB" altLang="zh-CN" sz="2400" dirty="0">
              <a:latin typeface="Courier" pitchFamily="2" charset="0"/>
            </a:endParaRPr>
          </a:p>
          <a:p>
            <a:r>
              <a:rPr lang="en-GB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-GB" altLang="zh-CN" sz="2400" dirty="0">
                <a:latin typeface="Courier" pitchFamily="2" charset="0"/>
              </a:rPr>
              <a:t> 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-GB" altLang="zh-CN" sz="2400" dirty="0">
                <a:latin typeface="Courier" pitchFamily="2" charset="0"/>
              </a:rPr>
              <a:t> </a:t>
            </a:r>
            <a:r>
              <a:rPr lang="en-GB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-GB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-GB" altLang="zh-CN" sz="2400" dirty="0">
                <a:latin typeface="Courier" pitchFamily="2" charset="0"/>
              </a:rPr>
              <a:t> </a:t>
            </a:r>
            <a:endParaRPr lang="en-GB" altLang="zh-CN" sz="2400" dirty="0">
              <a:latin typeface="Courier" pitchFamily="2" charset="0"/>
            </a:endParaRPr>
          </a:p>
          <a:p>
            <a:r>
              <a:rPr lang="en-GB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-GB" altLang="zh-CN" sz="2400" dirty="0">
                <a:latin typeface="Courier" pitchFamily="2" charset="0"/>
              </a:rPr>
              <a:t> </a:t>
            </a:r>
            <a:endParaRPr lang="en-GB" altLang="zh-CN" sz="2400" dirty="0">
              <a:latin typeface="Courier" pitchFamily="2" charset="0"/>
            </a:endParaRPr>
          </a:p>
          <a:p>
            <a:r>
              <a:rPr lang="en-GB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-GB" altLang="zh-CN" sz="2400" dirty="0">
                <a:latin typeface="Courier" pitchFamily="2" charset="0"/>
              </a:rPr>
              <a:t> </a:t>
            </a:r>
            <a:r>
              <a:rPr lang="en-GB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-GB" altLang="zh-CN" sz="2400" dirty="0">
                <a:latin typeface="Courier" pitchFamily="2" charset="0"/>
              </a:rPr>
              <a:t> </a:t>
            </a:r>
            <a:r>
              <a:rPr lang="en-GB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-GB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-GB" altLang="zh-CN" sz="2400" dirty="0">
                <a:latin typeface="Courier" pitchFamily="2" charset="0"/>
              </a:rPr>
              <a:t> </a:t>
            </a:r>
            <a:endParaRPr lang="en-GB" altLang="zh-CN" sz="2400" dirty="0">
              <a:latin typeface="Courier" pitchFamily="2" charset="0"/>
            </a:endParaRPr>
          </a:p>
          <a:p>
            <a:r>
              <a:rPr lang="en-GB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  <a:endParaRPr kumimoji="1" lang="en-US" altLang="zh-CN" dirty="0"/>
          </a:p>
          <a:p>
            <a:r>
              <a:rPr kumimoji="1" lang="en-US" altLang="zh-CN" dirty="0"/>
              <a:t>Fixed number of objects (The array size cannot be changed)</a:t>
            </a:r>
            <a:endParaRPr kumimoji="1" lang="en-US" altLang="zh-CN" dirty="0"/>
          </a:p>
          <a:p>
            <a:r>
              <a:rPr kumimoji="1" lang="en-US" altLang="zh-CN" dirty="0"/>
              <a:t>Its element type can be any fundamental type (int, float</a:t>
            </a:r>
            <a:r>
              <a:rPr kumimoji="1" lang="en-US" altLang="zh-CN"/>
              <a:t>, bool,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-GB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5962" y="2668683"/>
            <a:ext cx="10210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>
                <a:solidFill>
                  <a:srgbClr val="0000FF"/>
                </a:solidFill>
              </a:rPr>
              <a:t>int</a:t>
            </a:r>
            <a:r>
              <a:rPr lang="en-GB" altLang="zh-CN" sz="2400" dirty="0"/>
              <a:t> </a:t>
            </a:r>
            <a:r>
              <a:rPr lang="en-GB" altLang="zh-CN" sz="2400" dirty="0" err="1"/>
              <a:t>num_array</a:t>
            </a:r>
            <a:r>
              <a:rPr lang="en-GB" altLang="zh-CN" sz="2400" dirty="0">
                <a:solidFill>
                  <a:srgbClr val="008000"/>
                </a:solidFill>
              </a:rPr>
              <a:t>[ ]</a:t>
            </a:r>
            <a:r>
              <a:rPr lang="en-GB" altLang="zh-CN" sz="2400" dirty="0"/>
              <a:t> </a:t>
            </a:r>
            <a:r>
              <a:rPr lang="en-GB" altLang="zh-CN" sz="2400" dirty="0">
                <a:solidFill>
                  <a:srgbClr val="000080"/>
                </a:solidFill>
              </a:rPr>
              <a:t>=</a:t>
            </a:r>
            <a:r>
              <a:rPr lang="en-GB" altLang="zh-CN" sz="2400" dirty="0"/>
              <a:t> </a:t>
            </a:r>
            <a:r>
              <a:rPr lang="en-GB" altLang="zh-CN" sz="2400" dirty="0">
                <a:solidFill>
                  <a:srgbClr val="008000"/>
                </a:solidFill>
              </a:rPr>
              <a:t>{</a:t>
            </a:r>
            <a:r>
              <a:rPr lang="en-GB" altLang="zh-CN" sz="2400" dirty="0">
                <a:solidFill>
                  <a:srgbClr val="000080"/>
                </a:solidFill>
              </a:rPr>
              <a:t>1</a:t>
            </a:r>
            <a:r>
              <a:rPr lang="en-GB" altLang="zh-CN" sz="2400" dirty="0"/>
              <a:t>, </a:t>
            </a:r>
            <a:r>
              <a:rPr lang="en-GB" altLang="zh-CN" sz="2400" dirty="0">
                <a:solidFill>
                  <a:srgbClr val="000080"/>
                </a:solidFill>
              </a:rPr>
              <a:t>2</a:t>
            </a:r>
            <a:r>
              <a:rPr lang="en-GB" altLang="zh-CN" sz="2400" dirty="0"/>
              <a:t>, </a:t>
            </a:r>
            <a:r>
              <a:rPr lang="en-GB" altLang="zh-CN" sz="2400" dirty="0">
                <a:solidFill>
                  <a:srgbClr val="000080"/>
                </a:solidFill>
              </a:rPr>
              <a:t>3, 4</a:t>
            </a:r>
            <a:r>
              <a:rPr lang="en-GB" altLang="zh-CN" sz="2400" dirty="0">
                <a:solidFill>
                  <a:srgbClr val="008000"/>
                </a:solidFill>
              </a:rPr>
              <a:t>}</a:t>
            </a:r>
            <a:r>
              <a:rPr lang="en-GB" altLang="zh-CN" sz="2400" dirty="0">
                <a:solidFill>
                  <a:srgbClr val="008080"/>
                </a:solidFill>
              </a:rPr>
              <a:t>;</a:t>
            </a:r>
            <a:r>
              <a:rPr lang="en-GB" altLang="zh-CN" sz="2400" dirty="0"/>
              <a:t> </a:t>
            </a:r>
            <a:r>
              <a:rPr lang="en-GB" altLang="zh-CN" sz="2400" dirty="0">
                <a:solidFill>
                  <a:srgbClr val="909090"/>
                </a:solidFill>
              </a:rPr>
              <a:t>// the type of </a:t>
            </a:r>
            <a:r>
              <a:rPr lang="en-GB" altLang="zh-CN" sz="2400" dirty="0" err="1">
                <a:solidFill>
                  <a:srgbClr val="909090"/>
                </a:solidFill>
              </a:rPr>
              <a:t>num_array</a:t>
            </a:r>
            <a:r>
              <a:rPr lang="en-GB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4335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-GB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  <a:endParaRPr lang="en-GB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/>
                <a:gridCol w="878917"/>
                <a:gridCol w="755069"/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  <a:endParaRPr kumimoji="1"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819041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/>
                <a:gridCol w="872702"/>
                <a:gridCol w="872702"/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-GB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  <a:endParaRPr lang="en-GB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  <a:endParaRPr kumimoji="1"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7605</Words>
  <Application>WPS Presentation</Application>
  <PresentationFormat>宽屏</PresentationFormat>
  <Paragraphs>987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Trebuchet MS</vt:lpstr>
      <vt:lpstr>Franklin Gothic Demi</vt:lpstr>
      <vt:lpstr>Franklin Gothic Medium</vt:lpstr>
      <vt:lpstr>KaiTi</vt:lpstr>
      <vt:lpstr>Courier</vt:lpstr>
      <vt:lpstr>Menlo</vt:lpstr>
      <vt:lpstr>Bitstream Vera Sans Mono</vt:lpstr>
      <vt:lpstr>等线</vt:lpstr>
      <vt:lpstr>Noto Serif CJK JP SemiBold</vt:lpstr>
      <vt:lpstr>DejaVuSansMono</vt:lpstr>
      <vt:lpstr>Gubbi</vt:lpstr>
      <vt:lpstr>Droid Sans Fallback</vt:lpstr>
      <vt:lpstr>Microsoft YaHei</vt:lpstr>
      <vt:lpstr>Arial Unicode MS</vt:lpstr>
      <vt:lpstr>SimSun</vt:lpstr>
      <vt:lpstr>Office 主题</vt:lpstr>
      <vt:lpstr>C/C++ Program Design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Structures, Unions and Enumerations</vt:lpstr>
      <vt:lpstr>struct</vt:lpstr>
      <vt:lpstr>Structure padding</vt:lpstr>
      <vt:lpstr>struct in C and C++</vt:lpstr>
      <vt:lpstr>union</vt:lpstr>
      <vt:lpstr>enum</vt:lpstr>
      <vt:lpstr>An example with struct, union and enum</vt:lpstr>
      <vt:lpstr>typedef</vt:lpstr>
      <vt:lpstr>typedef</vt:lpstr>
      <vt:lpstr>Typical typedef usages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shaun</cp:lastModifiedBy>
  <cp:revision>731</cp:revision>
  <dcterms:created xsi:type="dcterms:W3CDTF">2022-01-04T09:54:03Z</dcterms:created>
  <dcterms:modified xsi:type="dcterms:W3CDTF">2022-01-04T09:54:03Z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