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477" r:id="rId3"/>
    <p:sldId id="342" r:id="rId4"/>
    <p:sldId id="1035" r:id="rId5"/>
    <p:sldId id="1036" r:id="rId6"/>
    <p:sldId id="416" r:id="rId7"/>
    <p:sldId id="340" r:id="rId8"/>
    <p:sldId id="432" r:id="rId9"/>
    <p:sldId id="434" r:id="rId10"/>
    <p:sldId id="417" r:id="rId11"/>
    <p:sldId id="1037" r:id="rId12"/>
    <p:sldId id="1070" r:id="rId13"/>
    <p:sldId id="1068" r:id="rId14"/>
    <p:sldId id="1071" r:id="rId15"/>
    <p:sldId id="1039" r:id="rId16"/>
    <p:sldId id="1065" r:id="rId17"/>
    <p:sldId id="10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6" autoAdjust="0"/>
    <p:restoredTop sz="94660"/>
  </p:normalViewPr>
  <p:slideViewPr>
    <p:cSldViewPr snapToGrid="0">
      <p:cViewPr varScale="1">
        <p:scale>
          <a:sx n="107" d="100"/>
          <a:sy n="107" d="100"/>
        </p:scale>
        <p:origin x="12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3</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6</a:t>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7</a:t>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sym typeface="+mn-ea"/>
              </a:rPr>
              <a:t>Lab 9, Class</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0871" y="311807"/>
            <a:ext cx="2271969" cy="595099"/>
          </a:xfrm>
          <a:prstGeom prst="rect">
            <a:avLst/>
          </a:prstGeom>
          <a:noFill/>
        </p:spPr>
        <p:txBody>
          <a:bodyPr wrap="none" rtlCol="0">
            <a:spAutoFit/>
          </a:bodyPr>
          <a:lstStyle/>
          <a:p>
            <a:r>
              <a:rPr lang="en-US" altLang="zh-CN" sz="3267" b="1" i="1" dirty="0"/>
              <a:t> Destructors</a:t>
            </a:r>
            <a:endParaRPr lang="zh-CN" altLang="en-US" sz="3267" b="1" i="1" dirty="0"/>
          </a:p>
        </p:txBody>
      </p:sp>
      <p:sp>
        <p:nvSpPr>
          <p:cNvPr id="8" name="TextBox 7"/>
          <p:cNvSpPr txBox="1"/>
          <p:nvPr/>
        </p:nvSpPr>
        <p:spPr>
          <a:xfrm>
            <a:off x="1491646" y="1725299"/>
            <a:ext cx="9911460" cy="1938992"/>
          </a:xfrm>
          <a:prstGeom prst="rect">
            <a:avLst/>
          </a:prstGeom>
          <a:noFill/>
        </p:spPr>
        <p:txBody>
          <a:bodyPr wrap="square" rtlCol="0">
            <a:spAutoFit/>
          </a:bodyPr>
          <a:lstStyle/>
          <a:p>
            <a:r>
              <a:rPr lang="en-US" altLang="zh-CN" sz="2000" dirty="0">
                <a:solidFill>
                  <a:srgbClr val="FF0000"/>
                </a:solidFill>
              </a:rPr>
              <a:t>1.A destructor name is the same as the </a:t>
            </a:r>
            <a:r>
              <a:rPr lang="en-US" altLang="zh-CN" sz="2000" dirty="0" err="1">
                <a:solidFill>
                  <a:srgbClr val="FF0000"/>
                </a:solidFill>
              </a:rPr>
              <a:t>classname</a:t>
            </a:r>
            <a:r>
              <a:rPr lang="en-US" altLang="zh-CN" sz="2000" dirty="0">
                <a:solidFill>
                  <a:srgbClr val="FF0000"/>
                </a:solidFill>
              </a:rPr>
              <a:t> but begins with tilde(~) sign.</a:t>
            </a:r>
          </a:p>
          <a:p>
            <a:r>
              <a:rPr lang="en-US" altLang="zh-CN" sz="2000" dirty="0">
                <a:solidFill>
                  <a:srgbClr val="FF0000"/>
                </a:solidFill>
              </a:rPr>
              <a:t>2. Destructor has no return value.</a:t>
            </a:r>
          </a:p>
          <a:p>
            <a:r>
              <a:rPr lang="en-US" altLang="zh-CN" sz="2000" dirty="0">
                <a:solidFill>
                  <a:srgbClr val="FF0000"/>
                </a:solidFill>
              </a:rPr>
              <a:t>3. A destructor has no arguments.</a:t>
            </a:r>
          </a:p>
          <a:p>
            <a:r>
              <a:rPr lang="en-US" altLang="zh-CN" sz="2000" dirty="0">
                <a:solidFill>
                  <a:srgbClr val="FF0000"/>
                </a:solidFill>
              </a:rPr>
              <a:t>4. There can be only one destructor in a class.</a:t>
            </a:r>
          </a:p>
          <a:p>
            <a:r>
              <a:rPr lang="en-US" altLang="zh-CN" sz="2000" dirty="0">
                <a:solidFill>
                  <a:srgbClr val="FF0000"/>
                </a:solidFill>
              </a:rPr>
              <a:t>5. The compiler always creates a default destructor if you fail to provide one for a class.</a:t>
            </a:r>
          </a:p>
          <a:p>
            <a:r>
              <a:rPr lang="en-US" altLang="zh-CN" sz="2000" dirty="0">
                <a:solidFill>
                  <a:srgbClr val="FF0000"/>
                </a:solidFill>
              </a:rPr>
              <a:t>6. Invoke when an object goes out of scope or the delete is applied to a pointer to the object.</a:t>
            </a:r>
            <a:endParaRPr lang="zh-CN" altLang="en-US" sz="2000" dirty="0">
              <a:solidFill>
                <a:srgbClr val="FF0000"/>
              </a:solidFill>
            </a:endParaRPr>
          </a:p>
        </p:txBody>
      </p:sp>
      <p:sp>
        <p:nvSpPr>
          <p:cNvPr id="9" name="TextBox 8"/>
          <p:cNvSpPr txBox="1"/>
          <p:nvPr/>
        </p:nvSpPr>
        <p:spPr>
          <a:xfrm>
            <a:off x="1183773" y="4227039"/>
            <a:ext cx="10057536" cy="818686"/>
          </a:xfrm>
          <a:prstGeom prst="rect">
            <a:avLst/>
          </a:prstGeom>
          <a:noFill/>
        </p:spPr>
        <p:txBody>
          <a:bodyPr wrap="square" rtlCol="0">
            <a:spAutoFit/>
          </a:bodyPr>
          <a:lstStyle/>
          <a:p>
            <a:pPr marL="0" lvl="1"/>
            <a:r>
              <a:rPr lang="en-US" altLang="zh-CN" sz="2360" dirty="0"/>
              <a:t>Destructor can be very useful for </a:t>
            </a:r>
            <a:r>
              <a:rPr lang="en-US" altLang="zh-CN" sz="2360" dirty="0">
                <a:solidFill>
                  <a:srgbClr val="FF0000"/>
                </a:solidFill>
              </a:rPr>
              <a:t>releasing resource </a:t>
            </a:r>
            <a:r>
              <a:rPr lang="en-US" altLang="zh-CN" sz="2360" dirty="0"/>
              <a:t>before coming out of the program like closing files, releasing memories etc.</a:t>
            </a:r>
          </a:p>
        </p:txBody>
      </p:sp>
      <p:sp>
        <p:nvSpPr>
          <p:cNvPr id="10" name="TextBox 7">
            <a:extLst>
              <a:ext uri="{FF2B5EF4-FFF2-40B4-BE49-F238E27FC236}">
                <a16:creationId xmlns:a16="http://schemas.microsoft.com/office/drawing/2014/main" id="{6CAA1DD5-7D9F-4114-AB6A-79DB7ECA7AE1}"/>
              </a:ext>
            </a:extLst>
          </p:cNvPr>
          <p:cNvSpPr txBox="1"/>
          <p:nvPr/>
        </p:nvSpPr>
        <p:spPr>
          <a:xfrm>
            <a:off x="1257629" y="1021427"/>
            <a:ext cx="6692794" cy="461665"/>
          </a:xfrm>
          <a:prstGeom prst="rect">
            <a:avLst/>
          </a:prstGeom>
          <a:noFill/>
        </p:spPr>
        <p:txBody>
          <a:bodyPr wrap="none" rtlCol="0">
            <a:spAutoFit/>
          </a:bodyPr>
          <a:lstStyle/>
          <a:p>
            <a:pPr marL="0" lvl="1"/>
            <a:r>
              <a:rPr lang="en-US" altLang="zh-CN" sz="2400" dirty="0"/>
              <a:t>A class destructor is also a special member function:</a:t>
            </a:r>
            <a:endParaRPr lang="zh-CN" altLang="zh-CN" sz="2400" dirty="0"/>
          </a:p>
        </p:txBody>
      </p:sp>
      <p:sp>
        <p:nvSpPr>
          <p:cNvPr id="6" name="文本框 5">
            <a:extLst>
              <a:ext uri="{FF2B5EF4-FFF2-40B4-BE49-F238E27FC236}">
                <a16:creationId xmlns:a16="http://schemas.microsoft.com/office/drawing/2014/main" id="{4B6AED93-4A71-48F3-AE88-5738F3276C4F}"/>
              </a:ext>
            </a:extLst>
          </p:cNvPr>
          <p:cNvSpPr txBox="1"/>
          <p:nvPr/>
        </p:nvSpPr>
        <p:spPr>
          <a:xfrm>
            <a:off x="1183773" y="5374908"/>
            <a:ext cx="5786456" cy="461665"/>
          </a:xfrm>
          <a:prstGeom prst="rect">
            <a:avLst/>
          </a:prstGeom>
          <a:noFill/>
        </p:spPr>
        <p:txBody>
          <a:bodyPr wrap="none" rtlCol="0">
            <a:spAutoFit/>
          </a:bodyPr>
          <a:lstStyle/>
          <a:p>
            <a:r>
              <a:rPr lang="en-US" altLang="zh-CN" sz="2400" dirty="0" err="1">
                <a:solidFill>
                  <a:srgbClr val="FF0000"/>
                </a:solidFill>
              </a:rPr>
              <a:t>Note</a:t>
            </a:r>
            <a:r>
              <a:rPr lang="en-US" altLang="zh-CN" sz="2400" dirty="0" err="1"/>
              <a:t>:The</a:t>
            </a:r>
            <a:r>
              <a:rPr lang="en-US" altLang="zh-CN" sz="2400" dirty="0"/>
              <a:t> destructor can not be overloaded.</a:t>
            </a:r>
            <a:endParaRPr lang="zh-CN" altLang="en-US" sz="2400" dirty="0"/>
          </a:p>
        </p:txBody>
      </p:sp>
    </p:spTree>
    <p:extLst>
      <p:ext uri="{BB962C8B-B14F-4D97-AF65-F5344CB8AC3E}">
        <p14:creationId xmlns:p14="http://schemas.microsoft.com/office/powerpoint/2010/main" val="197358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const member variables and member functions</a:t>
            </a:r>
            <a:endParaRPr lang="zh-CN" altLang="en-US" dirty="0"/>
          </a:p>
        </p:txBody>
      </p:sp>
      <p:sp>
        <p:nvSpPr>
          <p:cNvPr id="9" name="文本框 8">
            <a:extLst>
              <a:ext uri="{FF2B5EF4-FFF2-40B4-BE49-F238E27FC236}">
                <a16:creationId xmlns:a16="http://schemas.microsoft.com/office/drawing/2014/main" id="{EA915B11-5495-48FC-9A53-7D1E8BDA487D}"/>
              </a:ext>
            </a:extLst>
          </p:cNvPr>
          <p:cNvSpPr txBox="1"/>
          <p:nvPr/>
        </p:nvSpPr>
        <p:spPr>
          <a:xfrm>
            <a:off x="887506" y="1330422"/>
            <a:ext cx="10416988" cy="830997"/>
          </a:xfrm>
          <a:prstGeom prst="rect">
            <a:avLst/>
          </a:prstGeom>
          <a:noFill/>
        </p:spPr>
        <p:txBody>
          <a:bodyPr wrap="square">
            <a:spAutoFit/>
          </a:bodyPr>
          <a:lstStyle/>
          <a:p>
            <a:pPr algn="l"/>
            <a:r>
              <a:rPr lang="en-US" altLang="zh-CN" sz="2400" dirty="0"/>
              <a:t>If some member variables need not be modified, these variables can be defined as </a:t>
            </a:r>
            <a:r>
              <a:rPr lang="en-US" altLang="zh-CN" sz="2400" b="1" dirty="0">
                <a:solidFill>
                  <a:srgbClr val="00B0F0"/>
                </a:solidFill>
              </a:rPr>
              <a:t>const</a:t>
            </a:r>
            <a:r>
              <a:rPr lang="en-US" altLang="zh-CN" sz="2400" dirty="0"/>
              <a:t>. These const member variables can only be initialized by </a:t>
            </a:r>
            <a:r>
              <a:rPr lang="en-US" altLang="zh-CN" sz="2400" b="1" dirty="0">
                <a:solidFill>
                  <a:srgbClr val="00B0F0"/>
                </a:solidFill>
              </a:rPr>
              <a:t>initialization list</a:t>
            </a:r>
            <a:r>
              <a:rPr lang="en-US" altLang="zh-CN" sz="2400" dirty="0"/>
              <a:t>.</a:t>
            </a:r>
          </a:p>
        </p:txBody>
      </p:sp>
      <p:pic>
        <p:nvPicPr>
          <p:cNvPr id="6" name="图片 5">
            <a:extLst>
              <a:ext uri="{FF2B5EF4-FFF2-40B4-BE49-F238E27FC236}">
                <a16:creationId xmlns:a16="http://schemas.microsoft.com/office/drawing/2014/main" id="{7BD3ADE5-BD11-4539-9824-5267CF904A7D}"/>
              </a:ext>
            </a:extLst>
          </p:cNvPr>
          <p:cNvPicPr>
            <a:picLocks noChangeAspect="1"/>
          </p:cNvPicPr>
          <p:nvPr/>
        </p:nvPicPr>
        <p:blipFill>
          <a:blip r:embed="rId2"/>
          <a:stretch>
            <a:fillRect/>
          </a:stretch>
        </p:blipFill>
        <p:spPr>
          <a:xfrm>
            <a:off x="973068" y="2459410"/>
            <a:ext cx="6172200" cy="3248025"/>
          </a:xfrm>
          <a:prstGeom prst="rect">
            <a:avLst/>
          </a:prstGeom>
        </p:spPr>
      </p:pic>
      <p:pic>
        <p:nvPicPr>
          <p:cNvPr id="11" name="图片 10">
            <a:extLst>
              <a:ext uri="{FF2B5EF4-FFF2-40B4-BE49-F238E27FC236}">
                <a16:creationId xmlns:a16="http://schemas.microsoft.com/office/drawing/2014/main" id="{D17CA1F2-0205-429D-8FD2-B3D96FC0F70B}"/>
              </a:ext>
            </a:extLst>
          </p:cNvPr>
          <p:cNvPicPr>
            <a:picLocks noChangeAspect="1"/>
          </p:cNvPicPr>
          <p:nvPr/>
        </p:nvPicPr>
        <p:blipFill>
          <a:blip r:embed="rId3"/>
          <a:stretch>
            <a:fillRect/>
          </a:stretch>
        </p:blipFill>
        <p:spPr>
          <a:xfrm>
            <a:off x="887506" y="6005426"/>
            <a:ext cx="6086475" cy="276225"/>
          </a:xfrm>
          <a:prstGeom prst="rect">
            <a:avLst/>
          </a:prstGeom>
        </p:spPr>
      </p:pic>
      <p:grpSp>
        <p:nvGrpSpPr>
          <p:cNvPr id="12" name="组合 11">
            <a:extLst>
              <a:ext uri="{FF2B5EF4-FFF2-40B4-BE49-F238E27FC236}">
                <a16:creationId xmlns:a16="http://schemas.microsoft.com/office/drawing/2014/main" id="{15EF2D56-7117-46BF-8C22-E353CA0F3837}"/>
              </a:ext>
            </a:extLst>
          </p:cNvPr>
          <p:cNvGrpSpPr/>
          <p:nvPr/>
        </p:nvGrpSpPr>
        <p:grpSpPr>
          <a:xfrm>
            <a:off x="1317525" y="2649937"/>
            <a:ext cx="4508680" cy="857219"/>
            <a:chOff x="1284481" y="4479058"/>
            <a:chExt cx="4967893" cy="944528"/>
          </a:xfrm>
        </p:grpSpPr>
        <p:sp>
          <p:nvSpPr>
            <p:cNvPr id="13" name="矩形 12">
              <a:extLst>
                <a:ext uri="{FF2B5EF4-FFF2-40B4-BE49-F238E27FC236}">
                  <a16:creationId xmlns:a16="http://schemas.microsoft.com/office/drawing/2014/main" id="{C504E18E-DEEB-43ED-B655-5E2B82A551D3}"/>
                </a:ext>
              </a:extLst>
            </p:cNvPr>
            <p:cNvSpPr/>
            <p:nvPr/>
          </p:nvSpPr>
          <p:spPr>
            <a:xfrm>
              <a:off x="1284481" y="5097172"/>
              <a:ext cx="2297564"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14" name="组合 13">
              <a:extLst>
                <a:ext uri="{FF2B5EF4-FFF2-40B4-BE49-F238E27FC236}">
                  <a16:creationId xmlns:a16="http://schemas.microsoft.com/office/drawing/2014/main" id="{D8486EC5-C735-4887-A473-198ED9E42277}"/>
                </a:ext>
              </a:extLst>
            </p:cNvPr>
            <p:cNvGrpSpPr/>
            <p:nvPr/>
          </p:nvGrpSpPr>
          <p:grpSpPr>
            <a:xfrm>
              <a:off x="3457905" y="4479058"/>
              <a:ext cx="2794469" cy="695428"/>
              <a:chOff x="1369251" y="3919311"/>
              <a:chExt cx="2794469" cy="695428"/>
            </a:xfrm>
          </p:grpSpPr>
          <p:cxnSp>
            <p:nvCxnSpPr>
              <p:cNvPr id="15" name="直接箭头连接符 14">
                <a:extLst>
                  <a:ext uri="{FF2B5EF4-FFF2-40B4-BE49-F238E27FC236}">
                    <a16:creationId xmlns:a16="http://schemas.microsoft.com/office/drawing/2014/main" id="{5C82D452-1A66-4225-B0E1-999D806E2C98}"/>
                  </a:ext>
                </a:extLst>
              </p:cNvPr>
              <p:cNvCxnSpPr>
                <a:cxnSpLocks/>
              </p:cNvCxnSpPr>
              <p:nvPr/>
            </p:nvCxnSpPr>
            <p:spPr>
              <a:xfrm flipH="1">
                <a:off x="1369251" y="4298250"/>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1">
                <a:extLst>
                  <a:ext uri="{FF2B5EF4-FFF2-40B4-BE49-F238E27FC236}">
                    <a16:creationId xmlns:a16="http://schemas.microsoft.com/office/drawing/2014/main" id="{887275B8-2033-48CB-80C3-642E219FCB71}"/>
                  </a:ext>
                </a:extLst>
              </p:cNvPr>
              <p:cNvSpPr txBox="1"/>
              <p:nvPr/>
            </p:nvSpPr>
            <p:spPr>
              <a:xfrm>
                <a:off x="1712630" y="3919311"/>
                <a:ext cx="2451090" cy="378830"/>
              </a:xfrm>
              <a:prstGeom prst="rect">
                <a:avLst/>
              </a:prstGeom>
              <a:noFill/>
            </p:spPr>
            <p:txBody>
              <a:bodyPr wrap="none" rtlCol="0">
                <a:spAutoFit/>
              </a:bodyPr>
              <a:lstStyle/>
              <a:p>
                <a:r>
                  <a:rPr lang="en-US" altLang="zh-CN" sz="1634" dirty="0"/>
                  <a:t>const member variable</a:t>
                </a:r>
                <a:endParaRPr lang="zh-CN" altLang="en-US" sz="1634" dirty="0"/>
              </a:p>
            </p:txBody>
          </p:sp>
        </p:grpSp>
      </p:grpSp>
      <p:grpSp>
        <p:nvGrpSpPr>
          <p:cNvPr id="18" name="组合 17">
            <a:extLst>
              <a:ext uri="{FF2B5EF4-FFF2-40B4-BE49-F238E27FC236}">
                <a16:creationId xmlns:a16="http://schemas.microsoft.com/office/drawing/2014/main" id="{A65E446F-3D46-4370-83EE-C483779C2BF5}"/>
              </a:ext>
            </a:extLst>
          </p:cNvPr>
          <p:cNvGrpSpPr/>
          <p:nvPr/>
        </p:nvGrpSpPr>
        <p:grpSpPr>
          <a:xfrm>
            <a:off x="1389240" y="3824301"/>
            <a:ext cx="7226312" cy="758604"/>
            <a:chOff x="1284481" y="4587716"/>
            <a:chExt cx="7962316" cy="835870"/>
          </a:xfrm>
        </p:grpSpPr>
        <p:sp>
          <p:nvSpPr>
            <p:cNvPr id="19" name="矩形 18">
              <a:extLst>
                <a:ext uri="{FF2B5EF4-FFF2-40B4-BE49-F238E27FC236}">
                  <a16:creationId xmlns:a16="http://schemas.microsoft.com/office/drawing/2014/main" id="{535963B5-AF13-4080-8617-FF393F6B0D2A}"/>
                </a:ext>
              </a:extLst>
            </p:cNvPr>
            <p:cNvSpPr/>
            <p:nvPr/>
          </p:nvSpPr>
          <p:spPr>
            <a:xfrm>
              <a:off x="1284481" y="5097172"/>
              <a:ext cx="2297564"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20" name="组合 19">
              <a:extLst>
                <a:ext uri="{FF2B5EF4-FFF2-40B4-BE49-F238E27FC236}">
                  <a16:creationId xmlns:a16="http://schemas.microsoft.com/office/drawing/2014/main" id="{54327218-F342-41EF-9792-74104A7AD6AB}"/>
                </a:ext>
              </a:extLst>
            </p:cNvPr>
            <p:cNvGrpSpPr/>
            <p:nvPr/>
          </p:nvGrpSpPr>
          <p:grpSpPr>
            <a:xfrm>
              <a:off x="3457905" y="4587716"/>
              <a:ext cx="5788892" cy="586770"/>
              <a:chOff x="1369251" y="4027969"/>
              <a:chExt cx="5788892" cy="586770"/>
            </a:xfrm>
          </p:grpSpPr>
          <p:cxnSp>
            <p:nvCxnSpPr>
              <p:cNvPr id="21" name="直接箭头连接符 20">
                <a:extLst>
                  <a:ext uri="{FF2B5EF4-FFF2-40B4-BE49-F238E27FC236}">
                    <a16:creationId xmlns:a16="http://schemas.microsoft.com/office/drawing/2014/main" id="{9A17E6D6-EE8E-42B6-95AE-A4051FC1E908}"/>
                  </a:ext>
                </a:extLst>
              </p:cNvPr>
              <p:cNvCxnSpPr>
                <a:cxnSpLocks/>
              </p:cNvCxnSpPr>
              <p:nvPr/>
            </p:nvCxnSpPr>
            <p:spPr>
              <a:xfrm flipH="1">
                <a:off x="1369251" y="4298250"/>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11">
                <a:extLst>
                  <a:ext uri="{FF2B5EF4-FFF2-40B4-BE49-F238E27FC236}">
                    <a16:creationId xmlns:a16="http://schemas.microsoft.com/office/drawing/2014/main" id="{BDB7C7E7-50F3-4255-A6FD-3812C405D7C3}"/>
                  </a:ext>
                </a:extLst>
              </p:cNvPr>
              <p:cNvSpPr txBox="1"/>
              <p:nvPr/>
            </p:nvSpPr>
            <p:spPr>
              <a:xfrm>
                <a:off x="1791652" y="4027969"/>
                <a:ext cx="5366491" cy="378830"/>
              </a:xfrm>
              <a:prstGeom prst="rect">
                <a:avLst/>
              </a:prstGeom>
              <a:noFill/>
            </p:spPr>
            <p:txBody>
              <a:bodyPr wrap="none" rtlCol="0">
                <a:spAutoFit/>
              </a:bodyPr>
              <a:lstStyle/>
              <a:p>
                <a:r>
                  <a:rPr lang="en-US" altLang="zh-CN" sz="1634" dirty="0"/>
                  <a:t>Initialize the const member variable by initialization list</a:t>
                </a:r>
                <a:endParaRPr lang="zh-CN" altLang="en-US" sz="1634" dirty="0"/>
              </a:p>
            </p:txBody>
          </p:sp>
        </p:grpSp>
      </p:grpSp>
      <p:grpSp>
        <p:nvGrpSpPr>
          <p:cNvPr id="23" name="组合 22">
            <a:extLst>
              <a:ext uri="{FF2B5EF4-FFF2-40B4-BE49-F238E27FC236}">
                <a16:creationId xmlns:a16="http://schemas.microsoft.com/office/drawing/2014/main" id="{EEAA1A67-8E0B-4F55-ADCB-81D729334F8B}"/>
              </a:ext>
            </a:extLst>
          </p:cNvPr>
          <p:cNvGrpSpPr/>
          <p:nvPr/>
        </p:nvGrpSpPr>
        <p:grpSpPr>
          <a:xfrm>
            <a:off x="932042" y="5457984"/>
            <a:ext cx="7727375" cy="846160"/>
            <a:chOff x="1284481" y="4491244"/>
            <a:chExt cx="8514412" cy="932342"/>
          </a:xfrm>
        </p:grpSpPr>
        <p:sp>
          <p:nvSpPr>
            <p:cNvPr id="24" name="矩形 23">
              <a:extLst>
                <a:ext uri="{FF2B5EF4-FFF2-40B4-BE49-F238E27FC236}">
                  <a16:creationId xmlns:a16="http://schemas.microsoft.com/office/drawing/2014/main" id="{A2F2A3A4-E0E2-49EC-9C98-F586015DB22F}"/>
                </a:ext>
              </a:extLst>
            </p:cNvPr>
            <p:cNvSpPr/>
            <p:nvPr/>
          </p:nvSpPr>
          <p:spPr>
            <a:xfrm>
              <a:off x="1284481" y="5097172"/>
              <a:ext cx="6706387"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25" name="组合 24">
              <a:extLst>
                <a:ext uri="{FF2B5EF4-FFF2-40B4-BE49-F238E27FC236}">
                  <a16:creationId xmlns:a16="http://schemas.microsoft.com/office/drawing/2014/main" id="{4CDCAF25-3ABE-4C40-8CD6-0487BF4052C6}"/>
                </a:ext>
              </a:extLst>
            </p:cNvPr>
            <p:cNvGrpSpPr/>
            <p:nvPr/>
          </p:nvGrpSpPr>
          <p:grpSpPr>
            <a:xfrm>
              <a:off x="3758092" y="4491244"/>
              <a:ext cx="6040801" cy="584723"/>
              <a:chOff x="1669438" y="3931497"/>
              <a:chExt cx="6040801" cy="584723"/>
            </a:xfrm>
          </p:grpSpPr>
          <p:cxnSp>
            <p:nvCxnSpPr>
              <p:cNvPr id="26" name="直接箭头连接符 25">
                <a:extLst>
                  <a:ext uri="{FF2B5EF4-FFF2-40B4-BE49-F238E27FC236}">
                    <a16:creationId xmlns:a16="http://schemas.microsoft.com/office/drawing/2014/main" id="{16293ED7-5C7B-4F99-ABC8-74B6DFA31F94}"/>
                  </a:ext>
                </a:extLst>
              </p:cNvPr>
              <p:cNvCxnSpPr>
                <a:cxnSpLocks/>
              </p:cNvCxnSpPr>
              <p:nvPr/>
            </p:nvCxnSpPr>
            <p:spPr>
              <a:xfrm flipH="1">
                <a:off x="1669438" y="4199731"/>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11">
                <a:extLst>
                  <a:ext uri="{FF2B5EF4-FFF2-40B4-BE49-F238E27FC236}">
                    <a16:creationId xmlns:a16="http://schemas.microsoft.com/office/drawing/2014/main" id="{CF1F9F9E-3E6C-45CC-888F-C94EB071557B}"/>
                  </a:ext>
                </a:extLst>
              </p:cNvPr>
              <p:cNvSpPr txBox="1"/>
              <p:nvPr/>
            </p:nvSpPr>
            <p:spPr>
              <a:xfrm>
                <a:off x="2137375" y="3931497"/>
                <a:ext cx="5572864" cy="378829"/>
              </a:xfrm>
              <a:prstGeom prst="rect">
                <a:avLst/>
              </a:prstGeom>
              <a:noFill/>
            </p:spPr>
            <p:txBody>
              <a:bodyPr wrap="none" rtlCol="0">
                <a:spAutoFit/>
              </a:bodyPr>
              <a:lstStyle/>
              <a:p>
                <a:r>
                  <a:rPr lang="en-US" altLang="zh-CN" sz="1634" dirty="0"/>
                  <a:t>Initialize the static const array outside the class definition</a:t>
                </a:r>
                <a:endParaRPr lang="zh-CN" altLang="en-US" sz="1634" dirty="0"/>
              </a:p>
            </p:txBody>
          </p:sp>
        </p:grpSp>
      </p:grpSp>
    </p:spTree>
    <p:extLst>
      <p:ext uri="{BB962C8B-B14F-4D97-AF65-F5344CB8AC3E}">
        <p14:creationId xmlns:p14="http://schemas.microsoft.com/office/powerpoint/2010/main" val="133201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const member variables and member functions</a:t>
            </a:r>
            <a:endParaRPr lang="zh-CN" altLang="en-US" dirty="0"/>
          </a:p>
        </p:txBody>
      </p:sp>
      <p:pic>
        <p:nvPicPr>
          <p:cNvPr id="4" name="图片 3">
            <a:extLst>
              <a:ext uri="{FF2B5EF4-FFF2-40B4-BE49-F238E27FC236}">
                <a16:creationId xmlns:a16="http://schemas.microsoft.com/office/drawing/2014/main" id="{6465FAA1-4F89-42AD-89E0-E469DB6B6C4F}"/>
              </a:ext>
            </a:extLst>
          </p:cNvPr>
          <p:cNvPicPr>
            <a:picLocks noChangeAspect="1"/>
          </p:cNvPicPr>
          <p:nvPr/>
        </p:nvPicPr>
        <p:blipFill>
          <a:blip r:embed="rId2"/>
          <a:stretch>
            <a:fillRect/>
          </a:stretch>
        </p:blipFill>
        <p:spPr>
          <a:xfrm>
            <a:off x="1376479" y="1660431"/>
            <a:ext cx="3800475" cy="2981325"/>
          </a:xfrm>
          <a:prstGeom prst="rect">
            <a:avLst/>
          </a:prstGeom>
        </p:spPr>
      </p:pic>
      <p:grpSp>
        <p:nvGrpSpPr>
          <p:cNvPr id="5" name="组合 4">
            <a:extLst>
              <a:ext uri="{FF2B5EF4-FFF2-40B4-BE49-F238E27FC236}">
                <a16:creationId xmlns:a16="http://schemas.microsoft.com/office/drawing/2014/main" id="{BB994852-F466-4FDD-8A96-7C7A79EE59B5}"/>
              </a:ext>
            </a:extLst>
          </p:cNvPr>
          <p:cNvGrpSpPr/>
          <p:nvPr/>
        </p:nvGrpSpPr>
        <p:grpSpPr>
          <a:xfrm>
            <a:off x="1810582" y="1608427"/>
            <a:ext cx="8004361" cy="840890"/>
            <a:chOff x="1284480" y="4497050"/>
            <a:chExt cx="8819627" cy="926536"/>
          </a:xfrm>
        </p:grpSpPr>
        <p:sp>
          <p:nvSpPr>
            <p:cNvPr id="6" name="矩形 5">
              <a:extLst>
                <a:ext uri="{FF2B5EF4-FFF2-40B4-BE49-F238E27FC236}">
                  <a16:creationId xmlns:a16="http://schemas.microsoft.com/office/drawing/2014/main" id="{75ACA666-A08D-4D49-A431-50C09F5689C3}"/>
                </a:ext>
              </a:extLst>
            </p:cNvPr>
            <p:cNvSpPr/>
            <p:nvPr/>
          </p:nvSpPr>
          <p:spPr>
            <a:xfrm>
              <a:off x="1284480" y="5097172"/>
              <a:ext cx="3605702"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7" name="组合 6">
              <a:extLst>
                <a:ext uri="{FF2B5EF4-FFF2-40B4-BE49-F238E27FC236}">
                  <a16:creationId xmlns:a16="http://schemas.microsoft.com/office/drawing/2014/main" id="{95388BE7-AEDD-4A42-8577-751B3AE78881}"/>
                </a:ext>
              </a:extLst>
            </p:cNvPr>
            <p:cNvGrpSpPr/>
            <p:nvPr/>
          </p:nvGrpSpPr>
          <p:grpSpPr>
            <a:xfrm>
              <a:off x="3457905" y="4497050"/>
              <a:ext cx="6646202" cy="637924"/>
              <a:chOff x="1369251" y="3937303"/>
              <a:chExt cx="6646202" cy="637924"/>
            </a:xfrm>
          </p:grpSpPr>
          <p:cxnSp>
            <p:nvCxnSpPr>
              <p:cNvPr id="8" name="直接箭头连接符 7">
                <a:extLst>
                  <a:ext uri="{FF2B5EF4-FFF2-40B4-BE49-F238E27FC236}">
                    <a16:creationId xmlns:a16="http://schemas.microsoft.com/office/drawing/2014/main" id="{F9739FD8-BCC4-4D1B-918E-23B1CA19A7C6}"/>
                  </a:ext>
                </a:extLst>
              </p:cNvPr>
              <p:cNvCxnSpPr>
                <a:cxnSpLocks/>
              </p:cNvCxnSpPr>
              <p:nvPr/>
            </p:nvCxnSpPr>
            <p:spPr>
              <a:xfrm flipH="1">
                <a:off x="1369251" y="4258738"/>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11">
                <a:extLst>
                  <a:ext uri="{FF2B5EF4-FFF2-40B4-BE49-F238E27FC236}">
                    <a16:creationId xmlns:a16="http://schemas.microsoft.com/office/drawing/2014/main" id="{73EA6309-B3A6-4184-A882-2850F1E51536}"/>
                  </a:ext>
                </a:extLst>
              </p:cNvPr>
              <p:cNvSpPr txBox="1"/>
              <p:nvPr/>
            </p:nvSpPr>
            <p:spPr>
              <a:xfrm>
                <a:off x="1753520" y="3937303"/>
                <a:ext cx="6261933" cy="378830"/>
              </a:xfrm>
              <a:prstGeom prst="rect">
                <a:avLst/>
              </a:prstGeom>
              <a:noFill/>
            </p:spPr>
            <p:txBody>
              <a:bodyPr wrap="none" rtlCol="0">
                <a:spAutoFit/>
              </a:bodyPr>
              <a:lstStyle/>
              <a:p>
                <a:r>
                  <a:rPr lang="en-US" altLang="zh-CN" sz="1634" dirty="0"/>
                  <a:t>static const member variable can be initialized when it is defined</a:t>
                </a:r>
                <a:endParaRPr lang="zh-CN" altLang="en-US" sz="1634" dirty="0"/>
              </a:p>
            </p:txBody>
          </p:sp>
        </p:grpSp>
      </p:grpSp>
      <p:pic>
        <p:nvPicPr>
          <p:cNvPr id="13" name="图片 12">
            <a:extLst>
              <a:ext uri="{FF2B5EF4-FFF2-40B4-BE49-F238E27FC236}">
                <a16:creationId xmlns:a16="http://schemas.microsoft.com/office/drawing/2014/main" id="{083C6C26-BCB4-4219-8641-A7B9EA3FC95A}"/>
              </a:ext>
            </a:extLst>
          </p:cNvPr>
          <p:cNvPicPr>
            <a:picLocks noChangeAspect="1"/>
          </p:cNvPicPr>
          <p:nvPr/>
        </p:nvPicPr>
        <p:blipFill>
          <a:blip r:embed="rId3"/>
          <a:stretch>
            <a:fillRect/>
          </a:stretch>
        </p:blipFill>
        <p:spPr>
          <a:xfrm>
            <a:off x="5565121" y="2916050"/>
            <a:ext cx="3267075" cy="2962275"/>
          </a:xfrm>
          <a:prstGeom prst="rect">
            <a:avLst/>
          </a:prstGeom>
        </p:spPr>
      </p:pic>
      <p:grpSp>
        <p:nvGrpSpPr>
          <p:cNvPr id="14" name="组合 13">
            <a:extLst>
              <a:ext uri="{FF2B5EF4-FFF2-40B4-BE49-F238E27FC236}">
                <a16:creationId xmlns:a16="http://schemas.microsoft.com/office/drawing/2014/main" id="{E198F04A-4B5E-4A54-8237-B49A011BE623}"/>
              </a:ext>
            </a:extLst>
          </p:cNvPr>
          <p:cNvGrpSpPr/>
          <p:nvPr/>
        </p:nvGrpSpPr>
        <p:grpSpPr>
          <a:xfrm>
            <a:off x="5969611" y="2915835"/>
            <a:ext cx="3383739" cy="800448"/>
            <a:chOff x="3763149" y="4999224"/>
            <a:chExt cx="3728383" cy="881974"/>
          </a:xfrm>
        </p:grpSpPr>
        <p:sp>
          <p:nvSpPr>
            <p:cNvPr id="15" name="矩形 14">
              <a:extLst>
                <a:ext uri="{FF2B5EF4-FFF2-40B4-BE49-F238E27FC236}">
                  <a16:creationId xmlns:a16="http://schemas.microsoft.com/office/drawing/2014/main" id="{6C79A782-0BD8-4835-9CD6-1A5673D5184F}"/>
                </a:ext>
              </a:extLst>
            </p:cNvPr>
            <p:cNvSpPr/>
            <p:nvPr/>
          </p:nvSpPr>
          <p:spPr>
            <a:xfrm>
              <a:off x="3763149" y="5554784"/>
              <a:ext cx="2104939"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16" name="组合 15">
              <a:extLst>
                <a:ext uri="{FF2B5EF4-FFF2-40B4-BE49-F238E27FC236}">
                  <a16:creationId xmlns:a16="http://schemas.microsoft.com/office/drawing/2014/main" id="{64B6979C-69BB-44C8-83BC-6079D0BB60AC}"/>
                </a:ext>
              </a:extLst>
            </p:cNvPr>
            <p:cNvGrpSpPr/>
            <p:nvPr/>
          </p:nvGrpSpPr>
          <p:grpSpPr>
            <a:xfrm>
              <a:off x="4977013" y="4999224"/>
              <a:ext cx="2514519" cy="555561"/>
              <a:chOff x="2888359" y="4439477"/>
              <a:chExt cx="2514519" cy="555561"/>
            </a:xfrm>
          </p:grpSpPr>
          <p:cxnSp>
            <p:nvCxnSpPr>
              <p:cNvPr id="17" name="直接箭头连接符 16">
                <a:extLst>
                  <a:ext uri="{FF2B5EF4-FFF2-40B4-BE49-F238E27FC236}">
                    <a16:creationId xmlns:a16="http://schemas.microsoft.com/office/drawing/2014/main" id="{7C24D0A5-8E9D-4F90-A65C-D643E8AA299B}"/>
                  </a:ext>
                </a:extLst>
              </p:cNvPr>
              <p:cNvCxnSpPr>
                <a:cxnSpLocks/>
              </p:cNvCxnSpPr>
              <p:nvPr/>
            </p:nvCxnSpPr>
            <p:spPr>
              <a:xfrm flipH="1">
                <a:off x="2888359" y="4774999"/>
                <a:ext cx="308288" cy="2200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1">
                <a:extLst>
                  <a:ext uri="{FF2B5EF4-FFF2-40B4-BE49-F238E27FC236}">
                    <a16:creationId xmlns:a16="http://schemas.microsoft.com/office/drawing/2014/main" id="{6D294911-5F4E-40B3-8730-11D81AF747A0}"/>
                  </a:ext>
                </a:extLst>
              </p:cNvPr>
              <p:cNvSpPr txBox="1"/>
              <p:nvPr/>
            </p:nvSpPr>
            <p:spPr>
              <a:xfrm>
                <a:off x="3028724" y="4439477"/>
                <a:ext cx="2374154" cy="378830"/>
              </a:xfrm>
              <a:prstGeom prst="rect">
                <a:avLst/>
              </a:prstGeom>
              <a:noFill/>
            </p:spPr>
            <p:txBody>
              <a:bodyPr wrap="none" rtlCol="0">
                <a:spAutoFit/>
              </a:bodyPr>
              <a:lstStyle/>
              <a:p>
                <a:r>
                  <a:rPr lang="en-US" altLang="zh-CN" sz="1634" dirty="0"/>
                  <a:t>Define an enumeration</a:t>
                </a:r>
                <a:endParaRPr lang="zh-CN" altLang="en-US" sz="1634" dirty="0"/>
              </a:p>
            </p:txBody>
          </p:sp>
        </p:grpSp>
      </p:grpSp>
    </p:spTree>
    <p:extLst>
      <p:ext uri="{BB962C8B-B14F-4D97-AF65-F5344CB8AC3E}">
        <p14:creationId xmlns:p14="http://schemas.microsoft.com/office/powerpoint/2010/main" val="162988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const member variables and member functions</a:t>
            </a:r>
            <a:endParaRPr lang="zh-CN" altLang="en-US" dirty="0"/>
          </a:p>
        </p:txBody>
      </p:sp>
      <p:sp>
        <p:nvSpPr>
          <p:cNvPr id="9" name="文本框 8">
            <a:extLst>
              <a:ext uri="{FF2B5EF4-FFF2-40B4-BE49-F238E27FC236}">
                <a16:creationId xmlns:a16="http://schemas.microsoft.com/office/drawing/2014/main" id="{EA915B11-5495-48FC-9A53-7D1E8BDA487D}"/>
              </a:ext>
            </a:extLst>
          </p:cNvPr>
          <p:cNvSpPr txBox="1"/>
          <p:nvPr/>
        </p:nvSpPr>
        <p:spPr>
          <a:xfrm>
            <a:off x="779929" y="1577806"/>
            <a:ext cx="10632141" cy="1938992"/>
          </a:xfrm>
          <a:prstGeom prst="rect">
            <a:avLst/>
          </a:prstGeom>
          <a:noFill/>
        </p:spPr>
        <p:txBody>
          <a:bodyPr wrap="square">
            <a:spAutoFit/>
          </a:bodyPr>
          <a:lstStyle/>
          <a:p>
            <a:r>
              <a:rPr lang="en-US" altLang="zh-CN" sz="2400" dirty="0"/>
              <a:t>The </a:t>
            </a:r>
            <a:r>
              <a:rPr lang="en-US" altLang="zh-CN" sz="2400" b="1" dirty="0"/>
              <a:t>const</a:t>
            </a:r>
            <a:r>
              <a:rPr lang="en-US" altLang="zh-CN" sz="2400" dirty="0"/>
              <a:t> modifier follows the parameter list of the function, such function is called const member function. </a:t>
            </a:r>
            <a:r>
              <a:rPr lang="en-US" altLang="zh-CN" sz="2400" b="1" dirty="0">
                <a:solidFill>
                  <a:srgbClr val="00B0F0"/>
                </a:solidFill>
              </a:rPr>
              <a:t>const</a:t>
            </a:r>
            <a:r>
              <a:rPr lang="en-US" altLang="zh-CN" sz="2400" dirty="0"/>
              <a:t> indicates that the data of the class would not be modified by the function.</a:t>
            </a:r>
          </a:p>
          <a:p>
            <a:r>
              <a:rPr lang="en-US" altLang="zh-CN" sz="2400" dirty="0"/>
              <a:t>A const member function defined outside the class body must specify the const modifier in both its declaration and definition. </a:t>
            </a:r>
            <a:endParaRPr lang="zh-CN" altLang="en-US" sz="2400" dirty="0"/>
          </a:p>
        </p:txBody>
      </p:sp>
    </p:spTree>
    <p:extLst>
      <p:ext uri="{BB962C8B-B14F-4D97-AF65-F5344CB8AC3E}">
        <p14:creationId xmlns:p14="http://schemas.microsoft.com/office/powerpoint/2010/main" val="3367837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const member variables and member functions</a:t>
            </a:r>
            <a:endParaRPr lang="zh-CN" altLang="en-US" dirty="0"/>
          </a:p>
        </p:txBody>
      </p:sp>
      <p:pic>
        <p:nvPicPr>
          <p:cNvPr id="4" name="Picture 2">
            <a:extLst>
              <a:ext uri="{FF2B5EF4-FFF2-40B4-BE49-F238E27FC236}">
                <a16:creationId xmlns:a16="http://schemas.microsoft.com/office/drawing/2014/main" id="{B8EBBBFD-E8DB-4DE1-9D63-BBA4B026E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079" y="1516314"/>
            <a:ext cx="5725761" cy="3825371"/>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a:extLst>
              <a:ext uri="{FF2B5EF4-FFF2-40B4-BE49-F238E27FC236}">
                <a16:creationId xmlns:a16="http://schemas.microsoft.com/office/drawing/2014/main" id="{E1B7C264-72E7-4282-8144-EB5B93173DE3}"/>
              </a:ext>
            </a:extLst>
          </p:cNvPr>
          <p:cNvPicPr>
            <a:picLocks noChangeAspect="1"/>
          </p:cNvPicPr>
          <p:nvPr/>
        </p:nvPicPr>
        <p:blipFill>
          <a:blip r:embed="rId3"/>
          <a:stretch>
            <a:fillRect/>
          </a:stretch>
        </p:blipFill>
        <p:spPr>
          <a:xfrm>
            <a:off x="6096000" y="2833126"/>
            <a:ext cx="5953125" cy="904875"/>
          </a:xfrm>
          <a:prstGeom prst="rect">
            <a:avLst/>
          </a:prstGeom>
          <a:ln>
            <a:solidFill>
              <a:srgbClr val="00B0F0"/>
            </a:solidFill>
          </a:ln>
        </p:spPr>
      </p:pic>
      <p:sp>
        <p:nvSpPr>
          <p:cNvPr id="7" name="矩形 6">
            <a:extLst>
              <a:ext uri="{FF2B5EF4-FFF2-40B4-BE49-F238E27FC236}">
                <a16:creationId xmlns:a16="http://schemas.microsoft.com/office/drawing/2014/main" id="{656E8C2D-E292-473F-8595-5E0806E022CF}"/>
              </a:ext>
            </a:extLst>
          </p:cNvPr>
          <p:cNvSpPr/>
          <p:nvPr/>
        </p:nvSpPr>
        <p:spPr>
          <a:xfrm>
            <a:off x="6091527" y="2808091"/>
            <a:ext cx="5953124" cy="929909"/>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EE94EE80-BB1B-4962-98E1-F5065A2AF997}"/>
              </a:ext>
            </a:extLst>
          </p:cNvPr>
          <p:cNvGrpSpPr/>
          <p:nvPr/>
        </p:nvGrpSpPr>
        <p:grpSpPr>
          <a:xfrm>
            <a:off x="595315" y="3428999"/>
            <a:ext cx="5496212" cy="1279306"/>
            <a:chOff x="451299" y="3717031"/>
            <a:chExt cx="5496212" cy="1279306"/>
          </a:xfrm>
        </p:grpSpPr>
        <p:sp>
          <p:nvSpPr>
            <p:cNvPr id="10" name="矩形 9">
              <a:extLst>
                <a:ext uri="{FF2B5EF4-FFF2-40B4-BE49-F238E27FC236}">
                  <a16:creationId xmlns:a16="http://schemas.microsoft.com/office/drawing/2014/main" id="{87B3BD37-8EF8-4480-97D0-D4432AB4D294}"/>
                </a:ext>
              </a:extLst>
            </p:cNvPr>
            <p:cNvSpPr/>
            <p:nvPr/>
          </p:nvSpPr>
          <p:spPr>
            <a:xfrm>
              <a:off x="451299" y="4708305"/>
              <a:ext cx="1835652" cy="28803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曲线连接符 4">
              <a:extLst>
                <a:ext uri="{FF2B5EF4-FFF2-40B4-BE49-F238E27FC236}">
                  <a16:creationId xmlns:a16="http://schemas.microsoft.com/office/drawing/2014/main" id="{6FC53808-939F-41A1-9641-B8DE79C7DEE4}"/>
                </a:ext>
              </a:extLst>
            </p:cNvPr>
            <p:cNvCxnSpPr>
              <a:cxnSpLocks/>
            </p:cNvCxnSpPr>
            <p:nvPr/>
          </p:nvCxnSpPr>
          <p:spPr>
            <a:xfrm flipV="1">
              <a:off x="2503296" y="3717031"/>
              <a:ext cx="3444215" cy="1194485"/>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 name="椭圆 2">
            <a:extLst>
              <a:ext uri="{FF2B5EF4-FFF2-40B4-BE49-F238E27FC236}">
                <a16:creationId xmlns:a16="http://schemas.microsoft.com/office/drawing/2014/main" id="{4135E14A-DC6A-4F45-B618-569BB5A40A10}"/>
              </a:ext>
            </a:extLst>
          </p:cNvPr>
          <p:cNvSpPr/>
          <p:nvPr/>
        </p:nvSpPr>
        <p:spPr>
          <a:xfrm>
            <a:off x="1766047" y="4420273"/>
            <a:ext cx="528918" cy="28803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53954DB8-97C6-43AF-9456-0B208C68CB68}"/>
              </a:ext>
            </a:extLst>
          </p:cNvPr>
          <p:cNvSpPr/>
          <p:nvPr/>
        </p:nvSpPr>
        <p:spPr>
          <a:xfrm>
            <a:off x="8175809" y="2779730"/>
            <a:ext cx="720605" cy="28803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7665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ym typeface="+mn-ea"/>
              </a:rPr>
              <a:t>this</a:t>
            </a:r>
            <a:r>
              <a:rPr lang="en-US" altLang="zh-CN" dirty="0">
                <a:sym typeface="+mn-ea"/>
              </a:rPr>
              <a:t> pointer</a:t>
            </a:r>
            <a:endParaRPr lang="zh-CN" altLang="en-US" dirty="0"/>
          </a:p>
        </p:txBody>
      </p:sp>
      <p:sp>
        <p:nvSpPr>
          <p:cNvPr id="8" name="TextBox 1">
            <a:extLst>
              <a:ext uri="{FF2B5EF4-FFF2-40B4-BE49-F238E27FC236}">
                <a16:creationId xmlns:a16="http://schemas.microsoft.com/office/drawing/2014/main" id="{236F3A6B-019F-4239-92E3-2AEC67FB965B}"/>
              </a:ext>
            </a:extLst>
          </p:cNvPr>
          <p:cNvSpPr txBox="1"/>
          <p:nvPr/>
        </p:nvSpPr>
        <p:spPr>
          <a:xfrm>
            <a:off x="788425" y="1100255"/>
            <a:ext cx="10384253" cy="1569660"/>
          </a:xfrm>
          <a:prstGeom prst="rect">
            <a:avLst/>
          </a:prstGeom>
          <a:noFill/>
        </p:spPr>
        <p:txBody>
          <a:bodyPr wrap="none" rtlCol="0">
            <a:spAutoFit/>
          </a:bodyPr>
          <a:lstStyle/>
          <a:p>
            <a:r>
              <a:rPr lang="en-US" altLang="zh-CN" sz="2400" dirty="0"/>
              <a:t>There’s only one copy of each class’s functionality, but there can be many objects </a:t>
            </a:r>
          </a:p>
          <a:p>
            <a:r>
              <a:rPr lang="en-US" altLang="zh-CN" sz="2400" dirty="0"/>
              <a:t>of a class. Every object has access to its own address through a pointer called </a:t>
            </a:r>
            <a:r>
              <a:rPr lang="en-US" altLang="zh-CN" sz="2400" b="1" i="1" dirty="0">
                <a:solidFill>
                  <a:srgbClr val="00B0F0"/>
                </a:solidFill>
              </a:rPr>
              <a:t>this</a:t>
            </a:r>
            <a:r>
              <a:rPr lang="en-US" altLang="zh-CN" sz="2400" dirty="0"/>
              <a:t>.</a:t>
            </a:r>
          </a:p>
          <a:p>
            <a:r>
              <a:rPr lang="en-US" altLang="zh-CN" sz="2400" dirty="0"/>
              <a:t>The </a:t>
            </a:r>
            <a:r>
              <a:rPr lang="en-US" altLang="zh-CN" sz="2400" b="1" i="1" dirty="0">
                <a:solidFill>
                  <a:srgbClr val="00B0F0"/>
                </a:solidFill>
              </a:rPr>
              <a:t>this</a:t>
            </a:r>
            <a:r>
              <a:rPr lang="en-US" altLang="zh-CN" sz="2400" dirty="0"/>
              <a:t> pointer is passed(by the compiler) as an implicit argument to each of the</a:t>
            </a:r>
          </a:p>
          <a:p>
            <a:r>
              <a:rPr lang="en-US" altLang="zh-CN" sz="2400" dirty="0"/>
              <a:t>object’s </a:t>
            </a:r>
            <a:r>
              <a:rPr lang="en-US" altLang="zh-CN" sz="2400" b="1" dirty="0"/>
              <a:t>non-static</a:t>
            </a:r>
            <a:r>
              <a:rPr lang="en-US" altLang="zh-CN" sz="2400" dirty="0"/>
              <a:t> member functions.</a:t>
            </a:r>
            <a:endParaRPr lang="zh-CN" altLang="en-US" sz="2400" dirty="0"/>
          </a:p>
        </p:txBody>
      </p:sp>
      <p:pic>
        <p:nvPicPr>
          <p:cNvPr id="4" name="图片 3">
            <a:extLst>
              <a:ext uri="{FF2B5EF4-FFF2-40B4-BE49-F238E27FC236}">
                <a16:creationId xmlns:a16="http://schemas.microsoft.com/office/drawing/2014/main" id="{DDFD9D5F-C279-46DC-A22D-2A90B29D8960}"/>
              </a:ext>
            </a:extLst>
          </p:cNvPr>
          <p:cNvPicPr>
            <a:picLocks noChangeAspect="1"/>
          </p:cNvPicPr>
          <p:nvPr/>
        </p:nvPicPr>
        <p:blipFill>
          <a:blip r:embed="rId2"/>
          <a:stretch>
            <a:fillRect/>
          </a:stretch>
        </p:blipFill>
        <p:spPr>
          <a:xfrm>
            <a:off x="1376479" y="2967335"/>
            <a:ext cx="3819525" cy="2171700"/>
          </a:xfrm>
          <a:prstGeom prst="rect">
            <a:avLst/>
          </a:prstGeom>
          <a:ln>
            <a:solidFill>
              <a:srgbClr val="00B0F0"/>
            </a:solidFill>
          </a:ln>
        </p:spPr>
      </p:pic>
      <p:pic>
        <p:nvPicPr>
          <p:cNvPr id="9" name="图片 8">
            <a:extLst>
              <a:ext uri="{FF2B5EF4-FFF2-40B4-BE49-F238E27FC236}">
                <a16:creationId xmlns:a16="http://schemas.microsoft.com/office/drawing/2014/main" id="{A09EBDE2-60E9-4099-BB1B-0F8F2393ADB5}"/>
              </a:ext>
            </a:extLst>
          </p:cNvPr>
          <p:cNvPicPr>
            <a:picLocks noChangeAspect="1"/>
          </p:cNvPicPr>
          <p:nvPr/>
        </p:nvPicPr>
        <p:blipFill>
          <a:blip r:embed="rId3"/>
          <a:stretch>
            <a:fillRect/>
          </a:stretch>
        </p:blipFill>
        <p:spPr>
          <a:xfrm>
            <a:off x="1376479" y="5365054"/>
            <a:ext cx="9677400" cy="1228725"/>
          </a:xfrm>
          <a:prstGeom prst="rect">
            <a:avLst/>
          </a:prstGeom>
          <a:ln>
            <a:solidFill>
              <a:srgbClr val="00B0F0"/>
            </a:solidFill>
          </a:ln>
        </p:spPr>
      </p:pic>
      <p:sp>
        <p:nvSpPr>
          <p:cNvPr id="11" name="文本框 10">
            <a:extLst>
              <a:ext uri="{FF2B5EF4-FFF2-40B4-BE49-F238E27FC236}">
                <a16:creationId xmlns:a16="http://schemas.microsoft.com/office/drawing/2014/main" id="{B805B108-CE08-42D3-8A4A-5B7990949205}"/>
              </a:ext>
            </a:extLst>
          </p:cNvPr>
          <p:cNvSpPr txBox="1"/>
          <p:nvPr/>
        </p:nvSpPr>
        <p:spPr>
          <a:xfrm>
            <a:off x="5526882" y="2967335"/>
            <a:ext cx="6094140" cy="923330"/>
          </a:xfrm>
          <a:prstGeom prst="rect">
            <a:avLst/>
          </a:prstGeom>
          <a:noFill/>
        </p:spPr>
        <p:txBody>
          <a:bodyPr wrap="square">
            <a:spAutoFit/>
          </a:bodyPr>
          <a:lstStyle/>
          <a:p>
            <a:r>
              <a:rPr lang="en-US" altLang="zh-CN" dirty="0"/>
              <a:t>Within a member function, the this pointer addresses the class object that invokes the member function. In our example, </a:t>
            </a:r>
            <a:r>
              <a:rPr lang="en-US" altLang="zh-CN" b="1" dirty="0"/>
              <a:t>box1</a:t>
            </a:r>
            <a:r>
              <a:rPr lang="en-US" altLang="zh-CN" dirty="0"/>
              <a:t> is addressed by the this pointer.</a:t>
            </a:r>
            <a:endParaRPr lang="zh-CN" altLang="en-US" dirty="0"/>
          </a:p>
        </p:txBody>
      </p:sp>
      <p:sp>
        <p:nvSpPr>
          <p:cNvPr id="13" name="文本框 12">
            <a:extLst>
              <a:ext uri="{FF2B5EF4-FFF2-40B4-BE49-F238E27FC236}">
                <a16:creationId xmlns:a16="http://schemas.microsoft.com/office/drawing/2014/main" id="{C2EF0214-7426-48D6-80C4-6A32F666FEF8}"/>
              </a:ext>
            </a:extLst>
          </p:cNvPr>
          <p:cNvSpPr txBox="1"/>
          <p:nvPr/>
        </p:nvSpPr>
        <p:spPr>
          <a:xfrm>
            <a:off x="5526882" y="4020666"/>
            <a:ext cx="6094140" cy="1200329"/>
          </a:xfrm>
          <a:prstGeom prst="rect">
            <a:avLst/>
          </a:prstGeom>
          <a:noFill/>
        </p:spPr>
        <p:txBody>
          <a:bodyPr wrap="square">
            <a:spAutoFit/>
          </a:bodyPr>
          <a:lstStyle/>
          <a:p>
            <a:r>
              <a:rPr lang="en-US" altLang="zh-CN" dirty="0"/>
              <a:t>Inside a class member function, the this pointer provides access to the class object through which the member function is invoked. To return </a:t>
            </a:r>
            <a:r>
              <a:rPr lang="en-US" altLang="zh-CN" b="1" dirty="0"/>
              <a:t>box1</a:t>
            </a:r>
            <a:r>
              <a:rPr lang="en-US" altLang="zh-CN" dirty="0"/>
              <a:t> from within copy(), we simply </a:t>
            </a:r>
            <a:r>
              <a:rPr lang="en-US" altLang="zh-CN" b="1" dirty="0"/>
              <a:t>dereference the this pointer</a:t>
            </a:r>
            <a:r>
              <a:rPr lang="en-US" altLang="zh-CN" dirty="0"/>
              <a:t>. </a:t>
            </a:r>
            <a:endParaRPr lang="zh-CN" altLang="en-US" dirty="0"/>
          </a:p>
        </p:txBody>
      </p:sp>
      <p:sp>
        <p:nvSpPr>
          <p:cNvPr id="14" name="矩形 13">
            <a:extLst>
              <a:ext uri="{FF2B5EF4-FFF2-40B4-BE49-F238E27FC236}">
                <a16:creationId xmlns:a16="http://schemas.microsoft.com/office/drawing/2014/main" id="{3BF3CFDD-08E1-4B3A-A482-ADBD15A76720}"/>
              </a:ext>
            </a:extLst>
          </p:cNvPr>
          <p:cNvSpPr/>
          <p:nvPr/>
        </p:nvSpPr>
        <p:spPr>
          <a:xfrm>
            <a:off x="1797269" y="3429000"/>
            <a:ext cx="1545021" cy="9233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52FD4B4C-A24A-4F3D-ADA2-71DDCA6DF4CD}"/>
              </a:ext>
            </a:extLst>
          </p:cNvPr>
          <p:cNvSpPr/>
          <p:nvPr/>
        </p:nvSpPr>
        <p:spPr>
          <a:xfrm>
            <a:off x="1797269" y="4496389"/>
            <a:ext cx="1849821" cy="45398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386D423-1ED4-47D2-9087-0753E8BD6E97}"/>
              </a:ext>
            </a:extLst>
          </p:cNvPr>
          <p:cNvSpPr/>
          <p:nvPr/>
        </p:nvSpPr>
        <p:spPr>
          <a:xfrm>
            <a:off x="1434664" y="6222123"/>
            <a:ext cx="2075791" cy="3531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Exercise:</a:t>
            </a:r>
          </a:p>
        </p:txBody>
      </p:sp>
      <p:sp>
        <p:nvSpPr>
          <p:cNvPr id="3" name="内容占位符 2"/>
          <p:cNvSpPr>
            <a:spLocks noGrp="1"/>
          </p:cNvSpPr>
          <p:nvPr>
            <p:ph idx="1"/>
          </p:nvPr>
        </p:nvSpPr>
        <p:spPr>
          <a:xfrm>
            <a:off x="197225" y="1326995"/>
            <a:ext cx="11694854" cy="4849968"/>
          </a:xfrm>
        </p:spPr>
        <p:txBody>
          <a:bodyPr>
            <a:normAutofit fontScale="92500"/>
          </a:bodyPr>
          <a:lstStyle/>
          <a:p>
            <a:pPr>
              <a:lnSpc>
                <a:spcPct val="150000"/>
              </a:lnSpc>
            </a:pPr>
            <a:r>
              <a:rPr lang="en-US" altLang="zh-CN" dirty="0"/>
              <a:t>Create a class called Complex for performing arithmetic with complex numbers. Write a program to test your class. Complex numbers have the form    </a:t>
            </a:r>
          </a:p>
          <a:p>
            <a:pPr marL="0" indent="0">
              <a:lnSpc>
                <a:spcPct val="150000"/>
              </a:lnSpc>
              <a:buNone/>
            </a:pPr>
            <a:r>
              <a:rPr lang="en-US" altLang="zh-CN" dirty="0"/>
              <a:t>                                   </a:t>
            </a:r>
            <a:r>
              <a:rPr lang="en-US" altLang="zh-CN" dirty="0" err="1"/>
              <a:t>realPart</a:t>
            </a:r>
            <a:r>
              <a:rPr lang="en-US" altLang="zh-CN" dirty="0"/>
              <a:t> + </a:t>
            </a:r>
            <a:r>
              <a:rPr lang="en-US" altLang="zh-CN" dirty="0" err="1"/>
              <a:t>imaginaryPart</a:t>
            </a:r>
            <a:r>
              <a:rPr lang="en-US" altLang="zh-CN" dirty="0"/>
              <a:t> * </a:t>
            </a:r>
            <a:r>
              <a:rPr lang="en-US" altLang="zh-CN" dirty="0" err="1"/>
              <a:t>i</a:t>
            </a:r>
            <a:endParaRPr lang="zh-CN" altLang="en-US" dirty="0"/>
          </a:p>
          <a:p>
            <a:pPr>
              <a:lnSpc>
                <a:spcPct val="150000"/>
              </a:lnSpc>
            </a:pPr>
            <a:r>
              <a:rPr lang="en-US" altLang="zh-CN" dirty="0"/>
              <a:t>Use double variables to represent the private data of the class. Provide a constructor that enables an object of this class to be initialized when it’s declared. The constructor should contain default values in case no initializers are provided. Provide public member functions that perform the following tasks:</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Exercise:</a:t>
            </a:r>
          </a:p>
        </p:txBody>
      </p:sp>
      <p:sp>
        <p:nvSpPr>
          <p:cNvPr id="3" name="内容占位符 2"/>
          <p:cNvSpPr>
            <a:spLocks noGrp="1"/>
          </p:cNvSpPr>
          <p:nvPr>
            <p:ph idx="1"/>
          </p:nvPr>
        </p:nvSpPr>
        <p:spPr>
          <a:xfrm>
            <a:off x="197225" y="1326995"/>
            <a:ext cx="11694854" cy="4849968"/>
          </a:xfrm>
        </p:spPr>
        <p:txBody>
          <a:bodyPr/>
          <a:lstStyle/>
          <a:p>
            <a:r>
              <a:rPr lang="en-US" altLang="zh-CN" dirty="0"/>
              <a:t>a) add—Adds two Complex numbers: The real parts are added together and the imaginary parts are added together. </a:t>
            </a:r>
          </a:p>
          <a:p>
            <a:r>
              <a:rPr lang="en-US" altLang="zh-CN" dirty="0"/>
              <a:t>b) subtract—Subtracts two Complex numbers: The real part of the right operand is subtracted from the real part of the left operand, and the imaginary part of the right operand is subtracted from the imaginary part of the left operand. </a:t>
            </a:r>
          </a:p>
          <a:p>
            <a:r>
              <a:rPr lang="en-US" altLang="zh-CN" dirty="0"/>
              <a:t>c) display—Displays a Complex number in the form of </a:t>
            </a:r>
            <a:r>
              <a:rPr lang="en-US" altLang="zh-CN" b="1" dirty="0"/>
              <a:t>a + bi </a:t>
            </a:r>
            <a:r>
              <a:rPr lang="en-US" altLang="zh-CN" dirty="0"/>
              <a:t>or </a:t>
            </a:r>
            <a:r>
              <a:rPr lang="en-US" altLang="zh-CN" b="1" dirty="0"/>
              <a:t>a - bi</a:t>
            </a:r>
            <a:r>
              <a:rPr lang="en-US" altLang="zh-CN" dirty="0"/>
              <a:t>, where </a:t>
            </a:r>
            <a:r>
              <a:rPr lang="en-US" altLang="zh-CN" b="1" dirty="0"/>
              <a:t>a</a:t>
            </a:r>
            <a:r>
              <a:rPr lang="en-US" altLang="zh-CN" dirty="0"/>
              <a:t> is the real part and </a:t>
            </a:r>
            <a:r>
              <a:rPr lang="en-US" altLang="zh-CN" b="1" dirty="0"/>
              <a:t>b</a:t>
            </a:r>
            <a:r>
              <a:rPr lang="en-US" altLang="zh-CN" dirty="0"/>
              <a:t> is the imaginary part.</a:t>
            </a:r>
            <a:endParaRPr lang="zh-CN" altLang="en-US" dirty="0"/>
          </a:p>
        </p:txBody>
      </p:sp>
      <p:sp>
        <p:nvSpPr>
          <p:cNvPr id="4" name="文本框 3">
            <a:extLst>
              <a:ext uri="{FF2B5EF4-FFF2-40B4-BE49-F238E27FC236}">
                <a16:creationId xmlns:a16="http://schemas.microsoft.com/office/drawing/2014/main" id="{DD011873-CBD5-4C41-9A95-DBD49472B870}"/>
              </a:ext>
            </a:extLst>
          </p:cNvPr>
          <p:cNvSpPr txBox="1"/>
          <p:nvPr/>
        </p:nvSpPr>
        <p:spPr>
          <a:xfrm>
            <a:off x="573741" y="5115506"/>
            <a:ext cx="9857891" cy="830997"/>
          </a:xfrm>
          <a:prstGeom prst="rect">
            <a:avLst/>
          </a:prstGeom>
          <a:noFill/>
        </p:spPr>
        <p:txBody>
          <a:bodyPr wrap="none" rtlCol="0">
            <a:spAutoFit/>
          </a:bodyPr>
          <a:lstStyle/>
          <a:p>
            <a:r>
              <a:rPr lang="en-US" altLang="zh-CN" sz="2400" dirty="0"/>
              <a:t>Tip: If a member function does not modify the member variables, define it as </a:t>
            </a:r>
          </a:p>
          <a:p>
            <a:r>
              <a:rPr lang="en-US" altLang="zh-CN" sz="2400" dirty="0"/>
              <a:t>const member function.</a:t>
            </a:r>
            <a:endParaRPr lang="zh-CN" altLang="en-US" sz="2400" dirty="0"/>
          </a:p>
        </p:txBody>
      </p:sp>
    </p:spTree>
    <p:extLst>
      <p:ext uri="{BB962C8B-B14F-4D97-AF65-F5344CB8AC3E}">
        <p14:creationId xmlns:p14="http://schemas.microsoft.com/office/powerpoint/2010/main" val="791053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i="0" dirty="0">
                <a:solidFill>
                  <a:srgbClr val="24292F"/>
                </a:solidFill>
                <a:effectLst/>
                <a:cs typeface="+mj-lt"/>
              </a:rPr>
              <a:t>Class</a:t>
            </a:r>
          </a:p>
        </p:txBody>
      </p:sp>
      <p:sp>
        <p:nvSpPr>
          <p:cNvPr id="3" name="内容占位符 2"/>
          <p:cNvSpPr>
            <a:spLocks noGrp="1"/>
          </p:cNvSpPr>
          <p:nvPr>
            <p:ph idx="1"/>
          </p:nvPr>
        </p:nvSpPr>
        <p:spPr/>
        <p:txBody>
          <a:bodyPr/>
          <a:lstStyle/>
          <a:p>
            <a:pPr marL="285750" indent="-285750">
              <a:buFont typeface="Arial" panose="020B0604020202020204" pitchFamily="34" charset="0"/>
              <a:buChar char="•"/>
            </a:pPr>
            <a:r>
              <a:rPr lang="en-US" altLang="zh-CN" dirty="0">
                <a:sym typeface="+mn-ea"/>
              </a:rPr>
              <a:t>Define and implement a Class</a:t>
            </a:r>
          </a:p>
          <a:p>
            <a:pPr marL="285750" indent="-285750">
              <a:buFont typeface="Arial" panose="020B0604020202020204" pitchFamily="34" charset="0"/>
              <a:buChar char="•"/>
            </a:pPr>
            <a:r>
              <a:rPr lang="en-US" altLang="zh-CN" dirty="0">
                <a:sym typeface="+mn-ea"/>
              </a:rPr>
              <a:t>Class constructor and destructor</a:t>
            </a:r>
          </a:p>
          <a:p>
            <a:pPr marL="285750" indent="-285750">
              <a:buFont typeface="Arial" panose="020B0604020202020204" pitchFamily="34" charset="0"/>
              <a:buChar char="•"/>
            </a:pPr>
            <a:r>
              <a:rPr lang="en-US" altLang="zh-CN" dirty="0">
                <a:sym typeface="+mn-ea"/>
              </a:rPr>
              <a:t>const member variables and const member functions</a:t>
            </a:r>
          </a:p>
          <a:p>
            <a:pPr marL="285750" indent="-285750">
              <a:buFont typeface="Arial" panose="020B0604020202020204" pitchFamily="34" charset="0"/>
              <a:buChar char="•"/>
            </a:pPr>
            <a:r>
              <a:rPr lang="en-US" altLang="zh-CN" b="1" dirty="0">
                <a:sym typeface="+mn-ea"/>
              </a:rPr>
              <a:t>this</a:t>
            </a:r>
            <a:r>
              <a:rPr lang="en-US" altLang="zh-CN" dirty="0">
                <a:sym typeface="+mn-ea"/>
              </a:rPr>
              <a:t> pointer</a:t>
            </a:r>
          </a:p>
          <a:p>
            <a:pPr marL="0" indent="0">
              <a:buNone/>
            </a:pPr>
            <a:endParaRPr lang="en-US" altLang="zh-CN"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559560" y="311150"/>
            <a:ext cx="9724390" cy="1010920"/>
          </a:xfrm>
        </p:spPr>
        <p:txBody>
          <a:bodyPr>
            <a:noAutofit/>
          </a:bodyPr>
          <a:lstStyle/>
          <a:p>
            <a:r>
              <a:rPr lang="en-US" altLang="zh-CN" sz="4000" dirty="0"/>
              <a:t> Define and implement a class</a:t>
            </a:r>
          </a:p>
        </p:txBody>
      </p:sp>
      <p:sp>
        <p:nvSpPr>
          <p:cNvPr id="2" name="TextBox 1"/>
          <p:cNvSpPr txBox="1"/>
          <p:nvPr/>
        </p:nvSpPr>
        <p:spPr>
          <a:xfrm>
            <a:off x="623790" y="1322070"/>
            <a:ext cx="10660160" cy="845539"/>
          </a:xfrm>
          <a:prstGeom prst="rect">
            <a:avLst/>
          </a:prstGeom>
          <a:noFill/>
        </p:spPr>
        <p:txBody>
          <a:bodyPr wrap="square" lIns="105843" tIns="52921" rIns="105843" bIns="52921" rtlCol="0">
            <a:spAutoFit/>
          </a:bodyPr>
          <a:lstStyle/>
          <a:p>
            <a:r>
              <a:rPr lang="en-US" altLang="zh-CN" sz="2400" dirty="0"/>
              <a:t>The class name serves as a type name in the same way as the built-in type names such as int and double.</a:t>
            </a:r>
          </a:p>
        </p:txBody>
      </p:sp>
      <p:pic>
        <p:nvPicPr>
          <p:cNvPr id="4" name="Picture 2">
            <a:extLst>
              <a:ext uri="{FF2B5EF4-FFF2-40B4-BE49-F238E27FC236}">
                <a16:creationId xmlns:a16="http://schemas.microsoft.com/office/drawing/2014/main" id="{E94CFD0C-EFCA-49CB-8135-F83B5E6763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725" y="3370882"/>
            <a:ext cx="4608512" cy="254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4">
            <a:extLst>
              <a:ext uri="{FF2B5EF4-FFF2-40B4-BE49-F238E27FC236}">
                <a16:creationId xmlns:a16="http://schemas.microsoft.com/office/drawing/2014/main" id="{9A8C4BEC-0E53-4634-8B01-D72BAF151403}"/>
              </a:ext>
            </a:extLst>
          </p:cNvPr>
          <p:cNvGrpSpPr/>
          <p:nvPr/>
        </p:nvGrpSpPr>
        <p:grpSpPr>
          <a:xfrm>
            <a:off x="1133773" y="2803980"/>
            <a:ext cx="1223847" cy="609748"/>
            <a:chOff x="1133773" y="4336947"/>
            <a:chExt cx="1223847" cy="609748"/>
          </a:xfrm>
        </p:grpSpPr>
        <p:cxnSp>
          <p:nvCxnSpPr>
            <p:cNvPr id="6" name="直接箭头连接符 5">
              <a:extLst>
                <a:ext uri="{FF2B5EF4-FFF2-40B4-BE49-F238E27FC236}">
                  <a16:creationId xmlns:a16="http://schemas.microsoft.com/office/drawing/2014/main" id="{DA482C7B-8522-46A1-B982-5AF2F6A6F0F5}"/>
                </a:ext>
              </a:extLst>
            </p:cNvPr>
            <p:cNvCxnSpPr/>
            <p:nvPr/>
          </p:nvCxnSpPr>
          <p:spPr>
            <a:xfrm flipH="1">
              <a:off x="1133773" y="4642346"/>
              <a:ext cx="72008" cy="30434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5">
              <a:extLst>
                <a:ext uri="{FF2B5EF4-FFF2-40B4-BE49-F238E27FC236}">
                  <a16:creationId xmlns:a16="http://schemas.microsoft.com/office/drawing/2014/main" id="{DD2199BC-E099-42EB-9ED2-E07BF4ACC183}"/>
                </a:ext>
              </a:extLst>
            </p:cNvPr>
            <p:cNvSpPr txBox="1"/>
            <p:nvPr/>
          </p:nvSpPr>
          <p:spPr>
            <a:xfrm>
              <a:off x="1149597" y="4336947"/>
              <a:ext cx="1208023" cy="446276"/>
            </a:xfrm>
            <a:prstGeom prst="rect">
              <a:avLst/>
            </a:prstGeom>
            <a:noFill/>
          </p:spPr>
          <p:txBody>
            <a:bodyPr wrap="none" rtlCol="0">
              <a:spAutoFit/>
            </a:bodyPr>
            <a:lstStyle/>
            <a:p>
              <a:r>
                <a:rPr lang="en-US" altLang="zh-CN" dirty="0">
                  <a:solidFill>
                    <a:srgbClr val="FF0000"/>
                  </a:solidFill>
                </a:rPr>
                <a:t>keyword</a:t>
              </a:r>
              <a:endParaRPr lang="zh-CN" altLang="en-US" dirty="0">
                <a:solidFill>
                  <a:srgbClr val="FF0000"/>
                </a:solidFill>
              </a:endParaRPr>
            </a:p>
          </p:txBody>
        </p:sp>
      </p:grpSp>
      <p:grpSp>
        <p:nvGrpSpPr>
          <p:cNvPr id="8" name="组合 7">
            <a:extLst>
              <a:ext uri="{FF2B5EF4-FFF2-40B4-BE49-F238E27FC236}">
                <a16:creationId xmlns:a16="http://schemas.microsoft.com/office/drawing/2014/main" id="{E4563D41-7B5C-4DFF-A8EC-AC2F431006DB}"/>
              </a:ext>
            </a:extLst>
          </p:cNvPr>
          <p:cNvGrpSpPr/>
          <p:nvPr/>
        </p:nvGrpSpPr>
        <p:grpSpPr>
          <a:xfrm>
            <a:off x="2789957" y="2821347"/>
            <a:ext cx="1511746" cy="609748"/>
            <a:chOff x="1133773" y="4336947"/>
            <a:chExt cx="1511746" cy="609748"/>
          </a:xfrm>
        </p:grpSpPr>
        <p:cxnSp>
          <p:nvCxnSpPr>
            <p:cNvPr id="9" name="直接箭头连接符 8">
              <a:extLst>
                <a:ext uri="{FF2B5EF4-FFF2-40B4-BE49-F238E27FC236}">
                  <a16:creationId xmlns:a16="http://schemas.microsoft.com/office/drawing/2014/main" id="{A035B21F-43D8-4734-A102-4289280DCA9E}"/>
                </a:ext>
              </a:extLst>
            </p:cNvPr>
            <p:cNvCxnSpPr/>
            <p:nvPr/>
          </p:nvCxnSpPr>
          <p:spPr>
            <a:xfrm flipH="1">
              <a:off x="1133773" y="4642346"/>
              <a:ext cx="72008" cy="30434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5">
              <a:extLst>
                <a:ext uri="{FF2B5EF4-FFF2-40B4-BE49-F238E27FC236}">
                  <a16:creationId xmlns:a16="http://schemas.microsoft.com/office/drawing/2014/main" id="{6BE9D2D2-25F1-4040-BDD1-7789BE09A444}"/>
                </a:ext>
              </a:extLst>
            </p:cNvPr>
            <p:cNvSpPr txBox="1"/>
            <p:nvPr/>
          </p:nvSpPr>
          <p:spPr>
            <a:xfrm>
              <a:off x="1149597" y="4336947"/>
              <a:ext cx="1495922" cy="446276"/>
            </a:xfrm>
            <a:prstGeom prst="rect">
              <a:avLst/>
            </a:prstGeom>
            <a:noFill/>
          </p:spPr>
          <p:txBody>
            <a:bodyPr wrap="none" rtlCol="0">
              <a:spAutoFit/>
            </a:bodyPr>
            <a:lstStyle/>
            <a:p>
              <a:r>
                <a:rPr lang="en-US" altLang="zh-CN" dirty="0">
                  <a:solidFill>
                    <a:srgbClr val="FF0000"/>
                  </a:solidFill>
                </a:rPr>
                <a:t>class name</a:t>
              </a:r>
              <a:endParaRPr lang="zh-CN" altLang="en-US" dirty="0">
                <a:solidFill>
                  <a:srgbClr val="FF0000"/>
                </a:solidFill>
              </a:endParaRPr>
            </a:p>
          </p:txBody>
        </p:sp>
      </p:grpSp>
      <p:grpSp>
        <p:nvGrpSpPr>
          <p:cNvPr id="12" name="组合 11">
            <a:extLst>
              <a:ext uri="{FF2B5EF4-FFF2-40B4-BE49-F238E27FC236}">
                <a16:creationId xmlns:a16="http://schemas.microsoft.com/office/drawing/2014/main" id="{D2241F97-9757-4E0C-AA58-B1FAE18362BF}"/>
              </a:ext>
            </a:extLst>
          </p:cNvPr>
          <p:cNvGrpSpPr/>
          <p:nvPr/>
        </p:nvGrpSpPr>
        <p:grpSpPr>
          <a:xfrm>
            <a:off x="1284481" y="3363727"/>
            <a:ext cx="5105210" cy="944402"/>
            <a:chOff x="1284481" y="4896694"/>
            <a:chExt cx="5105210" cy="944402"/>
          </a:xfrm>
        </p:grpSpPr>
        <p:sp>
          <p:nvSpPr>
            <p:cNvPr id="13" name="矩形 12">
              <a:extLst>
                <a:ext uri="{FF2B5EF4-FFF2-40B4-BE49-F238E27FC236}">
                  <a16:creationId xmlns:a16="http://schemas.microsoft.com/office/drawing/2014/main" id="{B41448E3-123D-4DA4-A78E-26E16EB49F4F}"/>
                </a:ext>
              </a:extLst>
            </p:cNvPr>
            <p:cNvSpPr/>
            <p:nvPr/>
          </p:nvSpPr>
          <p:spPr>
            <a:xfrm>
              <a:off x="1284481" y="5408468"/>
              <a:ext cx="2951906" cy="4326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60055441-D87F-4D4B-B73C-B8258D2316A9}"/>
                </a:ext>
              </a:extLst>
            </p:cNvPr>
            <p:cNvGrpSpPr/>
            <p:nvPr/>
          </p:nvGrpSpPr>
          <p:grpSpPr>
            <a:xfrm>
              <a:off x="3222427" y="4896694"/>
              <a:ext cx="3167264" cy="609748"/>
              <a:chOff x="1133773" y="4336947"/>
              <a:chExt cx="3167264" cy="609748"/>
            </a:xfrm>
          </p:grpSpPr>
          <p:cxnSp>
            <p:nvCxnSpPr>
              <p:cNvPr id="15" name="直接箭头连接符 14">
                <a:extLst>
                  <a:ext uri="{FF2B5EF4-FFF2-40B4-BE49-F238E27FC236}">
                    <a16:creationId xmlns:a16="http://schemas.microsoft.com/office/drawing/2014/main" id="{78FC451E-1E46-47A7-8E7F-23A1F177667E}"/>
                  </a:ext>
                </a:extLst>
              </p:cNvPr>
              <p:cNvCxnSpPr/>
              <p:nvPr/>
            </p:nvCxnSpPr>
            <p:spPr>
              <a:xfrm flipH="1">
                <a:off x="1133773" y="4642346"/>
                <a:ext cx="72008" cy="30434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9">
                <a:extLst>
                  <a:ext uri="{FF2B5EF4-FFF2-40B4-BE49-F238E27FC236}">
                    <a16:creationId xmlns:a16="http://schemas.microsoft.com/office/drawing/2014/main" id="{8507F460-72A8-41A9-A6F0-0907605D96D1}"/>
                  </a:ext>
                </a:extLst>
              </p:cNvPr>
              <p:cNvSpPr txBox="1"/>
              <p:nvPr/>
            </p:nvSpPr>
            <p:spPr>
              <a:xfrm>
                <a:off x="1149597" y="4336947"/>
                <a:ext cx="3151440" cy="446276"/>
              </a:xfrm>
              <a:prstGeom prst="rect">
                <a:avLst/>
              </a:prstGeom>
              <a:noFill/>
            </p:spPr>
            <p:txBody>
              <a:bodyPr wrap="none" rtlCol="0">
                <a:spAutoFit/>
              </a:bodyPr>
              <a:lstStyle/>
              <a:p>
                <a:r>
                  <a:rPr lang="en-US" altLang="zh-CN" dirty="0">
                    <a:solidFill>
                      <a:srgbClr val="FF0000"/>
                    </a:solidFill>
                  </a:rPr>
                  <a:t>private/public/protected</a:t>
                </a:r>
                <a:endParaRPr lang="zh-CN" altLang="en-US" dirty="0">
                  <a:solidFill>
                    <a:srgbClr val="FF0000"/>
                  </a:solidFill>
                </a:endParaRPr>
              </a:p>
            </p:txBody>
          </p:sp>
        </p:grpSp>
      </p:grpSp>
      <p:grpSp>
        <p:nvGrpSpPr>
          <p:cNvPr id="17" name="组合 16">
            <a:extLst>
              <a:ext uri="{FF2B5EF4-FFF2-40B4-BE49-F238E27FC236}">
                <a16:creationId xmlns:a16="http://schemas.microsoft.com/office/drawing/2014/main" id="{381B0B6C-971E-4F65-819B-4932E56D502B}"/>
              </a:ext>
            </a:extLst>
          </p:cNvPr>
          <p:cNvGrpSpPr/>
          <p:nvPr/>
        </p:nvGrpSpPr>
        <p:grpSpPr>
          <a:xfrm>
            <a:off x="4086101" y="4155815"/>
            <a:ext cx="3287146" cy="369332"/>
            <a:chOff x="845319" y="4336947"/>
            <a:chExt cx="3287146" cy="369332"/>
          </a:xfrm>
        </p:grpSpPr>
        <p:cxnSp>
          <p:nvCxnSpPr>
            <p:cNvPr id="18" name="直接箭头连接符 17">
              <a:extLst>
                <a:ext uri="{FF2B5EF4-FFF2-40B4-BE49-F238E27FC236}">
                  <a16:creationId xmlns:a16="http://schemas.microsoft.com/office/drawing/2014/main" id="{6957B2D0-674E-4B89-8F61-9ABD2CAC9CBB}"/>
                </a:ext>
              </a:extLst>
            </p:cNvPr>
            <p:cNvCxnSpPr/>
            <p:nvPr/>
          </p:nvCxnSpPr>
          <p:spPr>
            <a:xfrm flipH="1">
              <a:off x="845319" y="4642346"/>
              <a:ext cx="36046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23">
              <a:extLst>
                <a:ext uri="{FF2B5EF4-FFF2-40B4-BE49-F238E27FC236}">
                  <a16:creationId xmlns:a16="http://schemas.microsoft.com/office/drawing/2014/main" id="{AEFBBB33-7C16-4293-893E-5EAC54460AA5}"/>
                </a:ext>
              </a:extLst>
            </p:cNvPr>
            <p:cNvSpPr txBox="1"/>
            <p:nvPr/>
          </p:nvSpPr>
          <p:spPr>
            <a:xfrm>
              <a:off x="1149597" y="4336947"/>
              <a:ext cx="2982868" cy="369332"/>
            </a:xfrm>
            <a:prstGeom prst="rect">
              <a:avLst/>
            </a:prstGeom>
            <a:noFill/>
          </p:spPr>
          <p:txBody>
            <a:bodyPr wrap="none" rtlCol="0">
              <a:spAutoFit/>
            </a:bodyPr>
            <a:lstStyle/>
            <a:p>
              <a:r>
                <a:rPr lang="en-US" altLang="zh-CN" dirty="0">
                  <a:solidFill>
                    <a:srgbClr val="FF0000"/>
                  </a:solidFill>
                </a:rPr>
                <a:t>member variables declaration</a:t>
              </a:r>
              <a:endParaRPr lang="zh-CN" altLang="en-US" dirty="0">
                <a:solidFill>
                  <a:srgbClr val="FF0000"/>
                </a:solidFill>
              </a:endParaRPr>
            </a:p>
          </p:txBody>
        </p:sp>
      </p:grpSp>
      <p:grpSp>
        <p:nvGrpSpPr>
          <p:cNvPr id="20" name="组合 19">
            <a:extLst>
              <a:ext uri="{FF2B5EF4-FFF2-40B4-BE49-F238E27FC236}">
                <a16:creationId xmlns:a16="http://schemas.microsoft.com/office/drawing/2014/main" id="{ECAC4978-A8C3-4711-B18B-1F413E9DEFC4}"/>
              </a:ext>
            </a:extLst>
          </p:cNvPr>
          <p:cNvGrpSpPr/>
          <p:nvPr/>
        </p:nvGrpSpPr>
        <p:grpSpPr>
          <a:xfrm>
            <a:off x="4962669" y="4837571"/>
            <a:ext cx="3327413" cy="369332"/>
            <a:chOff x="845319" y="4336947"/>
            <a:chExt cx="3327413" cy="369332"/>
          </a:xfrm>
        </p:grpSpPr>
        <p:cxnSp>
          <p:nvCxnSpPr>
            <p:cNvPr id="21" name="直接箭头连接符 20">
              <a:extLst>
                <a:ext uri="{FF2B5EF4-FFF2-40B4-BE49-F238E27FC236}">
                  <a16:creationId xmlns:a16="http://schemas.microsoft.com/office/drawing/2014/main" id="{284023D6-C4FA-42E3-A8A0-DC6AEE8D81B7}"/>
                </a:ext>
              </a:extLst>
            </p:cNvPr>
            <p:cNvCxnSpPr/>
            <p:nvPr/>
          </p:nvCxnSpPr>
          <p:spPr>
            <a:xfrm flipH="1">
              <a:off x="845319" y="4642346"/>
              <a:ext cx="36046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7">
              <a:extLst>
                <a:ext uri="{FF2B5EF4-FFF2-40B4-BE49-F238E27FC236}">
                  <a16:creationId xmlns:a16="http://schemas.microsoft.com/office/drawing/2014/main" id="{A69A51C6-53D0-4762-88AE-B89670E0FE45}"/>
                </a:ext>
              </a:extLst>
            </p:cNvPr>
            <p:cNvSpPr txBox="1"/>
            <p:nvPr/>
          </p:nvSpPr>
          <p:spPr>
            <a:xfrm>
              <a:off x="1149597" y="4336947"/>
              <a:ext cx="3023135" cy="369332"/>
            </a:xfrm>
            <a:prstGeom prst="rect">
              <a:avLst/>
            </a:prstGeom>
            <a:noFill/>
          </p:spPr>
          <p:txBody>
            <a:bodyPr wrap="none" rtlCol="0">
              <a:spAutoFit/>
            </a:bodyPr>
            <a:lstStyle/>
            <a:p>
              <a:r>
                <a:rPr lang="en-US" altLang="zh-CN" dirty="0">
                  <a:solidFill>
                    <a:srgbClr val="FF0000"/>
                  </a:solidFill>
                </a:rPr>
                <a:t>member functions declaration</a:t>
              </a:r>
              <a:endParaRPr lang="zh-CN" altLang="en-US" dirty="0">
                <a:solidFill>
                  <a:srgbClr val="FF0000"/>
                </a:solidFill>
              </a:endParaRPr>
            </a:p>
          </p:txBody>
        </p:sp>
      </p:grpSp>
      <p:grpSp>
        <p:nvGrpSpPr>
          <p:cNvPr id="23" name="组合 22">
            <a:extLst>
              <a:ext uri="{FF2B5EF4-FFF2-40B4-BE49-F238E27FC236}">
                <a16:creationId xmlns:a16="http://schemas.microsoft.com/office/drawing/2014/main" id="{0EB72D3D-8BA0-4190-A666-960B5F01DB77}"/>
              </a:ext>
            </a:extLst>
          </p:cNvPr>
          <p:cNvGrpSpPr/>
          <p:nvPr/>
        </p:nvGrpSpPr>
        <p:grpSpPr>
          <a:xfrm>
            <a:off x="1133773" y="5413635"/>
            <a:ext cx="3990672" cy="446276"/>
            <a:chOff x="845319" y="4336947"/>
            <a:chExt cx="3990672" cy="446276"/>
          </a:xfrm>
        </p:grpSpPr>
        <p:cxnSp>
          <p:nvCxnSpPr>
            <p:cNvPr id="24" name="直接箭头连接符 23">
              <a:extLst>
                <a:ext uri="{FF2B5EF4-FFF2-40B4-BE49-F238E27FC236}">
                  <a16:creationId xmlns:a16="http://schemas.microsoft.com/office/drawing/2014/main" id="{8E71A320-04F1-4FF3-B314-3FC4BA9BB7FD}"/>
                </a:ext>
              </a:extLst>
            </p:cNvPr>
            <p:cNvCxnSpPr/>
            <p:nvPr/>
          </p:nvCxnSpPr>
          <p:spPr>
            <a:xfrm flipH="1">
              <a:off x="845319" y="4642346"/>
              <a:ext cx="36046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30">
              <a:extLst>
                <a:ext uri="{FF2B5EF4-FFF2-40B4-BE49-F238E27FC236}">
                  <a16:creationId xmlns:a16="http://schemas.microsoft.com/office/drawing/2014/main" id="{BFC006F5-981A-4E3F-8ACB-9CDF414117F9}"/>
                </a:ext>
              </a:extLst>
            </p:cNvPr>
            <p:cNvSpPr txBox="1"/>
            <p:nvPr/>
          </p:nvSpPr>
          <p:spPr>
            <a:xfrm>
              <a:off x="1149597" y="4336947"/>
              <a:ext cx="3686394" cy="446276"/>
            </a:xfrm>
            <a:prstGeom prst="rect">
              <a:avLst/>
            </a:prstGeom>
            <a:noFill/>
          </p:spPr>
          <p:txBody>
            <a:bodyPr wrap="none" rtlCol="0">
              <a:spAutoFit/>
            </a:bodyPr>
            <a:lstStyle/>
            <a:p>
              <a:r>
                <a:rPr lang="en-US" altLang="zh-CN" dirty="0">
                  <a:solidFill>
                    <a:srgbClr val="FF0000"/>
                  </a:solidFill>
                </a:rPr>
                <a:t>end of class with a semicolon</a:t>
              </a:r>
              <a:endParaRPr lang="zh-CN" altLang="en-US" dirty="0">
                <a:solidFill>
                  <a:srgbClr val="FF0000"/>
                </a:solidFill>
              </a:endParaRPr>
            </a:p>
          </p:txBody>
        </p:sp>
      </p:grpSp>
      <p:sp>
        <p:nvSpPr>
          <p:cNvPr id="3" name="文本框 2">
            <a:extLst>
              <a:ext uri="{FF2B5EF4-FFF2-40B4-BE49-F238E27FC236}">
                <a16:creationId xmlns:a16="http://schemas.microsoft.com/office/drawing/2014/main" id="{0F26F9D2-E0B5-4C42-B936-6533F0EFE67F}"/>
              </a:ext>
            </a:extLst>
          </p:cNvPr>
          <p:cNvSpPr txBox="1"/>
          <p:nvPr/>
        </p:nvSpPr>
        <p:spPr>
          <a:xfrm>
            <a:off x="623790" y="2333178"/>
            <a:ext cx="1879554" cy="461665"/>
          </a:xfrm>
          <a:prstGeom prst="rect">
            <a:avLst/>
          </a:prstGeom>
          <a:noFill/>
        </p:spPr>
        <p:txBody>
          <a:bodyPr wrap="none" rtlCol="0">
            <a:spAutoFit/>
          </a:bodyPr>
          <a:lstStyle/>
          <a:p>
            <a:r>
              <a:rPr lang="en-US" altLang="zh-CN" sz="2400" dirty="0"/>
              <a:t>Define a class</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Define and implement a class</a:t>
            </a:r>
            <a:endParaRPr lang="zh-CN" altLang="en-US" dirty="0"/>
          </a:p>
        </p:txBody>
      </p:sp>
      <p:sp>
        <p:nvSpPr>
          <p:cNvPr id="8" name="TextBox 4">
            <a:extLst>
              <a:ext uri="{FF2B5EF4-FFF2-40B4-BE49-F238E27FC236}">
                <a16:creationId xmlns:a16="http://schemas.microsoft.com/office/drawing/2014/main" id="{AF794157-16E4-41CD-9D7E-B88FA7E6C1A1}"/>
              </a:ext>
            </a:extLst>
          </p:cNvPr>
          <p:cNvSpPr txBox="1"/>
          <p:nvPr/>
        </p:nvSpPr>
        <p:spPr>
          <a:xfrm>
            <a:off x="488825" y="1513505"/>
            <a:ext cx="11431220" cy="986104"/>
          </a:xfrm>
          <a:prstGeom prst="rect">
            <a:avLst/>
          </a:prstGeom>
          <a:noFill/>
        </p:spPr>
        <p:txBody>
          <a:bodyPr wrap="square" rtlCol="0">
            <a:spAutoFit/>
          </a:bodyPr>
          <a:lstStyle/>
          <a:p>
            <a:pPr>
              <a:lnSpc>
                <a:spcPct val="80000"/>
              </a:lnSpc>
            </a:pPr>
            <a:r>
              <a:rPr lang="en-US" altLang="zh-CN" sz="2400" dirty="0"/>
              <a:t>The </a:t>
            </a:r>
            <a:r>
              <a:rPr lang="en-US" altLang="zh-CN" sz="2400" dirty="0">
                <a:solidFill>
                  <a:srgbClr val="FF0000"/>
                </a:solidFill>
              </a:rPr>
              <a:t>private</a:t>
            </a:r>
            <a:r>
              <a:rPr lang="en-US" altLang="zh-CN" sz="2400" dirty="0"/>
              <a:t>  keyword makes members private. Private members </a:t>
            </a:r>
            <a:r>
              <a:rPr lang="en-US" altLang="zh-CN" sz="2400" dirty="0">
                <a:solidFill>
                  <a:srgbClr val="FF0000"/>
                </a:solidFill>
              </a:rPr>
              <a:t>can be accessed only inside the same class. </a:t>
            </a:r>
            <a:r>
              <a:rPr lang="en-US" altLang="zh-CN" sz="2400" dirty="0"/>
              <a:t>We usually make </a:t>
            </a:r>
            <a:r>
              <a:rPr lang="en-US" altLang="zh-CN" sz="2400" dirty="0">
                <a:solidFill>
                  <a:srgbClr val="FF0000"/>
                </a:solidFill>
              </a:rPr>
              <a:t>data private </a:t>
            </a:r>
            <a:r>
              <a:rPr lang="en-US" altLang="zh-CN" sz="2400" dirty="0"/>
              <a:t>to prevent them from being modified outside the class. This is known as </a:t>
            </a:r>
            <a:r>
              <a:rPr lang="en-US" altLang="zh-CN" sz="2400" dirty="0">
                <a:solidFill>
                  <a:srgbClr val="FF0000"/>
                </a:solidFill>
              </a:rPr>
              <a:t>data encapsulation (data hiding)</a:t>
            </a:r>
            <a:r>
              <a:rPr lang="en-US" altLang="zh-CN" sz="2400" dirty="0"/>
              <a:t>.</a:t>
            </a:r>
            <a:endParaRPr lang="zh-CN" altLang="en-US" sz="2400" dirty="0"/>
          </a:p>
        </p:txBody>
      </p:sp>
      <p:sp>
        <p:nvSpPr>
          <p:cNvPr id="9" name="TextBox 5">
            <a:extLst>
              <a:ext uri="{FF2B5EF4-FFF2-40B4-BE49-F238E27FC236}">
                <a16:creationId xmlns:a16="http://schemas.microsoft.com/office/drawing/2014/main" id="{D374A1F1-79F0-43CC-BB8C-259324753513}"/>
              </a:ext>
            </a:extLst>
          </p:cNvPr>
          <p:cNvSpPr txBox="1"/>
          <p:nvPr/>
        </p:nvSpPr>
        <p:spPr>
          <a:xfrm>
            <a:off x="565708" y="2655287"/>
            <a:ext cx="11219763" cy="690638"/>
          </a:xfrm>
          <a:prstGeom prst="rect">
            <a:avLst/>
          </a:prstGeom>
          <a:noFill/>
        </p:spPr>
        <p:txBody>
          <a:bodyPr wrap="square" rtlCol="0">
            <a:spAutoFit/>
          </a:bodyPr>
          <a:lstStyle/>
          <a:p>
            <a:pPr>
              <a:lnSpc>
                <a:spcPct val="80000"/>
              </a:lnSpc>
            </a:pPr>
            <a:r>
              <a:rPr lang="en-US" altLang="zh-CN" sz="2400" dirty="0"/>
              <a:t>The </a:t>
            </a:r>
            <a:r>
              <a:rPr lang="en-US" altLang="zh-CN" sz="2400" dirty="0">
                <a:solidFill>
                  <a:srgbClr val="FF0000"/>
                </a:solidFill>
              </a:rPr>
              <a:t>public</a:t>
            </a:r>
            <a:r>
              <a:rPr lang="en-US" altLang="zh-CN" sz="2400" dirty="0"/>
              <a:t>  keyword makes members public. Public members </a:t>
            </a:r>
            <a:r>
              <a:rPr lang="en-US" altLang="zh-CN" sz="2400" dirty="0">
                <a:solidFill>
                  <a:srgbClr val="FF0000"/>
                </a:solidFill>
              </a:rPr>
              <a:t>can be accessed out of the class. </a:t>
            </a:r>
            <a:r>
              <a:rPr lang="en-US" altLang="zh-CN" sz="2400" dirty="0"/>
              <a:t>We usually make </a:t>
            </a:r>
            <a:r>
              <a:rPr lang="en-US" altLang="zh-CN" sz="2400" dirty="0">
                <a:solidFill>
                  <a:srgbClr val="FF0000"/>
                </a:solidFill>
              </a:rPr>
              <a:t>functions public </a:t>
            </a:r>
            <a:r>
              <a:rPr lang="en-US" altLang="zh-CN" sz="2400" dirty="0"/>
              <a:t>for accessing outside the class.</a:t>
            </a:r>
            <a:endParaRPr lang="zh-CN" altLang="en-US" sz="2400" dirty="0"/>
          </a:p>
        </p:txBody>
      </p:sp>
      <p:sp>
        <p:nvSpPr>
          <p:cNvPr id="10" name="TextBox 22">
            <a:extLst>
              <a:ext uri="{FF2B5EF4-FFF2-40B4-BE49-F238E27FC236}">
                <a16:creationId xmlns:a16="http://schemas.microsoft.com/office/drawing/2014/main" id="{07AB1320-1CB6-4F65-AAD7-7D8237BA8CEE}"/>
              </a:ext>
            </a:extLst>
          </p:cNvPr>
          <p:cNvSpPr txBox="1"/>
          <p:nvPr/>
        </p:nvSpPr>
        <p:spPr>
          <a:xfrm>
            <a:off x="594553" y="3591947"/>
            <a:ext cx="11219763" cy="830997"/>
          </a:xfrm>
          <a:prstGeom prst="rect">
            <a:avLst/>
          </a:prstGeom>
          <a:noFill/>
        </p:spPr>
        <p:txBody>
          <a:bodyPr wrap="square" rtlCol="0">
            <a:spAutoFit/>
          </a:bodyPr>
          <a:lstStyle/>
          <a:p>
            <a:r>
              <a:rPr lang="en-US" altLang="zh-CN" sz="2400" dirty="0">
                <a:solidFill>
                  <a:srgbClr val="FF0000"/>
                </a:solidFill>
              </a:rPr>
              <a:t>Note: Private is the default access specifier </a:t>
            </a:r>
            <a:r>
              <a:rPr lang="en-US" altLang="zh-CN" sz="2400" dirty="0"/>
              <a:t>for a class in C++. This means that if no  access specifier is specified for the members in a class, then it is considered private.</a:t>
            </a:r>
            <a:endParaRPr lang="zh-CN" altLang="en-US" sz="2400" dirty="0"/>
          </a:p>
        </p:txBody>
      </p:sp>
      <p:sp>
        <p:nvSpPr>
          <p:cNvPr id="11" name="TextBox 3">
            <a:extLst>
              <a:ext uri="{FF2B5EF4-FFF2-40B4-BE49-F238E27FC236}">
                <a16:creationId xmlns:a16="http://schemas.microsoft.com/office/drawing/2014/main" id="{C9E13ECC-7A29-4598-AB1F-76DBE48DEF9F}"/>
              </a:ext>
            </a:extLst>
          </p:cNvPr>
          <p:cNvSpPr txBox="1"/>
          <p:nvPr/>
        </p:nvSpPr>
        <p:spPr>
          <a:xfrm>
            <a:off x="507113" y="4668966"/>
            <a:ext cx="11431220" cy="1154162"/>
          </a:xfrm>
          <a:prstGeom prst="rect">
            <a:avLst/>
          </a:prstGeom>
          <a:noFill/>
        </p:spPr>
        <p:txBody>
          <a:bodyPr wrap="square" rtlCol="0">
            <a:spAutoFit/>
          </a:bodyPr>
          <a:lstStyle/>
          <a:p>
            <a:r>
              <a:rPr lang="en-US" altLang="zh-CN" sz="2300" dirty="0">
                <a:solidFill>
                  <a:prstClr val="black"/>
                </a:solidFill>
              </a:rPr>
              <a:t>A </a:t>
            </a:r>
            <a:r>
              <a:rPr lang="en-US" altLang="zh-CN" sz="2300" b="1" dirty="0">
                <a:solidFill>
                  <a:srgbClr val="FF0000"/>
                </a:solidFill>
              </a:rPr>
              <a:t>private</a:t>
            </a:r>
            <a:r>
              <a:rPr lang="en-US" altLang="zh-CN" sz="2300" dirty="0">
                <a:solidFill>
                  <a:prstClr val="black"/>
                </a:solidFill>
              </a:rPr>
              <a:t> data field cannot be accessed by an object from outside the class. To make a private data field accessible, provide a </a:t>
            </a:r>
            <a:r>
              <a:rPr lang="en-US" altLang="zh-CN" sz="2300" b="1" i="1" dirty="0">
                <a:solidFill>
                  <a:srgbClr val="FF0000"/>
                </a:solidFill>
              </a:rPr>
              <a:t>getter</a:t>
            </a:r>
            <a:r>
              <a:rPr lang="en-US" altLang="zh-CN" sz="2300" dirty="0">
                <a:solidFill>
                  <a:prstClr val="black"/>
                </a:solidFill>
              </a:rPr>
              <a:t> method to return its value. To enable a private data field to be updated, provide a </a:t>
            </a:r>
            <a:r>
              <a:rPr lang="en-US" altLang="zh-CN" sz="2300" b="1" i="1" dirty="0">
                <a:solidFill>
                  <a:srgbClr val="FF0000"/>
                </a:solidFill>
              </a:rPr>
              <a:t>setter</a:t>
            </a:r>
            <a:r>
              <a:rPr lang="en-US" altLang="zh-CN" sz="2300" dirty="0">
                <a:solidFill>
                  <a:prstClr val="black"/>
                </a:solidFill>
              </a:rPr>
              <a:t> method to set a new value. </a:t>
            </a:r>
            <a:endParaRPr lang="zh-CN" altLang="en-US" sz="2300"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Class Constructors and Destructors</a:t>
            </a:r>
            <a:endParaRPr lang="zh-CN" altLang="en-US" dirty="0"/>
          </a:p>
        </p:txBody>
      </p:sp>
      <p:sp>
        <p:nvSpPr>
          <p:cNvPr id="8" name="TextBox 1">
            <a:extLst>
              <a:ext uri="{FF2B5EF4-FFF2-40B4-BE49-F238E27FC236}">
                <a16:creationId xmlns:a16="http://schemas.microsoft.com/office/drawing/2014/main" id="{7D28CC35-C7EE-41ED-99BC-102AA42B7F18}"/>
              </a:ext>
            </a:extLst>
          </p:cNvPr>
          <p:cNvSpPr txBox="1"/>
          <p:nvPr/>
        </p:nvSpPr>
        <p:spPr>
          <a:xfrm>
            <a:off x="1254861" y="1917923"/>
            <a:ext cx="6698565" cy="1569660"/>
          </a:xfrm>
          <a:prstGeom prst="rect">
            <a:avLst/>
          </a:prstGeom>
          <a:noFill/>
        </p:spPr>
        <p:txBody>
          <a:bodyPr wrap="none" rtlCol="0">
            <a:spAutoFit/>
          </a:bodyPr>
          <a:lstStyle/>
          <a:p>
            <a:r>
              <a:rPr lang="en-US" altLang="zh-CN" sz="2400" dirty="0">
                <a:solidFill>
                  <a:srgbClr val="FF0000"/>
                </a:solidFill>
              </a:rPr>
              <a:t>1. Has exact same name as the class</a:t>
            </a:r>
          </a:p>
          <a:p>
            <a:r>
              <a:rPr lang="en-US" altLang="zh-CN" sz="2400" dirty="0">
                <a:solidFill>
                  <a:srgbClr val="FF0000"/>
                </a:solidFill>
              </a:rPr>
              <a:t>2. No return value</a:t>
            </a:r>
          </a:p>
          <a:p>
            <a:r>
              <a:rPr lang="en-US" altLang="zh-CN" sz="2400" dirty="0">
                <a:solidFill>
                  <a:srgbClr val="FF0000"/>
                </a:solidFill>
              </a:rPr>
              <a:t>3. It is a public member function of the class</a:t>
            </a:r>
          </a:p>
          <a:p>
            <a:r>
              <a:rPr lang="en-US" altLang="zh-CN" sz="2400" dirty="0">
                <a:solidFill>
                  <a:srgbClr val="FF0000"/>
                </a:solidFill>
              </a:rPr>
              <a:t>4. Invoked whenever you create objects of that class</a:t>
            </a:r>
            <a:endParaRPr lang="zh-CN" altLang="en-US" sz="2400" dirty="0">
              <a:solidFill>
                <a:srgbClr val="FF0000"/>
              </a:solidFill>
            </a:endParaRPr>
          </a:p>
        </p:txBody>
      </p:sp>
      <p:sp>
        <p:nvSpPr>
          <p:cNvPr id="9" name="TextBox 11">
            <a:extLst>
              <a:ext uri="{FF2B5EF4-FFF2-40B4-BE49-F238E27FC236}">
                <a16:creationId xmlns:a16="http://schemas.microsoft.com/office/drawing/2014/main" id="{B2547A83-73E5-4C2C-8CCC-EE546C353EC0}"/>
              </a:ext>
            </a:extLst>
          </p:cNvPr>
          <p:cNvSpPr txBox="1"/>
          <p:nvPr/>
        </p:nvSpPr>
        <p:spPr>
          <a:xfrm>
            <a:off x="630937" y="3897227"/>
            <a:ext cx="11173968" cy="1200329"/>
          </a:xfrm>
          <a:prstGeom prst="rect">
            <a:avLst/>
          </a:prstGeom>
          <a:noFill/>
        </p:spPr>
        <p:txBody>
          <a:bodyPr wrap="square" rtlCol="0">
            <a:spAutoFit/>
          </a:bodyPr>
          <a:lstStyle/>
          <a:p>
            <a:pPr marL="0" lvl="1"/>
            <a:r>
              <a:rPr lang="en-US" altLang="zh-CN" sz="2400" dirty="0"/>
              <a:t>Constructors can be very useful for setting initial values for certain member variables.</a:t>
            </a:r>
          </a:p>
          <a:p>
            <a:pPr marL="0" lvl="1"/>
            <a:r>
              <a:rPr lang="en-US" altLang="zh-CN" sz="2400" dirty="0"/>
              <a:t>If you do not provide a constructor, C++ compiler </a:t>
            </a:r>
            <a:r>
              <a:rPr lang="en-US" altLang="zh-CN" sz="2400" b="1" dirty="0">
                <a:solidFill>
                  <a:srgbClr val="FF0000"/>
                </a:solidFill>
              </a:rPr>
              <a:t>generates </a:t>
            </a:r>
            <a:r>
              <a:rPr lang="en-US" altLang="zh-CN" sz="2400" dirty="0"/>
              <a:t>a </a:t>
            </a:r>
            <a:r>
              <a:rPr lang="en-US" altLang="zh-CN" sz="2400" b="1" dirty="0"/>
              <a:t>default constructor</a:t>
            </a:r>
            <a:r>
              <a:rPr lang="en-US" altLang="zh-CN" sz="2400" dirty="0"/>
              <a:t> (has no parameters and an empty body) for you. </a:t>
            </a:r>
            <a:endParaRPr lang="zh-CN" altLang="en-US" sz="2400" dirty="0"/>
          </a:p>
        </p:txBody>
      </p:sp>
      <p:sp>
        <p:nvSpPr>
          <p:cNvPr id="10" name="TextBox 1">
            <a:extLst>
              <a:ext uri="{FF2B5EF4-FFF2-40B4-BE49-F238E27FC236}">
                <a16:creationId xmlns:a16="http://schemas.microsoft.com/office/drawing/2014/main" id="{3DE9D1AB-33E7-4209-91C4-4D8A5D8CB446}"/>
              </a:ext>
            </a:extLst>
          </p:cNvPr>
          <p:cNvSpPr txBox="1"/>
          <p:nvPr/>
        </p:nvSpPr>
        <p:spPr>
          <a:xfrm>
            <a:off x="1154285" y="1222455"/>
            <a:ext cx="7285071" cy="523220"/>
          </a:xfrm>
          <a:prstGeom prst="rect">
            <a:avLst/>
          </a:prstGeom>
          <a:noFill/>
        </p:spPr>
        <p:txBody>
          <a:bodyPr wrap="none" rtlCol="0">
            <a:spAutoFit/>
          </a:bodyPr>
          <a:lstStyle/>
          <a:p>
            <a:pPr marL="0" lvl="1"/>
            <a:r>
              <a:rPr lang="en-US" altLang="zh-CN" sz="2800" dirty="0"/>
              <a:t>A class constructor is a special member function:</a:t>
            </a:r>
            <a:endParaRPr lang="zh-CN" altLang="zh-CN" sz="2800" dirty="0"/>
          </a:p>
        </p:txBody>
      </p:sp>
      <p:sp>
        <p:nvSpPr>
          <p:cNvPr id="3" name="文本框 2">
            <a:extLst>
              <a:ext uri="{FF2B5EF4-FFF2-40B4-BE49-F238E27FC236}">
                <a16:creationId xmlns:a16="http://schemas.microsoft.com/office/drawing/2014/main" id="{09880821-8209-4616-A041-B3A9FBE1A84B}"/>
              </a:ext>
            </a:extLst>
          </p:cNvPr>
          <p:cNvSpPr txBox="1"/>
          <p:nvPr/>
        </p:nvSpPr>
        <p:spPr>
          <a:xfrm>
            <a:off x="439808" y="5276367"/>
            <a:ext cx="11897231" cy="461665"/>
          </a:xfrm>
          <a:prstGeom prst="rect">
            <a:avLst/>
          </a:prstGeom>
          <a:noFill/>
        </p:spPr>
        <p:txBody>
          <a:bodyPr wrap="none" rtlCol="0">
            <a:spAutoFit/>
          </a:bodyPr>
          <a:lstStyle/>
          <a:p>
            <a:r>
              <a:rPr lang="en-US" altLang="zh-CN" sz="2400" b="1" dirty="0" err="1">
                <a:solidFill>
                  <a:srgbClr val="FF0000"/>
                </a:solidFill>
              </a:rPr>
              <a:t>Note</a:t>
            </a:r>
            <a:r>
              <a:rPr lang="en-US" altLang="zh-CN" sz="2400" dirty="0" err="1"/>
              <a:t>:The</a:t>
            </a:r>
            <a:r>
              <a:rPr lang="en-US" altLang="zh-CN" sz="2400" dirty="0"/>
              <a:t> constructor can be overloaded, be careful the constructor with default arguments.</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834" y="2600164"/>
            <a:ext cx="5554255" cy="2349325"/>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394" y="1188189"/>
            <a:ext cx="4479119" cy="4907849"/>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组合 6"/>
          <p:cNvGrpSpPr/>
          <p:nvPr/>
        </p:nvGrpSpPr>
        <p:grpSpPr>
          <a:xfrm>
            <a:off x="737153" y="3494352"/>
            <a:ext cx="4770681" cy="929551"/>
            <a:chOff x="701725" y="3850258"/>
            <a:chExt cx="5256584" cy="1024228"/>
          </a:xfrm>
        </p:grpSpPr>
        <p:sp>
          <p:nvSpPr>
            <p:cNvPr id="6" name="矩形 5"/>
            <p:cNvSpPr/>
            <p:nvPr/>
          </p:nvSpPr>
          <p:spPr>
            <a:xfrm>
              <a:off x="701725" y="3850258"/>
              <a:ext cx="3534096" cy="10242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5" name="曲线连接符 4"/>
            <p:cNvCxnSpPr/>
            <p:nvPr/>
          </p:nvCxnSpPr>
          <p:spPr>
            <a:xfrm flipV="1">
              <a:off x="4734173" y="3906150"/>
              <a:ext cx="1224136" cy="506301"/>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899945" y="4017166"/>
            <a:ext cx="4547683" cy="1512499"/>
            <a:chOff x="6390357" y="4426322"/>
            <a:chExt cx="5010873" cy="1666550"/>
          </a:xfrm>
        </p:grpSpPr>
        <p:sp>
          <p:nvSpPr>
            <p:cNvPr id="13" name="矩形 12"/>
            <p:cNvSpPr/>
            <p:nvPr/>
          </p:nvSpPr>
          <p:spPr>
            <a:xfrm>
              <a:off x="6390357" y="4426322"/>
              <a:ext cx="648072" cy="792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sp>
          <p:nvSpPr>
            <p:cNvPr id="14" name="TextBox 13"/>
            <p:cNvSpPr txBox="1"/>
            <p:nvPr/>
          </p:nvSpPr>
          <p:spPr>
            <a:xfrm>
              <a:off x="6714393" y="5683380"/>
              <a:ext cx="4686837" cy="409492"/>
            </a:xfrm>
            <a:prstGeom prst="rect">
              <a:avLst/>
            </a:prstGeom>
            <a:noFill/>
          </p:spPr>
          <p:txBody>
            <a:bodyPr wrap="none" rtlCol="0">
              <a:spAutoFit/>
            </a:bodyPr>
            <a:lstStyle/>
            <a:p>
              <a:r>
                <a:rPr lang="en-US" altLang="zh-CN" sz="1815" dirty="0">
                  <a:solidFill>
                    <a:srgbClr val="FF0000"/>
                  </a:solidFill>
                </a:rPr>
                <a:t>“this” is a pointer points to the object itself</a:t>
              </a:r>
              <a:endParaRPr lang="zh-CN" altLang="en-US" sz="1815" dirty="0">
                <a:solidFill>
                  <a:srgbClr val="FF0000"/>
                </a:solidFill>
              </a:endParaRPr>
            </a:p>
          </p:txBody>
        </p:sp>
        <p:cxnSp>
          <p:nvCxnSpPr>
            <p:cNvPr id="4" name="直接箭头连接符 3"/>
            <p:cNvCxnSpPr/>
            <p:nvPr/>
          </p:nvCxnSpPr>
          <p:spPr>
            <a:xfrm flipH="1" flipV="1">
              <a:off x="6894413" y="5218410"/>
              <a:ext cx="144016" cy="46497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组合 17">
            <a:extLst>
              <a:ext uri="{FF2B5EF4-FFF2-40B4-BE49-F238E27FC236}">
                <a16:creationId xmlns:a16="http://schemas.microsoft.com/office/drawing/2014/main" id="{F54B994D-ADD0-4A8E-AADA-AAA478019E1D}"/>
              </a:ext>
            </a:extLst>
          </p:cNvPr>
          <p:cNvGrpSpPr/>
          <p:nvPr/>
        </p:nvGrpSpPr>
        <p:grpSpPr>
          <a:xfrm>
            <a:off x="5507833" y="1453616"/>
            <a:ext cx="4479121" cy="2536655"/>
            <a:chOff x="266236" y="1453616"/>
            <a:chExt cx="4479121" cy="2536655"/>
          </a:xfrm>
        </p:grpSpPr>
        <p:sp>
          <p:nvSpPr>
            <p:cNvPr id="20" name="矩形 19">
              <a:extLst>
                <a:ext uri="{FF2B5EF4-FFF2-40B4-BE49-F238E27FC236}">
                  <a16:creationId xmlns:a16="http://schemas.microsoft.com/office/drawing/2014/main" id="{2838561B-72DB-42FB-94A5-B3F666B0E316}"/>
                </a:ext>
              </a:extLst>
            </p:cNvPr>
            <p:cNvSpPr/>
            <p:nvPr/>
          </p:nvSpPr>
          <p:spPr>
            <a:xfrm>
              <a:off x="266236" y="2662517"/>
              <a:ext cx="548312" cy="13277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圆角矩形标注 8">
              <a:extLst>
                <a:ext uri="{FF2B5EF4-FFF2-40B4-BE49-F238E27FC236}">
                  <a16:creationId xmlns:a16="http://schemas.microsoft.com/office/drawing/2014/main" id="{BFCED3C8-5578-4D4D-A3D0-36F2ABD6126C}"/>
                </a:ext>
              </a:extLst>
            </p:cNvPr>
            <p:cNvSpPr/>
            <p:nvPr/>
          </p:nvSpPr>
          <p:spPr>
            <a:xfrm>
              <a:off x="266237" y="1453616"/>
              <a:ext cx="4479120" cy="765778"/>
            </a:xfrm>
            <a:prstGeom prst="wedgeRoundRectCallout">
              <a:avLst>
                <a:gd name="adj1" fmla="val -40929"/>
                <a:gd name="adj2" fmla="val 1100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bg1"/>
                  </a:solidFill>
                </a:rPr>
                <a:t>Implementation of  functions using the </a:t>
              </a:r>
              <a:r>
                <a:rPr lang="en-US" altLang="zh-CN" sz="2000" b="1" dirty="0">
                  <a:solidFill>
                    <a:srgbClr val="FFFF00"/>
                  </a:solidFill>
                </a:rPr>
                <a:t>scope resolution operator(::)</a:t>
              </a:r>
              <a:endParaRPr lang="zh-CN" altLang="en-US" sz="2000" b="1" dirty="0">
                <a:solidFill>
                  <a:srgbClr val="FFFF00"/>
                </a:solidFill>
              </a:endParaRPr>
            </a:p>
          </p:txBody>
        </p:sp>
      </p:grpSp>
    </p:spTree>
    <p:extLst>
      <p:ext uri="{BB962C8B-B14F-4D97-AF65-F5344CB8AC3E}">
        <p14:creationId xmlns:p14="http://schemas.microsoft.com/office/powerpoint/2010/main" val="64907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75B32979-BF6B-44EA-9DAE-4E097AA555F1}"/>
              </a:ext>
            </a:extLst>
          </p:cNvPr>
          <p:cNvPicPr>
            <a:picLocks noChangeAspect="1"/>
          </p:cNvPicPr>
          <p:nvPr/>
        </p:nvPicPr>
        <p:blipFill>
          <a:blip r:embed="rId3"/>
          <a:stretch>
            <a:fillRect/>
          </a:stretch>
        </p:blipFill>
        <p:spPr>
          <a:xfrm>
            <a:off x="6028146" y="1721734"/>
            <a:ext cx="5524500" cy="2085975"/>
          </a:xfrm>
          <a:prstGeom prst="rect">
            <a:avLst/>
          </a:prstGeom>
          <a:ln>
            <a:solidFill>
              <a:srgbClr val="00B0F0"/>
            </a:solidFill>
          </a:ln>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729" y="1721734"/>
            <a:ext cx="5196489" cy="3471765"/>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组合 6"/>
          <p:cNvGrpSpPr/>
          <p:nvPr/>
        </p:nvGrpSpPr>
        <p:grpSpPr>
          <a:xfrm>
            <a:off x="802504" y="2856909"/>
            <a:ext cx="5196489" cy="1263140"/>
            <a:chOff x="629717" y="3435930"/>
            <a:chExt cx="5725761" cy="1391795"/>
          </a:xfrm>
        </p:grpSpPr>
        <p:sp>
          <p:nvSpPr>
            <p:cNvPr id="2" name="矩形 1"/>
            <p:cNvSpPr/>
            <p:nvPr/>
          </p:nvSpPr>
          <p:spPr>
            <a:xfrm>
              <a:off x="629717" y="4399231"/>
              <a:ext cx="3055224" cy="428494"/>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cxnSp>
          <p:nvCxnSpPr>
            <p:cNvPr id="5" name="曲线连接符 4"/>
            <p:cNvCxnSpPr>
              <a:cxnSpLocks/>
            </p:cNvCxnSpPr>
            <p:nvPr/>
          </p:nvCxnSpPr>
          <p:spPr>
            <a:xfrm flipV="1">
              <a:off x="3684941" y="3435930"/>
              <a:ext cx="2670537" cy="1177549"/>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7995786" y="2544662"/>
            <a:ext cx="3556860" cy="849573"/>
            <a:chOff x="8838629" y="2410098"/>
            <a:chExt cx="3919133" cy="936104"/>
          </a:xfrm>
        </p:grpSpPr>
        <p:sp>
          <p:nvSpPr>
            <p:cNvPr id="13" name="矩形 12"/>
            <p:cNvSpPr/>
            <p:nvPr/>
          </p:nvSpPr>
          <p:spPr>
            <a:xfrm>
              <a:off x="8838629" y="2410098"/>
              <a:ext cx="2088232" cy="19831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5" name="矩形 14"/>
            <p:cNvSpPr/>
            <p:nvPr/>
          </p:nvSpPr>
          <p:spPr>
            <a:xfrm>
              <a:off x="10854855" y="3147890"/>
              <a:ext cx="1902907" cy="19831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grpSp>
        <p:nvGrpSpPr>
          <p:cNvPr id="24" name="组合 23"/>
          <p:cNvGrpSpPr/>
          <p:nvPr/>
        </p:nvGrpSpPr>
        <p:grpSpPr>
          <a:xfrm>
            <a:off x="9951759" y="2374209"/>
            <a:ext cx="1843562" cy="840044"/>
            <a:chOff x="10854855" y="2338090"/>
            <a:chExt cx="2031333" cy="925604"/>
          </a:xfrm>
        </p:grpSpPr>
        <p:cxnSp>
          <p:nvCxnSpPr>
            <p:cNvPr id="11" name="直接箭头连接符 10"/>
            <p:cNvCxnSpPr/>
            <p:nvPr/>
          </p:nvCxnSpPr>
          <p:spPr>
            <a:xfrm flipH="1" flipV="1">
              <a:off x="10854855" y="2608410"/>
              <a:ext cx="454238" cy="15240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cxnSpLocks/>
            </p:cNvCxnSpPr>
            <p:nvPr/>
          </p:nvCxnSpPr>
          <p:spPr>
            <a:xfrm>
              <a:off x="11309094" y="2760810"/>
              <a:ext cx="252023" cy="50288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983280" y="2338090"/>
              <a:ext cx="1902908" cy="378830"/>
            </a:xfrm>
            <a:prstGeom prst="rect">
              <a:avLst/>
            </a:prstGeom>
            <a:noFill/>
          </p:spPr>
          <p:txBody>
            <a:bodyPr wrap="square" rtlCol="0">
              <a:spAutoFit/>
            </a:bodyPr>
            <a:lstStyle/>
            <a:p>
              <a:r>
                <a:rPr lang="en-US" altLang="zh-CN" sz="1634" dirty="0"/>
                <a:t>initialization  list</a:t>
              </a:r>
              <a:endParaRPr lang="zh-CN" altLang="en-US" sz="1634" dirty="0"/>
            </a:p>
          </p:txBody>
        </p:sp>
      </p:grpSp>
      <p:sp>
        <p:nvSpPr>
          <p:cNvPr id="17" name="文本框 16">
            <a:extLst>
              <a:ext uri="{FF2B5EF4-FFF2-40B4-BE49-F238E27FC236}">
                <a16:creationId xmlns:a16="http://schemas.microsoft.com/office/drawing/2014/main" id="{24FADD71-DF04-4411-8E71-7FB7CCF7A5B2}"/>
              </a:ext>
            </a:extLst>
          </p:cNvPr>
          <p:cNvSpPr txBox="1"/>
          <p:nvPr/>
        </p:nvSpPr>
        <p:spPr>
          <a:xfrm>
            <a:off x="5895387" y="3993170"/>
            <a:ext cx="6096000" cy="1200329"/>
          </a:xfrm>
          <a:prstGeom prst="rect">
            <a:avLst/>
          </a:prstGeom>
          <a:noFill/>
        </p:spPr>
        <p:txBody>
          <a:bodyPr wrap="square">
            <a:spAutoFit/>
          </a:bodyPr>
          <a:lstStyle/>
          <a:p>
            <a:r>
              <a:rPr lang="en-US" altLang="zh-CN" dirty="0"/>
              <a:t>The member </a:t>
            </a:r>
            <a:r>
              <a:rPr lang="en-US" altLang="zh-CN" b="1" dirty="0"/>
              <a:t>initialization list </a:t>
            </a:r>
            <a:r>
              <a:rPr lang="en-US" altLang="zh-CN" dirty="0"/>
              <a:t>is set off from the parameter list by a colon. It is a comma-separated list in which the value to be assigned the member is placed in parentheses following the member's name. </a:t>
            </a:r>
            <a:endParaRPr lang="zh-CN" altLang="en-US" dirty="0"/>
          </a:p>
        </p:txBody>
      </p:sp>
      <p:sp>
        <p:nvSpPr>
          <p:cNvPr id="18" name="文本框 17">
            <a:extLst>
              <a:ext uri="{FF2B5EF4-FFF2-40B4-BE49-F238E27FC236}">
                <a16:creationId xmlns:a16="http://schemas.microsoft.com/office/drawing/2014/main" id="{5D3394D2-D03F-4203-B7E3-D09487AED346}"/>
              </a:ext>
            </a:extLst>
          </p:cNvPr>
          <p:cNvSpPr txBox="1"/>
          <p:nvPr/>
        </p:nvSpPr>
        <p:spPr>
          <a:xfrm>
            <a:off x="6000272" y="5378960"/>
            <a:ext cx="6096000" cy="646331"/>
          </a:xfrm>
          <a:prstGeom prst="rect">
            <a:avLst/>
          </a:prstGeom>
          <a:noFill/>
        </p:spPr>
        <p:txBody>
          <a:bodyPr wrap="square">
            <a:spAutoFit/>
          </a:bodyPr>
          <a:lstStyle/>
          <a:p>
            <a:r>
              <a:rPr lang="en-US" altLang="zh-CN" dirty="0"/>
              <a:t>The member initialization list is used primarily to pass arguments to </a:t>
            </a:r>
            <a:r>
              <a:rPr lang="en-US" altLang="zh-CN" b="1" dirty="0"/>
              <a:t>member class object </a:t>
            </a:r>
            <a:r>
              <a:rPr lang="en-US" altLang="zh-CN" dirty="0"/>
              <a:t>constructors.</a:t>
            </a:r>
            <a:endParaRPr lang="zh-CN" altLang="en-US" dirty="0"/>
          </a:p>
        </p:txBody>
      </p:sp>
    </p:spTree>
    <p:extLst>
      <p:ext uri="{BB962C8B-B14F-4D97-AF65-F5344CB8AC3E}">
        <p14:creationId xmlns:p14="http://schemas.microsoft.com/office/powerpoint/2010/main" val="136637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31067" y="493800"/>
            <a:ext cx="3184718" cy="539250"/>
          </a:xfrm>
          <a:prstGeom prst="rect">
            <a:avLst/>
          </a:prstGeom>
          <a:noFill/>
        </p:spPr>
        <p:txBody>
          <a:bodyPr wrap="none" rtlCol="0">
            <a:spAutoFit/>
          </a:bodyPr>
          <a:lstStyle/>
          <a:p>
            <a:r>
              <a:rPr lang="en-US" altLang="zh-CN" sz="2904" b="1" dirty="0"/>
              <a:t>Default constructor</a:t>
            </a:r>
            <a:endParaRPr lang="zh-CN" altLang="en-US" sz="2904" b="1" dirty="0"/>
          </a:p>
        </p:txBody>
      </p:sp>
      <p:sp>
        <p:nvSpPr>
          <p:cNvPr id="4" name="TextBox 3"/>
          <p:cNvSpPr txBox="1"/>
          <p:nvPr/>
        </p:nvSpPr>
        <p:spPr>
          <a:xfrm>
            <a:off x="410393" y="1076335"/>
            <a:ext cx="11501917" cy="1432956"/>
          </a:xfrm>
          <a:prstGeom prst="rect">
            <a:avLst/>
          </a:prstGeom>
          <a:noFill/>
        </p:spPr>
        <p:txBody>
          <a:bodyPr wrap="square" rtlCol="0">
            <a:spAutoFit/>
          </a:bodyPr>
          <a:lstStyle/>
          <a:p>
            <a:r>
              <a:rPr lang="en-US" altLang="zh-CN" sz="2178" dirty="0">
                <a:solidFill>
                  <a:prstClr val="black"/>
                </a:solidFill>
              </a:rPr>
              <a:t>    A </a:t>
            </a:r>
            <a:r>
              <a:rPr lang="en-US" altLang="zh-CN" sz="2178" b="1" dirty="0">
                <a:solidFill>
                  <a:prstClr val="black"/>
                </a:solidFill>
              </a:rPr>
              <a:t>default constructor </a:t>
            </a:r>
            <a:r>
              <a:rPr lang="en-US" altLang="zh-CN" sz="2178" dirty="0">
                <a:solidFill>
                  <a:prstClr val="black"/>
                </a:solidFill>
              </a:rPr>
              <a:t>is a constructor that is used to create an object when you don’t provide </a:t>
            </a:r>
          </a:p>
          <a:p>
            <a:r>
              <a:rPr lang="en-US" altLang="zh-CN" sz="2178" dirty="0">
                <a:solidFill>
                  <a:prstClr val="black"/>
                </a:solidFill>
              </a:rPr>
              <a:t>explicit initialization values. If you don not provide any constructors, the compiler will automatically </a:t>
            </a:r>
          </a:p>
          <a:p>
            <a:r>
              <a:rPr lang="en-US" altLang="zh-CN" sz="2178" dirty="0">
                <a:solidFill>
                  <a:prstClr val="black"/>
                </a:solidFill>
              </a:rPr>
              <a:t>supplies a default constructor. It’s an implicit version of a default constructor, and it does nothing.</a:t>
            </a:r>
          </a:p>
          <a:p>
            <a:r>
              <a:rPr lang="en-US" altLang="zh-CN" sz="2178" dirty="0">
                <a:solidFill>
                  <a:prstClr val="black"/>
                </a:solidFill>
              </a:rPr>
              <a:t>There is </a:t>
            </a:r>
            <a:r>
              <a:rPr lang="en-US" altLang="zh-CN" sz="2178" b="1" dirty="0">
                <a:solidFill>
                  <a:prstClr val="black"/>
                </a:solidFill>
              </a:rPr>
              <a:t>only one default constructor </a:t>
            </a:r>
            <a:r>
              <a:rPr lang="en-US" altLang="zh-CN" sz="2178" dirty="0">
                <a:solidFill>
                  <a:prstClr val="black"/>
                </a:solidFill>
              </a:rPr>
              <a:t>in a class. </a:t>
            </a:r>
            <a:endParaRPr lang="zh-CN" altLang="en-US" sz="2178" dirty="0">
              <a:solidFill>
                <a:prstClr val="black"/>
              </a:solidFill>
            </a:endParaRPr>
          </a:p>
        </p:txBody>
      </p:sp>
      <p:sp>
        <p:nvSpPr>
          <p:cNvPr id="5" name="TextBox 4"/>
          <p:cNvSpPr txBox="1"/>
          <p:nvPr/>
        </p:nvSpPr>
        <p:spPr>
          <a:xfrm>
            <a:off x="614058" y="2514075"/>
            <a:ext cx="10867327" cy="762645"/>
          </a:xfrm>
          <a:prstGeom prst="rect">
            <a:avLst/>
          </a:prstGeom>
          <a:noFill/>
        </p:spPr>
        <p:txBody>
          <a:bodyPr wrap="square" rtlCol="0">
            <a:spAutoFit/>
          </a:bodyPr>
          <a:lstStyle/>
          <a:p>
            <a:r>
              <a:rPr lang="en-US" altLang="zh-CN" sz="2178" dirty="0">
                <a:solidFill>
                  <a:prstClr val="black"/>
                </a:solidFill>
              </a:rPr>
              <a:t>    If you define any constructor for a class, the compiler will not provide default constructor. </a:t>
            </a:r>
            <a:r>
              <a:rPr lang="en-US" altLang="zh-CN" sz="2178" b="1" dirty="0">
                <a:solidFill>
                  <a:srgbClr val="00B0F0"/>
                </a:solidFill>
              </a:rPr>
              <a:t>You must define your own default constructor that takes no arguments.</a:t>
            </a:r>
            <a:endParaRPr lang="zh-CN" altLang="en-US" sz="2178" b="1" dirty="0">
              <a:solidFill>
                <a:srgbClr val="00B0F0"/>
              </a:solidFill>
            </a:endParaRPr>
          </a:p>
        </p:txBody>
      </p:sp>
      <p:sp>
        <p:nvSpPr>
          <p:cNvPr id="6" name="TextBox 5"/>
          <p:cNvSpPr txBox="1"/>
          <p:nvPr/>
        </p:nvSpPr>
        <p:spPr>
          <a:xfrm>
            <a:off x="606449" y="3552325"/>
            <a:ext cx="10867327" cy="986167"/>
          </a:xfrm>
          <a:prstGeom prst="rect">
            <a:avLst/>
          </a:prstGeom>
          <a:noFill/>
        </p:spPr>
        <p:txBody>
          <a:bodyPr wrap="square" rtlCol="0">
            <a:spAutoFit/>
          </a:bodyPr>
          <a:lstStyle/>
          <a:p>
            <a:r>
              <a:rPr lang="en-US" altLang="zh-CN" sz="2087" dirty="0">
                <a:solidFill>
                  <a:prstClr val="black"/>
                </a:solidFill>
              </a:rPr>
              <a:t>You can define a default constructor </a:t>
            </a:r>
            <a:r>
              <a:rPr lang="en-US" altLang="zh-CN" sz="2087" b="1" dirty="0">
                <a:solidFill>
                  <a:srgbClr val="00B0F0"/>
                </a:solidFill>
              </a:rPr>
              <a:t>two ways</a:t>
            </a:r>
            <a:r>
              <a:rPr lang="en-US" altLang="zh-CN" sz="2087" dirty="0">
                <a:solidFill>
                  <a:prstClr val="black"/>
                </a:solidFill>
              </a:rPr>
              <a:t>. </a:t>
            </a:r>
            <a:r>
              <a:rPr lang="en-US" altLang="zh-CN" sz="2087" b="1" dirty="0">
                <a:solidFill>
                  <a:srgbClr val="FF0000"/>
                </a:solidFill>
              </a:rPr>
              <a:t>One</a:t>
            </a:r>
            <a:r>
              <a:rPr lang="en-US" altLang="zh-CN" sz="2087" dirty="0">
                <a:solidFill>
                  <a:prstClr val="black"/>
                </a:solidFill>
              </a:rPr>
              <a:t> is to provide default values for all the arguments to the existing constructor:</a:t>
            </a:r>
          </a:p>
          <a:p>
            <a:r>
              <a:rPr lang="en-US" altLang="zh-CN" sz="1634" dirty="0">
                <a:solidFill>
                  <a:prstClr val="black"/>
                </a:solidFill>
              </a:rPr>
              <a:t>                       </a:t>
            </a:r>
            <a:r>
              <a:rPr lang="en-US" altLang="zh-CN" sz="1634" b="1" dirty="0">
                <a:solidFill>
                  <a:srgbClr val="00B0F0"/>
                </a:solidFill>
              </a:rPr>
              <a:t>Box(double </a:t>
            </a:r>
            <a:r>
              <a:rPr lang="en-US" altLang="zh-CN" sz="1634" b="1" dirty="0" err="1">
                <a:solidFill>
                  <a:srgbClr val="00B0F0"/>
                </a:solidFill>
              </a:rPr>
              <a:t>len</a:t>
            </a:r>
            <a:r>
              <a:rPr lang="en-US" altLang="zh-CN" sz="1634" b="1" dirty="0">
                <a:solidFill>
                  <a:srgbClr val="00B0F0"/>
                </a:solidFill>
              </a:rPr>
              <a:t> = 1.0, double </a:t>
            </a:r>
            <a:r>
              <a:rPr lang="en-US" altLang="zh-CN" sz="1634" b="1" dirty="0" err="1">
                <a:solidFill>
                  <a:srgbClr val="00B0F0"/>
                </a:solidFill>
              </a:rPr>
              <a:t>bre</a:t>
            </a:r>
            <a:r>
              <a:rPr lang="en-US" altLang="zh-CN" sz="1634" b="1" dirty="0">
                <a:solidFill>
                  <a:srgbClr val="00B0F0"/>
                </a:solidFill>
              </a:rPr>
              <a:t> = 1.0, double </a:t>
            </a:r>
            <a:r>
              <a:rPr lang="en-US" altLang="zh-CN" sz="1634" b="1" dirty="0" err="1">
                <a:solidFill>
                  <a:srgbClr val="00B0F0"/>
                </a:solidFill>
              </a:rPr>
              <a:t>hei</a:t>
            </a:r>
            <a:r>
              <a:rPr lang="en-US" altLang="zh-CN" sz="1634" b="1" dirty="0">
                <a:solidFill>
                  <a:srgbClr val="00B0F0"/>
                </a:solidFill>
              </a:rPr>
              <a:t> = 1.0);</a:t>
            </a:r>
            <a:endParaRPr lang="zh-CN" altLang="en-US" sz="2087" b="1" dirty="0">
              <a:solidFill>
                <a:srgbClr val="00B0F0"/>
              </a:solidFill>
            </a:endParaRPr>
          </a:p>
        </p:txBody>
      </p:sp>
      <p:sp>
        <p:nvSpPr>
          <p:cNvPr id="7" name="TextBox 6"/>
          <p:cNvSpPr txBox="1"/>
          <p:nvPr/>
        </p:nvSpPr>
        <p:spPr>
          <a:xfrm>
            <a:off x="671801" y="4932092"/>
            <a:ext cx="10867327" cy="664990"/>
          </a:xfrm>
          <a:prstGeom prst="rect">
            <a:avLst/>
          </a:prstGeom>
          <a:noFill/>
        </p:spPr>
        <p:txBody>
          <a:bodyPr wrap="square" rtlCol="0">
            <a:spAutoFit/>
          </a:bodyPr>
          <a:lstStyle/>
          <a:p>
            <a:r>
              <a:rPr lang="en-US" altLang="zh-CN" sz="2087" dirty="0">
                <a:solidFill>
                  <a:prstClr val="black"/>
                </a:solidFill>
              </a:rPr>
              <a:t>The </a:t>
            </a:r>
            <a:r>
              <a:rPr lang="en-US" altLang="zh-CN" sz="2087" b="1" dirty="0">
                <a:solidFill>
                  <a:srgbClr val="FF0000"/>
                </a:solidFill>
              </a:rPr>
              <a:t>second</a:t>
            </a:r>
            <a:r>
              <a:rPr lang="en-US" altLang="zh-CN" sz="2087" dirty="0">
                <a:solidFill>
                  <a:prstClr val="black"/>
                </a:solidFill>
              </a:rPr>
              <a:t> is to use function overloading to define a second constructor that has no arguments:</a:t>
            </a:r>
          </a:p>
          <a:p>
            <a:r>
              <a:rPr lang="en-US" altLang="zh-CN" sz="1634" b="1" dirty="0">
                <a:solidFill>
                  <a:srgbClr val="00B0F0"/>
                </a:solidFill>
              </a:rPr>
              <a:t>                               Box( );</a:t>
            </a:r>
            <a:endParaRPr lang="zh-CN" altLang="en-US" sz="2087" b="1" dirty="0">
              <a:solidFill>
                <a:srgbClr val="00B0F0"/>
              </a:solidFill>
            </a:endParaRPr>
          </a:p>
        </p:txBody>
      </p:sp>
      <p:sp>
        <p:nvSpPr>
          <p:cNvPr id="8" name="TextBox 6">
            <a:extLst>
              <a:ext uri="{FF2B5EF4-FFF2-40B4-BE49-F238E27FC236}">
                <a16:creationId xmlns:a16="http://schemas.microsoft.com/office/drawing/2014/main" id="{29378432-8611-4812-8824-47EFAC950CBA}"/>
              </a:ext>
            </a:extLst>
          </p:cNvPr>
          <p:cNvSpPr txBox="1"/>
          <p:nvPr/>
        </p:nvSpPr>
        <p:spPr>
          <a:xfrm>
            <a:off x="606449" y="6030160"/>
            <a:ext cx="10867327" cy="413511"/>
          </a:xfrm>
          <a:prstGeom prst="rect">
            <a:avLst/>
          </a:prstGeom>
          <a:noFill/>
        </p:spPr>
        <p:txBody>
          <a:bodyPr wrap="square" rtlCol="0">
            <a:spAutoFit/>
          </a:bodyPr>
          <a:lstStyle/>
          <a:p>
            <a:r>
              <a:rPr lang="en-US" altLang="zh-CN" sz="2087" b="1" dirty="0">
                <a:solidFill>
                  <a:srgbClr val="FF0000"/>
                </a:solidFill>
              </a:rPr>
              <a:t>NOTE: </a:t>
            </a:r>
            <a:r>
              <a:rPr lang="en-US" altLang="zh-CN" sz="2087" dirty="0">
                <a:solidFill>
                  <a:prstClr val="black"/>
                </a:solidFill>
              </a:rPr>
              <a:t>You can have </a:t>
            </a:r>
            <a:r>
              <a:rPr lang="en-US" altLang="zh-CN" sz="2087" b="1" dirty="0">
                <a:solidFill>
                  <a:srgbClr val="FF0000"/>
                </a:solidFill>
              </a:rPr>
              <a:t>only one default constructor</a:t>
            </a:r>
            <a:r>
              <a:rPr lang="en-US" altLang="zh-CN" sz="2087" dirty="0">
                <a:solidFill>
                  <a:prstClr val="black"/>
                </a:solidFill>
              </a:rPr>
              <a:t>, so be sure that you don’t do both.                             </a:t>
            </a:r>
            <a:endParaRPr lang="zh-CN" altLang="en-US" sz="2087" dirty="0">
              <a:solidFill>
                <a:prstClr val="black"/>
              </a:solidFill>
            </a:endParaRPr>
          </a:p>
        </p:txBody>
      </p:sp>
    </p:spTree>
    <p:extLst>
      <p:ext uri="{BB962C8B-B14F-4D97-AF65-F5344CB8AC3E}">
        <p14:creationId xmlns:p14="http://schemas.microsoft.com/office/powerpoint/2010/main" val="180547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28888188-B178-4E85-A90D-388DC382C22C}"/>
              </a:ext>
            </a:extLst>
          </p:cNvPr>
          <p:cNvPicPr>
            <a:picLocks noChangeAspect="1"/>
          </p:cNvPicPr>
          <p:nvPr/>
        </p:nvPicPr>
        <p:blipFill>
          <a:blip r:embed="rId2"/>
          <a:stretch>
            <a:fillRect/>
          </a:stretch>
        </p:blipFill>
        <p:spPr>
          <a:xfrm>
            <a:off x="936481" y="4145918"/>
            <a:ext cx="9025525" cy="1001557"/>
          </a:xfrm>
          <a:prstGeom prst="rect">
            <a:avLst/>
          </a:prstGeom>
        </p:spPr>
      </p:pic>
      <p:sp>
        <p:nvSpPr>
          <p:cNvPr id="3" name="TextBox 2"/>
          <p:cNvSpPr txBox="1"/>
          <p:nvPr/>
        </p:nvSpPr>
        <p:spPr>
          <a:xfrm>
            <a:off x="1354303" y="506132"/>
            <a:ext cx="2679323" cy="539250"/>
          </a:xfrm>
          <a:prstGeom prst="rect">
            <a:avLst/>
          </a:prstGeom>
          <a:noFill/>
        </p:spPr>
        <p:txBody>
          <a:bodyPr wrap="none" rtlCol="0">
            <a:spAutoFit/>
          </a:bodyPr>
          <a:lstStyle/>
          <a:p>
            <a:r>
              <a:rPr lang="en-US" altLang="zh-CN" sz="2904" b="1" dirty="0">
                <a:solidFill>
                  <a:prstClr val="black"/>
                </a:solidFill>
              </a:rPr>
              <a:t>Creating objects</a:t>
            </a:r>
            <a:endParaRPr lang="zh-CN" altLang="en-US" sz="2904" b="1" dirty="0">
              <a:solidFill>
                <a:prstClr val="black"/>
              </a:solidFill>
            </a:endParaRPr>
          </a:p>
        </p:txBody>
      </p:sp>
      <p:sp>
        <p:nvSpPr>
          <p:cNvPr id="4" name="TextBox 3"/>
          <p:cNvSpPr txBox="1"/>
          <p:nvPr/>
        </p:nvSpPr>
        <p:spPr>
          <a:xfrm>
            <a:off x="475745" y="1272391"/>
            <a:ext cx="11393526" cy="830997"/>
          </a:xfrm>
          <a:prstGeom prst="rect">
            <a:avLst/>
          </a:prstGeom>
          <a:noFill/>
        </p:spPr>
        <p:txBody>
          <a:bodyPr wrap="square" rtlCol="0">
            <a:spAutoFit/>
          </a:bodyPr>
          <a:lstStyle/>
          <a:p>
            <a:r>
              <a:rPr lang="en-US" altLang="zh-CN" sz="2400" dirty="0">
                <a:solidFill>
                  <a:prstClr val="black"/>
                </a:solidFill>
              </a:rPr>
              <a:t>    When you create an object, the constructor will be invoked automatically. If you define default constructor, you can declare object variables without initializing them explicitly.  </a:t>
            </a:r>
            <a:endParaRPr lang="zh-CN" altLang="en-US" sz="2400" dirty="0">
              <a:solidFill>
                <a:prstClr val="black"/>
              </a:solidFill>
            </a:endParaRPr>
          </a:p>
        </p:txBody>
      </p:sp>
      <p:sp>
        <p:nvSpPr>
          <p:cNvPr id="5" name="TextBox 4"/>
          <p:cNvSpPr txBox="1"/>
          <p:nvPr/>
        </p:nvSpPr>
        <p:spPr>
          <a:xfrm>
            <a:off x="662336" y="3485704"/>
            <a:ext cx="10867327" cy="461665"/>
          </a:xfrm>
          <a:prstGeom prst="rect">
            <a:avLst/>
          </a:prstGeom>
          <a:noFill/>
        </p:spPr>
        <p:txBody>
          <a:bodyPr wrap="square" rtlCol="0">
            <a:spAutoFit/>
          </a:bodyPr>
          <a:lstStyle/>
          <a:p>
            <a:r>
              <a:rPr lang="en-US" altLang="zh-CN" sz="2400" dirty="0">
                <a:solidFill>
                  <a:prstClr val="black"/>
                </a:solidFill>
              </a:rPr>
              <a:t>You shouldn’t be misled by implicit form of the </a:t>
            </a:r>
            <a:r>
              <a:rPr lang="en-US" altLang="zh-CN" sz="2400" dirty="0" err="1">
                <a:solidFill>
                  <a:prstClr val="black"/>
                </a:solidFill>
              </a:rPr>
              <a:t>nondefault</a:t>
            </a:r>
            <a:r>
              <a:rPr lang="en-US" altLang="zh-CN" sz="2400" dirty="0">
                <a:solidFill>
                  <a:prstClr val="black"/>
                </a:solidFill>
              </a:rPr>
              <a:t> constructor.</a:t>
            </a:r>
            <a:endParaRPr lang="zh-CN" altLang="en-US" sz="2400" dirty="0">
              <a:solidFill>
                <a:prstClr val="black"/>
              </a:solidFill>
            </a:endParaRPr>
          </a:p>
        </p:txBody>
      </p:sp>
      <p:grpSp>
        <p:nvGrpSpPr>
          <p:cNvPr id="8" name="组合 7"/>
          <p:cNvGrpSpPr/>
          <p:nvPr/>
        </p:nvGrpSpPr>
        <p:grpSpPr>
          <a:xfrm>
            <a:off x="985829" y="4478527"/>
            <a:ext cx="5990543" cy="911306"/>
            <a:chOff x="1284481" y="5097172"/>
            <a:chExt cx="6600691" cy="1004124"/>
          </a:xfrm>
        </p:grpSpPr>
        <p:sp>
          <p:nvSpPr>
            <p:cNvPr id="9" name="矩形 8"/>
            <p:cNvSpPr/>
            <p:nvPr/>
          </p:nvSpPr>
          <p:spPr>
            <a:xfrm>
              <a:off x="1284481" y="5097172"/>
              <a:ext cx="2297564" cy="3264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10" name="组合 9"/>
            <p:cNvGrpSpPr/>
            <p:nvPr/>
          </p:nvGrpSpPr>
          <p:grpSpPr>
            <a:xfrm>
              <a:off x="3238251" y="5435014"/>
              <a:ext cx="4646921" cy="666282"/>
              <a:chOff x="1149597" y="4875267"/>
              <a:chExt cx="4646921" cy="666282"/>
            </a:xfrm>
          </p:grpSpPr>
          <p:cxnSp>
            <p:nvCxnSpPr>
              <p:cNvPr id="11" name="直接箭头连接符 10"/>
              <p:cNvCxnSpPr/>
              <p:nvPr/>
            </p:nvCxnSpPr>
            <p:spPr>
              <a:xfrm flipH="1" flipV="1">
                <a:off x="1149597" y="4875267"/>
                <a:ext cx="343794" cy="23674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49597" y="5162719"/>
                <a:ext cx="4646921" cy="378830"/>
              </a:xfrm>
              <a:prstGeom prst="rect">
                <a:avLst/>
              </a:prstGeom>
              <a:noFill/>
            </p:spPr>
            <p:txBody>
              <a:bodyPr wrap="none" rtlCol="0">
                <a:spAutoFit/>
              </a:bodyPr>
              <a:lstStyle/>
              <a:p>
                <a:r>
                  <a:rPr lang="en-US" altLang="zh-CN" sz="1634" dirty="0">
                    <a:solidFill>
                      <a:srgbClr val="FF0000"/>
                    </a:solidFill>
                  </a:rPr>
                  <a:t>second() is a function that returns a Box object.</a:t>
                </a:r>
                <a:endParaRPr lang="zh-CN" altLang="en-US" sz="1634" dirty="0">
                  <a:solidFill>
                    <a:srgbClr val="FF0000"/>
                  </a:solidFill>
                </a:endParaRPr>
              </a:p>
            </p:txBody>
          </p:sp>
        </p:grpSp>
      </p:grpSp>
      <p:sp>
        <p:nvSpPr>
          <p:cNvPr id="14" name="TextBox 13"/>
          <p:cNvSpPr txBox="1"/>
          <p:nvPr/>
        </p:nvSpPr>
        <p:spPr>
          <a:xfrm>
            <a:off x="774254" y="5652200"/>
            <a:ext cx="10867327" cy="461665"/>
          </a:xfrm>
          <a:prstGeom prst="rect">
            <a:avLst/>
          </a:prstGeom>
          <a:noFill/>
        </p:spPr>
        <p:txBody>
          <a:bodyPr wrap="square" rtlCol="0">
            <a:spAutoFit/>
          </a:bodyPr>
          <a:lstStyle/>
          <a:p>
            <a:r>
              <a:rPr lang="en-US" altLang="zh-CN" sz="2400" dirty="0">
                <a:solidFill>
                  <a:prstClr val="black"/>
                </a:solidFill>
              </a:rPr>
              <a:t>When you implicitly call the default constructor, do not use parentheses.</a:t>
            </a:r>
            <a:endParaRPr lang="zh-CN" altLang="en-US" sz="2400" dirty="0">
              <a:solidFill>
                <a:prstClr val="black"/>
              </a:solidFill>
            </a:endParaRPr>
          </a:p>
        </p:txBody>
      </p:sp>
      <p:pic>
        <p:nvPicPr>
          <p:cNvPr id="13" name="图片 12">
            <a:extLst>
              <a:ext uri="{FF2B5EF4-FFF2-40B4-BE49-F238E27FC236}">
                <a16:creationId xmlns:a16="http://schemas.microsoft.com/office/drawing/2014/main" id="{BEED5A50-1B9E-45AF-BCFF-DC146BF9B622}"/>
              </a:ext>
            </a:extLst>
          </p:cNvPr>
          <p:cNvPicPr>
            <a:picLocks noChangeAspect="1"/>
          </p:cNvPicPr>
          <p:nvPr/>
        </p:nvPicPr>
        <p:blipFill>
          <a:blip r:embed="rId3"/>
          <a:stretch>
            <a:fillRect/>
          </a:stretch>
        </p:blipFill>
        <p:spPr>
          <a:xfrm>
            <a:off x="1017485" y="2312833"/>
            <a:ext cx="8191997" cy="974322"/>
          </a:xfrm>
          <a:prstGeom prst="rect">
            <a:avLst/>
          </a:prstGeom>
        </p:spPr>
      </p:pic>
    </p:spTree>
    <p:extLst>
      <p:ext uri="{BB962C8B-B14F-4D97-AF65-F5344CB8AC3E}">
        <p14:creationId xmlns:p14="http://schemas.microsoft.com/office/powerpoint/2010/main" val="98902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TotalTime>
  <Words>1285</Words>
  <Application>Microsoft Office PowerPoint</Application>
  <PresentationFormat>宽屏</PresentationFormat>
  <Paragraphs>96</Paragraphs>
  <Slides>17</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Arial</vt:lpstr>
      <vt:lpstr>Calibri</vt:lpstr>
      <vt:lpstr>Franklin Gothic Demi</vt:lpstr>
      <vt:lpstr>Franklin Gothic Medium</vt:lpstr>
      <vt:lpstr>Wingdings</vt:lpstr>
      <vt:lpstr>Office 主题</vt:lpstr>
      <vt:lpstr>C/C++ Program Design</vt:lpstr>
      <vt:lpstr>Class</vt:lpstr>
      <vt:lpstr> Define and implement a class</vt:lpstr>
      <vt:lpstr>Define and implement a class</vt:lpstr>
      <vt:lpstr>Class Constructors and Destructors</vt:lpstr>
      <vt:lpstr>PowerPoint 演示文稿</vt:lpstr>
      <vt:lpstr>PowerPoint 演示文稿</vt:lpstr>
      <vt:lpstr>PowerPoint 演示文稿</vt:lpstr>
      <vt:lpstr>PowerPoint 演示文稿</vt:lpstr>
      <vt:lpstr>PowerPoint 演示文稿</vt:lpstr>
      <vt:lpstr>const member variables and member functions</vt:lpstr>
      <vt:lpstr>const member variables and member functions</vt:lpstr>
      <vt:lpstr>const member variables and member functions</vt:lpstr>
      <vt:lpstr>const member variables and member functions</vt:lpstr>
      <vt:lpstr>this pointer</vt:lpstr>
      <vt:lpstr>Exercise:</vt:lpstr>
      <vt:lpstr>Exercise:</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maydlee@163.com</cp:lastModifiedBy>
  <cp:revision>717</cp:revision>
  <dcterms:created xsi:type="dcterms:W3CDTF">2020-09-05T08:11:00Z</dcterms:created>
  <dcterms:modified xsi:type="dcterms:W3CDTF">2021-11-05T01:35:21Z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2052-11.1.0.11045</vt:lpwstr>
  </property>
</Properties>
</file>