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0"/>
  </p:notesMasterIdLst>
  <p:sldIdLst>
    <p:sldId id="256" r:id="rId4"/>
    <p:sldId id="477" r:id="rId5"/>
    <p:sldId id="577" r:id="rId6"/>
    <p:sldId id="578" r:id="rId7"/>
    <p:sldId id="594" r:id="rId8"/>
    <p:sldId id="595" r:id="rId9"/>
    <p:sldId id="611" r:id="rId10"/>
    <p:sldId id="627" r:id="rId11"/>
    <p:sldId id="628" r:id="rId12"/>
    <p:sldId id="629" r:id="rId13"/>
    <p:sldId id="630" r:id="rId14"/>
    <p:sldId id="631" r:id="rId15"/>
    <p:sldId id="633" r:id="rId16"/>
    <p:sldId id="636" r:id="rId17"/>
    <p:sldId id="478" r:id="rId18"/>
    <p:sldId id="435" r:id="rId19"/>
    <p:sldId id="436" r:id="rId21"/>
    <p:sldId id="437" r:id="rId22"/>
    <p:sldId id="438" r:id="rId23"/>
    <p:sldId id="491" r:id="rId24"/>
    <p:sldId id="568" r:id="rId25"/>
    <p:sldId id="569" r:id="rId26"/>
    <p:sldId id="442" r:id="rId27"/>
    <p:sldId id="443" r:id="rId28"/>
    <p:sldId id="570" r:id="rId29"/>
    <p:sldId id="486" r:id="rId30"/>
    <p:sldId id="571" r:id="rId31"/>
    <p:sldId id="446" r:id="rId32"/>
    <p:sldId id="572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56" autoAdjust="0"/>
    <p:restoredTop sz="94660"/>
  </p:normalViewPr>
  <p:slideViewPr>
    <p:cSldViewPr snapToGrid="0">
      <p:cViewPr varScale="1">
        <p:scale>
          <a:sx n="82" d="100"/>
          <a:sy n="82" d="100"/>
        </p:scale>
        <p:origin x="2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brilliant.org/wiki/karatsuba-algorith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hyperlink" Target="https://www.qt.io/hom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2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9.wmf"/><Relationship Id="rId11" Type="http://schemas.openxmlformats.org/officeDocument/2006/relationships/notesSlide" Target="../notesSlides/notesSlide3.xml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0.bin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14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1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18.bin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3, </a:t>
            </a:r>
            <a:r>
              <a:rPr lang="en-US" altLang="zh-CN" sz="3600" dirty="0">
                <a:latin typeface="Franklin Gothic Medium" panose="020B0603020102020204" pitchFamily="34" charset="0"/>
              </a:rPr>
              <a:t>Loops and Branching Statements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廖琪梅，</a:t>
            </a:r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王大兴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Making a calculator: </a:t>
            </a:r>
            <a:r>
              <a:rPr lang="en-US" altLang="zh-CN">
                <a:sym typeface="+mn-ea"/>
              </a:rPr>
              <a:t>Performance issue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How to do multiplycations with reversely arranged array?</a:t>
            </a:r>
            <a:endParaRPr lang="en-US" altLang="zh-CN"/>
          </a:p>
          <a:p>
            <a:r>
              <a:rPr lang="en-US" altLang="zh-CN"/>
              <a:t>Suppose a and b both have length n, the following code takes O(n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416175" y="2639060"/>
            <a:ext cx="6212840" cy="39516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416175" y="2639060"/>
            <a:ext cx="611886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for ( int i = 0; i &lt; a_size; ++ i ) {</a:t>
            </a:r>
            <a:endParaRPr lang="en-US" altLang="zh-CN" sz="2800"/>
          </a:p>
          <a:p>
            <a:r>
              <a:rPr lang="en-US" altLang="zh-CN" sz="2800"/>
              <a:t>        for( int j = 0; j &lt; b_size; ++ j ) {</a:t>
            </a:r>
            <a:endParaRPr lang="en-US" altLang="zh-CN" sz="2800"/>
          </a:p>
          <a:p>
            <a:r>
              <a:rPr lang="en-US" altLang="zh-CN" sz="2800"/>
              <a:t>                c[i+j] += a[i]*b[j];</a:t>
            </a:r>
            <a:endParaRPr lang="en-US" altLang="zh-CN" sz="2800"/>
          </a:p>
          <a:p>
            <a:r>
              <a:rPr lang="en-US" altLang="zh-CN" sz="2800"/>
              <a:t>                if( c[i+j] &gt;= 10 ) {</a:t>
            </a:r>
            <a:endParaRPr lang="en-US" altLang="zh-CN" sz="2800"/>
          </a:p>
          <a:p>
            <a:r>
              <a:rPr lang="en-US" altLang="zh-CN" sz="2800"/>
              <a:t>                        c[i+j+1] += c[i+j]/10;</a:t>
            </a:r>
            <a:endParaRPr lang="en-US" altLang="zh-CN" sz="2800"/>
          </a:p>
          <a:p>
            <a:r>
              <a:rPr lang="en-US" altLang="zh-CN" sz="2800"/>
              <a:t>                        c[i+j] = c[i+j] % 10;</a:t>
            </a:r>
            <a:endParaRPr lang="en-US" altLang="zh-CN" sz="2800"/>
          </a:p>
          <a:p>
            <a:r>
              <a:rPr lang="en-US" altLang="zh-CN" sz="2800"/>
              <a:t>                }</a:t>
            </a:r>
            <a:endParaRPr lang="en-US" altLang="zh-CN" sz="2800"/>
          </a:p>
          <a:p>
            <a:r>
              <a:rPr lang="en-US" altLang="zh-CN" sz="2800"/>
              <a:t>        }</a:t>
            </a:r>
            <a:endParaRPr lang="en-US" altLang="zh-CN" sz="2800"/>
          </a:p>
          <a:p>
            <a:r>
              <a:rPr lang="en-US" altLang="zh-CN" sz="2800"/>
              <a:t>}</a:t>
            </a:r>
            <a:endParaRPr lang="en-US" altLang="zh-CN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Making a calculator: Performance issue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How to do multiplycations with reversely arranged array?</a:t>
            </a:r>
            <a:endParaRPr lang="en-US" altLang="zh-CN">
              <a:sym typeface="+mn-ea"/>
            </a:endParaRPr>
          </a:p>
          <a:p>
            <a:r>
              <a:rPr lang="en-US" altLang="zh-CN"/>
              <a:t>Karatsuba algorithm has running time about Θ(n</a:t>
            </a:r>
            <a:r>
              <a:rPr lang="en-US" altLang="zh-CN" baseline="30000"/>
              <a:t>1.585</a:t>
            </a:r>
            <a:r>
              <a:rPr lang="en-US" altLang="zh-CN"/>
              <a:t>) for large array.</a:t>
            </a:r>
            <a:endParaRPr lang="en-US" altLang="zh-CN"/>
          </a:p>
          <a:p>
            <a:r>
              <a:rPr lang="en-US" altLang="zh-CN">
                <a:hlinkClick r:id="rId1" action="ppaction://hlinkfile"/>
              </a:rPr>
              <a:t>https://brilliant.org/wiki/karatsuba-algorithm/</a:t>
            </a:r>
            <a:endParaRPr lang="en-US" altLang="zh-CN">
              <a:hlinkClick r:id="rId1" action="ppaction://hlinkfile"/>
            </a:endParaRPr>
          </a:p>
          <a:p>
            <a:endParaRPr lang="en-US" altLang="zh-CN"/>
          </a:p>
          <a:p>
            <a:r>
              <a:rPr lang="en-US" altLang="zh-CN"/>
              <a:t>For larger array, you may choose Toom Cook algorithm.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Making a calculator: </a:t>
            </a:r>
            <a:r>
              <a:rPr lang="en-US" altLang="zh-CN">
                <a:sym typeface="+mn-ea"/>
              </a:rPr>
              <a:t>User interface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You may want to use some </a:t>
            </a:r>
            <a:r>
              <a:rPr lang="en-US" altLang="zh-CN"/>
              <a:t>GUI framework for better look.</a:t>
            </a:r>
            <a:endParaRPr lang="en-US" altLang="zh-CN"/>
          </a:p>
          <a:p>
            <a:r>
              <a:rPr lang="en-US" altLang="zh-CN"/>
              <a:t>Possible choice: </a:t>
            </a:r>
            <a:r>
              <a:rPr lang="en-US" altLang="zh-CN">
                <a:hlinkClick r:id="rId1" action="ppaction://hlinkfile"/>
              </a:rPr>
              <a:t>https://www.qt.io/home</a:t>
            </a:r>
            <a:endParaRPr lang="en-US" altLang="zh-CN">
              <a:hlinkClick r:id="rId1" action="ppaction://hlinkfile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Or if you use command line: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135" y="3971925"/>
            <a:ext cx="4114165" cy="139954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31900" y="3471545"/>
            <a:ext cx="4391025" cy="28790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74445" y="3479800"/>
            <a:ext cx="472757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int main() {</a:t>
            </a:r>
            <a:endParaRPr lang="zh-CN" altLang="en-US"/>
          </a:p>
          <a:p>
            <a:r>
              <a:rPr lang="zh-CN" altLang="en-US"/>
              <a:t>    char a[20];</a:t>
            </a:r>
            <a:endParaRPr lang="zh-CN" altLang="en-US"/>
          </a:p>
          <a:p>
            <a:r>
              <a:rPr lang="zh-CN" altLang="en-US"/>
              <a:t>    char b[20];</a:t>
            </a:r>
            <a:endParaRPr lang="zh-CN" altLang="en-US"/>
          </a:p>
          <a:p>
            <a:r>
              <a:rPr lang="zh-CN" altLang="en-US"/>
              <a:t>    cout&lt;&lt;"Input the first number:"&lt;&lt;endl;</a:t>
            </a:r>
            <a:endParaRPr lang="zh-CN" altLang="en-US"/>
          </a:p>
          <a:p>
            <a:r>
              <a:rPr lang="zh-CN" altLang="en-US"/>
              <a:t>    cin&gt;&gt;a;</a:t>
            </a:r>
            <a:endParaRPr lang="zh-CN" altLang="en-US"/>
          </a:p>
          <a:p>
            <a:r>
              <a:rPr lang="zh-CN" altLang="en-US"/>
              <a:t>    cout&lt;&lt;"Input the second number:"&lt;&lt;endl;</a:t>
            </a:r>
            <a:endParaRPr lang="zh-CN" altLang="en-US"/>
          </a:p>
          <a:p>
            <a:r>
              <a:rPr lang="zh-CN" altLang="en-US"/>
              <a:t>    cin&gt;&gt;b;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Making a calculator: </a:t>
            </a:r>
            <a:r>
              <a:rPr lang="en-US" altLang="zh-CN">
                <a:sym typeface="+mn-ea"/>
              </a:rPr>
              <a:t>User interface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Or if you use command line: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r>
              <a:rPr lang="en-US" altLang="zh-CN"/>
              <a:t>How to deal with unexpected input?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163320" y="3170555"/>
            <a:ext cx="4391025" cy="28790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63320" y="3188335"/>
            <a:ext cx="472757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int main() {</a:t>
            </a:r>
            <a:endParaRPr lang="zh-CN" altLang="en-US"/>
          </a:p>
          <a:p>
            <a:r>
              <a:rPr lang="zh-CN" altLang="en-US"/>
              <a:t>    char a[20];</a:t>
            </a:r>
            <a:endParaRPr lang="zh-CN" altLang="en-US"/>
          </a:p>
          <a:p>
            <a:r>
              <a:rPr lang="zh-CN" altLang="en-US"/>
              <a:t>    char b[20];</a:t>
            </a:r>
            <a:endParaRPr lang="zh-CN" altLang="en-US"/>
          </a:p>
          <a:p>
            <a:r>
              <a:rPr lang="zh-CN" altLang="en-US"/>
              <a:t>    cout&lt;&lt;"Input the first number:"&lt;&lt;endl;</a:t>
            </a:r>
            <a:endParaRPr lang="zh-CN" altLang="en-US"/>
          </a:p>
          <a:p>
            <a:r>
              <a:rPr lang="zh-CN" altLang="en-US"/>
              <a:t>    cin&gt;&gt;a;</a:t>
            </a:r>
            <a:endParaRPr lang="zh-CN" altLang="en-US"/>
          </a:p>
          <a:p>
            <a:r>
              <a:rPr lang="zh-CN" altLang="en-US"/>
              <a:t>    cout&lt;&lt;"Input the second number:"&lt;&lt;endl;</a:t>
            </a:r>
            <a:endParaRPr lang="zh-CN" altLang="en-US"/>
          </a:p>
          <a:p>
            <a:r>
              <a:rPr lang="zh-CN" altLang="en-US"/>
              <a:t>    cin&gt;&gt;b;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4680" y="3170555"/>
            <a:ext cx="6353175" cy="133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Making a calculator: </a:t>
            </a:r>
            <a:r>
              <a:rPr lang="en-US" altLang="zh-CN">
                <a:sym typeface="+mn-ea"/>
              </a:rPr>
              <a:t>User interface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How to deal with unexpected input?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068705" y="1998345"/>
            <a:ext cx="4391025" cy="296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68705" y="1998345"/>
            <a:ext cx="472757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#include &lt;iostream&gt;</a:t>
            </a:r>
            <a:endParaRPr lang="zh-CN" altLang="en-US"/>
          </a:p>
          <a:p>
            <a:r>
              <a:rPr lang="zh-CN" altLang="en-US"/>
              <a:t>#include &lt;iomanip&gt;</a:t>
            </a:r>
            <a:endParaRPr lang="zh-CN" altLang="en-US"/>
          </a:p>
          <a:p>
            <a:r>
              <a:rPr lang="zh-CN" altLang="en-US"/>
              <a:t>using namespace std;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 {</a:t>
            </a:r>
            <a:endParaRPr lang="zh-CN" altLang="en-US"/>
          </a:p>
          <a:p>
            <a:r>
              <a:rPr lang="zh-CN" altLang="en-US"/>
              <a:t>    char a[20];</a:t>
            </a:r>
            <a:endParaRPr lang="zh-CN" altLang="en-US"/>
          </a:p>
          <a:p>
            <a:r>
              <a:rPr lang="zh-CN" altLang="en-US"/>
              <a:t>    cout&lt;&lt;"Input the first number:"&lt;&lt;endl;</a:t>
            </a:r>
            <a:endParaRPr lang="zh-CN" altLang="en-US"/>
          </a:p>
          <a:p>
            <a:r>
              <a:rPr lang="zh-CN" altLang="en-US"/>
              <a:t>    cin &gt;&gt; setw(20) &gt;&gt; a;</a:t>
            </a:r>
            <a:endParaRPr lang="zh-CN" altLang="en-US"/>
          </a:p>
          <a:p>
            <a:r>
              <a:rPr lang="zh-CN" altLang="en-US"/>
              <a:t>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6280" y="2465705"/>
            <a:ext cx="4980305" cy="17621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ym typeface="+mn-ea"/>
              </a:rPr>
              <a:t>Makefile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670863" y="1675464"/>
            <a:ext cx="3513180" cy="612239"/>
          </a:xfrm>
          <a:prstGeom prst="rect">
            <a:avLst/>
          </a:prstGeom>
          <a:noFill/>
        </p:spPr>
        <p:txBody>
          <a:bodyPr wrap="none" lIns="118637" tIns="59319" rIns="118637" bIns="59319" rtlCol="0">
            <a:spAutoFit/>
          </a:bodyPr>
          <a:lstStyle/>
          <a:p>
            <a:pPr defTabSz="1186180"/>
            <a:r>
              <a:rPr lang="en-US" altLang="zh-CN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What is a </a:t>
            </a:r>
            <a:r>
              <a:rPr lang="en-US" altLang="zh-CN" sz="32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r>
              <a:rPr lang="en-US" altLang="zh-CN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?</a:t>
            </a:r>
            <a:endParaRPr lang="zh-CN" altLang="en-US" sz="3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751481" y="2561256"/>
            <a:ext cx="10642660" cy="1597124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defTabSz="1186180"/>
            <a:r>
              <a:rPr lang="en-US" altLang="zh-CN" sz="2400" b="1" dirty="0" err="1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is a tool to simplify or to organize for compilation. </a:t>
            </a:r>
            <a:r>
              <a:rPr lang="en-US" altLang="zh-CN" sz="2400" b="1" dirty="0" err="1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r>
              <a:rPr lang="en-US" altLang="zh-CN" sz="24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 is a</a:t>
            </a:r>
            <a:endParaRPr lang="en-US" altLang="zh-CN" sz="2400" b="1" dirty="0">
              <a:solidFill>
                <a:srgbClr val="00B0F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1186180"/>
            <a:r>
              <a:rPr lang="en-US" altLang="zh-CN" sz="24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set of commands with variable names and targets .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You can compile your</a:t>
            </a:r>
            <a:endParaRPr lang="en-US" altLang="zh-CN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118618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project(program) or only compile the update files in the  project by using </a:t>
            </a:r>
            <a:endParaRPr lang="en-US" altLang="zh-CN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1186180"/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.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13" y="274271"/>
            <a:ext cx="6798670" cy="541599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defTabSz="1076960"/>
            <a:r>
              <a:rPr lang="en-US" altLang="zh-CN" sz="28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Suppose we have four source files as follows:</a:t>
            </a:r>
            <a:endParaRPr lang="zh-CN" altLang="en-US" sz="2815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464" y="4016954"/>
            <a:ext cx="3188783" cy="91459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00" y="1011855"/>
            <a:ext cx="4365706" cy="274378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96" y="4016954"/>
            <a:ext cx="4518212" cy="248873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301109" y="5127535"/>
            <a:ext cx="6367398" cy="778779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defTabSz="1076960"/>
            <a:r>
              <a:rPr lang="en-US" altLang="zh-CN" sz="217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Normally, you can compile these files  by the following</a:t>
            </a:r>
            <a:endParaRPr lang="en-US" altLang="zh-CN" sz="2175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1076960"/>
            <a:r>
              <a:rPr lang="en-US" altLang="zh-CN" sz="217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command:</a:t>
            </a:r>
            <a:endParaRPr lang="zh-CN" altLang="en-US" sz="2175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30" y="6042130"/>
            <a:ext cx="5497925" cy="32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35" y="881198"/>
            <a:ext cx="6209713" cy="3072673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7724" y="1325656"/>
            <a:ext cx="9596551" cy="1216719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How about if there are hundreds of files need to compile? Do you think it is</a:t>
            </a:r>
            <a:endParaRPr lang="en-US" altLang="zh-CN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comfortable to write g++ or </a:t>
            </a:r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gcc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compilation command by mentioning  all</a:t>
            </a:r>
            <a:endParaRPr lang="en-US" altLang="zh-CN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these hundreds file names? Now you can choose </a:t>
            </a:r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.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6688" y="3037806"/>
            <a:ext cx="9988133" cy="1586051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The name of </a:t>
            </a:r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must be either </a:t>
            </a:r>
            <a:r>
              <a:rPr lang="en-US" altLang="zh-CN" sz="2400" b="1" dirty="0" err="1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or </a:t>
            </a:r>
            <a:r>
              <a:rPr lang="en-US" altLang="zh-CN" sz="2400" b="1" dirty="0" err="1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 without extension.</a:t>
            </a:r>
            <a:endParaRPr lang="en-US" altLang="zh-CN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You can write </a:t>
            </a:r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in any text editor. A rule of </a:t>
            </a:r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including three</a:t>
            </a:r>
            <a:endParaRPr lang="en-US" altLang="zh-CN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elements: </a:t>
            </a:r>
            <a:r>
              <a:rPr lang="en-US" altLang="zh-CN" sz="24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targets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, </a:t>
            </a:r>
            <a:r>
              <a:rPr lang="en-US" altLang="zh-CN" sz="24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prerequisites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and </a:t>
            </a:r>
            <a:r>
              <a:rPr lang="en-US" altLang="zh-CN" sz="24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commands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. There are many rules in the </a:t>
            </a:r>
            <a:endParaRPr lang="en-US" altLang="zh-CN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1076960"/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.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11575" y="1074570"/>
            <a:ext cx="9695168" cy="847387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A </a:t>
            </a:r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consists of a set of rules. A rule including three elements: </a:t>
            </a:r>
            <a:r>
              <a:rPr lang="en-US" altLang="zh-CN" sz="24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target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, </a:t>
            </a:r>
            <a:endParaRPr lang="en-US" altLang="zh-CN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1076960"/>
            <a:r>
              <a:rPr lang="en-US" altLang="zh-CN" sz="24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prerequisites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and </a:t>
            </a:r>
            <a:r>
              <a:rPr lang="en-US" altLang="zh-CN" sz="24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commands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. 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48288" y="2236393"/>
            <a:ext cx="3560411" cy="134034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lIns="107671" tIns="53836" rIns="107671" bIns="53836" rtlCol="0">
            <a:spAutoFit/>
          </a:bodyPr>
          <a:lstStyle/>
          <a:p>
            <a:pPr defTabSz="1076960">
              <a:lnSpc>
                <a:spcPct val="150000"/>
              </a:lnSpc>
            </a:pPr>
            <a:r>
              <a:rPr lang="en-US" altLang="zh-CN" sz="2815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rPr>
              <a:t>targets</a:t>
            </a:r>
            <a:r>
              <a:rPr lang="en-US" altLang="zh-CN" sz="28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:  prerequisites</a:t>
            </a:r>
            <a:endParaRPr lang="en-US" altLang="zh-CN" sz="2815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1076960">
              <a:lnSpc>
                <a:spcPct val="150000"/>
              </a:lnSpc>
            </a:pPr>
            <a:r>
              <a:rPr lang="en-US" altLang="zh-CN" sz="28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&lt;TAB&gt; command</a:t>
            </a:r>
            <a:endParaRPr lang="zh-CN" altLang="en-US" sz="2815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2672" y="3951435"/>
            <a:ext cx="11009502" cy="1955383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marL="414655" indent="-414655" defTabSz="107696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The </a:t>
            </a:r>
            <a:r>
              <a:rPr lang="en-US" altLang="zh-CN" sz="24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target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is an object file, which is generated by a program. </a:t>
            </a:r>
            <a:endParaRPr lang="en-US" altLang="zh-CN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Typically, there is only one per rule.</a:t>
            </a:r>
            <a:endParaRPr lang="en-US" altLang="zh-CN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414655" indent="-414655" defTabSz="107696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The </a:t>
            </a:r>
            <a:r>
              <a:rPr lang="en-US" altLang="zh-CN" sz="24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prerequisites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 are file names, separated by spaces, as input to create the target.</a:t>
            </a:r>
            <a:endParaRPr lang="en-US" altLang="zh-CN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414655" indent="-414655" defTabSz="107696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The </a:t>
            </a:r>
            <a:r>
              <a:rPr lang="en-US" altLang="zh-CN" sz="24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commands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 are a series of steps that make carries out.</a:t>
            </a:r>
            <a:endParaRPr lang="en-US" altLang="zh-CN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These need to start with a </a:t>
            </a:r>
            <a:r>
              <a:rPr lang="en-US" altLang="zh-CN" sz="2400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rPr>
              <a:t>tab character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, not spaces.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28939" y="1337743"/>
          <a:ext cx="10534123" cy="2935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Image" r:id="rId1" imgW="10258425" imgH="2857500" progId="Photoshop.Image.13">
                  <p:embed/>
                </p:oleObj>
              </mc:Choice>
              <mc:Fallback>
                <p:oleObj name="Image" r:id="rId1" imgW="10258425" imgH="2857500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8939" y="1337743"/>
                        <a:ext cx="10534123" cy="29358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3253197" y="1449737"/>
            <a:ext cx="8109864" cy="1488950"/>
            <a:chOff x="413693" y="1671758"/>
            <a:chExt cx="8935870" cy="1641193"/>
          </a:xfrm>
        </p:grpSpPr>
        <p:sp>
          <p:nvSpPr>
            <p:cNvPr id="4" name="TextBox 2"/>
            <p:cNvSpPr txBox="1"/>
            <p:nvPr/>
          </p:nvSpPr>
          <p:spPr>
            <a:xfrm>
              <a:off x="413693" y="1671758"/>
              <a:ext cx="4174917" cy="596977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960"/>
              <a:r>
                <a:rPr lang="en-US" altLang="zh-CN" sz="2815" dirty="0">
                  <a:solidFill>
                    <a:srgbClr val="FFFF00"/>
                  </a:solidFill>
                  <a:latin typeface="Calibri" panose="020F0502020204030204"/>
                  <a:ea typeface="宋体" panose="02010600030101010101" pitchFamily="2" charset="-122"/>
                </a:rPr>
                <a:t>comments begins with #</a:t>
              </a:r>
              <a:endParaRPr lang="zh-CN" altLang="en-US" sz="2815" dirty="0">
                <a:solidFill>
                  <a:srgbClr val="FFFF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202127" y="2709909"/>
              <a:ext cx="8147436" cy="603042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1673833" y="2111879"/>
              <a:ext cx="518581" cy="588975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2893762" y="3118860"/>
            <a:ext cx="2221961" cy="655683"/>
            <a:chOff x="-172733" y="556295"/>
            <a:chExt cx="2448272" cy="722725"/>
          </a:xfrm>
        </p:grpSpPr>
        <p:sp>
          <p:nvSpPr>
            <p:cNvPr id="15" name="TextBox 14"/>
            <p:cNvSpPr txBox="1"/>
            <p:nvPr/>
          </p:nvSpPr>
          <p:spPr>
            <a:xfrm>
              <a:off x="-172733" y="682044"/>
              <a:ext cx="1202352" cy="596976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960"/>
              <a:r>
                <a:rPr lang="en-US" altLang="zh-CN" sz="2815" dirty="0">
                  <a:solidFill>
                    <a:srgbClr val="FFFF00"/>
                  </a:solidFill>
                  <a:latin typeface="Calibri" panose="020F0502020204030204"/>
                  <a:ea typeface="宋体" panose="02010600030101010101" pitchFamily="2" charset="-122"/>
                </a:rPr>
                <a:t>target</a:t>
              </a:r>
              <a:endParaRPr lang="zh-CN" altLang="en-US" sz="2815" dirty="0">
                <a:solidFill>
                  <a:srgbClr val="FFFF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32334" y="556295"/>
              <a:ext cx="843205" cy="37754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V="1">
              <a:off x="835379" y="797527"/>
              <a:ext cx="596955" cy="20123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5151809" y="2840834"/>
            <a:ext cx="6239641" cy="632192"/>
            <a:chOff x="1202127" y="2456358"/>
            <a:chExt cx="6875160" cy="696833"/>
          </a:xfrm>
        </p:grpSpPr>
        <p:sp>
          <p:nvSpPr>
            <p:cNvPr id="20" name="TextBox 19"/>
            <p:cNvSpPr txBox="1"/>
            <p:nvPr/>
          </p:nvSpPr>
          <p:spPr>
            <a:xfrm>
              <a:off x="5731097" y="2456358"/>
              <a:ext cx="2346190" cy="596977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960"/>
              <a:r>
                <a:rPr lang="en-US" altLang="zh-CN" sz="2815" dirty="0">
                  <a:solidFill>
                    <a:srgbClr val="FFFF00"/>
                  </a:solidFill>
                  <a:latin typeface="Calibri" panose="020F0502020204030204"/>
                  <a:ea typeface="宋体" panose="02010600030101010101" pitchFamily="2" charset="-122"/>
                </a:rPr>
                <a:t>prerequisites</a:t>
              </a:r>
              <a:endParaRPr lang="zh-CN" altLang="en-US" sz="2815" dirty="0">
                <a:solidFill>
                  <a:srgbClr val="FFFF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02127" y="2775646"/>
              <a:ext cx="4568751" cy="377545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H="1">
              <a:off x="5410838" y="2762813"/>
              <a:ext cx="504056" cy="125749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2754619" y="3520286"/>
            <a:ext cx="8486568" cy="1706766"/>
            <a:chOff x="-445049" y="1230228"/>
            <a:chExt cx="9350941" cy="1881281"/>
          </a:xfrm>
        </p:grpSpPr>
        <p:sp>
          <p:nvSpPr>
            <p:cNvPr id="25" name="TextBox 24"/>
            <p:cNvSpPr txBox="1"/>
            <p:nvPr/>
          </p:nvSpPr>
          <p:spPr>
            <a:xfrm>
              <a:off x="-445049" y="2177478"/>
              <a:ext cx="9350941" cy="934031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960"/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commands</a:t>
              </a:r>
              <a:endPara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  <a:p>
              <a:pPr defTabSz="1076960"/>
              <a:r>
                <a:rPr lang="en-US" altLang="zh-CN" sz="2400" dirty="0">
                  <a:solidFill>
                    <a:srgbClr val="00B0F0"/>
                  </a:solidFill>
                  <a:latin typeface="Calibri" panose="020F0502020204030204"/>
                  <a:ea typeface="宋体" panose="02010600030101010101" pitchFamily="2" charset="-122"/>
                </a:rPr>
                <a:t>g++ </a:t>
              </a:r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is compiler name, </a:t>
              </a:r>
              <a:r>
                <a:rPr lang="en-US" altLang="zh-CN" sz="2400" dirty="0">
                  <a:solidFill>
                    <a:srgbClr val="00B0F0"/>
                  </a:solidFill>
                  <a:latin typeface="Calibri" panose="020F0502020204030204"/>
                  <a:ea typeface="宋体" panose="02010600030101010101" pitchFamily="2" charset="-122"/>
                </a:rPr>
                <a:t>-o</a:t>
              </a:r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 is linker flag and </a:t>
              </a:r>
              <a:r>
                <a:rPr lang="en-US" altLang="zh-CN" sz="2400" dirty="0">
                  <a:solidFill>
                    <a:srgbClr val="00B0F0"/>
                  </a:solidFill>
                  <a:latin typeface="Calibri" panose="020F0502020204030204"/>
                  <a:ea typeface="宋体" panose="02010600030101010101" pitchFamily="2" charset="-122"/>
                </a:rPr>
                <a:t>hello</a:t>
              </a:r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 is binary file name.</a:t>
              </a:r>
              <a:endParaRPr lang="zh-CN" altLang="en-US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626193" y="1230228"/>
              <a:ext cx="6435006" cy="377545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V="1">
              <a:off x="212327" y="1485501"/>
              <a:ext cx="1620302" cy="873426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451836" y="3456696"/>
            <a:ext cx="1788409" cy="2878351"/>
            <a:chOff x="304978" y="556295"/>
            <a:chExt cx="1970562" cy="3172660"/>
          </a:xfrm>
        </p:grpSpPr>
        <p:sp>
          <p:nvSpPr>
            <p:cNvPr id="33" name="TextBox 14"/>
            <p:cNvSpPr txBox="1"/>
            <p:nvPr/>
          </p:nvSpPr>
          <p:spPr>
            <a:xfrm>
              <a:off x="304978" y="1573636"/>
              <a:ext cx="1629649" cy="2155319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960"/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Put the </a:t>
              </a:r>
              <a:endPara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  <a:p>
              <a:pPr defTabSz="1076960"/>
              <a:r>
                <a:rPr lang="en-US" altLang="zh-CN" sz="2400" dirty="0" err="1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makefile</a:t>
              </a:r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 </a:t>
              </a:r>
              <a:endPara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  <a:p>
              <a:pPr defTabSz="1076960"/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together</a:t>
              </a:r>
              <a:endPara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  <a:p>
              <a:pPr defTabSz="1076960"/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with your</a:t>
              </a:r>
              <a:endPara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  <a:p>
              <a:pPr defTabSz="1076960"/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programs.</a:t>
              </a:r>
              <a:endPara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219724" y="556295"/>
              <a:ext cx="1055816" cy="37754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V="1">
              <a:off x="622768" y="933840"/>
              <a:ext cx="596956" cy="81424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Loops and Branching Statements</a:t>
            </a:r>
            <a:endParaRPr lang="en-US" altLang="zh-CN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Making a calculator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ym typeface="+mn-ea"/>
              </a:rPr>
              <a:t>Makefile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802504" y="814928"/>
          <a:ext cx="8495734" cy="2180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5010150" imgH="1285875" progId="Photoshop.Image.13">
                  <p:embed/>
                </p:oleObj>
              </mc:Choice>
              <mc:Fallback>
                <p:oleObj name="Image" r:id="rId1" imgW="5010150" imgH="1285875" progId="Photoshop.Image.13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02504" y="814928"/>
                        <a:ext cx="8495734" cy="21809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5746" y="293249"/>
            <a:ext cx="4650966" cy="478055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defTabSz="1076960">
              <a:defRPr/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Type the command </a:t>
            </a:r>
            <a:r>
              <a:rPr lang="en-US" altLang="zh-CN" sz="24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make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in </a:t>
            </a:r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VScode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17961" y="814928"/>
            <a:ext cx="784222" cy="326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960">
              <a:defRPr/>
            </a:pPr>
            <a:endParaRPr lang="zh-CN" altLang="en-US" sz="2085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71801" y="1491039"/>
            <a:ext cx="9829179" cy="2110071"/>
            <a:chOff x="1050984" y="-531490"/>
            <a:chExt cx="10830300" cy="2325824"/>
          </a:xfrm>
        </p:grpSpPr>
        <p:sp>
          <p:nvSpPr>
            <p:cNvPr id="8" name="TextBox 7"/>
            <p:cNvSpPr txBox="1"/>
            <p:nvPr/>
          </p:nvSpPr>
          <p:spPr>
            <a:xfrm>
              <a:off x="1050984" y="1267398"/>
              <a:ext cx="10830300" cy="526936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960">
                <a:defRPr/>
              </a:pPr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If you don’t install make in </a:t>
              </a:r>
              <a:r>
                <a:rPr lang="en-US" altLang="zh-CN" sz="2400" dirty="0" err="1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VScode</a:t>
              </a:r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, install it first according to the instruction. </a:t>
              </a:r>
              <a:endParaRPr lang="zh-CN" altLang="en-US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67008" y="-531490"/>
              <a:ext cx="4176464" cy="108051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>
                <a:defRPr/>
              </a:pPr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 flipV="1">
              <a:off x="2707168" y="597551"/>
              <a:ext cx="432048" cy="81587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869460" y="3886463"/>
          <a:ext cx="8886241" cy="817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Image" r:id="rId3" imgW="3933825" imgH="361950" progId="Photoshop.Image.13">
                  <p:embed/>
                </p:oleObj>
              </mc:Choice>
              <mc:Fallback>
                <p:oleObj name="Image" r:id="rId3" imgW="3933825" imgH="361950" progId="Photoshop.Image.13">
                  <p:embed/>
                  <p:pic>
                    <p:nvPicPr>
                      <p:cNvPr id="0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9460" y="3886463"/>
                        <a:ext cx="8886241" cy="817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902399" y="4307415"/>
            <a:ext cx="8395839" cy="841324"/>
            <a:chOff x="1411025" y="1158124"/>
            <a:chExt cx="9250972" cy="927348"/>
          </a:xfrm>
        </p:grpSpPr>
        <p:sp>
          <p:nvSpPr>
            <p:cNvPr id="13" name="TextBox 7"/>
            <p:cNvSpPr txBox="1"/>
            <p:nvPr/>
          </p:nvSpPr>
          <p:spPr>
            <a:xfrm>
              <a:off x="1967496" y="1558537"/>
              <a:ext cx="7019605" cy="526935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960">
                <a:defRPr/>
              </a:pPr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Run the commands in the </a:t>
              </a:r>
              <a:r>
                <a:rPr lang="en-US" altLang="zh-CN" sz="2400" dirty="0" err="1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makefile</a:t>
              </a:r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 automatically.</a:t>
              </a:r>
              <a:endParaRPr lang="zh-CN" altLang="en-US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411025" y="1158124"/>
              <a:ext cx="9250972" cy="4496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>
                <a:defRPr/>
              </a:pPr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H="1" flipV="1">
              <a:off x="1867221" y="1508619"/>
              <a:ext cx="244290" cy="2660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/>
          <p:cNvSpPr/>
          <p:nvPr/>
        </p:nvSpPr>
        <p:spPr>
          <a:xfrm>
            <a:off x="8710072" y="3915421"/>
            <a:ext cx="784222" cy="326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960">
              <a:defRPr/>
            </a:pPr>
            <a:endParaRPr lang="zh-CN" altLang="en-US" sz="2085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915649" y="5366961"/>
          <a:ext cx="4944676" cy="81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Image" r:id="rId5" imgW="4086225" imgH="676275" progId="Photoshop.Image.13">
                  <p:embed/>
                </p:oleObj>
              </mc:Choice>
              <mc:Fallback>
                <p:oleObj name="Image" r:id="rId5" imgW="4086225" imgH="676275" progId="Photoshop.Image.13">
                  <p:embed/>
                  <p:pic>
                    <p:nvPicPr>
                      <p:cNvPr id="0" name="对象 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5649" y="5366961"/>
                        <a:ext cx="4944676" cy="81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5172616" y="5348948"/>
            <a:ext cx="3204623" cy="704585"/>
            <a:chOff x="2875811" y="1246263"/>
            <a:chExt cx="3531020" cy="776627"/>
          </a:xfrm>
        </p:grpSpPr>
        <p:sp>
          <p:nvSpPr>
            <p:cNvPr id="20" name="TextBox 7"/>
            <p:cNvSpPr txBox="1"/>
            <p:nvPr/>
          </p:nvSpPr>
          <p:spPr>
            <a:xfrm>
              <a:off x="3677220" y="1495955"/>
              <a:ext cx="2729611" cy="526935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960">
                <a:defRPr/>
              </a:pPr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Run your program</a:t>
              </a:r>
              <a:endParaRPr lang="zh-CN" altLang="en-US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875811" y="1246263"/>
              <a:ext cx="790647" cy="26235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>
                <a:defRPr/>
              </a:pPr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H="1" flipV="1">
              <a:off x="3463801" y="1528979"/>
              <a:ext cx="244290" cy="2660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933545" y="5601739"/>
            <a:ext cx="3087123" cy="1068317"/>
            <a:chOff x="2875811" y="1246263"/>
            <a:chExt cx="3401552" cy="1177550"/>
          </a:xfrm>
        </p:grpSpPr>
        <p:sp>
          <p:nvSpPr>
            <p:cNvPr id="24" name="TextBox 7"/>
            <p:cNvSpPr txBox="1"/>
            <p:nvPr/>
          </p:nvSpPr>
          <p:spPr>
            <a:xfrm>
              <a:off x="5098114" y="1896878"/>
              <a:ext cx="1179249" cy="526935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960">
                <a:defRPr/>
              </a:pPr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output</a:t>
              </a:r>
              <a:endParaRPr lang="zh-CN" altLang="en-US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875811" y="1246263"/>
              <a:ext cx="2447901" cy="64324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>
                <a:defRPr/>
              </a:pPr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H="1" flipV="1">
              <a:off x="4891664" y="1889504"/>
              <a:ext cx="244290" cy="2660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480821" y="1710604"/>
          <a:ext cx="6716855" cy="2847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3371850" imgH="1428750" progId="Photoshop.Image.13">
                  <p:embed/>
                </p:oleObj>
              </mc:Choice>
              <mc:Fallback>
                <p:oleObj name="Image" r:id="rId1" imgW="3371850" imgH="1428750" progId="Photoshop.Image.13">
                  <p:embed/>
                  <p:pic>
                    <p:nvPicPr>
                      <p:cNvPr id="0" name="对象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0821" y="1710604"/>
                        <a:ext cx="6716855" cy="2847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54669" y="995666"/>
            <a:ext cx="7647684" cy="478055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To improve  the efficiency of the </a:t>
            </a:r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, we use variables.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22617" y="2259139"/>
            <a:ext cx="3286070" cy="1155839"/>
            <a:chOff x="465336" y="2488774"/>
            <a:chExt cx="3620762" cy="1274023"/>
          </a:xfrm>
        </p:grpSpPr>
        <p:sp>
          <p:nvSpPr>
            <p:cNvPr id="10" name="矩形 9"/>
            <p:cNvSpPr/>
            <p:nvPr/>
          </p:nvSpPr>
          <p:spPr>
            <a:xfrm>
              <a:off x="2789954" y="2841813"/>
              <a:ext cx="1296144" cy="521561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784723" y="3385252"/>
              <a:ext cx="803694" cy="377545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65336" y="2488774"/>
              <a:ext cx="2890239" cy="1096075"/>
              <a:chOff x="465336" y="2488774"/>
              <a:chExt cx="2890239" cy="1096075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465336" y="2488774"/>
                <a:ext cx="2890239" cy="1096075"/>
                <a:chOff x="755847" y="-267883"/>
                <a:chExt cx="2890239" cy="1096075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755847" y="301256"/>
                  <a:ext cx="1467505" cy="526936"/>
                </a:xfrm>
                <a:prstGeom prst="rect">
                  <a:avLst/>
                </a:prstGeom>
                <a:noFill/>
              </p:spPr>
              <p:txBody>
                <a:bodyPr wrap="none" lIns="107671" tIns="53836" rIns="107671" bIns="53836" rtlCol="0">
                  <a:spAutoFit/>
                </a:bodyPr>
                <a:lstStyle/>
                <a:p>
                  <a:pPr defTabSz="1076960"/>
                  <a:r>
                    <a:rPr lang="en-US" altLang="zh-CN" sz="2400" dirty="0">
                      <a:solidFill>
                        <a:prstClr val="black"/>
                      </a:solidFill>
                      <a:latin typeface="Calibri" panose="020F0502020204030204"/>
                      <a:ea typeface="宋体" panose="02010600030101010101" pitchFamily="2" charset="-122"/>
                    </a:rPr>
                    <a:t>variables</a:t>
                  </a:r>
                  <a:endParaRPr lang="zh-CN" altLang="en-US" sz="240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3101359" y="-267883"/>
                  <a:ext cx="544727" cy="377545"/>
                </a:xfrm>
                <a:prstGeom prst="rect">
                  <a:avLst/>
                </a:prstGeom>
                <a:noFill/>
                <a:ln w="2540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076960"/>
                  <a:endParaRPr lang="zh-CN" altLang="en-US" sz="2085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9" name="直接箭头连接符 8"/>
                <p:cNvCxnSpPr/>
                <p:nvPr/>
              </p:nvCxnSpPr>
              <p:spPr>
                <a:xfrm flipH="1">
                  <a:off x="2308198" y="-139791"/>
                  <a:ext cx="803694" cy="77110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直接箭头连接符 14"/>
              <p:cNvCxnSpPr/>
              <p:nvPr/>
            </p:nvCxnSpPr>
            <p:spPr>
              <a:xfrm flipH="1">
                <a:off x="1959585" y="3157627"/>
                <a:ext cx="887696" cy="192775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017687" y="3398224"/>
                <a:ext cx="829594" cy="131077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组合 22"/>
          <p:cNvGrpSpPr/>
          <p:nvPr/>
        </p:nvGrpSpPr>
        <p:grpSpPr>
          <a:xfrm>
            <a:off x="1634299" y="3494351"/>
            <a:ext cx="8213545" cy="1475126"/>
            <a:chOff x="2111511" y="1230227"/>
            <a:chExt cx="9050112" cy="1625956"/>
          </a:xfrm>
        </p:grpSpPr>
        <p:sp>
          <p:nvSpPr>
            <p:cNvPr id="24" name="TextBox 23"/>
            <p:cNvSpPr txBox="1"/>
            <p:nvPr/>
          </p:nvSpPr>
          <p:spPr>
            <a:xfrm>
              <a:off x="2111511" y="2329247"/>
              <a:ext cx="9050112" cy="526936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960"/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Write target, prerequisite and commands by variables using ‘</a:t>
              </a:r>
              <a:r>
                <a:rPr lang="en-US" altLang="zh-CN" sz="2400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$()</a:t>
              </a:r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’</a:t>
              </a:r>
              <a:endParaRPr lang="zh-CN" altLang="en-US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232116" y="1230227"/>
              <a:ext cx="5595730" cy="83218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H="1" flipV="1">
              <a:off x="4651385" y="1972686"/>
              <a:ext cx="720080" cy="48718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/>
          <p:cNvSpPr txBox="1"/>
          <p:nvPr/>
        </p:nvSpPr>
        <p:spPr>
          <a:xfrm>
            <a:off x="1371598" y="324528"/>
            <a:ext cx="96818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Defining Macros/Variables in the </a:t>
            </a:r>
            <a:r>
              <a:rPr lang="en-US" altLang="zh-CN" sz="3600" dirty="0" err="1"/>
              <a:t>makefile</a:t>
            </a:r>
            <a:endParaRPr lang="en-US" altLang="zh-CN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6235904" y="4601862"/>
          <a:ext cx="5508601" cy="76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3905250" imgH="542925" progId="Photoshop.Image.13">
                  <p:embed/>
                </p:oleObj>
              </mc:Choice>
              <mc:Fallback>
                <p:oleObj name="Image" r:id="rId1" imgW="3905250" imgH="542925" progId="Photoshop.Image.13">
                  <p:embed/>
                  <p:pic>
                    <p:nvPicPr>
                      <p:cNvPr id="0" name="对象 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35904" y="4601862"/>
                        <a:ext cx="5508601" cy="765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1328061" y="1424851"/>
          <a:ext cx="4833291" cy="463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Image" r:id="rId3" imgW="3657600" imgH="3505200" progId="Photoshop.Image.13">
                  <p:embed/>
                </p:oleObj>
              </mc:Choice>
              <mc:Fallback>
                <p:oleObj name="Image" r:id="rId3" imgW="3657600" imgH="3505200" progId="Photoshop.Image.13">
                  <p:embed/>
                  <p:pic>
                    <p:nvPicPr>
                      <p:cNvPr id="0" name="对象 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8061" y="1424851"/>
                        <a:ext cx="4833291" cy="463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69446" y="461071"/>
            <a:ext cx="9645219" cy="847387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If only one source file is modified, we need not compile all the files. So, let’s</a:t>
            </a:r>
            <a:endParaRPr lang="en-US" altLang="zh-CN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modify the </a:t>
            </a:r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.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0340" y="2793408"/>
            <a:ext cx="2776783" cy="2791279"/>
            <a:chOff x="116520" y="3869916"/>
            <a:chExt cx="3059603" cy="3076686"/>
          </a:xfrm>
        </p:grpSpPr>
        <p:grpSp>
          <p:nvGrpSpPr>
            <p:cNvPr id="8" name="组合 7"/>
            <p:cNvGrpSpPr/>
            <p:nvPr/>
          </p:nvGrpSpPr>
          <p:grpSpPr>
            <a:xfrm>
              <a:off x="116520" y="3869916"/>
              <a:ext cx="3059603" cy="2212590"/>
              <a:chOff x="1392302" y="2285740"/>
              <a:chExt cx="3059603" cy="221259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769596" y="3248330"/>
                <a:ext cx="1013620" cy="360040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76960"/>
                <a:endParaRPr lang="zh-CN" altLang="en-US" sz="2085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6974" y="4120785"/>
                <a:ext cx="1614931" cy="377545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76960"/>
                <a:endParaRPr lang="zh-CN" altLang="en-US" sz="2085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1392302" y="2285740"/>
                <a:ext cx="2621791" cy="1920520"/>
                <a:chOff x="1392302" y="2285740"/>
                <a:chExt cx="2621791" cy="1920520"/>
              </a:xfrm>
            </p:grpSpPr>
            <p:grpSp>
              <p:nvGrpSpPr>
                <p:cNvPr id="12" name="组合 11"/>
                <p:cNvGrpSpPr/>
                <p:nvPr/>
              </p:nvGrpSpPr>
              <p:grpSpPr>
                <a:xfrm>
                  <a:off x="1392302" y="2285740"/>
                  <a:ext cx="2621791" cy="1920520"/>
                  <a:chOff x="1682813" y="-470917"/>
                  <a:chExt cx="2621791" cy="1920520"/>
                </a:xfrm>
              </p:grpSpPr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82813" y="1022038"/>
                    <a:ext cx="964258" cy="427565"/>
                  </a:xfrm>
                  <a:prstGeom prst="rect">
                    <a:avLst/>
                  </a:prstGeom>
                  <a:noFill/>
                </p:spPr>
                <p:txBody>
                  <a:bodyPr wrap="none" lIns="107671" tIns="53836" rIns="107671" bIns="53836" rtlCol="0">
                    <a:spAutoFit/>
                  </a:bodyPr>
                  <a:lstStyle/>
                  <a:p>
                    <a:pPr defTabSz="1076960"/>
                    <a:r>
                      <a:rPr lang="en-US" altLang="zh-CN" sz="1815" dirty="0">
                        <a:solidFill>
                          <a:prstClr val="black"/>
                        </a:solidFill>
                        <a:latin typeface="Calibri" panose="020F0502020204030204"/>
                        <a:ea typeface="宋体" panose="02010600030101010101" pitchFamily="2" charset="-122"/>
                      </a:rPr>
                      <a:t>targets</a:t>
                    </a:r>
                    <a:endParaRPr lang="zh-CN" altLang="en-US" sz="1815" dirty="0">
                      <a:solidFill>
                        <a:prstClr val="black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3101359" y="-470917"/>
                    <a:ext cx="1203245" cy="377545"/>
                  </a:xfrm>
                  <a:prstGeom prst="rect">
                    <a:avLst/>
                  </a:prstGeom>
                  <a:noFill/>
                  <a:ln w="2540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076960"/>
                    <a:endParaRPr lang="zh-CN" altLang="en-US" sz="2085">
                      <a:solidFill>
                        <a:prstClr val="white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cxnSp>
                <p:nvCxnSpPr>
                  <p:cNvPr id="17" name="直接箭头连接符 16"/>
                  <p:cNvCxnSpPr/>
                  <p:nvPr/>
                </p:nvCxnSpPr>
                <p:spPr>
                  <a:xfrm flipH="1">
                    <a:off x="2475836" y="-93372"/>
                    <a:ext cx="877810" cy="1258981"/>
                  </a:xfrm>
                  <a:prstGeom prst="straightConnector1">
                    <a:avLst/>
                  </a:prstGeom>
                  <a:ln w="25400">
                    <a:solidFill>
                      <a:srgbClr val="00B0F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直接箭头连接符 12"/>
                <p:cNvCxnSpPr/>
                <p:nvPr/>
              </p:nvCxnSpPr>
              <p:spPr>
                <a:xfrm flipH="1">
                  <a:off x="2185324" y="3509986"/>
                  <a:ext cx="676641" cy="4122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/>
                <p:cNvCxnSpPr/>
                <p:nvPr/>
              </p:nvCxnSpPr>
              <p:spPr>
                <a:xfrm flipH="1" flipV="1">
                  <a:off x="2185324" y="3922266"/>
                  <a:ext cx="661958" cy="190515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" name="矩形 17"/>
            <p:cNvSpPr/>
            <p:nvPr/>
          </p:nvSpPr>
          <p:spPr>
            <a:xfrm>
              <a:off x="1482697" y="6569057"/>
              <a:ext cx="1693426" cy="377545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H="1" flipV="1">
              <a:off x="995265" y="5506441"/>
              <a:ext cx="507466" cy="1224139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5" name="组合 1024"/>
          <p:cNvGrpSpPr/>
          <p:nvPr/>
        </p:nvGrpSpPr>
        <p:grpSpPr>
          <a:xfrm>
            <a:off x="1782782" y="3102239"/>
            <a:ext cx="1594606" cy="2507390"/>
            <a:chOff x="2059431" y="4515835"/>
            <a:chExt cx="1757020" cy="2763769"/>
          </a:xfrm>
        </p:grpSpPr>
        <p:cxnSp>
          <p:nvCxnSpPr>
            <p:cNvPr id="26" name="直接箭头连接符 25"/>
            <p:cNvCxnSpPr/>
            <p:nvPr/>
          </p:nvCxnSpPr>
          <p:spPr>
            <a:xfrm flipH="1">
              <a:off x="2059431" y="4515835"/>
              <a:ext cx="2754" cy="62217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2069877" y="5469963"/>
              <a:ext cx="0" cy="48655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2069877" y="6406404"/>
              <a:ext cx="0" cy="48655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曲线连接符 1023"/>
            <p:cNvCxnSpPr/>
            <p:nvPr/>
          </p:nvCxnSpPr>
          <p:spPr>
            <a:xfrm rot="5400000" flipH="1" flipV="1">
              <a:off x="1789195" y="5252347"/>
              <a:ext cx="2441510" cy="1613003"/>
            </a:xfrm>
            <a:prstGeom prst="curvedConnector3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6471352" y="3609756"/>
            <a:ext cx="5029345" cy="847387"/>
          </a:xfrm>
          <a:prstGeom prst="rect">
            <a:avLst/>
          </a:prstGeom>
          <a:noFill/>
        </p:spPr>
        <p:txBody>
          <a:bodyPr wrap="square" lIns="107671" tIns="53836" rIns="107671" bIns="53836" rtlCol="0">
            <a:spAutoFit/>
          </a:bodyPr>
          <a:lstStyle/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If main.cpp is modified, it is compiled</a:t>
            </a:r>
            <a:endParaRPr lang="en-US" altLang="zh-CN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by make.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6226703" y="4882692"/>
            <a:ext cx="1699147" cy="1801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960"/>
            <a:endParaRPr lang="zh-CN" altLang="en-US" sz="2085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488111" y="1490309"/>
            <a:ext cx="4833291" cy="1276336"/>
            <a:chOff x="7419869" y="1859418"/>
            <a:chExt cx="5180012" cy="1128039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7419869" y="1859418"/>
            <a:ext cx="5180012" cy="673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Image" r:id="rId5" imgW="3886200" imgH="504825" progId="Photoshop.Image.13">
                    <p:embed/>
                  </p:oleObj>
                </mc:Choice>
                <mc:Fallback>
                  <p:oleObj name="Image" r:id="rId5" imgW="3886200" imgH="504825" progId="Photoshop.Image.13">
                    <p:embed/>
                    <p:pic>
                      <p:nvPicPr>
                        <p:cNvPr id="0" name="对象 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419869" y="1859418"/>
                          <a:ext cx="5180012" cy="673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/>
          </p:nvGraphicFramePr>
          <p:xfrm>
            <a:off x="7420338" y="2530257"/>
            <a:ext cx="5179542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Image" r:id="rId7" imgW="3867150" imgH="342900" progId="Photoshop.Image.13">
                    <p:embed/>
                  </p:oleObj>
                </mc:Choice>
                <mc:Fallback>
                  <p:oleObj name="Image" r:id="rId7" imgW="3867150" imgH="342900" progId="Photoshop.Image.13">
                    <p:embed/>
                    <p:pic>
                      <p:nvPicPr>
                        <p:cNvPr id="0" name="对象 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20338" y="2530257"/>
                          <a:ext cx="5179542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0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45042" y="785654"/>
          <a:ext cx="4956448" cy="4818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4457700" imgH="4333875" progId="Photoshop.Image.13">
                  <p:embed/>
                </p:oleObj>
              </mc:Choice>
              <mc:Fallback>
                <p:oleObj name="Image" r:id="rId1" imgW="4457700" imgH="4333875" progId="Photoshop.Image.13">
                  <p:embed/>
                  <p:pic>
                    <p:nvPicPr>
                      <p:cNvPr id="0" name="对象 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5042" y="785654"/>
                        <a:ext cx="4956448" cy="48187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920633" y="4314199"/>
            <a:ext cx="2017639" cy="1214196"/>
            <a:chOff x="2068500" y="4780854"/>
            <a:chExt cx="2223139" cy="1338345"/>
          </a:xfrm>
        </p:grpSpPr>
        <p:sp>
          <p:nvSpPr>
            <p:cNvPr id="3" name="矩形 2"/>
            <p:cNvSpPr/>
            <p:nvPr/>
          </p:nvSpPr>
          <p:spPr>
            <a:xfrm>
              <a:off x="2068500" y="4780854"/>
              <a:ext cx="396044" cy="3600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059241" y="5753658"/>
              <a:ext cx="396044" cy="3600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895595" y="5759159"/>
              <a:ext cx="396044" cy="3600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9" name="Content Placeholder 2"/>
          <p:cNvSpPr txBox="1"/>
          <p:nvPr/>
        </p:nvSpPr>
        <p:spPr bwMode="auto">
          <a:xfrm>
            <a:off x="6506975" y="1710500"/>
            <a:ext cx="5228144" cy="1700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671" tIns="53836" rIns="107671" bIns="53836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905" lvl="1" indent="0" defTabSz="1076960">
              <a:spcBef>
                <a:spcPts val="1410"/>
              </a:spcBef>
              <a:buClr>
                <a:srgbClr val="2DA2BF"/>
              </a:buClr>
              <a:buSzPct val="68000"/>
              <a:buNone/>
            </a:pPr>
            <a:r>
              <a:rPr lang="en-US" sz="2540" b="1" dirty="0">
                <a:solidFill>
                  <a:srgbClr val="00B0F0"/>
                </a:solidFill>
                <a:latin typeface="Calibri" panose="020F0502020204030204"/>
              </a:rPr>
              <a:t>$@</a:t>
            </a:r>
            <a:r>
              <a:rPr lang="en-US" sz="2540" dirty="0">
                <a:solidFill>
                  <a:prstClr val="black"/>
                </a:solidFill>
                <a:latin typeface="Calibri" panose="020F0502020204030204"/>
              </a:rPr>
              <a:t>: Object Files</a:t>
            </a:r>
            <a:endParaRPr lang="en-US" sz="2540" dirty="0">
              <a:solidFill>
                <a:prstClr val="black"/>
              </a:solidFill>
              <a:latin typeface="Calibri" panose="020F0502020204030204"/>
            </a:endParaRPr>
          </a:p>
          <a:p>
            <a:pPr marL="128905" lvl="1" indent="0" defTabSz="1076960">
              <a:spcBef>
                <a:spcPts val="1410"/>
              </a:spcBef>
              <a:buClr>
                <a:srgbClr val="2DA2BF"/>
              </a:buClr>
              <a:buSzPct val="68000"/>
              <a:buNone/>
            </a:pPr>
            <a:r>
              <a:rPr lang="en-US" sz="2540" b="1" dirty="0">
                <a:solidFill>
                  <a:srgbClr val="00B0F0"/>
                </a:solidFill>
                <a:latin typeface="Calibri" panose="020F0502020204030204"/>
              </a:rPr>
              <a:t>$^</a:t>
            </a:r>
            <a:r>
              <a:rPr lang="en-US" sz="2540" dirty="0">
                <a:solidFill>
                  <a:prstClr val="black"/>
                </a:solidFill>
                <a:latin typeface="Calibri" panose="020F0502020204030204"/>
              </a:rPr>
              <a:t>: all the prerequisites files</a:t>
            </a:r>
            <a:endParaRPr lang="en-US" sz="2540" dirty="0">
              <a:solidFill>
                <a:prstClr val="black"/>
              </a:solidFill>
              <a:latin typeface="Calibri" panose="020F0502020204030204"/>
            </a:endParaRPr>
          </a:p>
          <a:p>
            <a:pPr marL="128905" lvl="1" indent="0" defTabSz="1076960">
              <a:spcBef>
                <a:spcPts val="1410"/>
              </a:spcBef>
              <a:buClr>
                <a:srgbClr val="2DA2BF"/>
              </a:buClr>
              <a:buSzPct val="68000"/>
              <a:buNone/>
            </a:pPr>
            <a:r>
              <a:rPr lang="en-US" altLang="zh-CN" sz="254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$&lt;</a:t>
            </a:r>
            <a:r>
              <a:rPr lang="en-US" altLang="zh-CN" sz="254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: the first prerequisite file</a:t>
            </a:r>
            <a:endParaRPr lang="zh-CN" altLang="zh-CN" sz="254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128905" lvl="1" indent="0" defTabSz="1076960">
              <a:spcBef>
                <a:spcPts val="1410"/>
              </a:spcBef>
              <a:buClr>
                <a:srgbClr val="2DA2BF"/>
              </a:buClr>
              <a:buSzPct val="68000"/>
              <a:buNone/>
            </a:pPr>
            <a:endParaRPr lang="en-US" sz="2540" dirty="0">
              <a:solidFill>
                <a:prstClr val="black"/>
              </a:solidFill>
              <a:latin typeface="Calibri" panose="020F0502020204030204"/>
            </a:endParaRPr>
          </a:p>
          <a:p>
            <a:pPr marL="128905" lvl="1" indent="0" defTabSz="1076960">
              <a:spcBef>
                <a:spcPts val="1410"/>
              </a:spcBef>
              <a:buClr>
                <a:srgbClr val="2DA2BF"/>
              </a:buClr>
              <a:buSzPct val="68000"/>
              <a:buNone/>
            </a:pPr>
            <a:r>
              <a:rPr lang="en-US" sz="2540" dirty="0">
                <a:solidFill>
                  <a:prstClr val="black"/>
                </a:solidFill>
                <a:latin typeface="Calibri" panose="020F0502020204030204"/>
              </a:rPr>
              <a:t>  </a:t>
            </a:r>
            <a:endParaRPr lang="en-US" sz="2540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74126" y="4932086"/>
            <a:ext cx="5228144" cy="1541922"/>
            <a:chOff x="191538" y="5513510"/>
            <a:chExt cx="5760640" cy="1699583"/>
          </a:xfrm>
        </p:grpSpPr>
        <p:sp>
          <p:nvSpPr>
            <p:cNvPr id="8" name="矩形 7"/>
            <p:cNvSpPr/>
            <p:nvPr/>
          </p:nvSpPr>
          <p:spPr>
            <a:xfrm>
              <a:off x="297419" y="5513510"/>
              <a:ext cx="1440160" cy="25478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" name="Content Placeholder 2"/>
            <p:cNvSpPr txBox="1"/>
            <p:nvPr/>
          </p:nvSpPr>
          <p:spPr bwMode="auto">
            <a:xfrm>
              <a:off x="191538" y="6275929"/>
              <a:ext cx="5760640" cy="9371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defTabSz="1076960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2200" dirty="0">
                  <a:solidFill>
                    <a:prstClr val="black"/>
                  </a:solidFill>
                  <a:latin typeface="Calibri" panose="020F0502020204030204"/>
                </a:rPr>
                <a:t>This is a model rule, which indicates that all the .o objects depend on the .</a:t>
              </a:r>
              <a:r>
                <a:rPr lang="en-US" sz="2200" dirty="0" err="1">
                  <a:solidFill>
                    <a:prstClr val="black"/>
                  </a:solidFill>
                  <a:latin typeface="Calibri" panose="020F0502020204030204"/>
                </a:rPr>
                <a:t>cpp</a:t>
              </a:r>
              <a:r>
                <a:rPr lang="en-US" sz="2200" dirty="0">
                  <a:solidFill>
                    <a:prstClr val="black"/>
                  </a:solidFill>
                  <a:latin typeface="Calibri" panose="020F0502020204030204"/>
                </a:rPr>
                <a:t> files</a:t>
              </a:r>
              <a:endParaRPr lang="en-US" sz="22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 flipV="1">
              <a:off x="701725" y="5768292"/>
              <a:ext cx="144016" cy="67425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902713" y="5650166"/>
          <a:ext cx="5980579" cy="53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Image" r:id="rId3" imgW="4943475" imgH="438150" progId="Photoshop.Image.13">
                  <p:embed/>
                </p:oleObj>
              </mc:Choice>
              <mc:Fallback>
                <p:oleObj name="Image" r:id="rId3" imgW="4943475" imgH="438150" progId="Photoshop.Image.13">
                  <p:embed/>
                  <p:pic>
                    <p:nvPicPr>
                      <p:cNvPr id="0" name="对象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02713" y="5650166"/>
                        <a:ext cx="5980579" cy="530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335744" y="270045"/>
            <a:ext cx="105650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All the .</a:t>
            </a:r>
            <a:r>
              <a:rPr lang="en-US" altLang="zh-CN" sz="2400" dirty="0" err="1"/>
              <a:t>cpp</a:t>
            </a:r>
            <a:r>
              <a:rPr lang="en-US" altLang="zh-CN" sz="2400" dirty="0"/>
              <a:t> files are compiled to the .o files, so we can modify the </a:t>
            </a:r>
            <a:r>
              <a:rPr lang="en-US" altLang="zh-CN" sz="2400" dirty="0" err="1"/>
              <a:t>makefile</a:t>
            </a:r>
            <a:r>
              <a:rPr lang="en-US" altLang="zh-CN" sz="2400" dirty="0"/>
              <a:t> like this: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03431" y="947725"/>
          <a:ext cx="4421965" cy="5176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4467225" imgH="5229225" progId="Photoshop.Image.13">
                  <p:embed/>
                </p:oleObj>
              </mc:Choice>
              <mc:Fallback>
                <p:oleObj name="Image" r:id="rId1" imgW="4467225" imgH="5229225" progId="Photoshop.Image.13">
                  <p:embed/>
                  <p:pic>
                    <p:nvPicPr>
                      <p:cNvPr id="0" name="对象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3431" y="947725"/>
                        <a:ext cx="4421965" cy="51764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985019" y="3951627"/>
          <a:ext cx="6649090" cy="495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Image" r:id="rId3" imgW="5495925" imgH="409575" progId="Photoshop.Image.13">
                  <p:embed/>
                </p:oleObj>
              </mc:Choice>
              <mc:Fallback>
                <p:oleObj name="Image" r:id="rId3" imgW="5495925" imgH="409575" progId="Photoshop.Image.13">
                  <p:embed/>
                  <p:pic>
                    <p:nvPicPr>
                      <p:cNvPr id="0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85019" y="3951627"/>
                        <a:ext cx="6649090" cy="495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2"/>
          <p:cNvSpPr txBox="1"/>
          <p:nvPr/>
        </p:nvSpPr>
        <p:spPr>
          <a:xfrm>
            <a:off x="1541377" y="335672"/>
            <a:ext cx="7881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Using phony target to clean up compiled results automatically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14338" y="5258850"/>
            <a:ext cx="10848109" cy="1211056"/>
            <a:chOff x="629717" y="6010497"/>
            <a:chExt cx="11953010" cy="1334885"/>
          </a:xfrm>
        </p:grpSpPr>
        <p:sp>
          <p:nvSpPr>
            <p:cNvPr id="9" name="矩形 8"/>
            <p:cNvSpPr/>
            <p:nvPr/>
          </p:nvSpPr>
          <p:spPr>
            <a:xfrm>
              <a:off x="629717" y="6010497"/>
              <a:ext cx="3390230" cy="953799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Content Placeholder 2"/>
            <p:cNvSpPr txBox="1"/>
            <p:nvPr/>
          </p:nvSpPr>
          <p:spPr bwMode="auto">
            <a:xfrm>
              <a:off x="5376082" y="6408220"/>
              <a:ext cx="7206645" cy="9371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defTabSz="1076960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Adding </a:t>
              </a:r>
              <a:r>
                <a:rPr lang="en-US" sz="2400" b="1" dirty="0">
                  <a:solidFill>
                    <a:prstClr val="black"/>
                  </a:solidFill>
                  <a:latin typeface="Calibri" panose="020F0502020204030204"/>
                </a:rPr>
                <a:t>.PHONY </a:t>
              </a: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to a target will prevent making from confusing the phony target with a file name.</a:t>
              </a:r>
              <a:endParaRPr lang="en-US" sz="24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 flipV="1">
              <a:off x="3870077" y="6219125"/>
              <a:ext cx="1584176" cy="69248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10343868" y="3938124"/>
            <a:ext cx="1241684" cy="2613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960"/>
            <a:endParaRPr lang="zh-CN" altLang="en-US" sz="2085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400924" y="1687652"/>
            <a:ext cx="4571263" cy="2250471"/>
            <a:chOff x="3817365" y="5718129"/>
            <a:chExt cx="6101384" cy="2035470"/>
          </a:xfrm>
        </p:grpSpPr>
        <p:sp>
          <p:nvSpPr>
            <p:cNvPr id="15" name="Content Placeholder 2"/>
            <p:cNvSpPr txBox="1"/>
            <p:nvPr/>
          </p:nvSpPr>
          <p:spPr bwMode="auto">
            <a:xfrm>
              <a:off x="3817365" y="5718129"/>
              <a:ext cx="6101384" cy="16955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defTabSz="1076960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Because </a:t>
              </a:r>
              <a:r>
                <a:rPr lang="en-US" sz="2400" b="1" dirty="0">
                  <a:solidFill>
                    <a:prstClr val="black"/>
                  </a:solidFill>
                  <a:latin typeface="Calibri" panose="020F0502020204030204"/>
                </a:rPr>
                <a:t>clean</a:t>
              </a: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 is a label not a target, the command </a:t>
              </a:r>
              <a:r>
                <a:rPr lang="en-US" sz="2400" b="1" dirty="0">
                  <a:solidFill>
                    <a:prstClr val="black"/>
                  </a:solidFill>
                  <a:latin typeface="Calibri" panose="020F0502020204030204"/>
                </a:rPr>
                <a:t>make clean </a:t>
              </a: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can execute the clean part. Only </a:t>
              </a:r>
              <a:r>
                <a:rPr lang="en-US" sz="2400" b="1" dirty="0">
                  <a:solidFill>
                    <a:prstClr val="black"/>
                  </a:solidFill>
                  <a:latin typeface="Calibri" panose="020F0502020204030204"/>
                </a:rPr>
                <a:t>make</a:t>
              </a: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 command can not execute clean part.</a:t>
              </a:r>
              <a:endParaRPr lang="en-US" sz="24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6804983" y="7271881"/>
              <a:ext cx="1449312" cy="4817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46484" y="1324338"/>
            <a:ext cx="8422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76960"/>
            <a:r>
              <a:rPr lang="en-US" altLang="zh-CN" sz="24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wildcard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: search file    </a:t>
            </a:r>
            <a:endParaRPr lang="en-US" altLang="zh-CN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for example: </a:t>
            </a:r>
            <a:endParaRPr lang="en-US" altLang="zh-CN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                       SRC = $(</a:t>
            </a:r>
            <a:r>
              <a:rPr lang="en-US" altLang="zh-CN" sz="2400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wildcard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./*.</a:t>
            </a:r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cpp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1374" y="307743"/>
            <a:ext cx="3802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6960"/>
            <a:r>
              <a:rPr lang="en-US" altLang="zh-CN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Functions in </a:t>
            </a:r>
            <a:r>
              <a:rPr lang="en-US" altLang="zh-CN" sz="3200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endParaRPr lang="zh-CN" altLang="en-US" sz="32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00368" y="1089015"/>
            <a:ext cx="8316551" cy="1462596"/>
            <a:chOff x="695871" y="5547206"/>
            <a:chExt cx="9163608" cy="1612141"/>
          </a:xfrm>
        </p:grpSpPr>
        <p:sp>
          <p:nvSpPr>
            <p:cNvPr id="9" name="矩形 8"/>
            <p:cNvSpPr/>
            <p:nvPr/>
          </p:nvSpPr>
          <p:spPr>
            <a:xfrm>
              <a:off x="695871" y="6537780"/>
              <a:ext cx="4686374" cy="621567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Content Placeholder 2"/>
            <p:cNvSpPr txBox="1"/>
            <p:nvPr/>
          </p:nvSpPr>
          <p:spPr bwMode="auto">
            <a:xfrm>
              <a:off x="4098841" y="5547206"/>
              <a:ext cx="5760638" cy="937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defTabSz="1076960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Search all the .</a:t>
              </a:r>
              <a:r>
                <a:rPr lang="en-US" sz="2400" dirty="0" err="1">
                  <a:solidFill>
                    <a:prstClr val="black"/>
                  </a:solidFill>
                  <a:latin typeface="Calibri" panose="020F0502020204030204"/>
                </a:rPr>
                <a:t>cpp</a:t>
              </a: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 files in the current directory, and return to SRC</a:t>
              </a:r>
              <a:endParaRPr lang="en-US" sz="24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>
              <a:off x="3613569" y="6317625"/>
              <a:ext cx="576064" cy="37151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782781" y="3314278"/>
          <a:ext cx="3457815" cy="991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2857500" imgH="819150" progId="Photoshop.Image.13">
                  <p:embed/>
                </p:oleObj>
              </mc:Choice>
              <mc:Fallback>
                <p:oleObj name="Image" r:id="rId1" imgW="2857500" imgH="819150" progId="Photoshop.Image.13">
                  <p:embed/>
                  <p:pic>
                    <p:nvPicPr>
                      <p:cNvPr id="0" name="对象 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82781" y="3314278"/>
                        <a:ext cx="3457815" cy="991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21374" y="4844079"/>
          <a:ext cx="6038209" cy="472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Image" r:id="rId3" imgW="4991100" imgH="390525" progId="Photoshop.Image.13">
                  <p:embed/>
                </p:oleObj>
              </mc:Choice>
              <mc:Fallback>
                <p:oleObj name="Image" r:id="rId3" imgW="4991100" imgH="390525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1374" y="4844079"/>
                        <a:ext cx="6038209" cy="472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1518777" y="5054508"/>
            <a:ext cx="7452702" cy="1104982"/>
            <a:chOff x="765017" y="6537781"/>
            <a:chExt cx="8211774" cy="1217966"/>
          </a:xfrm>
        </p:grpSpPr>
        <p:sp>
          <p:nvSpPr>
            <p:cNvPr id="20" name="矩形 19"/>
            <p:cNvSpPr/>
            <p:nvPr/>
          </p:nvSpPr>
          <p:spPr>
            <a:xfrm>
              <a:off x="765017" y="6537781"/>
              <a:ext cx="5328592" cy="288942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Content Placeholder 2"/>
            <p:cNvSpPr txBox="1"/>
            <p:nvPr/>
          </p:nvSpPr>
          <p:spPr bwMode="auto">
            <a:xfrm>
              <a:off x="3216151" y="7106617"/>
              <a:ext cx="5760640" cy="6491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defTabSz="1076960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All .</a:t>
              </a:r>
              <a:r>
                <a:rPr lang="en-US" sz="2400" dirty="0" err="1">
                  <a:solidFill>
                    <a:prstClr val="black"/>
                  </a:solidFill>
                  <a:latin typeface="Calibri" panose="020F0502020204030204"/>
                </a:rPr>
                <a:t>cpp</a:t>
              </a: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 files in the current directory</a:t>
              </a:r>
              <a:endParaRPr lang="en-US" sz="24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H="1" flipV="1">
              <a:off x="3216151" y="6767976"/>
              <a:ext cx="144016" cy="4285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568618" y="5585609"/>
          <a:ext cx="6003631" cy="726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4962525" imgH="600075" progId="Photoshop.Image.13">
                  <p:embed/>
                </p:oleObj>
              </mc:Choice>
              <mc:Fallback>
                <p:oleObj name="Image" r:id="rId1" imgW="4962525" imgH="600075" progId="Photoshop.Image.13">
                  <p:embed/>
                  <p:pic>
                    <p:nvPicPr>
                      <p:cNvPr id="0" name="对象 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68618" y="5585609"/>
                        <a:ext cx="6003631" cy="726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12"/>
          <p:cNvSpPr txBox="1"/>
          <p:nvPr/>
        </p:nvSpPr>
        <p:spPr>
          <a:xfrm>
            <a:off x="828374" y="456432"/>
            <a:ext cx="7810984" cy="985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6960"/>
            <a:r>
              <a:rPr lang="en-US" altLang="zh-CN" sz="2905" b="1" dirty="0" err="1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patsubst</a:t>
            </a:r>
            <a:r>
              <a:rPr lang="en-US" altLang="zh-CN" sz="2905" dirty="0">
                <a:latin typeface="Calibri" panose="020F0502020204030204"/>
                <a:ea typeface="宋体" panose="02010600030101010101" pitchFamily="2" charset="-122"/>
              </a:rPr>
              <a:t>(</a:t>
            </a:r>
            <a:r>
              <a:rPr lang="en-US" altLang="zh-CN" sz="290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pattern substitution): replace file   </a:t>
            </a:r>
            <a:endParaRPr lang="en-US" altLang="zh-CN" sz="2905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1076960"/>
            <a:r>
              <a:rPr lang="en-US" altLang="zh-CN" sz="290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$(</a:t>
            </a:r>
            <a:r>
              <a:rPr lang="en-US" altLang="zh-CN" sz="2905" b="1" dirty="0" err="1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patsubst</a:t>
            </a:r>
            <a:r>
              <a:rPr lang="en-US" altLang="zh-CN" sz="290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original pattern, target pattern, file list)</a:t>
            </a:r>
            <a:endParaRPr lang="en-US" altLang="zh-CN" sz="2905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361761" y="1599150"/>
            <a:ext cx="8640937" cy="1204884"/>
            <a:chOff x="397722" y="5718129"/>
            <a:chExt cx="9521027" cy="1328083"/>
          </a:xfrm>
        </p:grpSpPr>
        <p:sp>
          <p:nvSpPr>
            <p:cNvPr id="5" name="矩形 4"/>
            <p:cNvSpPr/>
            <p:nvPr/>
          </p:nvSpPr>
          <p:spPr>
            <a:xfrm>
              <a:off x="397722" y="6424645"/>
              <a:ext cx="5519639" cy="621567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Content Placeholder 2"/>
            <p:cNvSpPr txBox="1"/>
            <p:nvPr/>
          </p:nvSpPr>
          <p:spPr bwMode="auto">
            <a:xfrm>
              <a:off x="4158109" y="5718129"/>
              <a:ext cx="5760640" cy="6491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defTabSz="1076960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Replace all .</a:t>
              </a:r>
              <a:r>
                <a:rPr lang="en-US" sz="2400" dirty="0" err="1">
                  <a:solidFill>
                    <a:prstClr val="black"/>
                  </a:solidFill>
                  <a:latin typeface="Calibri" panose="020F0502020204030204"/>
                </a:rPr>
                <a:t>cpp</a:t>
              </a: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 files with .o files </a:t>
              </a:r>
              <a:endParaRPr lang="en-US" sz="24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H="1">
              <a:off x="3682715" y="6139760"/>
              <a:ext cx="576064" cy="37151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2"/>
          <p:cNvSpPr txBox="1"/>
          <p:nvPr/>
        </p:nvSpPr>
        <p:spPr>
          <a:xfrm>
            <a:off x="867856" y="1863424"/>
            <a:ext cx="6385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for example: </a:t>
            </a:r>
            <a:endParaRPr lang="en-US" altLang="zh-CN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                     OBJ = $(</a:t>
            </a:r>
            <a:r>
              <a:rPr lang="en-US" altLang="zh-CN" sz="2400" dirty="0" err="1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patsubst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 %.</a:t>
            </a:r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cpp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,  %.o, $(SRC))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586726" y="5806414"/>
            <a:ext cx="9643754" cy="1171614"/>
            <a:chOff x="695871" y="6537780"/>
            <a:chExt cx="10625988" cy="1291410"/>
          </a:xfrm>
        </p:grpSpPr>
        <p:sp>
          <p:nvSpPr>
            <p:cNvPr id="12" name="矩形 11"/>
            <p:cNvSpPr/>
            <p:nvPr/>
          </p:nvSpPr>
          <p:spPr>
            <a:xfrm>
              <a:off x="695871" y="6537780"/>
              <a:ext cx="5184576" cy="621567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" name="Content Placeholder 2"/>
            <p:cNvSpPr txBox="1"/>
            <p:nvPr/>
          </p:nvSpPr>
          <p:spPr bwMode="auto">
            <a:xfrm>
              <a:off x="5561219" y="7180060"/>
              <a:ext cx="5760640" cy="6491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defTabSz="1076960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Replace all .</a:t>
              </a:r>
              <a:r>
                <a:rPr lang="en-US" sz="2400" dirty="0" err="1">
                  <a:solidFill>
                    <a:prstClr val="black"/>
                  </a:solidFill>
                  <a:latin typeface="Calibri" panose="020F0502020204030204"/>
                </a:rPr>
                <a:t>cpp</a:t>
              </a: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 files with .o files </a:t>
              </a:r>
              <a:endParaRPr lang="en-US" sz="24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4" name="直接箭头连接符 13"/>
            <p:cNvCxnSpPr>
              <a:stCxn id="13" idx="1"/>
            </p:cNvCxnSpPr>
            <p:nvPr/>
          </p:nvCxnSpPr>
          <p:spPr>
            <a:xfrm flipH="1" flipV="1">
              <a:off x="5232375" y="7153615"/>
              <a:ext cx="328844" cy="35101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913485" y="3195485"/>
          <a:ext cx="4817889" cy="1728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Image" r:id="rId3" imgW="3981450" imgH="1428750" progId="Photoshop.Image.13">
                  <p:embed/>
                </p:oleObj>
              </mc:Choice>
              <mc:Fallback>
                <p:oleObj name="Image" r:id="rId3" imgW="3981450" imgH="1428750" progId="Photoshop.Image.13">
                  <p:embed/>
                  <p:pic>
                    <p:nvPicPr>
                      <p:cNvPr id="0" name="对象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3485" y="3195485"/>
                        <a:ext cx="4817889" cy="1728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357407" y="226762"/>
          <a:ext cx="4170989" cy="1947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3448050" imgH="1609725" progId="Photoshop.Image.13">
                  <p:embed/>
                </p:oleObj>
              </mc:Choice>
              <mc:Fallback>
                <p:oleObj name="Image" r:id="rId1" imgW="3448050" imgH="1609725" progId="Photoshop.Image.13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57407" y="226762"/>
                        <a:ext cx="4170989" cy="1947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82069" y="513234"/>
          <a:ext cx="5121024" cy="5665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Image" r:id="rId3" imgW="5705475" imgH="6276975" progId="Photoshop.Image.13">
                  <p:embed/>
                </p:oleObj>
              </mc:Choice>
              <mc:Fallback>
                <p:oleObj name="Image" r:id="rId3" imgW="5705475" imgH="6276975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069" y="513234"/>
                        <a:ext cx="5121024" cy="5665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7010925" y="1498306"/>
            <a:ext cx="3689236" cy="425113"/>
            <a:chOff x="5310237" y="5751316"/>
            <a:chExt cx="4064992" cy="468581"/>
          </a:xfrm>
        </p:grpSpPr>
        <p:sp>
          <p:nvSpPr>
            <p:cNvPr id="8" name="矩形 7"/>
            <p:cNvSpPr/>
            <p:nvPr/>
          </p:nvSpPr>
          <p:spPr>
            <a:xfrm>
              <a:off x="5310237" y="5766365"/>
              <a:ext cx="864096" cy="320372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Content Placeholder 2"/>
            <p:cNvSpPr txBox="1"/>
            <p:nvPr/>
          </p:nvSpPr>
          <p:spPr bwMode="auto">
            <a:xfrm>
              <a:off x="6678389" y="5751316"/>
              <a:ext cx="2696840" cy="4685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defTabSz="1076960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1815" dirty="0">
                  <a:solidFill>
                    <a:prstClr val="black"/>
                  </a:solidFill>
                  <a:latin typeface="Calibri" panose="020F0502020204030204"/>
                </a:rPr>
                <a:t>All .</a:t>
              </a:r>
              <a:r>
                <a:rPr lang="en-US" sz="1815" dirty="0" err="1">
                  <a:solidFill>
                    <a:prstClr val="black"/>
                  </a:solidFill>
                  <a:latin typeface="Calibri" panose="020F0502020204030204"/>
                </a:rPr>
                <a:t>cpp</a:t>
              </a:r>
              <a:r>
                <a:rPr lang="en-US" sz="1815" dirty="0">
                  <a:solidFill>
                    <a:prstClr val="black"/>
                  </a:solidFill>
                  <a:latin typeface="Calibri" panose="020F0502020204030204"/>
                </a:rPr>
                <a:t> files are in </a:t>
              </a:r>
              <a:r>
                <a:rPr lang="en-US" sz="1815" dirty="0" err="1">
                  <a:solidFill>
                    <a:prstClr val="black"/>
                  </a:solidFill>
                  <a:latin typeface="Calibri" panose="020F0502020204030204"/>
                </a:rPr>
                <a:t>src</a:t>
              </a:r>
              <a:endParaRPr lang="en-US" sz="1815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0" name="直接箭头连接符 9"/>
            <p:cNvCxnSpPr>
              <a:stCxn id="9" idx="1"/>
              <a:endCxn id="8" idx="3"/>
            </p:cNvCxnSpPr>
            <p:nvPr/>
          </p:nvCxnSpPr>
          <p:spPr>
            <a:xfrm flipH="1" flipV="1">
              <a:off x="6174333" y="5926551"/>
              <a:ext cx="504056" cy="5905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7010925" y="1186959"/>
            <a:ext cx="3332942" cy="425113"/>
            <a:chOff x="5310237" y="5751316"/>
            <a:chExt cx="3672408" cy="468581"/>
          </a:xfrm>
        </p:grpSpPr>
        <p:sp>
          <p:nvSpPr>
            <p:cNvPr id="14" name="矩形 13"/>
            <p:cNvSpPr/>
            <p:nvPr/>
          </p:nvSpPr>
          <p:spPr>
            <a:xfrm>
              <a:off x="5310237" y="5766365"/>
              <a:ext cx="864096" cy="320372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5" name="Content Placeholder 2"/>
            <p:cNvSpPr txBox="1"/>
            <p:nvPr/>
          </p:nvSpPr>
          <p:spPr bwMode="auto">
            <a:xfrm>
              <a:off x="6678389" y="5751316"/>
              <a:ext cx="2304256" cy="4685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defTabSz="1076960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1815" dirty="0">
                  <a:solidFill>
                    <a:prstClr val="black"/>
                  </a:solidFill>
                  <a:latin typeface="Calibri" panose="020F0502020204030204"/>
                </a:rPr>
                <a:t>All .h files are in </a:t>
              </a:r>
              <a:r>
                <a:rPr lang="en-US" sz="1815" dirty="0" err="1">
                  <a:solidFill>
                    <a:prstClr val="black"/>
                  </a:solidFill>
                  <a:latin typeface="Calibri" panose="020F0502020204030204"/>
                </a:rPr>
                <a:t>inc</a:t>
              </a:r>
              <a:endParaRPr lang="en-US" sz="1815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6" name="直接箭头连接符 15"/>
            <p:cNvCxnSpPr>
              <a:stCxn id="15" idx="1"/>
              <a:endCxn id="14" idx="3"/>
            </p:cNvCxnSpPr>
            <p:nvPr/>
          </p:nvCxnSpPr>
          <p:spPr>
            <a:xfrm flipH="1" flipV="1">
              <a:off x="6174333" y="5926551"/>
              <a:ext cx="504056" cy="5905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148986" y="953124"/>
            <a:ext cx="4414387" cy="711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960"/>
            <a:endParaRPr lang="zh-CN" altLang="en-US" sz="2085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48986" y="1860557"/>
            <a:ext cx="1838434" cy="3262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960"/>
            <a:endParaRPr lang="zh-CN" altLang="en-US" sz="2085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399853" y="5317069"/>
            <a:ext cx="6504526" cy="877263"/>
            <a:chOff x="5839327" y="5859368"/>
            <a:chExt cx="7167024" cy="966962"/>
          </a:xfrm>
        </p:grpSpPr>
        <p:sp>
          <p:nvSpPr>
            <p:cNvPr id="21" name="矩形 20"/>
            <p:cNvSpPr/>
            <p:nvPr/>
          </p:nvSpPr>
          <p:spPr>
            <a:xfrm>
              <a:off x="5949567" y="6370538"/>
              <a:ext cx="7056784" cy="455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076960"/>
              <a:r>
                <a:rPr lang="en-US" altLang="zh-CN" sz="2085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http://www.gnu.org/software/make/manual/make.html</a:t>
              </a:r>
              <a:endParaRPr lang="zh-CN" altLang="en-US" sz="208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39327" y="5859368"/>
              <a:ext cx="2481259" cy="455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76960"/>
              <a:r>
                <a:rPr lang="en-US" altLang="zh-CN" sz="2085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GNU Make Manual</a:t>
              </a:r>
              <a:endParaRPr lang="zh-CN" altLang="en-US" sz="208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399853" y="3826024"/>
          <a:ext cx="6597347" cy="1115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Image" r:id="rId5" imgW="5857875" imgH="990600" progId="Photoshop.Image.13">
                  <p:embed/>
                </p:oleObj>
              </mc:Choice>
              <mc:Fallback>
                <p:oleObj name="Image" r:id="rId5" imgW="5857875" imgH="990600" progId="Photoshop.Image.13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9853" y="3826024"/>
                        <a:ext cx="6597347" cy="1115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2893762" y="4671221"/>
            <a:ext cx="1110981" cy="3262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960"/>
            <a:endParaRPr lang="zh-CN" altLang="en-US" sz="2085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789344" y="1891835"/>
            <a:ext cx="3607919" cy="627430"/>
            <a:chOff x="6078018" y="5751316"/>
            <a:chExt cx="3385576" cy="468581"/>
          </a:xfrm>
        </p:grpSpPr>
        <p:sp>
          <p:nvSpPr>
            <p:cNvPr id="24" name="Content Placeholder 2"/>
            <p:cNvSpPr txBox="1"/>
            <p:nvPr/>
          </p:nvSpPr>
          <p:spPr bwMode="auto">
            <a:xfrm>
              <a:off x="6582073" y="5751316"/>
              <a:ext cx="2881521" cy="4685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defTabSz="1076960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1815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-I</a:t>
              </a:r>
              <a:r>
                <a:rPr lang="en-US" sz="1815" dirty="0">
                  <a:solidFill>
                    <a:schemeClr val="bg1"/>
                  </a:solidFill>
                  <a:latin typeface="Calibri" panose="020F0502020204030204"/>
                </a:rPr>
                <a:t> means search file(s) in the specified folder i.e. </a:t>
              </a:r>
              <a:r>
                <a:rPr lang="en-US" sz="1815" b="1" dirty="0" err="1">
                  <a:solidFill>
                    <a:srgbClr val="FFFF00"/>
                  </a:solidFill>
                  <a:latin typeface="Calibri" panose="020F0502020204030204"/>
                </a:rPr>
                <a:t>inc</a:t>
              </a:r>
              <a:r>
                <a:rPr lang="en-US" sz="1815" dirty="0">
                  <a:solidFill>
                    <a:schemeClr val="bg1"/>
                  </a:solidFill>
                  <a:latin typeface="Calibri" panose="020F0502020204030204"/>
                </a:rPr>
                <a:t> folder</a:t>
              </a:r>
              <a:endParaRPr lang="en-US" sz="1815" dirty="0">
                <a:solidFill>
                  <a:schemeClr val="bg1"/>
                </a:solidFill>
                <a:latin typeface="Calibri" panose="020F0502020204030204"/>
              </a:endParaRPr>
            </a:p>
          </p:txBody>
        </p:sp>
        <p:cxnSp>
          <p:nvCxnSpPr>
            <p:cNvPr id="25" name="直接箭头连接符 24"/>
            <p:cNvCxnSpPr>
              <a:stCxn id="24" idx="1"/>
            </p:cNvCxnSpPr>
            <p:nvPr/>
          </p:nvCxnSpPr>
          <p:spPr>
            <a:xfrm flipH="1" flipV="1">
              <a:off x="6078018" y="5926552"/>
              <a:ext cx="504055" cy="5905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1469" y="1374041"/>
            <a:ext cx="9848736" cy="1723722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1. The </a:t>
            </a:r>
            <a:r>
              <a:rPr kumimoji="1" lang="en-US" altLang="zh-CN" sz="2400" i="1" dirty="0"/>
              <a:t>Fibonacci numbers </a:t>
            </a:r>
            <a:r>
              <a:rPr kumimoji="1" lang="en-US" altLang="zh-CN" sz="2400" dirty="0"/>
              <a:t>are : 1,1,2,3,5,8…….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Please define a function named </a:t>
            </a:r>
            <a:r>
              <a:rPr kumimoji="1" lang="en-US" altLang="zh-CN" sz="2400" b="1" dirty="0"/>
              <a:t>fib.cpp </a:t>
            </a:r>
            <a:r>
              <a:rPr kumimoji="1" lang="en-US" altLang="zh-CN" sz="2400" dirty="0"/>
              <a:t>to compute the </a:t>
            </a:r>
            <a:r>
              <a:rPr kumimoji="1" lang="en-US" altLang="zh-CN" sz="2400" i="1" dirty="0"/>
              <a:t>n</a:t>
            </a:r>
            <a:r>
              <a:rPr kumimoji="1" lang="en-US" altLang="zh-CN" sz="2400" dirty="0"/>
              <a:t>th Fibonacci number. In </a:t>
            </a:r>
            <a:r>
              <a:rPr kumimoji="1" lang="en-US" altLang="zh-CN" sz="2400" b="1" dirty="0"/>
              <a:t>main.cpp</a:t>
            </a:r>
            <a:r>
              <a:rPr kumimoji="1" lang="en-US" altLang="zh-CN" sz="2400" dirty="0"/>
              <a:t>, prompts the user to input an integer n, print Fibonacci numbers from 1 to n, 10 numbers per line. Write a </a:t>
            </a:r>
            <a:r>
              <a:rPr kumimoji="1" lang="en-US" altLang="zh-CN" sz="2400" b="1" dirty="0" err="1"/>
              <a:t>makefile</a:t>
            </a:r>
            <a:r>
              <a:rPr kumimoji="1" lang="en-US" altLang="zh-CN" sz="2400" b="1" dirty="0"/>
              <a:t> </a:t>
            </a:r>
            <a:r>
              <a:rPr kumimoji="1" lang="en-US" altLang="zh-CN" sz="2400" dirty="0"/>
              <a:t>to complete the compilation.</a:t>
            </a:r>
            <a:endParaRPr kumimoji="1" lang="zh-CN" altLang="en-US" sz="2400" dirty="0"/>
          </a:p>
        </p:txBody>
      </p:sp>
      <p:sp>
        <p:nvSpPr>
          <p:cNvPr id="10" name="Title 1"/>
          <p:cNvSpPr txBox="1"/>
          <p:nvPr/>
        </p:nvSpPr>
        <p:spPr>
          <a:xfrm>
            <a:off x="1377311" y="508057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j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023" y="3097763"/>
            <a:ext cx="6543675" cy="1905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414" y="3097763"/>
            <a:ext cx="1247775" cy="18573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414" y="5483959"/>
            <a:ext cx="1276350" cy="11811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23" y="5869721"/>
            <a:ext cx="6896100" cy="4095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938061" y="2790843"/>
            <a:ext cx="141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Before clean: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950499" y="5145272"/>
            <a:ext cx="127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After clean: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1469" y="942392"/>
            <a:ext cx="9848736" cy="1446106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2. Define a function named </a:t>
            </a:r>
            <a:r>
              <a:rPr kumimoji="1" lang="en-US" altLang="zh-CN" sz="2400" b="1" dirty="0"/>
              <a:t>fac.cpp </a:t>
            </a:r>
            <a:r>
              <a:rPr kumimoji="1" lang="en-US" altLang="zh-CN" sz="2400" dirty="0"/>
              <a:t>to compute the factorial of an integer. In </a:t>
            </a:r>
            <a:r>
              <a:rPr kumimoji="1" lang="en-US" altLang="zh-CN" sz="2400" b="1" dirty="0"/>
              <a:t>main.cpp</a:t>
            </a:r>
            <a:r>
              <a:rPr kumimoji="1" lang="en-US" altLang="zh-CN" sz="2400" dirty="0"/>
              <a:t>, prompts the user to input an integer n, print factorials from 1 to n, one factorial per line. Write a </a:t>
            </a:r>
            <a:r>
              <a:rPr kumimoji="1" lang="en-US" altLang="zh-CN" sz="2400" b="1" dirty="0" err="1"/>
              <a:t>makefile</a:t>
            </a:r>
            <a:r>
              <a:rPr kumimoji="1" lang="en-US" altLang="zh-CN" sz="2400" b="1" dirty="0"/>
              <a:t> </a:t>
            </a:r>
            <a:r>
              <a:rPr kumimoji="1" lang="en-US" altLang="zh-CN" sz="2400" dirty="0"/>
              <a:t>to complete the compilation.</a:t>
            </a:r>
            <a:endParaRPr kumimoji="1" lang="zh-CN" altLang="en-US" sz="2400" dirty="0"/>
          </a:p>
        </p:txBody>
      </p:sp>
      <p:sp>
        <p:nvSpPr>
          <p:cNvPr id="10" name="Title 1"/>
          <p:cNvSpPr txBox="1"/>
          <p:nvPr/>
        </p:nvSpPr>
        <p:spPr>
          <a:xfrm>
            <a:off x="1195970" y="368559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445" y="2269921"/>
            <a:ext cx="6772275" cy="781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92" y="3050971"/>
            <a:ext cx="7000875" cy="38195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101498" y="3100739"/>
            <a:ext cx="3814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 you input an integer that is greater </a:t>
            </a:r>
            <a:endParaRPr lang="en-US" altLang="zh-CN" dirty="0"/>
          </a:p>
          <a:p>
            <a:r>
              <a:rPr lang="en-US" altLang="zh-CN" dirty="0"/>
              <a:t>than 20, how about the result? Is that </a:t>
            </a:r>
            <a:endParaRPr lang="en-US" altLang="zh-CN" dirty="0"/>
          </a:p>
          <a:p>
            <a:r>
              <a:rPr lang="en-US" altLang="zh-CN" dirty="0"/>
              <a:t>correct? How to fix the error?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Making a calculator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Software requirement.</a:t>
            </a:r>
            <a:endParaRPr lang="en-US" altLang="zh-CN"/>
          </a:p>
          <a:p>
            <a:r>
              <a:rPr lang="en-US" altLang="zh-CN"/>
              <a:t>System design.</a:t>
            </a:r>
            <a:endParaRPr lang="en-US" altLang="zh-CN"/>
          </a:p>
          <a:p>
            <a:r>
              <a:rPr lang="en-US" altLang="zh-CN"/>
              <a:t>Design data types.</a:t>
            </a:r>
            <a:endParaRPr lang="en-US" altLang="zh-CN"/>
          </a:p>
          <a:p>
            <a:r>
              <a:rPr lang="en-US" altLang="zh-CN"/>
              <a:t>Performance issue.</a:t>
            </a:r>
            <a:endParaRPr lang="en-US" altLang="zh-CN"/>
          </a:p>
          <a:p>
            <a:r>
              <a:rPr lang="en-US" altLang="zh-CN"/>
              <a:t>User interface?</a:t>
            </a:r>
            <a:endParaRPr lang="en-US" altLang="zh-CN"/>
          </a:p>
          <a:p>
            <a:r>
              <a:rPr lang="en-US" altLang="zh-CN"/>
              <a:t>Test.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Making a calculator: Software requirement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605" y="1327150"/>
            <a:ext cx="11242675" cy="4850130"/>
          </a:xfrm>
        </p:spPr>
        <p:txBody>
          <a:bodyPr/>
          <a:p>
            <a:r>
              <a:rPr lang="en-US" altLang="zh-CN"/>
              <a:t>Be clear of what you want with a calculator.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integers, floating point numbers, complex numbers?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addition, substraction, multiplication, division, sine, cosine,...,power?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graphic user interface, drawing graphs, storing variables?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5958205" y="3082290"/>
            <a:ext cx="3961765" cy="25609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37590" y="3070225"/>
            <a:ext cx="3850005" cy="2646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Making a calculator: </a:t>
            </a:r>
            <a:r>
              <a:rPr lang="en-US" altLang="zh-CN">
                <a:sym typeface="+mn-ea"/>
              </a:rPr>
              <a:t>Design system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You need to design basic framework of your system.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Which one do you prefer? Left or right?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176655" y="3181985"/>
            <a:ext cx="346456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Panel panel();</a:t>
            </a:r>
            <a:endParaRPr lang="en-US" altLang="zh-CN"/>
          </a:p>
          <a:p>
            <a:pPr algn="l"/>
            <a:r>
              <a:rPr lang="en-US" altLang="zh-CN"/>
              <a:t>Button button1;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Button button2;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Button button3;</a:t>
            </a:r>
            <a:endParaRPr lang="en-US" altLang="zh-CN"/>
          </a:p>
          <a:p>
            <a:r>
              <a:rPr lang="en-US" altLang="zh-CN"/>
              <a:t>......</a:t>
            </a:r>
            <a:endParaRPr lang="en-US" altLang="zh-CN"/>
          </a:p>
          <a:p>
            <a:r>
              <a:rPr lang="en-US" altLang="zh-CN"/>
              <a:t>Button buttonEquals;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buttonEquals.addActionListener(...)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047740" y="3216275"/>
            <a:ext cx="379222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int main() {</a:t>
            </a:r>
            <a:endParaRPr lang="en-US" altLang="zh-CN"/>
          </a:p>
          <a:p>
            <a:r>
              <a:rPr lang="en-US" altLang="zh-CN"/>
              <a:t>    prepareUI();</a:t>
            </a:r>
            <a:endParaRPr lang="en-US" altLang="zh-CN"/>
          </a:p>
          <a:p>
            <a:r>
              <a:rPr lang="en-US" altLang="zh-CN"/>
              <a:t>    while( true ) {</a:t>
            </a:r>
            <a:endParaRPr lang="en-US" altLang="zh-CN"/>
          </a:p>
          <a:p>
            <a:r>
              <a:rPr lang="en-US" altLang="zh-CN"/>
              <a:t>        string s = getQuestionFromInput();</a:t>
            </a:r>
            <a:endParaRPr lang="en-US" altLang="zh-CN"/>
          </a:p>
          <a:p>
            <a:r>
              <a:rPr lang="en-US" altLang="zh-CN"/>
              <a:t>        processQuestion(s);</a:t>
            </a:r>
            <a:endParaRPr lang="en-US" altLang="zh-CN"/>
          </a:p>
          <a:p>
            <a:r>
              <a:rPr lang="en-US" altLang="zh-CN"/>
              <a:t>        wait(16);</a:t>
            </a:r>
            <a:endParaRPr lang="en-US" altLang="zh-CN"/>
          </a:p>
          <a:p>
            <a:r>
              <a:rPr lang="en-US" altLang="zh-CN"/>
              <a:t>    }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Making a calculator: </a:t>
            </a:r>
            <a:r>
              <a:rPr lang="en-US" altLang="zh-CN">
                <a:sym typeface="+mn-ea"/>
              </a:rPr>
              <a:t>Design data types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Which data types do you choose?  int, float, long long?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It’s inevitable that user will need number larger than max value of long long int.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Need to use high precision calculation.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618615" y="2474595"/>
            <a:ext cx="8052435" cy="4013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Making a calculator: Design data types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Need to use high precision calculation.</a:t>
            </a:r>
            <a:endParaRPr lang="en-US" altLang="zh-CN">
              <a:sym typeface="+mn-ea"/>
            </a:endParaRPr>
          </a:p>
          <a:p>
            <a:r>
              <a:rPr lang="en-US" altLang="zh-CN"/>
              <a:t>Use arrays to store an integer (be very careful with array index).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9905" y="2680335"/>
            <a:ext cx="7557770" cy="36017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Making a calculator: Design data types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What about floating point?</a:t>
            </a:r>
            <a:endParaRPr lang="en-US" altLang="en-US"/>
          </a:p>
          <a:p>
            <a:r>
              <a:rPr lang="en-US" altLang="en-US"/>
              <a:t>Again we are expecting something larger than double.</a:t>
            </a:r>
            <a:endParaRPr lang="zh-CN" altLang="en-US"/>
          </a:p>
          <a:p>
            <a:r>
              <a:rPr lang="en-US" altLang="zh-CN"/>
              <a:t>Possible solution:</a:t>
            </a:r>
            <a:endParaRPr lang="en-US" altLang="zh-CN"/>
          </a:p>
          <a:p>
            <a:r>
              <a:rPr lang="en-US" altLang="zh-CN"/>
              <a:t>         BigInteger </a:t>
            </a:r>
            <a:r>
              <a:rPr lang="en-US" altLang="zh-CN">
                <a:solidFill>
                  <a:srgbClr val="FF0000"/>
                </a:solidFill>
              </a:rPr>
              <a:t>number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/>
              <a:t>         int </a:t>
            </a:r>
            <a:r>
              <a:rPr lang="en-US" altLang="zh-CN">
                <a:solidFill>
                  <a:srgbClr val="FF0000"/>
                </a:solidFill>
              </a:rPr>
              <a:t>scale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/>
              <a:t>The actual value is:   </a:t>
            </a:r>
            <a:r>
              <a:rPr lang="en-US" altLang="zh-CN">
                <a:solidFill>
                  <a:srgbClr val="FF0000"/>
                </a:solidFill>
              </a:rPr>
              <a:t>number </a:t>
            </a:r>
            <a:r>
              <a:rPr lang="en-US" altLang="zh-CN"/>
              <a:t>x 10^</a:t>
            </a:r>
            <a:r>
              <a:rPr lang="en-US" altLang="zh-CN">
                <a:solidFill>
                  <a:srgbClr val="FF0000"/>
                </a:solidFill>
              </a:rPr>
              <a:t>scale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Making a calculator: </a:t>
            </a:r>
            <a:r>
              <a:rPr lang="en-US" altLang="zh-CN">
                <a:sym typeface="+mn-ea"/>
              </a:rPr>
              <a:t>Performance issue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How to do multiplycations with reversely arranged array?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7745" y="2428240"/>
            <a:ext cx="6105525" cy="2647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6812</Words>
  <Application>WPS 演示</Application>
  <PresentationFormat>宽屏</PresentationFormat>
  <Paragraphs>300</Paragraphs>
  <Slides>29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20</vt:i4>
      </vt:variant>
      <vt:variant>
        <vt:lpstr>幻灯片标题</vt:lpstr>
      </vt:variant>
      <vt:variant>
        <vt:i4>29</vt:i4>
      </vt:variant>
    </vt:vector>
  </HeadingPairs>
  <TitlesOfParts>
    <vt:vector size="70" baseType="lpstr">
      <vt:lpstr>Arial</vt:lpstr>
      <vt:lpstr>宋体</vt:lpstr>
      <vt:lpstr>Wingdings</vt:lpstr>
      <vt:lpstr>Calibri</vt:lpstr>
      <vt:lpstr>Franklin Gothic Demi</vt:lpstr>
      <vt:lpstr>Yu Gothic UI Semibold</vt:lpstr>
      <vt:lpstr>Franklin Gothic Medium</vt:lpstr>
      <vt:lpstr>-apple-system</vt:lpstr>
      <vt:lpstr>Segoe Print</vt:lpstr>
      <vt:lpstr>微软雅黑</vt:lpstr>
      <vt:lpstr>Arial Unicode MS</vt:lpstr>
      <vt:lpstr>等线</vt:lpstr>
      <vt:lpstr>Calibri</vt:lpstr>
      <vt:lpstr>Wingdings 3</vt:lpstr>
      <vt:lpstr>Symbol</vt:lpstr>
      <vt:lpstr>Wingdings 2</vt:lpstr>
      <vt:lpstr>Wingdings</vt:lpstr>
      <vt:lpstr>Wingdings 2</vt:lpstr>
      <vt:lpstr>Times New Roman</vt:lpstr>
      <vt:lpstr>Office 主题</vt:lpstr>
      <vt:lpstr>1_Office 主题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C/C++ Program Design</vt:lpstr>
      <vt:lpstr>Loops and Branching Statements</vt:lpstr>
      <vt:lpstr>Making a calculator</vt:lpstr>
      <vt:lpstr>Making a calculator: Software requirement</vt:lpstr>
      <vt:lpstr>Making a calculator: Design system</vt:lpstr>
      <vt:lpstr>Making a calculator: Design data types</vt:lpstr>
      <vt:lpstr>Making a calculator: Design data types</vt:lpstr>
      <vt:lpstr>Making a calculator: Design data types</vt:lpstr>
      <vt:lpstr>Making a calculator: Performance issue</vt:lpstr>
      <vt:lpstr>Making a calculator: Performance issue</vt:lpstr>
      <vt:lpstr>Making a calculator: Performance issue</vt:lpstr>
      <vt:lpstr>Making a calculator: User interface</vt:lpstr>
      <vt:lpstr>Making a calculator: User interface</vt:lpstr>
      <vt:lpstr>Making a calculator: User interface</vt:lpstr>
      <vt:lpstr>Makefile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 The Fibonacci numbers are : 1,1,2,3,5,8……. Please define a function named fib.cpp to compute the nth Fibonacci number. In main.cpp, prompts the user to input an integer n, print Fibonacci numbers from 1 to n, 10 numbers per line. Write a makefile to complete the compilation.</vt:lpstr>
      <vt:lpstr>2. Define a function named fac.cpp to compute the factorial of an integer. In main.cpp, prompts the user to input an integer n, print factorials from 1 to n, one factorial per line. Write a makefile to complete the compilation.</vt:lpstr>
    </vt:vector>
  </TitlesOfParts>
  <Company>Southern University of Science and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wo</cp:lastModifiedBy>
  <cp:revision>314</cp:revision>
  <dcterms:created xsi:type="dcterms:W3CDTF">2020-09-05T08:11:00Z</dcterms:created>
  <dcterms:modified xsi:type="dcterms:W3CDTF">2021-09-17T12:08:48Z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2052-11.1.0.10700</vt:lpwstr>
  </property>
</Properties>
</file>