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77" r:id="rId4"/>
    <p:sldId id="342" r:id="rId5"/>
    <p:sldId id="1035" r:id="rId7"/>
    <p:sldId id="1036" r:id="rId8"/>
    <p:sldId id="1039" r:id="rId9"/>
    <p:sldId id="1037" r:id="rId10"/>
    <p:sldId id="1040" r:id="rId11"/>
    <p:sldId id="1041" r:id="rId12"/>
    <p:sldId id="1042" r:id="rId13"/>
    <p:sldId id="1043" r:id="rId14"/>
    <p:sldId id="1044" r:id="rId15"/>
    <p:sldId id="1045" r:id="rId16"/>
    <p:sldId id="1046" r:id="rId17"/>
    <p:sldId id="1047" r:id="rId18"/>
    <p:sldId id="1048" r:id="rId19"/>
    <p:sldId id="1049" r:id="rId20"/>
    <p:sldId id="1050" r:id="rId21"/>
    <p:sldId id="1051" r:id="rId22"/>
    <p:sldId id="1052" r:id="rId23"/>
    <p:sldId id="1054" r:id="rId24"/>
    <p:sldId id="1055" r:id="rId25"/>
    <p:sldId id="1056" r:id="rId26"/>
    <p:sldId id="1057" r:id="rId27"/>
    <p:sldId id="1058" r:id="rId28"/>
    <p:sldId id="1060" r:id="rId29"/>
    <p:sldId id="1061" r:id="rId30"/>
    <p:sldId id="1062" r:id="rId31"/>
    <p:sldId id="1063" r:id="rId32"/>
    <p:sldId id="1064" r:id="rId33"/>
    <p:sldId id="106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8, matrix operation and SIMD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68655" y="2125345"/>
            <a:ext cx="6315075" cy="129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Note that the three “for” loop can change their order: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8655" y="2124710"/>
            <a:ext cx="6457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for( int i = 0; i &lt; a.row; i ++ )</a:t>
            </a:r>
            <a:endParaRPr lang="zh-CN" altLang="en-US"/>
          </a:p>
          <a:p>
            <a:r>
              <a:rPr lang="zh-CN" altLang="en-US"/>
              <a:t>    for( int j = 0; j &lt; b.col; j ++ )</a:t>
            </a:r>
            <a:endParaRPr lang="zh-CN" altLang="en-US"/>
          </a:p>
          <a:p>
            <a:r>
              <a:rPr lang="zh-CN" altLang="en-US"/>
              <a:t>        for( int k = 0; k &lt; a.col; k ++ )</a:t>
            </a:r>
            <a:endParaRPr lang="zh-CN" altLang="en-US"/>
          </a:p>
          <a:p>
            <a:r>
              <a:rPr lang="zh-CN" altLang="en-US"/>
              <a:t>            result.mat[i*b.col+j] += a.mat[i*a.col+k] * b.mat[k*b.col+j];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8655" y="4251960"/>
            <a:ext cx="6315075" cy="129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8655" y="4251325"/>
            <a:ext cx="6457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for( int j = 0; j &lt; b.col; j ++ )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for( int i = 0; i &lt; a.row; i ++ )</a:t>
            </a:r>
            <a:endParaRPr lang="zh-CN" altLang="en-US"/>
          </a:p>
          <a:p>
            <a:r>
              <a:rPr lang="zh-CN" altLang="en-US"/>
              <a:t>        for( int k = 0; k &lt; a.col; k ++ )</a:t>
            </a:r>
            <a:endParaRPr lang="zh-CN" altLang="en-US"/>
          </a:p>
          <a:p>
            <a:r>
              <a:rPr lang="zh-CN" altLang="en-US"/>
              <a:t>            result.mat[i*b.col+j] += a.mat[i*a.col+k] * b.mat[k*b.col+j];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070860" y="3557270"/>
            <a:ext cx="1056640" cy="59309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1155" y="1823720"/>
            <a:ext cx="5497195" cy="497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function: read two 2048x2048 matrix and do multiplication.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13865" y="1780540"/>
            <a:ext cx="524573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MyMatrix mat1 = readMatFromFile( "./2048_1.txt" );</a:t>
            </a:r>
            <a:endParaRPr lang="zh-CN" altLang="en-US"/>
          </a:p>
          <a:p>
            <a:r>
              <a:rPr lang="zh-CN" altLang="en-US"/>
              <a:t>    MyMatrix mat2 = readMatFromFile( "./2048_2.txt"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time_t t1 = time(NULL);</a:t>
            </a:r>
            <a:endParaRPr lang="zh-CN" altLang="en-US"/>
          </a:p>
          <a:p>
            <a:r>
              <a:rPr lang="zh-CN" altLang="en-US"/>
              <a:t>    MyMatrix res = multiply( mat1, mat2 );</a:t>
            </a:r>
            <a:endParaRPr lang="zh-CN" altLang="en-US"/>
          </a:p>
          <a:p>
            <a:r>
              <a:rPr lang="zh-CN" altLang="en-US"/>
              <a:t>    time_t t2 = time(NULL);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double elasped = difftime(t2, t1);</a:t>
            </a:r>
            <a:endParaRPr lang="zh-CN" altLang="en-US"/>
          </a:p>
          <a:p>
            <a:r>
              <a:rPr lang="zh-CN" altLang="en-US"/>
              <a:t>    printf("Calculation used %lf second(s).\n", elasped);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writeMatToFile( res, "2048_3.txt"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freeMatrix(mat1);</a:t>
            </a:r>
            <a:endParaRPr lang="zh-CN" altLang="en-US"/>
          </a:p>
          <a:p>
            <a:r>
              <a:rPr lang="zh-CN" altLang="en-US"/>
              <a:t>    freeMatrix(mat2);</a:t>
            </a:r>
            <a:endParaRPr lang="zh-CN" altLang="en-US"/>
          </a:p>
          <a:p>
            <a:r>
              <a:rPr lang="zh-CN" altLang="en-US"/>
              <a:t>    freeMatrix(res);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Let’s compile and run the program: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It takes about four and half minutes to multiply them.</a:t>
            </a:r>
            <a:endParaRPr lang="en-US" altLang="zh-CN"/>
          </a:p>
          <a:p>
            <a:r>
              <a:rPr lang="en-US" altLang="zh-CN"/>
              <a:t>However, 2048x2048 is not a very big matrix. </a:t>
            </a:r>
            <a:endParaRPr lang="en-US" altLang="zh-CN"/>
          </a:p>
          <a:p>
            <a:r>
              <a:rPr lang="en-US" altLang="zh-CN"/>
              <a:t>When we add -O3 argument it cound be much faster.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680" y="2005330"/>
            <a:ext cx="81915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5097145"/>
            <a:ext cx="85439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Tips:</a:t>
            </a:r>
            <a:endParaRPr lang="en-US" altLang="zh-CN"/>
          </a:p>
          <a:p>
            <a:r>
              <a:rPr lang="en-US" altLang="zh-CN"/>
              <a:t>In order to write a set api that is easy to use, it’s very likely you need to allocate memory dynamically.</a:t>
            </a:r>
            <a:endParaRPr lang="en-US" altLang="zh-CN"/>
          </a:p>
          <a:p>
            <a:r>
              <a:rPr lang="en-US" altLang="zh-CN"/>
              <a:t>Don’t forget to release the memory after you finished to calculation.</a:t>
            </a:r>
            <a:endParaRPr lang="en-US" altLang="zh-CN"/>
          </a:p>
          <a:p>
            <a:r>
              <a:rPr lang="en-US" altLang="zh-CN"/>
              <a:t>Check the correctness after the calculation! Don’t just print the time!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SIMD to optimize your program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SIMD stands for Single Instruction Multiple Data.</a:t>
            </a:r>
            <a:endParaRPr lang="en-US" altLang="zh-CN"/>
          </a:p>
          <a:p>
            <a:r>
              <a:rPr lang="en-US" altLang="zh-CN"/>
              <a:t>It means to handler multiple data (int, float, double,...) in a single instruction.</a:t>
            </a:r>
            <a:endParaRPr lang="en-US" altLang="zh-CN"/>
          </a:p>
          <a:p>
            <a:r>
              <a:rPr lang="en-US" altLang="zh-CN"/>
              <a:t>There are many versions of SIMD. On x86 architecture, you might be able to use SSE (Streaming SIMD Extensions).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When using SSE instructions, you are dealing with some 128 bit registers.</a:t>
            </a:r>
            <a:endParaRPr lang="en-US" altLang="zh-CN"/>
          </a:p>
          <a:p>
            <a:r>
              <a:rPr lang="en-US" altLang="zh-CN"/>
              <a:t>You could some assembly code to use SSE,</a:t>
            </a:r>
            <a:endParaRPr lang="en-US" altLang="zh-CN"/>
          </a:p>
          <a:p>
            <a:r>
              <a:rPr lang="en-US" altLang="zh-CN"/>
              <a:t>or you can use the apis provided by your compiler.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799580" y="1692275"/>
            <a:ext cx="5182235" cy="2999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Let’s start with some simple SSE code:</a:t>
            </a:r>
            <a:endParaRPr lang="en-US" altLang="zh-CN"/>
          </a:p>
          <a:p>
            <a:endParaRPr lang="en-US" altLang="zh-CN"/>
          </a:p>
          <a:p>
            <a:r>
              <a:rPr lang="en-US" altLang="zh-CN" sz="2400"/>
              <a:t>In order to use SSE, include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&lt;immintrin.h&gt;</a:t>
            </a:r>
            <a:endParaRPr lang="en-US" altLang="zh-CN" sz="2400"/>
          </a:p>
          <a:p>
            <a:r>
              <a:rPr lang="en-US" altLang="zh-CN" sz="2400"/>
              <a:t>The new data type “__m128” you see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here has 128 bits.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These code initialize two “__m128”, each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with 4 floats. And add the corresponding value.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6858635" y="1717675"/>
            <a:ext cx="51009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&lt;immintrin.h&gt;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__m128 vector1 = _mm_set_ps(4.0, 3.0, 2.0, 1.0);</a:t>
            </a:r>
            <a:endParaRPr lang="zh-CN" altLang="en-US"/>
          </a:p>
          <a:p>
            <a:r>
              <a:rPr lang="zh-CN" altLang="en-US"/>
              <a:t>    __m128 vector2 = _mm_set_ps(7.0, 8.0, 9.0, 0.0);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__m128 sum = _mm_add_ps(vector1, vector2); 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When you compile the code using gcc, add argument “-march=native”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746375"/>
            <a:ext cx="8940800" cy="528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After we have all the knowledge necessay, we are able to improve our code for our matrix operation.</a:t>
            </a:r>
            <a:endParaRPr lang="en-US" altLang="zh-CN"/>
          </a:p>
          <a:p>
            <a:r>
              <a:rPr lang="en-US" altLang="zh-CN"/>
              <a:t>We need to know a few SSE intrinsics before we write to code:</a:t>
            </a:r>
            <a:endParaRPr lang="en-US" altLang="zh-CN"/>
          </a:p>
          <a:p>
            <a:endParaRPr lang="en-US" altLang="zh-CN"/>
          </a:p>
          <a:p>
            <a:r>
              <a:rPr lang="en-US" altLang="zh-CN" sz="1800"/>
              <a:t>__m128 _mm_set_ps (float x, float y, float z, float w)</a:t>
            </a:r>
            <a:endParaRPr lang="en-US" altLang="zh-CN" sz="1800"/>
          </a:p>
          <a:p>
            <a:r>
              <a:rPr lang="en-US" altLang="zh-CN" sz="1800"/>
              <a:t>Initialize a “__m128” with 4 floats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__m128 _mm_mul_ps (__m128 a, __m128 b)</a:t>
            </a:r>
            <a:endParaRPr lang="en-US" altLang="zh-CN" sz="1800"/>
          </a:p>
          <a:p>
            <a:r>
              <a:rPr lang="en-US" altLang="zh-CN" sz="1800"/>
              <a:t>Multiply floats in a and floats in b, and return the result.</a:t>
            </a:r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77055" y="3359150"/>
            <a:ext cx="7235825" cy="3041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We are able to rewrite the triple for loop as this</a:t>
            </a:r>
            <a:endParaRPr lang="en-US" altLang="zh-CN"/>
          </a:p>
          <a:p>
            <a:r>
              <a:rPr lang="en-US" altLang="zh-CN"/>
              <a:t>Instead of mulply all elements one by one, we put 4 elements in matrix a on the register every time, then 4 elements in matrix b on the register. Then multiply them and store the 4 product in “result”.</a:t>
            </a:r>
            <a:endParaRPr lang="en-US" altLang="zh-CN" sz="1800"/>
          </a:p>
        </p:txBody>
      </p:sp>
      <p:sp>
        <p:nvSpPr>
          <p:cNvPr id="3" name="文本框 2"/>
          <p:cNvSpPr txBox="1"/>
          <p:nvPr/>
        </p:nvSpPr>
        <p:spPr>
          <a:xfrm>
            <a:off x="4102100" y="3309620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cs typeface="+mj-lt"/>
              </a:rPr>
              <a:t>Functions</a:t>
            </a:r>
            <a:endParaRPr lang="en-US" altLang="zh-CN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Write basic matrix operation in C/C++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Using SSE to improve the performance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Using Neon to improve the performance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77055" y="3359150"/>
            <a:ext cx="7235825" cy="3041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There is one more problem: how to get the floats stored in “vsum”</a:t>
            </a:r>
            <a:endParaRPr lang="en-US" altLang="zh-CN"/>
          </a:p>
          <a:p>
            <a:r>
              <a:rPr lang="en-US" altLang="zh-CN"/>
              <a:t>One way is to save them in a float array with _mm_store_ps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02100" y="3309620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633210" y="2856865"/>
            <a:ext cx="3077845" cy="645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How to get the floats stored in “vsum” with </a:t>
            </a:r>
            <a:r>
              <a:rPr lang="en-US" altLang="zh-CN">
                <a:sym typeface="+mn-ea"/>
              </a:rPr>
              <a:t>_mm_store_ps: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 code on the right copys 4 floats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“result” to “buffer”.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73850" y="2856865"/>
            <a:ext cx="3099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float buffer[4];</a:t>
            </a:r>
            <a:endParaRPr lang="zh-CN" altLang="en-US"/>
          </a:p>
          <a:p>
            <a:r>
              <a:rPr lang="zh-CN" altLang="en-US"/>
              <a:t>_mm_store_ps(</a:t>
            </a:r>
            <a:r>
              <a:rPr lang="en-US" altLang="zh-CN"/>
              <a:t>buffer</a:t>
            </a:r>
            <a:r>
              <a:rPr lang="zh-CN" altLang="en-US"/>
              <a:t>, </a:t>
            </a:r>
            <a:r>
              <a:rPr lang="en-US" altLang="zh-CN">
                <a:sym typeface="+mn-ea"/>
              </a:rPr>
              <a:t>result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82380" y="3952875"/>
            <a:ext cx="300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result is of type “__m128”</a:t>
            </a:r>
            <a:endParaRPr lang="en-US" altLang="zh-CN"/>
          </a:p>
        </p:txBody>
      </p:sp>
      <p:sp>
        <p:nvSpPr>
          <p:cNvPr id="7" name="上箭头 6"/>
          <p:cNvSpPr/>
          <p:nvPr/>
        </p:nvSpPr>
        <p:spPr>
          <a:xfrm>
            <a:off x="9267190" y="3574415"/>
            <a:ext cx="75565" cy="352425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9045" y="6454775"/>
            <a:ext cx="1010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buffer should point to a 16 bytes aligned address. Please be extremely careful with your address.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4850130"/>
          </a:xfrm>
        </p:spPr>
        <p:txBody>
          <a:bodyPr/>
          <a:p>
            <a:r>
              <a:rPr lang="en-US" altLang="zh-CN"/>
              <a:t>Now we have all we need to build our simple matrix multiplication program.</a:t>
            </a:r>
            <a:endParaRPr lang="en-US" altLang="zh-CN"/>
          </a:p>
          <a:p>
            <a:r>
              <a:rPr lang="en-US" altLang="zh-CN"/>
              <a:t>We can complete our program, compile and see the result: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This is hardly an optimization.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726055"/>
            <a:ext cx="108204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6210" y="2493645"/>
            <a:ext cx="7313295" cy="30854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4850130"/>
          </a:xfrm>
        </p:spPr>
        <p:txBody>
          <a:bodyPr/>
          <a:p>
            <a:r>
              <a:rPr lang="en-US" altLang="zh-CN"/>
              <a:t>We should continue to find places we can still improve: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82370" y="2440940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03530" y="3737610"/>
            <a:ext cx="3806825" cy="344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8460" y="1920240"/>
            <a:ext cx="6574790" cy="30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3125" y="3688080"/>
            <a:ext cx="7313295" cy="30854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4850130"/>
          </a:xfrm>
        </p:spPr>
        <p:txBody>
          <a:bodyPr/>
          <a:p>
            <a:r>
              <a:rPr lang="en-US" altLang="zh-CN"/>
              <a:t>We can improve the following line: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Could be better if we just give one address and tell the program to load 4 consecutive floats: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451350" y="3635375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97660" y="1852930"/>
            <a:ext cx="6676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__m128 m1 = _mm_set_ps(a(i,k*4), a(i,k*4+1), a(i,k*4+2), a(i,k*4+3));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0035" y="3688080"/>
            <a:ext cx="4171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__m128 m1 = _mm_load_ps(&amp;a(i,k*4));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1597660" y="4474210"/>
            <a:ext cx="6625590" cy="415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15135" y="2912745"/>
            <a:ext cx="3806825" cy="344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8460" y="1920240"/>
            <a:ext cx="6574790" cy="30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5262880"/>
          </a:xfrm>
        </p:spPr>
        <p:txBody>
          <a:bodyPr/>
          <a:p>
            <a:r>
              <a:rPr lang="en-US" altLang="zh-CN"/>
              <a:t>Now we have replaced: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With: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Can we do the same with: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                                                              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you arrange the memory in a row major way, then the answer is no.</a:t>
            </a:r>
            <a:endParaRPr lang="en-US" altLang="zh-CN"/>
          </a:p>
          <a:p>
            <a:r>
              <a:rPr lang="zh-CN" altLang="en-US">
                <a:sym typeface="+mn-ea"/>
              </a:rPr>
              <a:t>b(k*4,j), b(k*4+1,j), b(k*4+2,j), b(k*4+3,j)</a:t>
            </a:r>
            <a:r>
              <a:rPr lang="en-US" altLang="zh-CN">
                <a:sym typeface="+mn-ea"/>
              </a:rPr>
              <a:t> are not consecutive in memory.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7660" y="1852930"/>
            <a:ext cx="6676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__m128 m1 = _mm_set_ps(a(i,k*4), a(i,k*4+1), a(i,k*4+2), a(i,k*4+3));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15135" y="2888615"/>
            <a:ext cx="4171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__m128 m1 = _mm_load_ps(&amp;a(i,k*4));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60" y="4473575"/>
            <a:ext cx="672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__m128 m2 = _mm_set_ps(b(k*4,j), b(k*4+1,j), b(k*4+2,j), b(k*4+3,j));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12940" y="2762250"/>
            <a:ext cx="501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note that when you use _mm_load_ps, the address should be 16 bytes aligned</a:t>
            </a:r>
            <a:endParaRPr lang="en-US" altLang="zh-CN"/>
          </a:p>
        </p:txBody>
      </p:sp>
      <p:sp>
        <p:nvSpPr>
          <p:cNvPr id="13" name="左箭头 12"/>
          <p:cNvSpPr/>
          <p:nvPr/>
        </p:nvSpPr>
        <p:spPr>
          <a:xfrm>
            <a:off x="5588635" y="3016250"/>
            <a:ext cx="1357630" cy="120015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04360" y="3479800"/>
            <a:ext cx="7279005" cy="3136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8460" y="1920240"/>
            <a:ext cx="6574790" cy="30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0923270" cy="5433695"/>
          </a:xfrm>
        </p:spPr>
        <p:txBody>
          <a:bodyPr>
            <a:normAutofit/>
          </a:bodyPr>
          <a:p>
            <a:r>
              <a:rPr lang="en-US" altLang="zh-CN"/>
              <a:t>But we can still do some optimize since: 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is called too many times.</a:t>
            </a:r>
            <a:endParaRPr lang="en-US" altLang="zh-CN"/>
          </a:p>
          <a:p>
            <a:r>
              <a:rPr lang="en-US" altLang="zh-CN"/>
              <a:t>Note that the above code has nothing to do with the outer index “i”.</a:t>
            </a:r>
            <a:endParaRPr lang="en-US" altLang="zh-CN"/>
          </a:p>
          <a:p>
            <a:r>
              <a:rPr lang="en-US" altLang="zh-CN"/>
              <a:t>Remember that we can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change to order of the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for loop?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97660" y="1852930"/>
            <a:ext cx="672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__m128 m2 = _mm_set_ps(b(k*4,j), b(k*4+1,j), b(k*4+2,j), b(k*4+3,j));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57345" y="3508375"/>
            <a:ext cx="78409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en-US" altLang="zh-CN"/>
              <a:t>            ...... </a:t>
            </a:r>
            <a:endParaRPr lang="en-US" altLang="zh-CN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_mm_load_ps(&amp;a(i,k*4));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mu = _mm_mul_ps(m1, m2);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......</a:t>
            </a:r>
            <a:endParaRPr lang="en-US" altLang="zh-CN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......</a:t>
            </a:r>
            <a:endParaRPr lang="en-US" altLang="zh-CN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04360" y="3479800"/>
            <a:ext cx="7279005" cy="3136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0923270" cy="5433695"/>
          </a:xfrm>
        </p:spPr>
        <p:txBody>
          <a:bodyPr>
            <a:normAutofit/>
          </a:bodyPr>
          <a:p>
            <a:r>
              <a:rPr lang="en-US" altLang="zh-CN"/>
              <a:t>We can reorder the triple for loop so that index “i” is in the inner for loop.</a:t>
            </a:r>
            <a:endParaRPr lang="en-US" altLang="zh-CN"/>
          </a:p>
          <a:p>
            <a:r>
              <a:rPr lang="en-US" altLang="zh-CN"/>
              <a:t>Then we can move the “</a:t>
            </a:r>
            <a:r>
              <a:rPr lang="zh-CN" altLang="en-US">
                <a:sym typeface="+mn-ea"/>
              </a:rPr>
              <a:t>_mm_set_ps</a:t>
            </a:r>
            <a:r>
              <a:rPr lang="en-US" altLang="zh-CN">
                <a:sym typeface="+mn-ea"/>
              </a:rPr>
              <a:t>” out one layer in the for loop.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When we multiply two 2048x2048 matrix, “</a:t>
            </a:r>
            <a:r>
              <a:rPr lang="zh-CN" altLang="en-US">
                <a:sym typeface="+mn-ea"/>
              </a:rPr>
              <a:t>_mm_set_ps</a:t>
            </a:r>
            <a:r>
              <a:rPr lang="en-US" altLang="zh-CN">
                <a:sym typeface="+mn-ea"/>
              </a:rPr>
              <a:t>” will be called 2048^2 time instead of 2048^3 time.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725" y="3566160"/>
            <a:ext cx="73647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for( int j = 0; j &lt; b.col; j ++ )</a:t>
            </a:r>
            <a:endParaRPr lang="zh-CN" altLang="en-US"/>
          </a:p>
          <a:p>
            <a:r>
              <a:rPr lang="zh-CN" altLang="en-US"/>
              <a:t>        for( int k = 0; k &lt; len; ++ k ) {</a:t>
            </a:r>
            <a:endParaRPr lang="zh-CN" altLang="en-US"/>
          </a:p>
          <a:p>
            <a:r>
              <a:rPr lang="zh-CN" altLang="en-US"/>
              <a:t>            __m128 m2 = _mm_set_ps(b(k*4+3,j), b(k*4+2,j), b(k*4+1,j), b(k*4,j));</a:t>
            </a:r>
            <a:endParaRPr lang="zh-CN" altLang="en-US"/>
          </a:p>
          <a:p>
            <a:r>
              <a:rPr lang="zh-CN" altLang="en-US"/>
              <a:t>            for( int i = 0; i &lt; a.row; i ++ ) {</a:t>
            </a:r>
            <a:endParaRPr lang="zh-CN" altLang="en-US"/>
          </a:p>
          <a:p>
            <a:r>
              <a:rPr lang="zh-CN" altLang="en-US"/>
              <a:t>                __m128 m1 = _mm_load_ps(&amp;a(i,k*4));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_mm_store_ps(buf</a:t>
            </a:r>
            <a:r>
              <a:rPr lang="en-US" altLang="zh-CN"/>
              <a:t>fer</a:t>
            </a:r>
            <a:r>
              <a:rPr lang="zh-CN" altLang="en-US"/>
              <a:t>, </a:t>
            </a:r>
            <a:r>
              <a:rPr lang="en-US" altLang="zh-CN">
                <a:sym typeface="+mn-ea"/>
              </a:rPr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            result(i, j) += 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[0]+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[1]+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[2]+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[3];</a:t>
            </a:r>
            <a:endParaRPr lang="zh-CN" altLang="en-US"/>
          </a:p>
          <a:p>
            <a:r>
              <a:rPr lang="zh-CN" altLang="en-US"/>
              <a:t> 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0923270" cy="5433695"/>
          </a:xfrm>
        </p:spPr>
        <p:txBody>
          <a:bodyPr>
            <a:normAutofit/>
          </a:bodyPr>
          <a:p>
            <a:r>
              <a:rPr lang="en-US"/>
              <a:t>After what we have done, let’s see the result:</a:t>
            </a:r>
            <a:endParaRPr lang="en-US"/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It’s a little bit faster.</a:t>
            </a:r>
            <a:endParaRPr 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3095625"/>
            <a:ext cx="120015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AVX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0923270" cy="543369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AVX are new instruction sets that further improves various calculation.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They use 256 bit registers instead of 128 bit registers used by SSE.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In order to use AVX intrinsics, simple replace mm256 with mm.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For example: replace _mm_load_ps with _mm256_load_ps.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9560" y="311150"/>
            <a:ext cx="9724390" cy="101092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Write simple code to handle matrix operation </a:t>
            </a:r>
            <a:endParaRPr lang="en-US" altLang="zh-C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23536" y="1442777"/>
            <a:ext cx="10660160" cy="1666875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r>
              <a:rPr lang="en-US" altLang="zh-CN" sz="2540" dirty="0"/>
              <a:t>First of all, let’s write a simple program that can do the following task:</a:t>
            </a:r>
            <a:endParaRPr lang="en-US" altLang="zh-CN" sz="254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40" dirty="0"/>
              <a:t>Read matrix from file.</a:t>
            </a:r>
            <a:endParaRPr lang="en-US" altLang="zh-CN" sz="254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40" dirty="0"/>
              <a:t>Do matrix multiplication.</a:t>
            </a:r>
            <a:endParaRPr lang="en-US" altLang="zh-CN" sz="254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40" dirty="0"/>
              <a:t>Write matrix to file.</a:t>
            </a:r>
            <a:endParaRPr lang="en-US" altLang="zh-CN" sz="25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22655" y="5551170"/>
            <a:ext cx="3660775" cy="429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3765" y="4176395"/>
            <a:ext cx="5947410" cy="386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765" y="3153410"/>
            <a:ext cx="5259705" cy="386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Neon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1343640" cy="543369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All of the above, SSE and AVX is on x86 architecture.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If you use Arm architecture, you probably need to use Neon instead.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You need to use the following code </a:t>
            </a:r>
            <a:r>
              <a:rPr lang="en-US">
                <a:sym typeface="+mn-ea"/>
              </a:rPr>
              <a:t>to load 4 floats with given address into a 128 bit register: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float32x4_t m2 = vld1q_f32(buffer);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Use the following </a:t>
            </a:r>
            <a:r>
              <a:rPr lang="en-US">
                <a:sym typeface="+mn-ea"/>
              </a:rPr>
              <a:t>to do multiplication: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float32x4_t result = vmulq_f32(m1, m2);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And use the following to copy 4 floats from the 128 bit register to float array: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vst1q_f32(buffer, result);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Create two 1Mx1K float matrices matA and matB, compute matA + matB.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ompute the result row by row and col by col, compare the performance difference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U</a:t>
            </a:r>
            <a:r>
              <a:rPr lang="zh-CN" altLang="en-US"/>
              <a:t>se -O3 to improve the speed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mprove the speed using SIMD, will the speed be improved? Why?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781810" y="2282825"/>
            <a:ext cx="4812665" cy="383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sym typeface="+mn-ea"/>
              </a:rPr>
              <a:t>In order to handle various operations easier, let’s define a structure of matrix type: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61185" y="2282825"/>
            <a:ext cx="551307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struct MyMatrix {</a:t>
            </a:r>
            <a:endParaRPr lang="zh-CN" altLang="en-US"/>
          </a:p>
          <a:p>
            <a:r>
              <a:rPr lang="zh-CN" altLang="en-US">
                <a:sym typeface="+mn-ea"/>
              </a:rPr>
              <a:t>    float* mat; // array of floats.</a:t>
            </a:r>
            <a:endParaRPr lang="zh-CN" altLang="en-US"/>
          </a:p>
          <a:p>
            <a:r>
              <a:rPr lang="zh-CN" altLang="en-US">
                <a:sym typeface="+mn-ea"/>
              </a:rPr>
              <a:t>    size_t row; // number of rows in the matrix.</a:t>
            </a:r>
            <a:endParaRPr lang="zh-CN" altLang="en-US"/>
          </a:p>
          <a:p>
            <a:r>
              <a:rPr lang="zh-CN" altLang="en-US">
                <a:sym typeface="+mn-ea"/>
              </a:rPr>
              <a:t>    size_t col; // number of columns in the matrix.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float&amp; operator()(int r, int c)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mat[r*col+c];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size_t length()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row*col;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49400" y="2955925"/>
            <a:ext cx="5130800" cy="2346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malloc or new[] operator to allocate memory for matrix given the number of rows and columns.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11630" y="2967355"/>
            <a:ext cx="55130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MyMatrix allocMatrix( int row, int col ) {</a:t>
            </a:r>
            <a:endParaRPr lang="zh-CN" altLang="en-US"/>
          </a:p>
          <a:p>
            <a:r>
              <a:rPr lang="zh-CN" altLang="en-US"/>
              <a:t>    struct MyMatrix result;</a:t>
            </a:r>
            <a:endParaRPr lang="zh-CN" altLang="en-US"/>
          </a:p>
          <a:p>
            <a:r>
              <a:rPr lang="zh-CN" altLang="en-US"/>
              <a:t>    result.row = row;</a:t>
            </a:r>
            <a:endParaRPr lang="zh-CN" altLang="en-US"/>
          </a:p>
          <a:p>
            <a:r>
              <a:rPr lang="zh-CN" altLang="en-US"/>
              <a:t>    result.col = col;</a:t>
            </a:r>
            <a:endParaRPr lang="zh-CN" altLang="en-US"/>
          </a:p>
          <a:p>
            <a:r>
              <a:rPr lang="zh-CN" altLang="en-US"/>
              <a:t>    result.mat = (float*)malloc( sizeof(float)*row*col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49400" y="2955925"/>
            <a:ext cx="4555490" cy="1082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Always write free() corresponds to malloc.</a:t>
            </a:r>
            <a:endParaRPr lang="en-US" altLang="zh-CN"/>
          </a:p>
          <a:p>
            <a:r>
              <a:rPr lang="en-US" altLang="zh-CN"/>
              <a:t>Always write delete[] corresponds to new[].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11630" y="2967355"/>
            <a:ext cx="55130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 freeMatrix( struct MyMatrix&amp; matrix ) {</a:t>
            </a:r>
            <a:endParaRPr lang="zh-CN" altLang="en-US"/>
          </a:p>
          <a:p>
            <a:r>
              <a:rPr lang="zh-CN" altLang="en-US"/>
              <a:t>    free(matrix.mat);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955165" y="2558415"/>
            <a:ext cx="5337810" cy="3209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stdio or fstream to handle reading from and writing to files.</a:t>
            </a:r>
            <a:endParaRPr lang="en-US" altLang="zh-CN"/>
          </a:p>
          <a:p>
            <a:r>
              <a:rPr lang="en-US" altLang="zh-CN"/>
              <a:t>Reading: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26285" y="2593975"/>
            <a:ext cx="55473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MyMatrix readMatFromFile( const char* filename ) {</a:t>
            </a:r>
            <a:endParaRPr lang="zh-CN" altLang="en-US"/>
          </a:p>
          <a:p>
            <a:r>
              <a:rPr lang="zh-CN" altLang="en-US"/>
              <a:t>    FILE* file = fopen( filename, "r" );</a:t>
            </a:r>
            <a:endParaRPr lang="zh-CN" altLang="en-US"/>
          </a:p>
          <a:p>
            <a:r>
              <a:rPr lang="zh-CN" altLang="en-US"/>
              <a:t>    int row, col;</a:t>
            </a:r>
            <a:endParaRPr lang="zh-CN" altLang="en-US"/>
          </a:p>
          <a:p>
            <a:r>
              <a:rPr lang="zh-CN" altLang="en-US"/>
              <a:t>    fscanf(file, "%d%d", &amp;row, &amp;col )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    MyMatrix result = allocMatrix(row, col);</a:t>
            </a:r>
            <a:endParaRPr lang="zh-CN" altLang="en-US"/>
          </a:p>
          <a:p>
            <a:r>
              <a:rPr lang="zh-CN" altLang="en-US"/>
              <a:t>    for( int i = 0; i &lt; row; ++ i )</a:t>
            </a:r>
            <a:endParaRPr lang="zh-CN" altLang="en-US"/>
          </a:p>
          <a:p>
            <a:r>
              <a:rPr lang="zh-CN" altLang="en-US"/>
              <a:t>        for( int j = 0; j &lt; col; ++ j )</a:t>
            </a:r>
            <a:endParaRPr lang="zh-CN" altLang="en-US"/>
          </a:p>
          <a:p>
            <a:r>
              <a:rPr lang="zh-CN" altLang="en-US"/>
              <a:t>            fscanf(file, "%f", &amp;result(i,j))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    fclose(file);</a:t>
            </a:r>
            <a:endParaRPr lang="zh-CN" altLang="en-US"/>
          </a:p>
          <a:p>
            <a:r>
              <a:rPr lang="zh-CN" altLang="en-US"/>
              <a:t>    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955165" y="2558415"/>
            <a:ext cx="5337810" cy="3209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stdio or fstream to handle reading from and writing to files.</a:t>
            </a:r>
            <a:endParaRPr lang="en-US" altLang="zh-CN"/>
          </a:p>
          <a:p>
            <a:r>
              <a:rPr lang="en-US" altLang="zh-CN"/>
              <a:t>Writing: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26285" y="2593975"/>
            <a:ext cx="51003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 writeMatToFile( MyMatrix&amp; mat, const char* filename ) {</a:t>
            </a:r>
            <a:endParaRPr lang="zh-CN" altLang="en-US"/>
          </a:p>
          <a:p>
            <a:r>
              <a:rPr lang="zh-CN" altLang="en-US"/>
              <a:t>    FILE* file = fopen( filename, "w" );</a:t>
            </a:r>
            <a:endParaRPr lang="zh-CN" altLang="en-US"/>
          </a:p>
          <a:p>
            <a:r>
              <a:rPr lang="zh-CN" altLang="en-US"/>
              <a:t>    fprintf(file, "%zu %zu\n", mat.row, mat.col );</a:t>
            </a:r>
            <a:endParaRPr lang="zh-CN" altLang="en-US"/>
          </a:p>
          <a:p>
            <a:r>
              <a:rPr lang="zh-CN" altLang="en-US"/>
              <a:t>    for( int i = 0; i &lt; mat.row; ++ i ) {</a:t>
            </a:r>
            <a:endParaRPr lang="zh-CN" altLang="en-US"/>
          </a:p>
          <a:p>
            <a:r>
              <a:rPr lang="zh-CN" altLang="en-US"/>
              <a:t>        for( int j = 0; j &lt; mat.col; ++ j )</a:t>
            </a:r>
            <a:endParaRPr lang="zh-CN" altLang="en-US"/>
          </a:p>
          <a:p>
            <a:r>
              <a:rPr lang="zh-CN" altLang="en-US"/>
              <a:t>            fprintf(file, " %f", mat(i,j));</a:t>
            </a:r>
            <a:endParaRPr lang="zh-CN" altLang="en-US"/>
          </a:p>
          <a:p>
            <a:r>
              <a:rPr lang="zh-CN" altLang="en-US"/>
              <a:t>        fprintf(file, "\n");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fclose(file);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955165" y="2558415"/>
            <a:ext cx="6610350" cy="317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After we have prepared everything. We can write simple matrix multiplication: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26285" y="2593975"/>
            <a:ext cx="75666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MyMatrix multiply( MyMatrix&amp; a, MyMatrix&amp; b ) {</a:t>
            </a:r>
            <a:endParaRPr lang="zh-CN" altLang="en-US"/>
          </a:p>
          <a:p>
            <a:r>
              <a:rPr lang="zh-CN" altLang="en-US"/>
              <a:t>    MyMatrix result = allocMatrix( a.row, b.col );</a:t>
            </a:r>
            <a:endParaRPr lang="zh-CN" altLang="en-US"/>
          </a:p>
          <a:p>
            <a:r>
              <a:rPr lang="zh-CN" altLang="en-US"/>
              <a:t>    memset( result.mat, 0, sizeof(float)*result.length() );</a:t>
            </a:r>
            <a:endParaRPr lang="zh-CN" altLang="en-US"/>
          </a:p>
          <a:p>
            <a:r>
              <a:rPr lang="zh-CN" altLang="en-US"/>
              <a:t>    if( a.col != b.row )</a:t>
            </a:r>
            <a:endParaRPr lang="zh-CN" altLang="en-US"/>
          </a:p>
          <a:p>
            <a:r>
              <a:rPr lang="zh-CN" altLang="en-US"/>
              <a:t>        return result;</a:t>
            </a:r>
            <a:endParaRPr lang="zh-CN" altLang="en-US"/>
          </a:p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</a:t>
            </a:r>
            <a:endParaRPr lang="zh-CN" altLang="en-US"/>
          </a:p>
          <a:p>
            <a:r>
              <a:rPr lang="zh-CN" altLang="en-US"/>
              <a:t>            for( int k = 0; k &lt; a.col; k ++ )</a:t>
            </a:r>
            <a:endParaRPr lang="zh-CN" altLang="en-US"/>
          </a:p>
          <a:p>
            <a:r>
              <a:rPr lang="zh-CN" altLang="en-US"/>
              <a:t>                result.mat[i*b.col+j] += a.mat[i*a.col+k] * b.mat[k*b.col+j];</a:t>
            </a:r>
            <a:endParaRPr lang="zh-CN" altLang="en-US"/>
          </a:p>
          <a:p>
            <a:r>
              <a:rPr lang="zh-CN" altLang="en-US"/>
              <a:t>    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12035</Words>
  <Application>WPS 演示</Application>
  <PresentationFormat>宽屏</PresentationFormat>
  <Paragraphs>413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-apple-system</vt:lpstr>
      <vt:lpstr>Segoe Print</vt:lpstr>
      <vt:lpstr>Wingdings</vt:lpstr>
      <vt:lpstr>Calibri</vt:lpstr>
      <vt:lpstr>等线</vt:lpstr>
      <vt:lpstr>微软雅黑</vt:lpstr>
      <vt:lpstr>Arial Unicode MS</vt:lpstr>
      <vt:lpstr>Office 主题</vt:lpstr>
      <vt:lpstr>C/C++ Program Design</vt:lpstr>
      <vt:lpstr>Functions</vt:lpstr>
      <vt:lpstr> Inline Function</vt:lpstr>
      <vt:lpstr>PowerPoint 演示文稿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Use SIMD to optimize the program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AVX to optimize your code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wdx</cp:lastModifiedBy>
  <cp:revision>670</cp:revision>
  <dcterms:created xsi:type="dcterms:W3CDTF">2020-09-05T08:11:00Z</dcterms:created>
  <dcterms:modified xsi:type="dcterms:W3CDTF">2021-10-30T11:15:16Z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