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477" r:id="rId4"/>
    <p:sldId id="342" r:id="rId5"/>
    <p:sldId id="429" r:id="rId7"/>
    <p:sldId id="440" r:id="rId8"/>
    <p:sldId id="431" r:id="rId9"/>
    <p:sldId id="1018" r:id="rId10"/>
    <p:sldId id="343" r:id="rId11"/>
    <p:sldId id="1019" r:id="rId12"/>
    <p:sldId id="433" r:id="rId13"/>
    <p:sldId id="416" r:id="rId14"/>
    <p:sldId id="435" r:id="rId15"/>
    <p:sldId id="438" r:id="rId16"/>
    <p:sldId id="454" r:id="rId17"/>
    <p:sldId id="455" r:id="rId18"/>
    <p:sldId id="456" r:id="rId19"/>
    <p:sldId id="1017" r:id="rId20"/>
    <p:sldId id="1001" r:id="rId21"/>
    <p:sldId id="671"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956" autoAdjust="0"/>
    <p:restoredTop sz="94660"/>
  </p:normalViewPr>
  <p:slideViewPr>
    <p:cSldViewPr snapToGrid="0">
      <p:cViewPr varScale="1">
        <p:scale>
          <a:sx n="85" d="100"/>
          <a:sy n="85" d="100"/>
        </p:scale>
        <p:origin x="86"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5" Type="http://schemas.openxmlformats.org/officeDocument/2006/relationships/image" Target="../media/image13.wmf"/><Relationship Id="rId4" Type="http://schemas.openxmlformats.org/officeDocument/2006/relationships/image" Target="../media/image12.wmf"/><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37EF7-A117-46B7-88A8-1B7FB98FF0F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705520-EB74-4E10-9207-DDFEA7EA0F0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fld>
            <a:endParaRPr lang="en-US" altLang="zh-CN">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fld>
            <a:endParaRPr lang="en-US" altLang="zh-CN">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fld>
            <a:endParaRPr lang="en-US" altLang="zh-CN">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fld>
            <a:endParaRPr lang="en-US" altLang="zh-CN">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fld>
            <a:endParaRPr lang="en-US" altLang="zh-CN">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fld>
            <a:endParaRPr lang="en-US" altLang="zh-CN">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534740"/>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987522"/>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fld>
            <a:endParaRPr lang="zh-CN" altLang="en-US"/>
          </a:p>
        </p:txBody>
      </p:sp>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l="24618" t="38788" r="24589" b="40606"/>
          <a:stretch>
            <a:fillRect/>
          </a:stretch>
        </p:blipFill>
        <p:spPr>
          <a:xfrm>
            <a:off x="8610600" y="0"/>
            <a:ext cx="3515893" cy="100793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376479" y="264221"/>
            <a:ext cx="10515600" cy="833631"/>
          </a:xfrm>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a:xfrm>
            <a:off x="838199" y="1326995"/>
            <a:ext cx="11053879" cy="4849968"/>
          </a:xfrm>
        </p:spPr>
        <p:txBody>
          <a:bodyPr/>
          <a:lstStyle>
            <a:lvl2pPr marL="914400" indent="-457200">
              <a:buFont typeface="Wingdings" panose="05000000000000000000" pitchFamily="2" charset="2"/>
              <a:buChar char="Ø"/>
              <a:defRPr/>
            </a:lvl2pPr>
            <a:lvl3pPr marL="1143000" indent="-228600">
              <a:buFont typeface="Wingdings" panose="05000000000000000000" pitchFamily="2" charset="2"/>
              <a:buChar char="ü"/>
              <a:defRPr/>
            </a:lvl3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fld>
            <a:endParaRPr lang="zh-CN" altLang="en-US"/>
          </a:p>
        </p:txBody>
      </p:sp>
      <p:pic>
        <p:nvPicPr>
          <p:cNvPr id="7" name="图片 6"/>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2124634" y="365125"/>
            <a:ext cx="9229165" cy="1325563"/>
          </a:xfr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fld>
            <a:endParaRPr lang="zh-CN" altLang="en-US"/>
          </a:p>
        </p:txBody>
      </p:sp>
      <p:pic>
        <p:nvPicPr>
          <p:cNvPr id="9" name="图片 8"/>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2110320" y="365125"/>
            <a:ext cx="9245067"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6F4176-339E-4C4B-80E4-BBE9C4467EFE}" type="slidenum">
              <a:rPr lang="zh-CN" altLang="en-US" smtClean="0"/>
            </a:fld>
            <a:endParaRPr lang="zh-CN" altLang="en-US"/>
          </a:p>
        </p:txBody>
      </p:sp>
      <p:pic>
        <p:nvPicPr>
          <p:cNvPr id="11" name="图片 10"/>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fld>
            <a:endParaRPr lang="zh-CN" altLang="en-US"/>
          </a:p>
        </p:txBody>
      </p:sp>
      <p:pic>
        <p:nvPicPr>
          <p:cNvPr id="8" name="图片 7"/>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6F4176-339E-4C4B-80E4-BBE9C4467EF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6F4176-339E-4C4B-80E4-BBE9C4467EF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3.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298448" y="365125"/>
            <a:ext cx="10055352" cy="815731"/>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389888"/>
            <a:ext cx="10515600" cy="4787075"/>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1517904" y="6356350"/>
            <a:ext cx="206349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19A4FA-3D9A-4114-B0D5-759CBD56F1A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6F4176-339E-4C4B-80E4-BBE9C4467EFE}" type="slidenum">
              <a:rPr lang="zh-CN" altLang="en-US" smtClean="0"/>
            </a:fld>
            <a:endParaRPr lang="zh-CN" altLang="en-US"/>
          </a:p>
        </p:txBody>
      </p:sp>
      <p:pic>
        <p:nvPicPr>
          <p:cNvPr id="1026" name="Picture 2"/>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0" y="6452950"/>
            <a:ext cx="1152144" cy="4050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vmlDrawing" Target="../drawings/vmlDrawing4.vml"/><Relationship Id="rId7" Type="http://schemas.openxmlformats.org/officeDocument/2006/relationships/slideLayout" Target="../slideLayouts/slideLayout7.xml"/><Relationship Id="rId6" Type="http://schemas.openxmlformats.org/officeDocument/2006/relationships/image" Target="../media/image16.wmf"/><Relationship Id="rId5" Type="http://schemas.openxmlformats.org/officeDocument/2006/relationships/oleObject" Target="../embeddings/oleObject12.bin"/><Relationship Id="rId4" Type="http://schemas.openxmlformats.org/officeDocument/2006/relationships/image" Target="../media/image15.wmf"/><Relationship Id="rId3" Type="http://schemas.openxmlformats.org/officeDocument/2006/relationships/oleObject" Target="../embeddings/oleObject11.bin"/><Relationship Id="rId2" Type="http://schemas.openxmlformats.org/officeDocument/2006/relationships/image" Target="../media/image14.wmf"/><Relationship Id="rId1" Type="http://schemas.openxmlformats.org/officeDocument/2006/relationships/oleObject" Target="../embeddings/oleObject10.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vmlDrawing" Target="../drawings/vmlDrawing5.vml"/><Relationship Id="rId7" Type="http://schemas.openxmlformats.org/officeDocument/2006/relationships/slideLayout" Target="../slideLayouts/slideLayout7.xml"/><Relationship Id="rId6" Type="http://schemas.openxmlformats.org/officeDocument/2006/relationships/image" Target="../media/image20.wmf"/><Relationship Id="rId5" Type="http://schemas.openxmlformats.org/officeDocument/2006/relationships/oleObject" Target="../embeddings/oleObject14.bin"/><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wmf"/><Relationship Id="rId1" Type="http://schemas.openxmlformats.org/officeDocument/2006/relationships/oleObject" Target="../embeddings/oleObject13.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16.xml.rels><?xml version="1.0" encoding="UTF-8" standalone="yes"?>
<Relationships xmlns="http://schemas.openxmlformats.org/package/2006/relationships"><Relationship Id="rId9" Type="http://schemas.openxmlformats.org/officeDocument/2006/relationships/vmlDrawing" Target="../drawings/vmlDrawing6.vml"/><Relationship Id="rId8" Type="http://schemas.openxmlformats.org/officeDocument/2006/relationships/slideLayout" Target="../slideLayouts/slideLayout7.xml"/><Relationship Id="rId7" Type="http://schemas.openxmlformats.org/officeDocument/2006/relationships/image" Target="../media/image27.wmf"/><Relationship Id="rId6" Type="http://schemas.openxmlformats.org/officeDocument/2006/relationships/oleObject" Target="../embeddings/oleObject16.bin"/><Relationship Id="rId5" Type="http://schemas.openxmlformats.org/officeDocument/2006/relationships/image" Target="../media/image26.wmf"/><Relationship Id="rId4" Type="http://schemas.openxmlformats.org/officeDocument/2006/relationships/oleObject" Target="../embeddings/oleObject15.bin"/><Relationship Id="rId3" Type="http://schemas.openxmlformats.org/officeDocument/2006/relationships/image" Target="../media/image22.png"/><Relationship Id="rId2" Type="http://schemas.openxmlformats.org/officeDocument/2006/relationships/image" Target="../media/image25.png"/><Relationship Id="rId1" Type="http://schemas.openxmlformats.org/officeDocument/2006/relationships/image" Target="../media/image2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5.wmf"/><Relationship Id="rId3" Type="http://schemas.openxmlformats.org/officeDocument/2006/relationships/oleObject" Target="../embeddings/oleObject2.bin"/><Relationship Id="rId2" Type="http://schemas.openxmlformats.org/officeDocument/2006/relationships/image" Target="../media/image4.w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vmlDrawing" Target="../drawings/vmlDrawing2.vml"/><Relationship Id="rId6"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wmf"/><Relationship Id="rId3" Type="http://schemas.openxmlformats.org/officeDocument/2006/relationships/oleObject" Target="../embeddings/oleObject4.bin"/><Relationship Id="rId2" Type="http://schemas.openxmlformats.org/officeDocument/2006/relationships/image" Target="../media/image6.wmf"/><Relationship Id="rId1"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9" Type="http://schemas.openxmlformats.org/officeDocument/2006/relationships/oleObject" Target="../embeddings/oleObject9.bin"/><Relationship Id="rId8" Type="http://schemas.openxmlformats.org/officeDocument/2006/relationships/image" Target="../media/image12.wmf"/><Relationship Id="rId7" Type="http://schemas.openxmlformats.org/officeDocument/2006/relationships/oleObject" Target="../embeddings/oleObject8.bin"/><Relationship Id="rId6" Type="http://schemas.openxmlformats.org/officeDocument/2006/relationships/image" Target="../media/image11.wmf"/><Relationship Id="rId5" Type="http://schemas.openxmlformats.org/officeDocument/2006/relationships/oleObject" Target="../embeddings/oleObject7.bin"/><Relationship Id="rId4" Type="http://schemas.openxmlformats.org/officeDocument/2006/relationships/image" Target="../media/image10.wmf"/><Relationship Id="rId3" Type="http://schemas.openxmlformats.org/officeDocument/2006/relationships/oleObject" Target="../embeddings/oleObject6.bin"/><Relationship Id="rId2" Type="http://schemas.openxmlformats.org/officeDocument/2006/relationships/image" Target="../media/image9.wmf"/><Relationship Id="rId12" Type="http://schemas.openxmlformats.org/officeDocument/2006/relationships/vmlDrawing" Target="../drawings/vmlDrawing3.vml"/><Relationship Id="rId11" Type="http://schemas.openxmlformats.org/officeDocument/2006/relationships/slideLayout" Target="../slideLayouts/slideLayout7.xml"/><Relationship Id="rId10" Type="http://schemas.openxmlformats.org/officeDocument/2006/relationships/image" Target="../media/image13.wmf"/><Relationship Id="rId1" Type="http://schemas.openxmlformats.org/officeDocument/2006/relationships/oleObject" Target="../embeddings/oleObject5.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07592"/>
            <a:ext cx="9144000" cy="1772603"/>
          </a:xfrm>
        </p:spPr>
        <p:txBody>
          <a:bodyPr>
            <a:noAutofit/>
          </a:bodyPr>
          <a:lstStyle/>
          <a:p>
            <a:r>
              <a:rPr lang="en-US" altLang="zh-CN" b="1" dirty="0">
                <a:latin typeface="Franklin Gothic Demi" panose="020B0703020102020204" pitchFamily="34" charset="0"/>
              </a:rPr>
              <a:t>C/C++</a:t>
            </a:r>
            <a:r>
              <a:rPr lang="zh-CN" altLang="en-US" b="1" dirty="0">
                <a:latin typeface="Franklin Gothic Demi" panose="020B0703020102020204" pitchFamily="34" charset="0"/>
              </a:rPr>
              <a:t> </a:t>
            </a:r>
            <a:r>
              <a:rPr lang="en-US" altLang="zh-CN" b="1" dirty="0">
                <a:latin typeface="Franklin Gothic Demi" panose="020B0703020102020204" pitchFamily="34" charset="0"/>
              </a:rPr>
              <a:t>Program Design</a:t>
            </a:r>
            <a:endParaRPr lang="zh-CN" altLang="en-US" b="1" dirty="0">
              <a:latin typeface="Franklin Gothic Demi" panose="020B0703020102020204" pitchFamily="34" charset="0"/>
            </a:endParaRPr>
          </a:p>
        </p:txBody>
      </p:sp>
      <p:sp>
        <p:nvSpPr>
          <p:cNvPr id="3" name="副标题 2"/>
          <p:cNvSpPr>
            <a:spLocks noGrp="1"/>
          </p:cNvSpPr>
          <p:nvPr>
            <p:ph type="subTitle" idx="1"/>
          </p:nvPr>
        </p:nvSpPr>
        <p:spPr>
          <a:xfrm>
            <a:off x="1524000" y="3260035"/>
            <a:ext cx="9144000" cy="2767054"/>
          </a:xfrm>
        </p:spPr>
        <p:txBody>
          <a:bodyPr>
            <a:normAutofit/>
          </a:bodyPr>
          <a:lstStyle/>
          <a:p>
            <a:r>
              <a:rPr lang="en-US" altLang="zh-CN" sz="3600" dirty="0">
                <a:latin typeface="Franklin Gothic Medium" panose="020B0603020102020204" pitchFamily="34" charset="0"/>
                <a:sym typeface="+mn-ea"/>
              </a:rPr>
              <a:t>Lab 7, function overloading &amp; function template</a:t>
            </a:r>
            <a:endParaRPr lang="en-US" altLang="zh-CN" sz="3600" dirty="0">
              <a:latin typeface="Franklin Gothic Medium" panose="020B0603020102020204" pitchFamily="34" charset="0"/>
            </a:endParaRPr>
          </a:p>
          <a:p>
            <a:endParaRPr lang="en-US" altLang="zh-CN" sz="3600" dirty="0">
              <a:latin typeface="Franklin Gothic Medium" panose="020B0603020102020204" pitchFamily="34" charset="0"/>
            </a:endParaRPr>
          </a:p>
          <a:p>
            <a:endParaRPr lang="en-US" altLang="zh-CN" dirty="0">
              <a:latin typeface="Franklin Gothic Medium" panose="020B0603020102020204" pitchFamily="34" charset="0"/>
            </a:endParaRPr>
          </a:p>
          <a:p>
            <a:r>
              <a:rPr lang="zh-CN" altLang="en-US" dirty="0">
                <a:latin typeface="Franklin Gothic Medium" panose="020B0603020102020204" pitchFamily="34" charset="0"/>
                <a:sym typeface="+mn-ea"/>
              </a:rPr>
              <a:t>廖琪梅，王大兴</a:t>
            </a:r>
            <a:endParaRPr lang="en-US" altLang="zh-CN" dirty="0">
              <a:latin typeface="Franklin Gothic Medium" panose="020B0603020102020204" pitchFamily="34" charset="0"/>
            </a:endParaRPr>
          </a:p>
          <a:p>
            <a:endParaRPr lang="en-US" altLang="zh-CN" dirty="0">
              <a:latin typeface="Franklin Gothic Medium" panose="020B06030201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对象 12"/>
          <p:cNvGraphicFramePr>
            <a:graphicFrameLocks noChangeAspect="1"/>
          </p:cNvGraphicFramePr>
          <p:nvPr/>
        </p:nvGraphicFramePr>
        <p:xfrm>
          <a:off x="5007822" y="134613"/>
          <a:ext cx="4430528" cy="6482190"/>
        </p:xfrm>
        <a:graphic>
          <a:graphicData uri="http://schemas.openxmlformats.org/presentationml/2006/ole">
            <mc:AlternateContent xmlns:mc="http://schemas.openxmlformats.org/markup-compatibility/2006">
              <mc:Choice xmlns:v="urn:schemas-microsoft-com:vml" Requires="v">
                <p:oleObj spid="_x0000_s44109" name="Image" r:id="rId1" imgW="4762500" imgH="6953250" progId="Photoshop.Image.13">
                  <p:embed/>
                </p:oleObj>
              </mc:Choice>
              <mc:Fallback>
                <p:oleObj name="Image" r:id="rId1" imgW="4762500" imgH="6953250" progId="Photoshop.Image.13">
                  <p:embed/>
                  <p:pic>
                    <p:nvPicPr>
                      <p:cNvPr id="0" name="对象 12"/>
                      <p:cNvPicPr/>
                      <p:nvPr/>
                    </p:nvPicPr>
                    <p:blipFill>
                      <a:blip r:embed="rId2"/>
                      <a:stretch>
                        <a:fillRect/>
                      </a:stretch>
                    </p:blipFill>
                    <p:spPr>
                      <a:xfrm>
                        <a:off x="5007822" y="134613"/>
                        <a:ext cx="4430528" cy="6482190"/>
                      </a:xfrm>
                      <a:prstGeom prst="rect">
                        <a:avLst/>
                      </a:prstGeom>
                    </p:spPr>
                  </p:pic>
                </p:oleObj>
              </mc:Fallback>
            </mc:AlternateContent>
          </a:graphicData>
        </a:graphic>
      </p:graphicFrame>
      <p:graphicFrame>
        <p:nvGraphicFramePr>
          <p:cNvPr id="3" name="对象 2"/>
          <p:cNvGraphicFramePr>
            <a:graphicFrameLocks noChangeAspect="1"/>
          </p:cNvGraphicFramePr>
          <p:nvPr/>
        </p:nvGraphicFramePr>
        <p:xfrm>
          <a:off x="331652" y="488201"/>
          <a:ext cx="3267589" cy="6336281"/>
        </p:xfrm>
        <a:graphic>
          <a:graphicData uri="http://schemas.openxmlformats.org/presentationml/2006/ole">
            <mc:AlternateContent xmlns:mc="http://schemas.openxmlformats.org/markup-compatibility/2006">
              <mc:Choice xmlns:v="urn:schemas-microsoft-com:vml" Requires="v">
                <p:oleObj spid="_x0000_s44110" name="Image" r:id="rId3" imgW="3276600" imgH="6353175" progId="Photoshop.Image.13">
                  <p:embed/>
                </p:oleObj>
              </mc:Choice>
              <mc:Fallback>
                <p:oleObj name="Image" r:id="rId3" imgW="3276600" imgH="6353175" progId="Photoshop.Image.13">
                  <p:embed/>
                  <p:pic>
                    <p:nvPicPr>
                      <p:cNvPr id="0" name="对象 2"/>
                      <p:cNvPicPr/>
                      <p:nvPr/>
                    </p:nvPicPr>
                    <p:blipFill>
                      <a:blip r:embed="rId4"/>
                      <a:stretch>
                        <a:fillRect/>
                      </a:stretch>
                    </p:blipFill>
                    <p:spPr>
                      <a:xfrm>
                        <a:off x="331652" y="488201"/>
                        <a:ext cx="3267589" cy="6336281"/>
                      </a:xfrm>
                      <a:prstGeom prst="rect">
                        <a:avLst/>
                      </a:prstGeom>
                    </p:spPr>
                  </p:pic>
                </p:oleObj>
              </mc:Fallback>
            </mc:AlternateContent>
          </a:graphicData>
        </a:graphic>
      </p:graphicFrame>
      <p:sp>
        <p:nvSpPr>
          <p:cNvPr id="2" name="TextBox 1"/>
          <p:cNvSpPr txBox="1"/>
          <p:nvPr/>
        </p:nvSpPr>
        <p:spPr>
          <a:xfrm>
            <a:off x="541097" y="154954"/>
            <a:ext cx="2840393" cy="343812"/>
          </a:xfrm>
          <a:prstGeom prst="rect">
            <a:avLst/>
          </a:prstGeom>
          <a:noFill/>
        </p:spPr>
        <p:txBody>
          <a:bodyPr wrap="none" rtlCol="0">
            <a:spAutoFit/>
          </a:bodyPr>
          <a:lstStyle/>
          <a:p>
            <a:r>
              <a:rPr lang="en-US" altLang="zh-CN" sz="1635" dirty="0"/>
              <a:t>Overloaded template functions</a:t>
            </a:r>
            <a:endParaRPr lang="zh-CN" altLang="en-US" sz="1635" dirty="0"/>
          </a:p>
        </p:txBody>
      </p:sp>
      <p:grpSp>
        <p:nvGrpSpPr>
          <p:cNvPr id="5" name="组合 4"/>
          <p:cNvGrpSpPr/>
          <p:nvPr/>
        </p:nvGrpSpPr>
        <p:grpSpPr>
          <a:xfrm>
            <a:off x="475745" y="706864"/>
            <a:ext cx="4639978" cy="2131771"/>
            <a:chOff x="416070" y="1570947"/>
            <a:chExt cx="5112568" cy="2348896"/>
          </a:xfrm>
        </p:grpSpPr>
        <p:grpSp>
          <p:nvGrpSpPr>
            <p:cNvPr id="6" name="组合 5"/>
            <p:cNvGrpSpPr/>
            <p:nvPr/>
          </p:nvGrpSpPr>
          <p:grpSpPr>
            <a:xfrm>
              <a:off x="416070" y="1570947"/>
              <a:ext cx="3404650" cy="2348896"/>
              <a:chOff x="416070" y="1570947"/>
              <a:chExt cx="3404650" cy="2348896"/>
            </a:xfrm>
          </p:grpSpPr>
          <p:sp>
            <p:nvSpPr>
              <p:cNvPr id="8" name="矩形 7"/>
              <p:cNvSpPr/>
              <p:nvPr/>
            </p:nvSpPr>
            <p:spPr>
              <a:xfrm>
                <a:off x="416070" y="1570947"/>
                <a:ext cx="2160240" cy="288033"/>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solidFill>
                    <a:prstClr val="white"/>
                  </a:solidFill>
                </a:endParaRPr>
              </a:p>
            </p:txBody>
          </p:sp>
          <p:sp>
            <p:nvSpPr>
              <p:cNvPr id="9" name="矩形 8"/>
              <p:cNvSpPr/>
              <p:nvPr/>
            </p:nvSpPr>
            <p:spPr>
              <a:xfrm>
                <a:off x="416070" y="3631811"/>
                <a:ext cx="2952332" cy="288032"/>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solidFill>
                    <a:prstClr val="white"/>
                  </a:solidFill>
                </a:endParaRPr>
              </a:p>
            </p:txBody>
          </p:sp>
          <p:cxnSp>
            <p:nvCxnSpPr>
              <p:cNvPr id="10" name="直接连接符 9"/>
              <p:cNvCxnSpPr>
                <a:stCxn id="8" idx="3"/>
              </p:cNvCxnSpPr>
              <p:nvPr/>
            </p:nvCxnSpPr>
            <p:spPr>
              <a:xfrm>
                <a:off x="2576310" y="1714964"/>
                <a:ext cx="1224140" cy="47911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3080367" y="2656184"/>
                <a:ext cx="740353" cy="97562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7" name="TextBox 6"/>
            <p:cNvSpPr txBox="1"/>
            <p:nvPr/>
          </p:nvSpPr>
          <p:spPr>
            <a:xfrm>
              <a:off x="3924005" y="1963905"/>
              <a:ext cx="1604633" cy="933015"/>
            </a:xfrm>
            <a:prstGeom prst="rect">
              <a:avLst/>
            </a:prstGeom>
            <a:noFill/>
          </p:spPr>
          <p:txBody>
            <a:bodyPr wrap="square" rtlCol="0">
              <a:spAutoFit/>
            </a:bodyPr>
            <a:lstStyle/>
            <a:p>
              <a:r>
                <a:rPr lang="en-US" altLang="zh-CN" sz="1635" dirty="0"/>
                <a:t>Overloaded template functions</a:t>
              </a:r>
              <a:endParaRPr lang="zh-CN" altLang="en-US" sz="1635" dirty="0"/>
            </a:p>
          </p:txBody>
        </p:sp>
      </p:grpSp>
      <p:grpSp>
        <p:nvGrpSpPr>
          <p:cNvPr id="15" name="组合 14"/>
          <p:cNvGrpSpPr/>
          <p:nvPr/>
        </p:nvGrpSpPr>
        <p:grpSpPr>
          <a:xfrm>
            <a:off x="5050372" y="285690"/>
            <a:ext cx="5923211" cy="1182757"/>
            <a:chOff x="-237339" y="3619396"/>
            <a:chExt cx="8474501" cy="1303223"/>
          </a:xfrm>
        </p:grpSpPr>
        <p:sp>
          <p:nvSpPr>
            <p:cNvPr id="16" name="矩形 15"/>
            <p:cNvSpPr/>
            <p:nvPr/>
          </p:nvSpPr>
          <p:spPr>
            <a:xfrm>
              <a:off x="-237339" y="3770491"/>
              <a:ext cx="4488030" cy="11521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cxnSp>
          <p:nvCxnSpPr>
            <p:cNvPr id="17" name="直接连接符 16"/>
            <p:cNvCxnSpPr>
              <a:endCxn id="18" idx="1"/>
            </p:cNvCxnSpPr>
            <p:nvPr/>
          </p:nvCxnSpPr>
          <p:spPr>
            <a:xfrm flipV="1">
              <a:off x="4134139" y="3947358"/>
              <a:ext cx="2621905" cy="3992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756044" y="3619396"/>
              <a:ext cx="1481118" cy="655922"/>
            </a:xfrm>
            <a:prstGeom prst="rect">
              <a:avLst/>
            </a:prstGeom>
            <a:noFill/>
          </p:spPr>
          <p:txBody>
            <a:bodyPr wrap="none" rtlCol="0">
              <a:spAutoFit/>
            </a:bodyPr>
            <a:lstStyle/>
            <a:p>
              <a:r>
                <a:rPr lang="en-US" altLang="zh-CN" sz="1635" dirty="0"/>
                <a:t>Function </a:t>
              </a:r>
              <a:endParaRPr lang="en-US" altLang="zh-CN" sz="1635" dirty="0"/>
            </a:p>
            <a:p>
              <a:r>
                <a:rPr lang="en-US" altLang="zh-CN" sz="1635" dirty="0"/>
                <a:t>prototype</a:t>
              </a:r>
              <a:endParaRPr lang="zh-CN" altLang="en-US" sz="1635" dirty="0"/>
            </a:p>
          </p:txBody>
        </p:sp>
      </p:grpSp>
      <p:grpSp>
        <p:nvGrpSpPr>
          <p:cNvPr id="12" name="组合 11"/>
          <p:cNvGrpSpPr/>
          <p:nvPr/>
        </p:nvGrpSpPr>
        <p:grpSpPr>
          <a:xfrm>
            <a:off x="8840775" y="4557041"/>
            <a:ext cx="3146612" cy="2171359"/>
            <a:chOff x="9633098" y="5021184"/>
            <a:chExt cx="3467100" cy="2392516"/>
          </a:xfrm>
        </p:grpSpPr>
        <p:graphicFrame>
          <p:nvGraphicFramePr>
            <p:cNvPr id="20" name="对象 19"/>
            <p:cNvGraphicFramePr>
              <a:graphicFrameLocks noChangeAspect="1"/>
            </p:cNvGraphicFramePr>
            <p:nvPr/>
          </p:nvGraphicFramePr>
          <p:xfrm>
            <a:off x="9633098" y="5394400"/>
            <a:ext cx="3467100" cy="2019300"/>
          </p:xfrm>
          <a:graphic>
            <a:graphicData uri="http://schemas.openxmlformats.org/presentationml/2006/ole">
              <mc:AlternateContent xmlns:mc="http://schemas.openxmlformats.org/markup-compatibility/2006">
                <mc:Choice xmlns:v="urn:schemas-microsoft-com:vml" Requires="v">
                  <p:oleObj spid="_x0000_s44111" name="Image" r:id="rId5" imgW="2600325" imgH="1514475" progId="Photoshop.Image.13">
                    <p:embed/>
                  </p:oleObj>
                </mc:Choice>
                <mc:Fallback>
                  <p:oleObj name="Image" r:id="rId5" imgW="2600325" imgH="1514475" progId="Photoshop.Image.13">
                    <p:embed/>
                    <p:pic>
                      <p:nvPicPr>
                        <p:cNvPr id="0" name="对象 19"/>
                        <p:cNvPicPr/>
                        <p:nvPr/>
                      </p:nvPicPr>
                      <p:blipFill>
                        <a:blip r:embed="rId6"/>
                        <a:stretch>
                          <a:fillRect/>
                        </a:stretch>
                      </p:blipFill>
                      <p:spPr>
                        <a:xfrm>
                          <a:off x="9633098" y="5394400"/>
                          <a:ext cx="3467100" cy="2019300"/>
                        </a:xfrm>
                        <a:prstGeom prst="rect">
                          <a:avLst/>
                        </a:prstGeom>
                      </p:spPr>
                    </p:pic>
                  </p:oleObj>
                </mc:Fallback>
              </mc:AlternateContent>
            </a:graphicData>
          </a:graphic>
        </p:graphicFrame>
        <p:sp>
          <p:nvSpPr>
            <p:cNvPr id="4" name="文本框 3"/>
            <p:cNvSpPr txBox="1"/>
            <p:nvPr/>
          </p:nvSpPr>
          <p:spPr>
            <a:xfrm>
              <a:off x="11099201" y="5021184"/>
              <a:ext cx="1017726" cy="409492"/>
            </a:xfrm>
            <a:prstGeom prst="rect">
              <a:avLst/>
            </a:prstGeom>
            <a:noFill/>
          </p:spPr>
          <p:txBody>
            <a:bodyPr wrap="none" rtlCol="0">
              <a:spAutoFit/>
            </a:bodyPr>
            <a:lstStyle/>
            <a:p>
              <a:r>
                <a:rPr lang="en-US" altLang="zh-CN" sz="1815" dirty="0"/>
                <a:t>Output:</a:t>
              </a:r>
              <a:endParaRPr lang="zh-CN" altLang="en-US" sz="1815"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632520" y="75256"/>
            <a:ext cx="8369424" cy="833464"/>
          </a:xfrm>
        </p:spPr>
        <p:txBody>
          <a:bodyPr>
            <a:noAutofit/>
          </a:bodyPr>
          <a:lstStyle/>
          <a:p>
            <a:r>
              <a:rPr lang="en-US" altLang="zh-CN" sz="4000" dirty="0"/>
              <a:t>Recursive function</a:t>
            </a:r>
            <a:endParaRPr lang="en-US" altLang="zh-CN" sz="4000" dirty="0"/>
          </a:p>
        </p:txBody>
      </p:sp>
      <p:sp>
        <p:nvSpPr>
          <p:cNvPr id="4" name="Content Placeholder 2"/>
          <p:cNvSpPr txBox="1"/>
          <p:nvPr/>
        </p:nvSpPr>
        <p:spPr>
          <a:xfrm>
            <a:off x="1237129" y="908720"/>
            <a:ext cx="10210799" cy="93610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09220" lvl="1" indent="0">
              <a:spcBef>
                <a:spcPts val="1200"/>
              </a:spcBef>
              <a:buSzPct val="68000"/>
              <a:buNone/>
            </a:pPr>
            <a:r>
              <a:rPr lang="en-US" sz="2400" dirty="0"/>
              <a:t>A function that </a:t>
            </a:r>
            <a:r>
              <a:rPr lang="en-US" sz="2400" b="1" dirty="0">
                <a:solidFill>
                  <a:srgbClr val="FF0000"/>
                </a:solidFill>
              </a:rPr>
              <a:t>calls itself </a:t>
            </a:r>
            <a:r>
              <a:rPr lang="en-US" sz="2400" dirty="0"/>
              <a:t>is known as </a:t>
            </a:r>
            <a:r>
              <a:rPr lang="en-US" sz="2400" b="1" dirty="0">
                <a:solidFill>
                  <a:srgbClr val="FF0000"/>
                </a:solidFill>
              </a:rPr>
              <a:t>recursive function</a:t>
            </a:r>
            <a:r>
              <a:rPr lang="en-US" sz="2400" dirty="0"/>
              <a:t>. And, this technique is known as </a:t>
            </a:r>
            <a:r>
              <a:rPr lang="en-US" sz="2400" b="1" dirty="0">
                <a:solidFill>
                  <a:srgbClr val="FF0000"/>
                </a:solidFill>
              </a:rPr>
              <a:t>recursion</a:t>
            </a:r>
            <a:r>
              <a:rPr lang="en-US" sz="2400" dirty="0"/>
              <a:t>. </a:t>
            </a:r>
            <a:r>
              <a:rPr lang="en-US" altLang="zh-CN" sz="2400" dirty="0">
                <a:solidFill>
                  <a:srgbClr val="FF0000"/>
                </a:solidFill>
              </a:rPr>
              <a:t>Recursion </a:t>
            </a:r>
            <a:r>
              <a:rPr lang="en-US" altLang="zh-CN" sz="2400" dirty="0"/>
              <a:t>is used to solve various mathematical problems by dividing it into smaller problems.</a:t>
            </a:r>
            <a:endParaRPr lang="zh-CN" altLang="zh-CN" sz="2400" dirty="0"/>
          </a:p>
          <a:p>
            <a:pPr marL="109220" lvl="1" indent="0">
              <a:spcBef>
                <a:spcPts val="1200"/>
              </a:spcBef>
              <a:buSzPct val="68000"/>
              <a:buNone/>
            </a:pPr>
            <a:endParaRPr lang="zh-CN" altLang="zh-CN" sz="2400" dirty="0"/>
          </a:p>
          <a:p>
            <a:pPr marL="109220" lvl="1" indent="0">
              <a:spcBef>
                <a:spcPts val="1200"/>
              </a:spcBef>
              <a:buSzPct val="68000"/>
              <a:buNone/>
            </a:pPr>
            <a:endParaRPr lang="en-US" sz="2400" dirty="0"/>
          </a:p>
          <a:p>
            <a:pPr marL="109220" lvl="1" indent="0">
              <a:spcBef>
                <a:spcPts val="1200"/>
              </a:spcBef>
              <a:buSzPct val="68000"/>
              <a:buNone/>
            </a:pPr>
            <a:r>
              <a:rPr lang="en-US" sz="2400" dirty="0"/>
              <a:t>  </a:t>
            </a:r>
            <a:endParaRPr lang="en-US" sz="2400" dirty="0"/>
          </a:p>
        </p:txBody>
      </p:sp>
      <p:sp>
        <p:nvSpPr>
          <p:cNvPr id="6" name="Content Placeholder 2"/>
          <p:cNvSpPr txBox="1"/>
          <p:nvPr/>
        </p:nvSpPr>
        <p:spPr>
          <a:xfrm>
            <a:off x="1237130" y="2492896"/>
            <a:ext cx="10210798" cy="93610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09220" lvl="1" indent="0">
              <a:spcBef>
                <a:spcPts val="1200"/>
              </a:spcBef>
              <a:buSzPct val="68000"/>
              <a:buNone/>
            </a:pPr>
            <a:r>
              <a:rPr lang="en-US" sz="2400" dirty="0"/>
              <a:t>In recursive function, you must give the </a:t>
            </a:r>
            <a:r>
              <a:rPr lang="en-US" sz="2400" dirty="0">
                <a:solidFill>
                  <a:srgbClr val="FF0000"/>
                </a:solidFill>
              </a:rPr>
              <a:t>base case </a:t>
            </a:r>
            <a:r>
              <a:rPr lang="en-US" sz="2400" dirty="0"/>
              <a:t>or</a:t>
            </a:r>
            <a:r>
              <a:rPr lang="en-US" sz="2400" dirty="0">
                <a:solidFill>
                  <a:srgbClr val="FF0000"/>
                </a:solidFill>
              </a:rPr>
              <a:t> stopping condition </a:t>
            </a:r>
            <a:r>
              <a:rPr lang="en-US" sz="2400" dirty="0"/>
              <a:t>to stop the recursive call. Usually, </a:t>
            </a:r>
            <a:r>
              <a:rPr lang="en-US" sz="2400" b="1" dirty="0"/>
              <a:t>if statement </a:t>
            </a:r>
            <a:r>
              <a:rPr lang="en-US" sz="2400" dirty="0"/>
              <a:t>is used to indicate the base case.</a:t>
            </a:r>
            <a:endParaRPr lang="en-US" sz="2400" dirty="0"/>
          </a:p>
          <a:p>
            <a:pPr marL="109220" lvl="1" indent="0">
              <a:spcBef>
                <a:spcPts val="1200"/>
              </a:spcBef>
              <a:buSzPct val="68000"/>
              <a:buNone/>
            </a:pPr>
            <a:r>
              <a:rPr lang="en-US" sz="2400" dirty="0"/>
              <a:t>  </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p:cNvGraphicFramePr>
            <a:graphicFrameLocks noChangeAspect="1"/>
          </p:cNvGraphicFramePr>
          <p:nvPr/>
        </p:nvGraphicFramePr>
        <p:xfrm>
          <a:off x="1663188" y="1268760"/>
          <a:ext cx="4692996" cy="5301208"/>
        </p:xfrm>
        <a:graphic>
          <a:graphicData uri="http://schemas.openxmlformats.org/presentationml/2006/ole">
            <mc:AlternateContent xmlns:mc="http://schemas.openxmlformats.org/markup-compatibility/2006">
              <mc:Choice xmlns:v="urn:schemas-microsoft-com:vml" Requires="v">
                <p:oleObj spid="_x0000_s34870" name="Image" r:id="rId1" imgW="5943600" imgH="6705600" progId="Photoshop.Image.13">
                  <p:embed/>
                </p:oleObj>
              </mc:Choice>
              <mc:Fallback>
                <p:oleObj name="Image" r:id="rId1" imgW="5943600" imgH="6705600" progId="Photoshop.Image.13">
                  <p:embed/>
                  <p:pic>
                    <p:nvPicPr>
                      <p:cNvPr id="0" name="对象 6"/>
                      <p:cNvPicPr/>
                      <p:nvPr/>
                    </p:nvPicPr>
                    <p:blipFill>
                      <a:blip r:embed="rId2"/>
                      <a:stretch>
                        <a:fillRect/>
                      </a:stretch>
                    </p:blipFill>
                    <p:spPr>
                      <a:xfrm>
                        <a:off x="1663188" y="1268760"/>
                        <a:ext cx="4692996" cy="5301208"/>
                      </a:xfrm>
                      <a:prstGeom prst="rect">
                        <a:avLst/>
                      </a:prstGeom>
                    </p:spPr>
                  </p:pic>
                </p:oleObj>
              </mc:Fallback>
            </mc:AlternateContent>
          </a:graphicData>
        </a:graphic>
      </p:graphicFrame>
      <p:sp>
        <p:nvSpPr>
          <p:cNvPr id="9" name="Content Placeholder 2"/>
          <p:cNvSpPr txBox="1"/>
          <p:nvPr/>
        </p:nvSpPr>
        <p:spPr>
          <a:xfrm>
            <a:off x="1524000" y="260648"/>
            <a:ext cx="9144000" cy="100811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09220" lvl="1" indent="0">
              <a:spcBef>
                <a:spcPts val="1200"/>
              </a:spcBef>
              <a:buSzPct val="68000"/>
              <a:buNone/>
            </a:pPr>
            <a:r>
              <a:rPr lang="en-US" sz="2400" dirty="0">
                <a:solidFill>
                  <a:prstClr val="black"/>
                </a:solidFill>
              </a:rPr>
              <a:t> Example: compute factorial </a:t>
            </a:r>
            <a:r>
              <a:rPr lang="en-US" sz="2400" dirty="0">
                <a:solidFill>
                  <a:srgbClr val="FF0000"/>
                </a:solidFill>
              </a:rPr>
              <a:t>with recursive function</a:t>
            </a:r>
            <a:endParaRPr lang="en-US" sz="2400" dirty="0">
              <a:solidFill>
                <a:srgbClr val="FF0000"/>
              </a:solidFill>
            </a:endParaRPr>
          </a:p>
          <a:p>
            <a:pPr marL="109220" lvl="1" indent="0">
              <a:spcBef>
                <a:spcPts val="1200"/>
              </a:spcBef>
              <a:buSzPct val="68000"/>
              <a:buNone/>
            </a:pPr>
            <a:r>
              <a:rPr lang="en-US" altLang="zh-CN" sz="2400" dirty="0">
                <a:solidFill>
                  <a:prstClr val="black"/>
                </a:solidFill>
              </a:rPr>
              <a:t>Compute factorial of a number Factorial of n = 1*2*3…*n</a:t>
            </a:r>
            <a:endParaRPr lang="zh-CN" altLang="zh-CN" sz="2400" dirty="0">
              <a:solidFill>
                <a:prstClr val="black"/>
              </a:solidFill>
            </a:endParaRPr>
          </a:p>
          <a:p>
            <a:pPr marL="109220" lvl="1" indent="0">
              <a:spcBef>
                <a:spcPts val="1200"/>
              </a:spcBef>
              <a:buSzPct val="68000"/>
              <a:buNone/>
            </a:pPr>
            <a:endParaRPr lang="en-US" sz="2400" dirty="0">
              <a:solidFill>
                <a:prstClr val="black"/>
              </a:solidFill>
            </a:endParaRPr>
          </a:p>
          <a:p>
            <a:pPr marL="109220" lvl="1" indent="0">
              <a:spcBef>
                <a:spcPts val="1200"/>
              </a:spcBef>
              <a:buSzPct val="68000"/>
              <a:buNone/>
            </a:pPr>
            <a:r>
              <a:rPr lang="en-US" sz="2400" dirty="0">
                <a:solidFill>
                  <a:prstClr val="black"/>
                </a:solidFill>
              </a:rPr>
              <a:t>  </a:t>
            </a:r>
            <a:endParaRPr lang="en-US" sz="2400" dirty="0">
              <a:solidFill>
                <a:prstClr val="black"/>
              </a:solidFill>
            </a:endParaRPr>
          </a:p>
        </p:txBody>
      </p:sp>
      <p:grpSp>
        <p:nvGrpSpPr>
          <p:cNvPr id="4" name="组合 3"/>
          <p:cNvGrpSpPr/>
          <p:nvPr/>
        </p:nvGrpSpPr>
        <p:grpSpPr>
          <a:xfrm>
            <a:off x="6958033" y="3789040"/>
            <a:ext cx="3383490" cy="995918"/>
            <a:chOff x="5434033" y="3789040"/>
            <a:chExt cx="3383490" cy="995918"/>
          </a:xfrm>
        </p:grpSpPr>
        <p:sp>
          <p:nvSpPr>
            <p:cNvPr id="3" name="TextBox 2"/>
            <p:cNvSpPr txBox="1"/>
            <p:nvPr/>
          </p:nvSpPr>
          <p:spPr>
            <a:xfrm>
              <a:off x="5434033" y="4077072"/>
              <a:ext cx="3383490" cy="707886"/>
            </a:xfrm>
            <a:prstGeom prst="rect">
              <a:avLst/>
            </a:prstGeom>
            <a:noFill/>
          </p:spPr>
          <p:txBody>
            <a:bodyPr wrap="none" rtlCol="0">
              <a:spAutoFit/>
            </a:bodyPr>
            <a:lstStyle/>
            <a:p>
              <a:r>
                <a:rPr lang="en-US" altLang="zh-CN" sz="2000" dirty="0"/>
                <a:t>Calling itself until the function</a:t>
              </a:r>
              <a:endParaRPr lang="en-US" altLang="zh-CN" sz="2000" dirty="0"/>
            </a:p>
            <a:p>
              <a:r>
                <a:rPr lang="en-US" altLang="zh-CN" sz="2000" dirty="0"/>
                <a:t>reaches to the </a:t>
              </a:r>
              <a:r>
                <a:rPr lang="en-US" altLang="zh-CN" sz="2000" b="1" dirty="0">
                  <a:solidFill>
                    <a:srgbClr val="FF0000"/>
                  </a:solidFill>
                </a:rPr>
                <a:t>base condition</a:t>
              </a:r>
              <a:r>
                <a:rPr lang="en-US" altLang="zh-CN" sz="2000" b="1" dirty="0"/>
                <a:t>!</a:t>
              </a:r>
              <a:endParaRPr lang="zh-CN" altLang="en-US" sz="2000" b="1" dirty="0"/>
            </a:p>
          </p:txBody>
        </p:sp>
        <p:cxnSp>
          <p:nvCxnSpPr>
            <p:cNvPr id="5" name="直接箭头连接符 4"/>
            <p:cNvCxnSpPr/>
            <p:nvPr/>
          </p:nvCxnSpPr>
          <p:spPr>
            <a:xfrm flipV="1">
              <a:off x="7020272" y="3789040"/>
              <a:ext cx="360040" cy="37223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2279576" y="5664734"/>
            <a:ext cx="1080120" cy="400944"/>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矩形 11"/>
          <p:cNvSpPr/>
          <p:nvPr/>
        </p:nvSpPr>
        <p:spPr>
          <a:xfrm>
            <a:off x="2495600" y="6165304"/>
            <a:ext cx="2016224" cy="288032"/>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0056" y="1253384"/>
            <a:ext cx="3600400" cy="555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7894" y="2058558"/>
            <a:ext cx="4024610" cy="1730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 name="组合 10"/>
          <p:cNvGrpSpPr/>
          <p:nvPr/>
        </p:nvGrpSpPr>
        <p:grpSpPr>
          <a:xfrm>
            <a:off x="7168542" y="5220234"/>
            <a:ext cx="3111500" cy="1417188"/>
            <a:chOff x="5644542" y="5220234"/>
            <a:chExt cx="3111500" cy="1417188"/>
          </a:xfrm>
        </p:grpSpPr>
        <p:sp>
          <p:nvSpPr>
            <p:cNvPr id="2" name="TextBox 1"/>
            <p:cNvSpPr txBox="1"/>
            <p:nvPr/>
          </p:nvSpPr>
          <p:spPr>
            <a:xfrm>
              <a:off x="6138576" y="5220234"/>
              <a:ext cx="1018227" cy="400110"/>
            </a:xfrm>
            <a:prstGeom prst="rect">
              <a:avLst/>
            </a:prstGeom>
            <a:noFill/>
          </p:spPr>
          <p:txBody>
            <a:bodyPr wrap="none" rtlCol="0">
              <a:spAutoFit/>
            </a:bodyPr>
            <a:lstStyle/>
            <a:p>
              <a:r>
                <a:rPr lang="en-US" altLang="zh-CN" sz="2000" b="1" dirty="0">
                  <a:solidFill>
                    <a:prstClr val="black"/>
                  </a:solidFill>
                </a:rPr>
                <a:t>Output:</a:t>
              </a:r>
              <a:endParaRPr lang="zh-CN" altLang="en-US" sz="2000" b="1" dirty="0">
                <a:solidFill>
                  <a:prstClr val="black"/>
                </a:solidFill>
              </a:endParaRPr>
            </a:p>
          </p:txBody>
        </p:sp>
        <p:graphicFrame>
          <p:nvGraphicFramePr>
            <p:cNvPr id="8" name="对象 7"/>
            <p:cNvGraphicFramePr>
              <a:graphicFrameLocks noChangeAspect="1"/>
            </p:cNvGraphicFramePr>
            <p:nvPr/>
          </p:nvGraphicFramePr>
          <p:xfrm>
            <a:off x="5644542" y="5735722"/>
            <a:ext cx="3111500" cy="901700"/>
          </p:xfrm>
          <a:graphic>
            <a:graphicData uri="http://schemas.openxmlformats.org/presentationml/2006/ole">
              <mc:AlternateContent xmlns:mc="http://schemas.openxmlformats.org/markup-compatibility/2006">
                <mc:Choice xmlns:v="urn:schemas-microsoft-com:vml" Requires="v">
                  <p:oleObj spid="_x0000_s34871" name="Image" r:id="rId5" imgW="2333625" imgH="676275" progId="Photoshop.Image.13">
                    <p:embed/>
                  </p:oleObj>
                </mc:Choice>
                <mc:Fallback>
                  <p:oleObj name="Image" r:id="rId5" imgW="2333625" imgH="676275" progId="Photoshop.Image.13">
                    <p:embed/>
                    <p:pic>
                      <p:nvPicPr>
                        <p:cNvPr id="0" name="对象 7"/>
                        <p:cNvPicPr/>
                        <p:nvPr/>
                      </p:nvPicPr>
                      <p:blipFill>
                        <a:blip r:embed="rId6"/>
                        <a:stretch>
                          <a:fillRect/>
                        </a:stretch>
                      </p:blipFill>
                      <p:spPr>
                        <a:xfrm>
                          <a:off x="5644542" y="5735722"/>
                          <a:ext cx="3111500" cy="901700"/>
                        </a:xfrm>
                        <a:prstGeom prst="rect">
                          <a:avLst/>
                        </a:prstGeom>
                      </p:spPr>
                    </p:pic>
                  </p:oleObj>
                </mc:Fallback>
              </mc:AlternateContent>
            </a:graphicData>
          </a:graphic>
        </p:graphicFrame>
      </p:grpSp>
      <p:sp>
        <p:nvSpPr>
          <p:cNvPr id="13" name="对话气泡: 圆角矩形 12"/>
          <p:cNvSpPr/>
          <p:nvPr/>
        </p:nvSpPr>
        <p:spPr>
          <a:xfrm>
            <a:off x="3647728" y="5498940"/>
            <a:ext cx="1728192" cy="468632"/>
          </a:xfrm>
          <a:prstGeom prst="wedgeRoundRectCallout">
            <a:avLst>
              <a:gd name="adj1" fmla="val -70148"/>
              <a:gd name="adj2" fmla="val 3029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base condition</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70639" y="159023"/>
            <a:ext cx="4261616" cy="523220"/>
          </a:xfrm>
          <a:prstGeom prst="rect">
            <a:avLst/>
          </a:prstGeom>
          <a:noFill/>
        </p:spPr>
        <p:txBody>
          <a:bodyPr wrap="none" rtlCol="0">
            <a:spAutoFit/>
          </a:bodyPr>
          <a:lstStyle/>
          <a:p>
            <a:r>
              <a:rPr lang="en-US" altLang="zh-CN" sz="2800" dirty="0">
                <a:solidFill>
                  <a:prstClr val="black"/>
                </a:solidFill>
              </a:rPr>
              <a:t>Disadvantages of Recursion:</a:t>
            </a:r>
            <a:endParaRPr lang="zh-CN" altLang="en-US" sz="2800" dirty="0">
              <a:solidFill>
                <a:prstClr val="black"/>
              </a:solidFill>
            </a:endParaRPr>
          </a:p>
        </p:txBody>
      </p:sp>
      <p:sp>
        <p:nvSpPr>
          <p:cNvPr id="5" name="TextBox 4"/>
          <p:cNvSpPr txBox="1"/>
          <p:nvPr/>
        </p:nvSpPr>
        <p:spPr>
          <a:xfrm>
            <a:off x="439271" y="895360"/>
            <a:ext cx="11537576" cy="2677656"/>
          </a:xfrm>
          <a:prstGeom prst="rect">
            <a:avLst/>
          </a:prstGeom>
          <a:noFill/>
        </p:spPr>
        <p:txBody>
          <a:bodyPr wrap="square" rtlCol="0">
            <a:spAutoFit/>
          </a:bodyPr>
          <a:lstStyle/>
          <a:p>
            <a:pPr marL="342900" indent="-342900">
              <a:buFont typeface="Arial" panose="020B0604020202020204" pitchFamily="34" charset="0"/>
              <a:buChar char="•"/>
            </a:pPr>
            <a:r>
              <a:rPr lang="en-US" altLang="zh-CN" sz="2400" b="1" dirty="0">
                <a:solidFill>
                  <a:srgbClr val="FF0000"/>
                </a:solidFill>
              </a:rPr>
              <a:t>Recursive programs are generally slower than </a:t>
            </a:r>
            <a:r>
              <a:rPr lang="en-US" altLang="zh-CN" sz="2400" b="1" dirty="0" err="1">
                <a:solidFill>
                  <a:srgbClr val="FF0000"/>
                </a:solidFill>
              </a:rPr>
              <a:t>nonrecursive</a:t>
            </a:r>
            <a:r>
              <a:rPr lang="en-US" altLang="zh-CN" sz="2400" b="1" dirty="0">
                <a:solidFill>
                  <a:srgbClr val="FF0000"/>
                </a:solidFill>
              </a:rPr>
              <a:t> programs</a:t>
            </a:r>
            <a:r>
              <a:rPr lang="en-US" altLang="zh-CN" sz="2400" dirty="0">
                <a:solidFill>
                  <a:prstClr val="black"/>
                </a:solidFill>
              </a:rPr>
              <a:t>. Because it needs to make a function call so the program must save all its current state and retrieve them again later. This consumes more  time making recursive programs slower.</a:t>
            </a:r>
            <a:endParaRPr lang="en-US" altLang="zh-CN" sz="2400" dirty="0">
              <a:solidFill>
                <a:prstClr val="black"/>
              </a:solidFill>
            </a:endParaRPr>
          </a:p>
          <a:p>
            <a:endParaRPr lang="en-US" altLang="zh-CN" sz="2400" dirty="0">
              <a:solidFill>
                <a:prstClr val="black"/>
              </a:solidFill>
            </a:endParaRPr>
          </a:p>
          <a:p>
            <a:pPr marL="342900" indent="-342900">
              <a:buFont typeface="Arial" panose="020B0604020202020204" pitchFamily="34" charset="0"/>
              <a:buChar char="•"/>
            </a:pPr>
            <a:r>
              <a:rPr lang="en-US" altLang="zh-CN" sz="2400" b="1" dirty="0">
                <a:solidFill>
                  <a:srgbClr val="FF0000"/>
                </a:solidFill>
              </a:rPr>
              <a:t>Recursive programs requires more memory to hold intermediate states in a stack</a:t>
            </a:r>
            <a:r>
              <a:rPr lang="en-US" altLang="zh-CN" sz="2400" dirty="0">
                <a:solidFill>
                  <a:prstClr val="black"/>
                </a:solidFill>
              </a:rPr>
              <a:t>. Non recursive programs don’t have any intermediate states, hence they don’t require any extra memory.</a:t>
            </a:r>
            <a:endParaRPr lang="zh-CN" altLang="en-US" sz="2400" dirty="0">
              <a:solidFill>
                <a:prstClr val="blac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775520" y="-35605"/>
            <a:ext cx="8369424" cy="1088341"/>
          </a:xfrm>
        </p:spPr>
        <p:txBody>
          <a:bodyPr>
            <a:noAutofit/>
          </a:bodyPr>
          <a:lstStyle/>
          <a:p>
            <a:r>
              <a:rPr lang="en-US" altLang="zh-CN" sz="3600" dirty="0"/>
              <a:t>Pointers to Functions(Function Pointer)</a:t>
            </a:r>
            <a:endParaRPr lang="en-US" altLang="zh-CN" sz="3600" dirty="0"/>
          </a:p>
        </p:txBody>
      </p:sp>
      <p:sp>
        <p:nvSpPr>
          <p:cNvPr id="4" name="Content Placeholder 2"/>
          <p:cNvSpPr txBox="1"/>
          <p:nvPr/>
        </p:nvSpPr>
        <p:spPr>
          <a:xfrm>
            <a:off x="1498557" y="1151623"/>
            <a:ext cx="9707325" cy="72008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09220" lvl="1" indent="0">
              <a:spcBef>
                <a:spcPts val="1200"/>
              </a:spcBef>
              <a:buSzPct val="68000"/>
              <a:buNone/>
            </a:pPr>
            <a:r>
              <a:rPr lang="en-US" altLang="zh-CN" sz="2400" dirty="0">
                <a:solidFill>
                  <a:prstClr val="black"/>
                </a:solidFill>
              </a:rPr>
              <a:t>Normally, a function pointer is used as a parameter. When you invoke the function, the corresponding argument is the function name.</a:t>
            </a:r>
            <a:endParaRPr lang="zh-CN" altLang="zh-CN" sz="2400" dirty="0">
              <a:solidFill>
                <a:prstClr val="black"/>
              </a:solidFill>
            </a:endParaRPr>
          </a:p>
          <a:p>
            <a:pPr marL="109220" lvl="1" indent="0">
              <a:spcBef>
                <a:spcPts val="1200"/>
              </a:spcBef>
              <a:buSzPct val="68000"/>
              <a:buNone/>
            </a:pPr>
            <a:endParaRPr lang="en-US" sz="2400" dirty="0">
              <a:solidFill>
                <a:prstClr val="black"/>
              </a:solidFill>
            </a:endParaRPr>
          </a:p>
          <a:p>
            <a:pPr marL="109220" lvl="1" indent="0">
              <a:spcBef>
                <a:spcPts val="1200"/>
              </a:spcBef>
              <a:buSzPct val="68000"/>
              <a:buNone/>
            </a:pPr>
            <a:r>
              <a:rPr lang="en-US" sz="2400" dirty="0">
                <a:solidFill>
                  <a:prstClr val="black"/>
                </a:solidFill>
              </a:rPr>
              <a:t>  </a:t>
            </a:r>
            <a:endParaRPr lang="en-US" sz="2400" dirty="0">
              <a:solidFill>
                <a:prstClr val="black"/>
              </a:solidFill>
            </a:endParaRPr>
          </a:p>
        </p:txBody>
      </p:sp>
      <p:sp>
        <p:nvSpPr>
          <p:cNvPr id="7" name="Rectangle 21"/>
          <p:cNvSpPr>
            <a:spLocks noChangeArrowheads="1"/>
          </p:cNvSpPr>
          <p:nvPr/>
        </p:nvSpPr>
        <p:spPr bwMode="auto">
          <a:xfrm>
            <a:off x="1884040" y="3171921"/>
            <a:ext cx="5652120" cy="237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1" algn="l">
              <a:spcBef>
                <a:spcPct val="20000"/>
              </a:spcBef>
              <a:buClr>
                <a:schemeClr val="accent1"/>
              </a:buClr>
            </a:pPr>
            <a:r>
              <a:rPr lang="en-US" altLang="zh-CN" sz="2400" dirty="0">
                <a:ea typeface="宋体" panose="02010600030101010101" pitchFamily="2" charset="-122"/>
              </a:rPr>
              <a:t>Example:</a:t>
            </a:r>
            <a:endParaRPr lang="en-US" altLang="zh-CN" sz="2400" dirty="0">
              <a:ea typeface="宋体" panose="02010600030101010101" pitchFamily="2" charset="-122"/>
            </a:endParaRPr>
          </a:p>
          <a:p>
            <a:pPr lvl="1" algn="l">
              <a:spcBef>
                <a:spcPct val="20000"/>
              </a:spcBef>
              <a:buClr>
                <a:schemeClr val="accent1"/>
              </a:buClr>
            </a:pPr>
            <a:r>
              <a:rPr lang="en-US" altLang="zh-CN" sz="2400" dirty="0" err="1">
                <a:ea typeface="宋体" panose="02010600030101010101" pitchFamily="2" charset="-122"/>
              </a:rPr>
              <a:t>int</a:t>
            </a:r>
            <a:r>
              <a:rPr lang="en-US" altLang="zh-CN" sz="2400" dirty="0">
                <a:ea typeface="宋体" panose="02010600030101010101" pitchFamily="2" charset="-122"/>
              </a:rPr>
              <a:t> </a:t>
            </a:r>
            <a:r>
              <a:rPr lang="en-US" altLang="zh-CN" sz="2400" dirty="0" err="1">
                <a:ea typeface="宋体" panose="02010600030101010101" pitchFamily="2" charset="-122"/>
              </a:rPr>
              <a:t>findmax</a:t>
            </a:r>
            <a:r>
              <a:rPr lang="en-US" altLang="zh-CN" sz="2400" dirty="0">
                <a:ea typeface="宋体" panose="02010600030101010101" pitchFamily="2" charset="-122"/>
              </a:rPr>
              <a:t>(</a:t>
            </a:r>
            <a:r>
              <a:rPr lang="en-US" altLang="zh-CN" sz="2400" dirty="0" err="1">
                <a:ea typeface="宋体" panose="02010600030101010101" pitchFamily="2" charset="-122"/>
              </a:rPr>
              <a:t>int</a:t>
            </a:r>
            <a:r>
              <a:rPr lang="en-US" altLang="zh-CN" sz="2400" dirty="0">
                <a:ea typeface="宋体" panose="02010600030101010101" pitchFamily="2" charset="-122"/>
              </a:rPr>
              <a:t>, </a:t>
            </a:r>
            <a:r>
              <a:rPr lang="en-US" altLang="zh-CN" sz="2400" dirty="0" err="1">
                <a:ea typeface="宋体" panose="02010600030101010101" pitchFamily="2" charset="-122"/>
              </a:rPr>
              <a:t>int</a:t>
            </a:r>
            <a:r>
              <a:rPr lang="en-US" altLang="zh-CN" sz="2400" dirty="0">
                <a:ea typeface="宋体" panose="02010600030101010101" pitchFamily="2" charset="-122"/>
              </a:rPr>
              <a:t>);</a:t>
            </a:r>
            <a:endParaRPr lang="en-US" altLang="zh-CN" sz="2400" dirty="0">
              <a:ea typeface="宋体" panose="02010600030101010101" pitchFamily="2" charset="-122"/>
            </a:endParaRPr>
          </a:p>
          <a:p>
            <a:pPr lvl="1" algn="l">
              <a:spcBef>
                <a:spcPct val="20000"/>
              </a:spcBef>
              <a:buClr>
                <a:schemeClr val="accent1"/>
              </a:buClr>
            </a:pPr>
            <a:r>
              <a:rPr lang="en-US" altLang="zh-CN" sz="2400" dirty="0" err="1">
                <a:ea typeface="宋体" panose="02010600030101010101" pitchFamily="2" charset="-122"/>
              </a:rPr>
              <a:t>int</a:t>
            </a:r>
            <a:r>
              <a:rPr lang="en-US" altLang="zh-CN" sz="2400" dirty="0">
                <a:ea typeface="宋体" panose="02010600030101010101" pitchFamily="2" charset="-122"/>
              </a:rPr>
              <a:t>   </a:t>
            </a:r>
            <a:r>
              <a:rPr lang="en-US" altLang="zh-CN" sz="2400" dirty="0">
                <a:solidFill>
                  <a:srgbClr val="339933"/>
                </a:solidFill>
                <a:ea typeface="宋体" panose="02010600030101010101" pitchFamily="2" charset="-122"/>
              </a:rPr>
              <a:t>(</a:t>
            </a:r>
            <a:r>
              <a:rPr lang="en-US" altLang="zh-CN" sz="2400" dirty="0">
                <a:ea typeface="宋体" panose="02010600030101010101" pitchFamily="2" charset="-122"/>
              </a:rPr>
              <a:t>*</a:t>
            </a:r>
            <a:r>
              <a:rPr lang="en-US" altLang="zh-CN" sz="2400" dirty="0" err="1">
                <a:ea typeface="宋体" panose="02010600030101010101" pitchFamily="2" charset="-122"/>
              </a:rPr>
              <a:t>funptr</a:t>
            </a:r>
            <a:r>
              <a:rPr lang="en-US" altLang="zh-CN" sz="2400" dirty="0">
                <a:solidFill>
                  <a:srgbClr val="339933"/>
                </a:solidFill>
                <a:ea typeface="宋体" panose="02010600030101010101" pitchFamily="2" charset="-122"/>
              </a:rPr>
              <a:t>)</a:t>
            </a:r>
            <a:r>
              <a:rPr lang="en-US" altLang="zh-CN" sz="2400" dirty="0">
                <a:ea typeface="宋体" panose="02010600030101010101" pitchFamily="2" charset="-122"/>
              </a:rPr>
              <a:t>(</a:t>
            </a:r>
            <a:r>
              <a:rPr lang="en-US" altLang="zh-CN" sz="2400" dirty="0" err="1">
                <a:ea typeface="宋体" panose="02010600030101010101" pitchFamily="2" charset="-122"/>
              </a:rPr>
              <a:t>int,int</a:t>
            </a:r>
            <a:r>
              <a:rPr lang="en-US" altLang="zh-CN" sz="2400" dirty="0">
                <a:ea typeface="宋体" panose="02010600030101010101" pitchFamily="2" charset="-122"/>
              </a:rPr>
              <a:t>);</a:t>
            </a:r>
            <a:endParaRPr lang="en-US" altLang="zh-CN" sz="2400" dirty="0">
              <a:ea typeface="宋体" panose="02010600030101010101" pitchFamily="2" charset="-122"/>
            </a:endParaRPr>
          </a:p>
          <a:p>
            <a:pPr lvl="1" algn="l">
              <a:spcBef>
                <a:spcPct val="20000"/>
              </a:spcBef>
              <a:buClr>
                <a:schemeClr val="accent1"/>
              </a:buClr>
            </a:pPr>
            <a:r>
              <a:rPr lang="en-US" altLang="zh-CN" sz="2400" dirty="0" err="1">
                <a:ea typeface="宋体" panose="02010600030101010101" pitchFamily="2" charset="-122"/>
              </a:rPr>
              <a:t>funptr</a:t>
            </a:r>
            <a:r>
              <a:rPr lang="en-US" altLang="zh-CN" sz="2400" dirty="0">
                <a:ea typeface="宋体" panose="02010600030101010101" pitchFamily="2" charset="-122"/>
              </a:rPr>
              <a:t> = </a:t>
            </a:r>
            <a:r>
              <a:rPr lang="en-US" altLang="zh-CN" sz="2400" dirty="0" err="1">
                <a:ea typeface="宋体" panose="02010600030101010101" pitchFamily="2" charset="-122"/>
              </a:rPr>
              <a:t>findmax</a:t>
            </a:r>
            <a:r>
              <a:rPr lang="en-US" altLang="zh-CN" sz="2400" dirty="0">
                <a:ea typeface="宋体" panose="02010600030101010101" pitchFamily="2" charset="-122"/>
              </a:rPr>
              <a:t>;</a:t>
            </a:r>
            <a:endParaRPr lang="en-US" altLang="zh-CN" sz="2400" dirty="0">
              <a:ea typeface="宋体" panose="02010600030101010101" pitchFamily="2" charset="-122"/>
            </a:endParaRPr>
          </a:p>
          <a:p>
            <a:pPr lvl="1" algn="l">
              <a:spcBef>
                <a:spcPct val="20000"/>
              </a:spcBef>
              <a:buClr>
                <a:schemeClr val="accent1"/>
              </a:buClr>
            </a:pPr>
            <a:r>
              <a:rPr lang="en-US" altLang="zh-CN" sz="2400" dirty="0" err="1">
                <a:ea typeface="宋体" panose="02010600030101010101" pitchFamily="2" charset="-122"/>
              </a:rPr>
              <a:t>int</a:t>
            </a:r>
            <a:r>
              <a:rPr lang="en-US" altLang="zh-CN" sz="2400" dirty="0">
                <a:ea typeface="宋体" panose="02010600030101010101" pitchFamily="2" charset="-122"/>
              </a:rPr>
              <a:t> max = </a:t>
            </a:r>
            <a:r>
              <a:rPr lang="en-US" altLang="zh-CN" sz="2400" dirty="0" err="1">
                <a:ea typeface="宋体" panose="02010600030101010101" pitchFamily="2" charset="-122"/>
              </a:rPr>
              <a:t>funptr</a:t>
            </a:r>
            <a:r>
              <a:rPr lang="en-US" altLang="zh-CN" sz="2400" dirty="0">
                <a:ea typeface="宋体" panose="02010600030101010101" pitchFamily="2" charset="-122"/>
              </a:rPr>
              <a:t>(3,5);</a:t>
            </a:r>
            <a:endParaRPr lang="en-US" altLang="zh-CN" sz="2400" dirty="0">
              <a:ea typeface="宋体" panose="02010600030101010101" pitchFamily="2" charset="-122"/>
            </a:endParaRPr>
          </a:p>
        </p:txBody>
      </p:sp>
      <p:grpSp>
        <p:nvGrpSpPr>
          <p:cNvPr id="12" name="组合 11"/>
          <p:cNvGrpSpPr/>
          <p:nvPr/>
        </p:nvGrpSpPr>
        <p:grpSpPr>
          <a:xfrm>
            <a:off x="2351585" y="3630848"/>
            <a:ext cx="5526181" cy="391789"/>
            <a:chOff x="839748" y="4680014"/>
            <a:chExt cx="5526181" cy="391789"/>
          </a:xfrm>
        </p:grpSpPr>
        <p:sp>
          <p:nvSpPr>
            <p:cNvPr id="13" name="矩形 12"/>
            <p:cNvSpPr/>
            <p:nvPr/>
          </p:nvSpPr>
          <p:spPr>
            <a:xfrm>
              <a:off x="839748" y="4759836"/>
              <a:ext cx="2713502" cy="311967"/>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4" name="直接箭头连接符 13"/>
            <p:cNvCxnSpPr/>
            <p:nvPr/>
          </p:nvCxnSpPr>
          <p:spPr>
            <a:xfrm flipH="1">
              <a:off x="3482568" y="4869160"/>
              <a:ext cx="813564" cy="9128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296132" y="4680014"/>
              <a:ext cx="2069797" cy="369332"/>
            </a:xfrm>
            <a:prstGeom prst="rect">
              <a:avLst/>
            </a:prstGeom>
            <a:noFill/>
          </p:spPr>
          <p:txBody>
            <a:bodyPr wrap="none" rtlCol="0">
              <a:spAutoFit/>
            </a:bodyPr>
            <a:lstStyle/>
            <a:p>
              <a:r>
                <a:rPr lang="en-US" altLang="zh-CN" dirty="0">
                  <a:solidFill>
                    <a:prstClr val="black"/>
                  </a:solidFill>
                </a:rPr>
                <a:t>Declaring a function</a:t>
              </a:r>
              <a:endParaRPr lang="zh-CN" altLang="en-US" dirty="0">
                <a:solidFill>
                  <a:prstClr val="black"/>
                </a:solidFill>
              </a:endParaRPr>
            </a:p>
          </p:txBody>
        </p:sp>
      </p:grpSp>
      <p:grpSp>
        <p:nvGrpSpPr>
          <p:cNvPr id="16" name="组合 15"/>
          <p:cNvGrpSpPr/>
          <p:nvPr/>
        </p:nvGrpSpPr>
        <p:grpSpPr>
          <a:xfrm>
            <a:off x="2351585" y="4022637"/>
            <a:ext cx="6846889" cy="445429"/>
            <a:chOff x="839748" y="4626374"/>
            <a:chExt cx="6846889" cy="445429"/>
          </a:xfrm>
        </p:grpSpPr>
        <p:sp>
          <p:nvSpPr>
            <p:cNvPr id="17" name="矩形 16"/>
            <p:cNvSpPr/>
            <p:nvPr/>
          </p:nvSpPr>
          <p:spPr>
            <a:xfrm>
              <a:off x="839748" y="4759836"/>
              <a:ext cx="2952328" cy="311967"/>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8" name="直接箭头连接符 17"/>
            <p:cNvCxnSpPr/>
            <p:nvPr/>
          </p:nvCxnSpPr>
          <p:spPr>
            <a:xfrm flipH="1">
              <a:off x="3482568" y="4759836"/>
              <a:ext cx="982161" cy="8614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464729" y="4626374"/>
              <a:ext cx="3221908" cy="369332"/>
            </a:xfrm>
            <a:prstGeom prst="rect">
              <a:avLst/>
            </a:prstGeom>
            <a:noFill/>
          </p:spPr>
          <p:txBody>
            <a:bodyPr wrap="none" rtlCol="0">
              <a:spAutoFit/>
            </a:bodyPr>
            <a:lstStyle/>
            <a:p>
              <a:r>
                <a:rPr lang="en-US" altLang="zh-CN" dirty="0">
                  <a:solidFill>
                    <a:prstClr val="black"/>
                  </a:solidFill>
                </a:rPr>
                <a:t>Declaring a pointer to a function</a:t>
              </a:r>
              <a:endParaRPr lang="zh-CN" altLang="en-US" dirty="0">
                <a:solidFill>
                  <a:prstClr val="black"/>
                </a:solidFill>
              </a:endParaRPr>
            </a:p>
          </p:txBody>
        </p:sp>
      </p:grpSp>
      <p:grpSp>
        <p:nvGrpSpPr>
          <p:cNvPr id="21" name="组合 20"/>
          <p:cNvGrpSpPr/>
          <p:nvPr/>
        </p:nvGrpSpPr>
        <p:grpSpPr>
          <a:xfrm>
            <a:off x="2351584" y="4441985"/>
            <a:ext cx="8342274" cy="445429"/>
            <a:chOff x="839748" y="4626374"/>
            <a:chExt cx="8342274" cy="445429"/>
          </a:xfrm>
        </p:grpSpPr>
        <p:sp>
          <p:nvSpPr>
            <p:cNvPr id="22" name="矩形 21"/>
            <p:cNvSpPr/>
            <p:nvPr/>
          </p:nvSpPr>
          <p:spPr>
            <a:xfrm>
              <a:off x="839748" y="4759836"/>
              <a:ext cx="2952328" cy="311967"/>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23" name="直接箭头连接符 22"/>
            <p:cNvCxnSpPr/>
            <p:nvPr/>
          </p:nvCxnSpPr>
          <p:spPr>
            <a:xfrm flipH="1">
              <a:off x="3482568" y="4759836"/>
              <a:ext cx="982161" cy="8614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368140" y="4626374"/>
              <a:ext cx="4813882" cy="369332"/>
            </a:xfrm>
            <a:prstGeom prst="rect">
              <a:avLst/>
            </a:prstGeom>
            <a:noFill/>
          </p:spPr>
          <p:txBody>
            <a:bodyPr wrap="none" rtlCol="0">
              <a:spAutoFit/>
            </a:bodyPr>
            <a:lstStyle/>
            <a:p>
              <a:r>
                <a:rPr lang="en-US" altLang="zh-CN" dirty="0">
                  <a:solidFill>
                    <a:prstClr val="black"/>
                  </a:solidFill>
                </a:rPr>
                <a:t>Assigning the address of a function to the pointer</a:t>
              </a:r>
              <a:endParaRPr lang="zh-CN" altLang="en-US" dirty="0">
                <a:solidFill>
                  <a:prstClr val="black"/>
                </a:solidFill>
              </a:endParaRPr>
            </a:p>
          </p:txBody>
        </p:sp>
      </p:grpSp>
      <p:grpSp>
        <p:nvGrpSpPr>
          <p:cNvPr id="25" name="组合 24"/>
          <p:cNvGrpSpPr/>
          <p:nvPr/>
        </p:nvGrpSpPr>
        <p:grpSpPr>
          <a:xfrm>
            <a:off x="2351584" y="4886733"/>
            <a:ext cx="6995134" cy="445429"/>
            <a:chOff x="839748" y="4626374"/>
            <a:chExt cx="6995134" cy="445429"/>
          </a:xfrm>
        </p:grpSpPr>
        <p:sp>
          <p:nvSpPr>
            <p:cNvPr id="26" name="矩形 25"/>
            <p:cNvSpPr/>
            <p:nvPr/>
          </p:nvSpPr>
          <p:spPr>
            <a:xfrm>
              <a:off x="839748" y="4759836"/>
              <a:ext cx="2952328" cy="311967"/>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27" name="直接箭头连接符 26"/>
            <p:cNvCxnSpPr/>
            <p:nvPr/>
          </p:nvCxnSpPr>
          <p:spPr>
            <a:xfrm flipH="1">
              <a:off x="3482568" y="4759836"/>
              <a:ext cx="982161" cy="8614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464729" y="4626374"/>
              <a:ext cx="3370153" cy="369332"/>
            </a:xfrm>
            <a:prstGeom prst="rect">
              <a:avLst/>
            </a:prstGeom>
            <a:noFill/>
          </p:spPr>
          <p:txBody>
            <a:bodyPr wrap="none" rtlCol="0">
              <a:spAutoFit/>
            </a:bodyPr>
            <a:lstStyle/>
            <a:p>
              <a:r>
                <a:rPr lang="en-US" altLang="zh-CN" dirty="0">
                  <a:solidFill>
                    <a:prstClr val="black"/>
                  </a:solidFill>
                </a:rPr>
                <a:t>Calling the function by the pointer</a:t>
              </a:r>
              <a:endParaRPr lang="zh-CN" altLang="en-US" dirty="0">
                <a:solidFill>
                  <a:prstClr val="black"/>
                </a:solidFill>
              </a:endParaRPr>
            </a:p>
          </p:txBody>
        </p:sp>
      </p:grpSp>
      <p:sp>
        <p:nvSpPr>
          <p:cNvPr id="29" name="Content Placeholder 2"/>
          <p:cNvSpPr txBox="1"/>
          <p:nvPr/>
        </p:nvSpPr>
        <p:spPr>
          <a:xfrm>
            <a:off x="1498557" y="2471023"/>
            <a:ext cx="10021090" cy="72008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09220" lvl="1" indent="0">
              <a:spcBef>
                <a:spcPts val="1200"/>
              </a:spcBef>
              <a:buSzPct val="68000"/>
              <a:buNone/>
            </a:pPr>
            <a:r>
              <a:rPr lang="en-US" sz="2400" b="1" dirty="0">
                <a:solidFill>
                  <a:srgbClr val="FF0000"/>
                </a:solidFill>
              </a:rPr>
              <a:t>Note</a:t>
            </a:r>
            <a:r>
              <a:rPr lang="en-US" sz="2400" dirty="0">
                <a:solidFill>
                  <a:prstClr val="black"/>
                </a:solidFill>
              </a:rPr>
              <a:t>: Do not omit the () of the pointer when your declare a function pointer.</a:t>
            </a:r>
            <a:endParaRPr lang="en-US" sz="2400" dirty="0">
              <a:solidFill>
                <a:prstClr val="black"/>
              </a:solidFill>
            </a:endParaRPr>
          </a:p>
          <a:p>
            <a:pPr marL="109220" lvl="1" indent="0">
              <a:spcBef>
                <a:spcPts val="1200"/>
              </a:spcBef>
              <a:buSzPct val="68000"/>
              <a:buNone/>
            </a:pPr>
            <a:r>
              <a:rPr lang="en-US" sz="2400" dirty="0">
                <a:solidFill>
                  <a:prstClr val="black"/>
                </a:solidFill>
              </a:rPr>
              <a:t>  </a:t>
            </a:r>
            <a:endParaRPr lang="en-US" sz="2400" dirty="0">
              <a:solidFill>
                <a:prstClr val="blac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25125" y="1484784"/>
            <a:ext cx="5715000" cy="5295900"/>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2"/>
          <p:cNvSpPr txBox="1"/>
          <p:nvPr/>
        </p:nvSpPr>
        <p:spPr>
          <a:xfrm>
            <a:off x="1524000" y="116632"/>
            <a:ext cx="9144000" cy="100811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09220" lvl="1" indent="0">
              <a:spcBef>
                <a:spcPts val="0"/>
              </a:spcBef>
              <a:buSzPct val="68000"/>
              <a:buNone/>
            </a:pPr>
            <a:r>
              <a:rPr lang="en-US" sz="2400" dirty="0">
                <a:solidFill>
                  <a:prstClr val="black"/>
                </a:solidFill>
              </a:rPr>
              <a:t> Example:</a:t>
            </a:r>
            <a:endParaRPr lang="en-US" sz="2400" dirty="0">
              <a:solidFill>
                <a:prstClr val="black"/>
              </a:solidFill>
            </a:endParaRPr>
          </a:p>
          <a:p>
            <a:pPr marL="109220" lvl="1" indent="0">
              <a:spcBef>
                <a:spcPts val="0"/>
              </a:spcBef>
              <a:buSzPct val="68000"/>
              <a:buNone/>
            </a:pPr>
            <a:r>
              <a:rPr lang="en-US" altLang="zh-CN" sz="2400" dirty="0">
                <a:solidFill>
                  <a:prstClr val="black"/>
                </a:solidFill>
              </a:rPr>
              <a:t>Compute the definite integral, suppose</a:t>
            </a:r>
            <a:endParaRPr lang="zh-CN" altLang="zh-CN" sz="2400" dirty="0">
              <a:solidFill>
                <a:prstClr val="black"/>
              </a:solidFill>
            </a:endParaRPr>
          </a:p>
          <a:p>
            <a:pPr marL="109220" lvl="1" indent="0">
              <a:spcBef>
                <a:spcPts val="0"/>
              </a:spcBef>
              <a:buSzPct val="68000"/>
              <a:buNone/>
            </a:pPr>
            <a:r>
              <a:rPr lang="en-US" sz="2400" dirty="0">
                <a:solidFill>
                  <a:prstClr val="black"/>
                </a:solidFill>
              </a:rPr>
              <a:t>calculate the following definite integrals</a:t>
            </a:r>
            <a:endParaRPr lang="en-US" sz="2400" dirty="0">
              <a:solidFill>
                <a:prstClr val="black"/>
              </a:solidFill>
            </a:endParaRPr>
          </a:p>
          <a:p>
            <a:pPr marL="109220" lvl="1" indent="0">
              <a:spcBef>
                <a:spcPts val="0"/>
              </a:spcBef>
              <a:buSzPct val="68000"/>
              <a:buNone/>
            </a:pPr>
            <a:r>
              <a:rPr lang="en-US" sz="2400" dirty="0">
                <a:solidFill>
                  <a:prstClr val="black"/>
                </a:solidFill>
              </a:rPr>
              <a:t>  </a:t>
            </a:r>
            <a:endParaRPr lang="en-US" sz="2400" dirty="0">
              <a:solidFill>
                <a:prstClr val="black"/>
              </a:solidFill>
            </a:endParaRPr>
          </a:p>
        </p:txBody>
      </p:sp>
      <p:pic>
        <p:nvPicPr>
          <p:cNvPr id="7"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8088" y="119336"/>
            <a:ext cx="3312368" cy="86790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4112" y="930822"/>
            <a:ext cx="2429272" cy="638546"/>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组合 11"/>
          <p:cNvGrpSpPr/>
          <p:nvPr/>
        </p:nvGrpSpPr>
        <p:grpSpPr>
          <a:xfrm>
            <a:off x="3071664" y="1775033"/>
            <a:ext cx="5163912" cy="793779"/>
            <a:chOff x="1991876" y="4250182"/>
            <a:chExt cx="5163912" cy="793779"/>
          </a:xfrm>
        </p:grpSpPr>
        <p:sp>
          <p:nvSpPr>
            <p:cNvPr id="13" name="矩形 12"/>
            <p:cNvSpPr/>
            <p:nvPr/>
          </p:nvSpPr>
          <p:spPr>
            <a:xfrm>
              <a:off x="1991876" y="4759836"/>
              <a:ext cx="2232248" cy="284125"/>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4" name="直接箭头连接符 13"/>
            <p:cNvCxnSpPr/>
            <p:nvPr/>
          </p:nvCxnSpPr>
          <p:spPr>
            <a:xfrm flipH="1">
              <a:off x="3142483" y="4483884"/>
              <a:ext cx="813564" cy="27595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954527" y="4250182"/>
              <a:ext cx="3201261" cy="369332"/>
            </a:xfrm>
            <a:prstGeom prst="rect">
              <a:avLst/>
            </a:prstGeom>
            <a:noFill/>
          </p:spPr>
          <p:txBody>
            <a:bodyPr wrap="none" rtlCol="0">
              <a:spAutoFit/>
            </a:bodyPr>
            <a:lstStyle/>
            <a:p>
              <a:r>
                <a:rPr lang="en-US" altLang="zh-CN" dirty="0">
                  <a:solidFill>
                    <a:prstClr val="black"/>
                  </a:solidFill>
                </a:rPr>
                <a:t>function pointer as a parameter</a:t>
              </a:r>
              <a:endParaRPr lang="zh-CN" altLang="en-US" dirty="0">
                <a:solidFill>
                  <a:prstClr val="black"/>
                </a:solidFill>
              </a:endParaRPr>
            </a:p>
          </p:txBody>
        </p:sp>
      </p:grpSp>
      <p:grpSp>
        <p:nvGrpSpPr>
          <p:cNvPr id="18" name="组合 17"/>
          <p:cNvGrpSpPr/>
          <p:nvPr/>
        </p:nvGrpSpPr>
        <p:grpSpPr>
          <a:xfrm>
            <a:off x="2018365" y="3617934"/>
            <a:ext cx="5977325" cy="793779"/>
            <a:chOff x="786176" y="4250182"/>
            <a:chExt cx="5977325" cy="793779"/>
          </a:xfrm>
        </p:grpSpPr>
        <p:sp>
          <p:nvSpPr>
            <p:cNvPr id="19" name="矩形 18"/>
            <p:cNvSpPr/>
            <p:nvPr/>
          </p:nvSpPr>
          <p:spPr>
            <a:xfrm>
              <a:off x="786176" y="4759836"/>
              <a:ext cx="2763090" cy="284125"/>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20" name="直接箭头连接符 19"/>
            <p:cNvCxnSpPr/>
            <p:nvPr/>
          </p:nvCxnSpPr>
          <p:spPr>
            <a:xfrm flipH="1">
              <a:off x="3142483" y="4483884"/>
              <a:ext cx="813564" cy="27595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954527" y="4250182"/>
              <a:ext cx="2808974" cy="369332"/>
            </a:xfrm>
            <a:prstGeom prst="rect">
              <a:avLst/>
            </a:prstGeom>
            <a:noFill/>
          </p:spPr>
          <p:txBody>
            <a:bodyPr wrap="none" rtlCol="0">
              <a:spAutoFit/>
            </a:bodyPr>
            <a:lstStyle/>
            <a:p>
              <a:r>
                <a:rPr lang="en-US" altLang="zh-CN" dirty="0">
                  <a:solidFill>
                    <a:prstClr val="black"/>
                  </a:solidFill>
                </a:rPr>
                <a:t>Declaring a function pointer</a:t>
              </a:r>
              <a:endParaRPr lang="zh-CN" altLang="en-US" dirty="0">
                <a:solidFill>
                  <a:prstClr val="black"/>
                </a:solidFill>
              </a:endParaRPr>
            </a:p>
          </p:txBody>
        </p:sp>
      </p:grpSp>
      <p:grpSp>
        <p:nvGrpSpPr>
          <p:cNvPr id="22" name="组合 21"/>
          <p:cNvGrpSpPr/>
          <p:nvPr/>
        </p:nvGrpSpPr>
        <p:grpSpPr>
          <a:xfrm>
            <a:off x="2170764" y="5064286"/>
            <a:ext cx="6705388" cy="380938"/>
            <a:chOff x="786176" y="4663023"/>
            <a:chExt cx="6705388" cy="380938"/>
          </a:xfrm>
        </p:grpSpPr>
        <p:sp>
          <p:nvSpPr>
            <p:cNvPr id="23" name="矩形 22"/>
            <p:cNvSpPr/>
            <p:nvPr/>
          </p:nvSpPr>
          <p:spPr>
            <a:xfrm>
              <a:off x="786176" y="4759836"/>
              <a:ext cx="1229145" cy="284125"/>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24" name="直接箭头连接符 23"/>
            <p:cNvCxnSpPr/>
            <p:nvPr/>
          </p:nvCxnSpPr>
          <p:spPr>
            <a:xfrm flipH="1">
              <a:off x="1903100" y="4859295"/>
              <a:ext cx="720080" cy="8824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623180" y="4663023"/>
              <a:ext cx="4868384" cy="369332"/>
            </a:xfrm>
            <a:prstGeom prst="rect">
              <a:avLst/>
            </a:prstGeom>
            <a:noFill/>
          </p:spPr>
          <p:txBody>
            <a:bodyPr wrap="none" rtlCol="0">
              <a:spAutoFit/>
            </a:bodyPr>
            <a:lstStyle/>
            <a:p>
              <a:r>
                <a:rPr lang="en-US" altLang="zh-CN" dirty="0">
                  <a:solidFill>
                    <a:prstClr val="black"/>
                  </a:solidFill>
                </a:rPr>
                <a:t>Assigning the address of function f2 to the pointer</a:t>
              </a:r>
              <a:endParaRPr lang="zh-CN" altLang="en-US" dirty="0">
                <a:solidFill>
                  <a:prstClr val="black"/>
                </a:solidFill>
              </a:endParaRPr>
            </a:p>
          </p:txBody>
        </p:sp>
      </p:grpSp>
      <p:grpSp>
        <p:nvGrpSpPr>
          <p:cNvPr id="28" name="组合 27"/>
          <p:cNvGrpSpPr/>
          <p:nvPr/>
        </p:nvGrpSpPr>
        <p:grpSpPr>
          <a:xfrm>
            <a:off x="3719736" y="5450822"/>
            <a:ext cx="4656728" cy="917652"/>
            <a:chOff x="2370352" y="4759836"/>
            <a:chExt cx="4656728" cy="917652"/>
          </a:xfrm>
        </p:grpSpPr>
        <p:sp>
          <p:nvSpPr>
            <p:cNvPr id="29" name="矩形 28"/>
            <p:cNvSpPr/>
            <p:nvPr/>
          </p:nvSpPr>
          <p:spPr>
            <a:xfrm>
              <a:off x="2370352" y="4759836"/>
              <a:ext cx="502535" cy="284125"/>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30" name="直接箭头连接符 29"/>
            <p:cNvCxnSpPr/>
            <p:nvPr/>
          </p:nvCxnSpPr>
          <p:spPr>
            <a:xfrm flipH="1" flipV="1">
              <a:off x="2571609" y="5043961"/>
              <a:ext cx="708060" cy="44886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158072" y="5308156"/>
              <a:ext cx="3869008" cy="369332"/>
            </a:xfrm>
            <a:prstGeom prst="rect">
              <a:avLst/>
            </a:prstGeom>
            <a:noFill/>
          </p:spPr>
          <p:txBody>
            <a:bodyPr wrap="none" rtlCol="0">
              <a:spAutoFit/>
            </a:bodyPr>
            <a:lstStyle/>
            <a:p>
              <a:r>
                <a:rPr lang="en-US" altLang="zh-CN" dirty="0">
                  <a:solidFill>
                    <a:prstClr val="black"/>
                  </a:solidFill>
                </a:rPr>
                <a:t>Calling the function by function pointer</a:t>
              </a:r>
              <a:endParaRPr lang="zh-CN" altLang="en-US" dirty="0">
                <a:solidFill>
                  <a:prstClr val="black"/>
                </a:solidFill>
              </a:endParaRPr>
            </a:p>
          </p:txBody>
        </p:sp>
      </p:grpSp>
      <p:grpSp>
        <p:nvGrpSpPr>
          <p:cNvPr id="37" name="组合 36"/>
          <p:cNvGrpSpPr/>
          <p:nvPr/>
        </p:nvGrpSpPr>
        <p:grpSpPr>
          <a:xfrm>
            <a:off x="3719737" y="4227047"/>
            <a:ext cx="6056377" cy="715813"/>
            <a:chOff x="2370352" y="4328148"/>
            <a:chExt cx="6056377" cy="715813"/>
          </a:xfrm>
        </p:grpSpPr>
        <p:sp>
          <p:nvSpPr>
            <p:cNvPr id="38" name="矩形 37"/>
            <p:cNvSpPr/>
            <p:nvPr/>
          </p:nvSpPr>
          <p:spPr>
            <a:xfrm>
              <a:off x="2370352" y="4759836"/>
              <a:ext cx="306434" cy="284125"/>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39" name="直接箭头连接符 38"/>
            <p:cNvCxnSpPr>
              <a:endCxn id="38" idx="0"/>
            </p:cNvCxnSpPr>
            <p:nvPr/>
          </p:nvCxnSpPr>
          <p:spPr>
            <a:xfrm flipH="1">
              <a:off x="2523569" y="4555727"/>
              <a:ext cx="2182170" cy="20410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711801" y="4328148"/>
              <a:ext cx="3714928" cy="369332"/>
            </a:xfrm>
            <a:prstGeom prst="rect">
              <a:avLst/>
            </a:prstGeom>
            <a:noFill/>
          </p:spPr>
          <p:txBody>
            <a:bodyPr wrap="none" rtlCol="0">
              <a:spAutoFit/>
            </a:bodyPr>
            <a:lstStyle/>
            <a:p>
              <a:r>
                <a:rPr lang="en-US" altLang="zh-CN" dirty="0">
                  <a:solidFill>
                    <a:prstClr val="black"/>
                  </a:solidFill>
                </a:rPr>
                <a:t>Calling the function by function name</a:t>
              </a:r>
              <a:endParaRPr lang="zh-CN" altLang="en-US" dirty="0">
                <a:solidFill>
                  <a:prstClr val="black"/>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7512100" y="5218782"/>
            <a:ext cx="2400324" cy="1090538"/>
            <a:chOff x="6588224" y="5373216"/>
            <a:chExt cx="2159000" cy="884932"/>
          </a:xfrm>
        </p:grpSpPr>
        <p:pic>
          <p:nvPicPr>
            <p:cNvPr id="2051"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588224" y="5661248"/>
              <a:ext cx="215900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6588224" y="5373216"/>
              <a:ext cx="826462" cy="299700"/>
            </a:xfrm>
            <a:prstGeom prst="rect">
              <a:avLst/>
            </a:prstGeom>
            <a:noFill/>
          </p:spPr>
          <p:txBody>
            <a:bodyPr wrap="none" rtlCol="0">
              <a:spAutoFit/>
            </a:bodyPr>
            <a:lstStyle/>
            <a:p>
              <a:r>
                <a:rPr lang="en-US" altLang="zh-CN" dirty="0"/>
                <a:t>Output:</a:t>
              </a:r>
              <a:endParaRPr lang="zh-CN" altLang="en-US" dirty="0"/>
            </a:p>
          </p:txBody>
        </p:sp>
      </p:gr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7528" y="983084"/>
            <a:ext cx="6096000" cy="4102100"/>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0136" y="40816"/>
            <a:ext cx="3312368" cy="86790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对象 3"/>
          <p:cNvGraphicFramePr>
            <a:graphicFrameLocks noChangeAspect="1"/>
          </p:cNvGraphicFramePr>
          <p:nvPr/>
        </p:nvGraphicFramePr>
        <p:xfrm>
          <a:off x="4871864" y="2529006"/>
          <a:ext cx="762124" cy="505129"/>
        </p:xfrm>
        <a:graphic>
          <a:graphicData uri="http://schemas.openxmlformats.org/presentationml/2006/ole">
            <mc:AlternateContent xmlns:mc="http://schemas.openxmlformats.org/markup-compatibility/2006">
              <mc:Choice xmlns:v="urn:schemas-microsoft-com:vml" Requires="v">
                <p:oleObj spid="_x0000_s35894" name="Image" r:id="rId4" imgW="819150" imgH="542925" progId="Photoshop.Image.13">
                  <p:embed/>
                </p:oleObj>
              </mc:Choice>
              <mc:Fallback>
                <p:oleObj name="Image" r:id="rId4" imgW="819150" imgH="542925" progId="Photoshop.Image.13">
                  <p:embed/>
                  <p:pic>
                    <p:nvPicPr>
                      <p:cNvPr id="0" name="对象 3"/>
                      <p:cNvPicPr/>
                      <p:nvPr/>
                    </p:nvPicPr>
                    <p:blipFill>
                      <a:blip r:embed="rId5"/>
                      <a:stretch>
                        <a:fillRect/>
                      </a:stretch>
                    </p:blipFill>
                    <p:spPr>
                      <a:xfrm>
                        <a:off x="4871864" y="2529006"/>
                        <a:ext cx="762124" cy="505129"/>
                      </a:xfrm>
                      <a:prstGeom prst="rect">
                        <a:avLst/>
                      </a:prstGeom>
                    </p:spPr>
                  </p:pic>
                </p:oleObj>
              </mc:Fallback>
            </mc:AlternateContent>
          </a:graphicData>
        </a:graphic>
      </p:graphicFrame>
      <p:graphicFrame>
        <p:nvGraphicFramePr>
          <p:cNvPr id="9" name="对象 8"/>
          <p:cNvGraphicFramePr>
            <a:graphicFrameLocks noChangeAspect="1"/>
          </p:cNvGraphicFramePr>
          <p:nvPr/>
        </p:nvGraphicFramePr>
        <p:xfrm>
          <a:off x="5087888" y="3861048"/>
          <a:ext cx="1067296" cy="533648"/>
        </p:xfrm>
        <a:graphic>
          <a:graphicData uri="http://schemas.openxmlformats.org/presentationml/2006/ole">
            <mc:AlternateContent xmlns:mc="http://schemas.openxmlformats.org/markup-compatibility/2006">
              <mc:Choice xmlns:v="urn:schemas-microsoft-com:vml" Requires="v">
                <p:oleObj spid="_x0000_s35895" name="Image" r:id="rId6" imgW="1123950" imgH="561975" progId="Photoshop.Image.13">
                  <p:embed/>
                </p:oleObj>
              </mc:Choice>
              <mc:Fallback>
                <p:oleObj name="Image" r:id="rId6" imgW="1123950" imgH="561975" progId="Photoshop.Image.13">
                  <p:embed/>
                  <p:pic>
                    <p:nvPicPr>
                      <p:cNvPr id="0" name="对象 8"/>
                      <p:cNvPicPr/>
                      <p:nvPr/>
                    </p:nvPicPr>
                    <p:blipFill>
                      <a:blip r:embed="rId7"/>
                      <a:stretch>
                        <a:fillRect/>
                      </a:stretch>
                    </p:blipFill>
                    <p:spPr>
                      <a:xfrm>
                        <a:off x="5087888" y="3861048"/>
                        <a:ext cx="1067296" cy="533648"/>
                      </a:xfrm>
                      <a:prstGeom prst="rect">
                        <a:avLst/>
                      </a:prstGeom>
                    </p:spPr>
                  </p:pic>
                </p:oleObj>
              </mc:Fallback>
            </mc:AlternateContent>
          </a:graphicData>
        </a:graphic>
      </p:graphicFrame>
      <p:grpSp>
        <p:nvGrpSpPr>
          <p:cNvPr id="24" name="组合 23"/>
          <p:cNvGrpSpPr/>
          <p:nvPr/>
        </p:nvGrpSpPr>
        <p:grpSpPr>
          <a:xfrm>
            <a:off x="3071664" y="2636912"/>
            <a:ext cx="2304256" cy="792088"/>
            <a:chOff x="1547664" y="2636912"/>
            <a:chExt cx="2304256" cy="792088"/>
          </a:xfrm>
        </p:grpSpPr>
        <p:sp>
          <p:nvSpPr>
            <p:cNvPr id="5" name="矩形 4"/>
            <p:cNvSpPr/>
            <p:nvPr/>
          </p:nvSpPr>
          <p:spPr>
            <a:xfrm>
              <a:off x="1547664" y="3140968"/>
              <a:ext cx="936104" cy="28803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563888" y="2636912"/>
              <a:ext cx="288032" cy="28803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p:cNvCxnSpPr/>
            <p:nvPr/>
          </p:nvCxnSpPr>
          <p:spPr>
            <a:xfrm flipV="1">
              <a:off x="2483768" y="2924944"/>
              <a:ext cx="1080120" cy="42026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5" name="组合 24"/>
          <p:cNvGrpSpPr/>
          <p:nvPr/>
        </p:nvGrpSpPr>
        <p:grpSpPr>
          <a:xfrm>
            <a:off x="2999656" y="3978736"/>
            <a:ext cx="2952328" cy="746409"/>
            <a:chOff x="1475656" y="3978735"/>
            <a:chExt cx="2952328" cy="746409"/>
          </a:xfrm>
        </p:grpSpPr>
        <p:sp>
          <p:nvSpPr>
            <p:cNvPr id="12" name="矩形 11"/>
            <p:cNvSpPr/>
            <p:nvPr/>
          </p:nvSpPr>
          <p:spPr>
            <a:xfrm>
              <a:off x="1475656" y="4437112"/>
              <a:ext cx="1440160" cy="28803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851920" y="3978735"/>
              <a:ext cx="576064" cy="28803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p:cNvCxnSpPr>
              <a:stCxn id="12" idx="3"/>
              <a:endCxn id="13" idx="3"/>
            </p:cNvCxnSpPr>
            <p:nvPr/>
          </p:nvCxnSpPr>
          <p:spPr>
            <a:xfrm flipV="1">
              <a:off x="2915816" y="4224586"/>
              <a:ext cx="1020467" cy="35654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a:off x="2639616" y="154113"/>
            <a:ext cx="7863348" cy="1667557"/>
            <a:chOff x="1115616" y="154112"/>
            <a:chExt cx="7863348" cy="1667557"/>
          </a:xfrm>
        </p:grpSpPr>
        <p:cxnSp>
          <p:nvCxnSpPr>
            <p:cNvPr id="19" name="直接箭头连接符 18"/>
            <p:cNvCxnSpPr>
              <a:endCxn id="23" idx="3"/>
            </p:cNvCxnSpPr>
            <p:nvPr/>
          </p:nvCxnSpPr>
          <p:spPr>
            <a:xfrm flipV="1">
              <a:off x="5229442" y="616312"/>
              <a:ext cx="2155132" cy="98803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115616" y="1556792"/>
              <a:ext cx="4104456" cy="26487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7111020" y="154112"/>
              <a:ext cx="1867944" cy="541501"/>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Exercise 1</a:t>
            </a:r>
            <a:endParaRPr lang="zh-CN" altLang="en-US" dirty="0"/>
          </a:p>
        </p:txBody>
      </p:sp>
      <p:sp>
        <p:nvSpPr>
          <p:cNvPr id="3" name="内容占位符 2"/>
          <p:cNvSpPr>
            <a:spLocks noGrp="1"/>
          </p:cNvSpPr>
          <p:nvPr>
            <p:ph idx="1"/>
          </p:nvPr>
        </p:nvSpPr>
        <p:spPr>
          <a:xfrm>
            <a:off x="838200" y="1183559"/>
            <a:ext cx="11053879" cy="4258017"/>
          </a:xfrm>
        </p:spPr>
        <p:txBody>
          <a:bodyPr>
            <a:normAutofit fontScale="92500" lnSpcReduction="10000"/>
          </a:bodyPr>
          <a:lstStyle/>
          <a:p>
            <a:pPr marL="0" indent="0" algn="l">
              <a:buNone/>
            </a:pPr>
            <a:r>
              <a:rPr lang="en-US" altLang="zh-CN" sz="2400" b="0" i="0" dirty="0">
                <a:solidFill>
                  <a:srgbClr val="24292F"/>
                </a:solidFill>
                <a:effectLst/>
                <a:latin typeface="-apple-system"/>
              </a:rPr>
              <a:t>Define a default arguments function to display a square of any character.</a:t>
            </a:r>
            <a:endParaRPr lang="en-US" altLang="zh-CN" sz="2400" b="0" i="0" dirty="0">
              <a:solidFill>
                <a:srgbClr val="24292F"/>
              </a:solidFill>
              <a:effectLst/>
              <a:latin typeface="-apple-system"/>
            </a:endParaRPr>
          </a:p>
          <a:p>
            <a:pPr marL="0" indent="0" algn="l">
              <a:buNone/>
            </a:pPr>
            <a:r>
              <a:rPr lang="en-US" altLang="zh-CN" sz="2400" b="1" dirty="0">
                <a:solidFill>
                  <a:srgbClr val="24292F"/>
                </a:solidFill>
                <a:latin typeface="-apple-system"/>
              </a:rPr>
              <a:t>void </a:t>
            </a:r>
            <a:r>
              <a:rPr lang="en-US" altLang="zh-CN" sz="2400" b="1" dirty="0" err="1">
                <a:solidFill>
                  <a:srgbClr val="24292F"/>
                </a:solidFill>
                <a:latin typeface="-apple-system"/>
              </a:rPr>
              <a:t>displaySquare</a:t>
            </a:r>
            <a:r>
              <a:rPr lang="en-US" altLang="zh-CN" sz="2400" b="1" dirty="0">
                <a:solidFill>
                  <a:srgbClr val="24292F"/>
                </a:solidFill>
                <a:latin typeface="-apple-system"/>
              </a:rPr>
              <a:t>(int side, char </a:t>
            </a:r>
            <a:r>
              <a:rPr lang="en-US" altLang="zh-CN" sz="2400" b="1" dirty="0" err="1">
                <a:solidFill>
                  <a:srgbClr val="24292F"/>
                </a:solidFill>
                <a:latin typeface="-apple-system"/>
              </a:rPr>
              <a:t>filledCharacter</a:t>
            </a:r>
            <a:r>
              <a:rPr lang="en-US" altLang="zh-CN" sz="2400" b="1" dirty="0">
                <a:solidFill>
                  <a:srgbClr val="24292F"/>
                </a:solidFill>
                <a:latin typeface="-apple-system"/>
              </a:rPr>
              <a:t>);</a:t>
            </a:r>
            <a:endParaRPr lang="en-US" altLang="zh-CN" sz="2400" b="1" dirty="0">
              <a:solidFill>
                <a:srgbClr val="24292F"/>
              </a:solidFill>
              <a:latin typeface="-apple-system"/>
            </a:endParaRPr>
          </a:p>
          <a:p>
            <a:pPr marL="0" indent="0" algn="l">
              <a:buNone/>
            </a:pPr>
            <a:r>
              <a:rPr lang="en-US" altLang="zh-CN" sz="2400" b="0" i="0" dirty="0">
                <a:solidFill>
                  <a:srgbClr val="24292F"/>
                </a:solidFill>
                <a:effectLst/>
                <a:latin typeface="-apple-system"/>
              </a:rPr>
              <a:t>For example, if </a:t>
            </a:r>
            <a:r>
              <a:rPr lang="en-US" altLang="zh-CN" sz="2400" b="1" i="1" dirty="0">
                <a:solidFill>
                  <a:srgbClr val="24292F"/>
                </a:solidFill>
                <a:effectLst/>
                <a:latin typeface="-apple-system"/>
              </a:rPr>
              <a:t>side </a:t>
            </a:r>
            <a:r>
              <a:rPr lang="en-US" altLang="zh-CN" sz="2400" b="0" i="0" dirty="0">
                <a:solidFill>
                  <a:srgbClr val="24292F"/>
                </a:solidFill>
                <a:effectLst/>
                <a:latin typeface="-apple-system"/>
              </a:rPr>
              <a:t>is 5, </a:t>
            </a:r>
            <a:r>
              <a:rPr lang="en-US" altLang="zh-CN" sz="2400" b="1" i="1" dirty="0" err="1">
                <a:solidFill>
                  <a:srgbClr val="24292F"/>
                </a:solidFill>
                <a:effectLst/>
                <a:latin typeface="-apple-system"/>
              </a:rPr>
              <a:t>filledCharacter</a:t>
            </a:r>
            <a:r>
              <a:rPr lang="en-US" altLang="zh-CN" sz="2400" b="0" i="0" dirty="0">
                <a:solidFill>
                  <a:srgbClr val="24292F"/>
                </a:solidFill>
                <a:effectLst/>
                <a:latin typeface="-apple-system"/>
              </a:rPr>
              <a:t> is ‘#’, the function displays as follows:</a:t>
            </a:r>
            <a:endParaRPr lang="en-US" altLang="zh-CN" sz="2400" b="0" i="0" dirty="0">
              <a:solidFill>
                <a:srgbClr val="24292F"/>
              </a:solidFill>
              <a:effectLst/>
              <a:latin typeface="-apple-system"/>
            </a:endParaRPr>
          </a:p>
          <a:p>
            <a:pPr marL="0" indent="0" algn="l">
              <a:buNone/>
            </a:pPr>
            <a:endParaRPr lang="en-US" altLang="zh-CN" sz="2400" dirty="0">
              <a:solidFill>
                <a:srgbClr val="24292F"/>
              </a:solidFill>
              <a:latin typeface="-apple-system"/>
            </a:endParaRPr>
          </a:p>
          <a:p>
            <a:pPr marL="0" indent="0" algn="l">
              <a:buNone/>
            </a:pPr>
            <a:endParaRPr lang="en-US" altLang="zh-CN" sz="2400" b="0" i="0" dirty="0">
              <a:solidFill>
                <a:srgbClr val="24292F"/>
              </a:solidFill>
              <a:effectLst/>
              <a:latin typeface="-apple-system"/>
            </a:endParaRPr>
          </a:p>
          <a:p>
            <a:pPr marL="0" indent="0" algn="l">
              <a:buNone/>
            </a:pPr>
            <a:endParaRPr lang="en-US" altLang="zh-CN" sz="2400" dirty="0">
              <a:solidFill>
                <a:srgbClr val="24292F"/>
              </a:solidFill>
              <a:latin typeface="-apple-system"/>
            </a:endParaRPr>
          </a:p>
          <a:p>
            <a:pPr marL="0" indent="0" algn="l">
              <a:buNone/>
            </a:pPr>
            <a:endParaRPr lang="en-US" altLang="zh-CN" sz="2400" b="0" i="0" dirty="0">
              <a:solidFill>
                <a:srgbClr val="24292F"/>
              </a:solidFill>
              <a:effectLst/>
              <a:latin typeface="-apple-system"/>
            </a:endParaRPr>
          </a:p>
          <a:p>
            <a:pPr marL="0" indent="0" algn="l">
              <a:buNone/>
            </a:pPr>
            <a:endParaRPr lang="en-US" altLang="zh-CN" sz="2400" b="0" i="0" dirty="0">
              <a:solidFill>
                <a:srgbClr val="24292F"/>
              </a:solidFill>
              <a:effectLst/>
              <a:latin typeface="-apple-system"/>
            </a:endParaRPr>
          </a:p>
          <a:p>
            <a:pPr marL="0" indent="0" algn="l">
              <a:buNone/>
            </a:pPr>
            <a:r>
              <a:rPr lang="en-US" altLang="zh-CN" sz="2400" b="0" i="0" dirty="0">
                <a:solidFill>
                  <a:srgbClr val="24292F"/>
                </a:solidFill>
                <a:effectLst/>
                <a:latin typeface="-apple-system"/>
              </a:rPr>
              <a:t>In default case, </a:t>
            </a:r>
            <a:r>
              <a:rPr lang="en-US" altLang="zh-CN" sz="2400" b="1" i="1" dirty="0">
                <a:solidFill>
                  <a:srgbClr val="24292F"/>
                </a:solidFill>
                <a:effectLst/>
                <a:latin typeface="-apple-system"/>
              </a:rPr>
              <a:t>side</a:t>
            </a:r>
            <a:r>
              <a:rPr lang="en-US" altLang="zh-CN" sz="2400" b="0" i="0" dirty="0">
                <a:solidFill>
                  <a:srgbClr val="24292F"/>
                </a:solidFill>
                <a:effectLst/>
                <a:latin typeface="-apple-system"/>
              </a:rPr>
              <a:t> is 4, </a:t>
            </a:r>
            <a:r>
              <a:rPr lang="en-US" altLang="zh-CN" sz="2400" b="1" i="1" dirty="0" err="1">
                <a:solidFill>
                  <a:srgbClr val="24292F"/>
                </a:solidFill>
                <a:effectLst/>
                <a:latin typeface="-apple-system"/>
              </a:rPr>
              <a:t>filledCharacter</a:t>
            </a:r>
            <a:r>
              <a:rPr lang="en-US" altLang="zh-CN" sz="2400" b="0" i="0" dirty="0">
                <a:solidFill>
                  <a:srgbClr val="24292F"/>
                </a:solidFill>
                <a:effectLst/>
                <a:latin typeface="-apple-system"/>
              </a:rPr>
              <a:t> is ‘*’.</a:t>
            </a:r>
            <a:endParaRPr lang="en-US" altLang="zh-CN" sz="2400" b="0" i="0" dirty="0">
              <a:solidFill>
                <a:srgbClr val="24292F"/>
              </a:solidFill>
              <a:effectLst/>
              <a:latin typeface="-apple-system"/>
            </a:endParaRPr>
          </a:p>
          <a:p>
            <a:pPr marL="0" indent="0" algn="l">
              <a:buNone/>
            </a:pPr>
            <a:r>
              <a:rPr lang="en-US" altLang="zh-CN" sz="2400" dirty="0">
                <a:solidFill>
                  <a:srgbClr val="24292F"/>
                </a:solidFill>
                <a:latin typeface="-apple-system"/>
              </a:rPr>
              <a:t>Write a test program to call the </a:t>
            </a:r>
            <a:r>
              <a:rPr lang="en-US" altLang="zh-CN" sz="2400" dirty="0" err="1">
                <a:solidFill>
                  <a:srgbClr val="24292F"/>
                </a:solidFill>
                <a:latin typeface="-apple-system"/>
              </a:rPr>
              <a:t>displaySquare</a:t>
            </a:r>
            <a:r>
              <a:rPr lang="en-US" altLang="zh-CN" sz="2400" dirty="0">
                <a:solidFill>
                  <a:srgbClr val="24292F"/>
                </a:solidFill>
                <a:latin typeface="-apple-system"/>
              </a:rPr>
              <a:t> function using default arguments and non-default arguments respectively and show the result.</a:t>
            </a:r>
            <a:endParaRPr lang="en-US" altLang="zh-CN" sz="2400" b="0" i="0" dirty="0">
              <a:solidFill>
                <a:srgbClr val="24292F"/>
              </a:solidFill>
              <a:effectLst/>
              <a:latin typeface="-apple-system"/>
            </a:endParaRPr>
          </a:p>
          <a:p>
            <a:pPr marL="0" indent="0" algn="l">
              <a:buNone/>
            </a:pPr>
            <a:endParaRPr lang="en-US" altLang="zh-CN" sz="2400" b="0" i="0" dirty="0">
              <a:solidFill>
                <a:srgbClr val="24292F"/>
              </a:solidFill>
              <a:effectLst/>
              <a:latin typeface="-apple-system"/>
            </a:endParaRPr>
          </a:p>
        </p:txBody>
      </p:sp>
      <p:pic>
        <p:nvPicPr>
          <p:cNvPr id="7" name="图片 6"/>
          <p:cNvPicPr>
            <a:picLocks noChangeAspect="1"/>
          </p:cNvPicPr>
          <p:nvPr/>
        </p:nvPicPr>
        <p:blipFill>
          <a:blip r:embed="rId1"/>
          <a:stretch>
            <a:fillRect/>
          </a:stretch>
        </p:blipFill>
        <p:spPr>
          <a:xfrm>
            <a:off x="1882588" y="2704928"/>
            <a:ext cx="753036" cy="12354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6479" y="236228"/>
            <a:ext cx="10515600" cy="833631"/>
          </a:xfrm>
        </p:spPr>
        <p:txBody>
          <a:bodyPr/>
          <a:lstStyle/>
          <a:p>
            <a:r>
              <a:rPr lang="en-US" altLang="zh-CN" dirty="0">
                <a:sym typeface="+mn-ea"/>
              </a:rPr>
              <a:t>Exercise 2</a:t>
            </a:r>
            <a:endParaRPr lang="zh-CN" altLang="en-US" dirty="0"/>
          </a:p>
        </p:txBody>
      </p:sp>
      <p:sp>
        <p:nvSpPr>
          <p:cNvPr id="9" name="文本框 8"/>
          <p:cNvSpPr txBox="1"/>
          <p:nvPr/>
        </p:nvSpPr>
        <p:spPr>
          <a:xfrm>
            <a:off x="1075764" y="1207130"/>
            <a:ext cx="10040471" cy="1568450"/>
          </a:xfrm>
          <a:prstGeom prst="rect">
            <a:avLst/>
          </a:prstGeom>
          <a:noFill/>
        </p:spPr>
        <p:txBody>
          <a:bodyPr wrap="square">
            <a:spAutoFit/>
          </a:bodyPr>
          <a:lstStyle/>
          <a:p>
            <a:r>
              <a:rPr lang="en-US" altLang="zh-CN" sz="2400" dirty="0"/>
              <a:t>O</a:t>
            </a:r>
            <a:r>
              <a:rPr lang="zh-CN" altLang="en-US" sz="2400" dirty="0"/>
              <a:t>verload a function </a:t>
            </a:r>
            <a:r>
              <a:rPr lang="en-US" altLang="zh-CN" sz="2400" dirty="0"/>
              <a:t>int </a:t>
            </a:r>
            <a:r>
              <a:rPr lang="zh-CN" altLang="en-US" sz="2400" dirty="0">
                <a:sym typeface="+mn-ea"/>
              </a:rPr>
              <a:t>vabs(int * p, int n)</a:t>
            </a:r>
            <a:r>
              <a:rPr lang="en-US" altLang="zh-CN" sz="2400" dirty="0">
                <a:sym typeface="+mn-ea"/>
              </a:rPr>
              <a:t> </a:t>
            </a:r>
            <a:r>
              <a:rPr lang="zh-CN" altLang="en-US" sz="2400" dirty="0"/>
              <a:t>which can compute the absolute value for an array, the array can be int, float and double</a:t>
            </a:r>
            <a:r>
              <a:rPr lang="en-US" altLang="zh-CN" sz="2400" dirty="0"/>
              <a:t>.</a:t>
            </a:r>
            <a:endParaRPr lang="en-US" altLang="zh-CN" sz="2400" dirty="0"/>
          </a:p>
          <a:p>
            <a:endParaRPr lang="en-US" altLang="zh-CN" sz="2400" dirty="0"/>
          </a:p>
          <a:p>
            <a:r>
              <a:rPr lang="zh-CN" altLang="en-US" sz="2400" dirty="0"/>
              <a:t> </a:t>
            </a:r>
            <a:r>
              <a:rPr lang="en-US" altLang="zh-CN" sz="2400" dirty="0"/>
              <a:t>S</a:t>
            </a:r>
            <a:r>
              <a:rPr lang="zh-CN" altLang="en-US" sz="2400" dirty="0"/>
              <a:t>hould n be int or size_t</a:t>
            </a:r>
            <a:r>
              <a:rPr lang="en-US" altLang="zh-CN" sz="2400" dirty="0"/>
              <a:t>?</a:t>
            </a:r>
            <a:r>
              <a:rPr lang="zh-CN" altLang="en-US" sz="2400" dirty="0"/>
              <a:t> what's the difference</a:t>
            </a:r>
            <a:r>
              <a:rPr lang="en-US" altLang="zh-CN" sz="2400" dirty="0"/>
              <a:t>?</a:t>
            </a:r>
            <a:endParaRPr lang="zh-CN" alt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Exercise 3</a:t>
            </a:r>
            <a:endParaRPr lang="en-US" altLang="zh-CN" dirty="0"/>
          </a:p>
        </p:txBody>
      </p:sp>
      <p:sp>
        <p:nvSpPr>
          <p:cNvPr id="6" name="Content Placeholder 2"/>
          <p:cNvSpPr txBox="1"/>
          <p:nvPr/>
        </p:nvSpPr>
        <p:spPr>
          <a:xfrm>
            <a:off x="918019" y="1476562"/>
            <a:ext cx="10683238" cy="259602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ü"/>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09220" lvl="1" indent="0">
              <a:spcBef>
                <a:spcPts val="1200"/>
              </a:spcBef>
              <a:buSzPct val="68000"/>
              <a:buFont typeface="Wingdings" panose="05000000000000000000" pitchFamily="2" charset="2"/>
              <a:buNone/>
            </a:pPr>
            <a:r>
              <a:rPr lang="en-US" altLang="zh-CN" dirty="0"/>
              <a:t>Write a program that uses a function template called </a:t>
            </a:r>
            <a:r>
              <a:rPr lang="en-US" altLang="zh-CN" b="1" i="1" dirty="0"/>
              <a:t>minimum</a:t>
            </a:r>
            <a:r>
              <a:rPr lang="en-US" altLang="zh-CN" dirty="0"/>
              <a:t> to determine the smaller of two arguments. Test the program using integer, character and floating-point number arguments.</a:t>
            </a:r>
            <a:endParaRPr lang="en-US" alt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b="1" i="0" dirty="0">
                <a:solidFill>
                  <a:srgbClr val="24292F"/>
                </a:solidFill>
                <a:effectLst/>
                <a:latin typeface="-apple-system"/>
              </a:rPr>
              <a:t>Functions</a:t>
            </a:r>
            <a:endParaRPr lang="en-US" altLang="zh-CN" b="1" i="0" dirty="0">
              <a:solidFill>
                <a:srgbClr val="24292F"/>
              </a:solidFill>
              <a:effectLst/>
              <a:latin typeface="-apple-system"/>
            </a:endParaRPr>
          </a:p>
        </p:txBody>
      </p:sp>
      <p:sp>
        <p:nvSpPr>
          <p:cNvPr id="3" name="内容占位符 2"/>
          <p:cNvSpPr>
            <a:spLocks noGrp="1"/>
          </p:cNvSpPr>
          <p:nvPr>
            <p:ph idx="1"/>
          </p:nvPr>
        </p:nvSpPr>
        <p:spPr/>
        <p:txBody>
          <a:bodyPr/>
          <a:lstStyle/>
          <a:p>
            <a:pPr marL="285750" indent="-285750">
              <a:buFont typeface="Arial" panose="020B0604020202020204" pitchFamily="34" charset="0"/>
              <a:buChar char="•"/>
            </a:pPr>
            <a:r>
              <a:rPr lang="en-US" altLang="zh-CN" dirty="0">
                <a:sym typeface="+mn-ea"/>
              </a:rPr>
              <a:t>Function overloading</a:t>
            </a:r>
            <a:endParaRPr lang="en-US" altLang="zh-CN" dirty="0">
              <a:sym typeface="+mn-ea"/>
            </a:endParaRPr>
          </a:p>
          <a:p>
            <a:pPr marL="285750" indent="-285750">
              <a:buFont typeface="Arial" panose="020B0604020202020204" pitchFamily="34" charset="0"/>
              <a:buChar char="•"/>
            </a:pPr>
            <a:r>
              <a:rPr lang="en-US" altLang="zh-CN" dirty="0">
                <a:sym typeface="+mn-ea"/>
              </a:rPr>
              <a:t>Function template</a:t>
            </a:r>
            <a:endParaRPr lang="en-US" altLang="zh-CN" dirty="0">
              <a:sym typeface="+mn-ea"/>
            </a:endParaRPr>
          </a:p>
          <a:p>
            <a:pPr marL="285750" indent="-285750">
              <a:buFont typeface="Arial" panose="020B0604020202020204" pitchFamily="34" charset="0"/>
              <a:buChar char="•"/>
            </a:pPr>
            <a:r>
              <a:rPr lang="en-US" altLang="zh-CN" dirty="0">
                <a:sym typeface="+mn-ea"/>
              </a:rPr>
              <a:t>Recursive function</a:t>
            </a:r>
            <a:endParaRPr lang="en-US" altLang="zh-CN" dirty="0">
              <a:sym typeface="+mn-ea"/>
            </a:endParaRPr>
          </a:p>
          <a:p>
            <a:pPr marL="285750" indent="-285750">
              <a:buFont typeface="Arial" panose="020B0604020202020204" pitchFamily="34" charset="0"/>
              <a:buChar char="•"/>
            </a:pPr>
            <a:r>
              <a:rPr lang="en-US" altLang="zh-CN" dirty="0">
                <a:sym typeface="+mn-ea"/>
              </a:rPr>
              <a:t>Pointers to functions</a:t>
            </a:r>
            <a:endParaRPr lang="en-US" altLang="zh-CN" dirty="0">
              <a:sym typeface="+mn-ea"/>
            </a:endParaRPr>
          </a:p>
          <a:p>
            <a:pPr marL="0" indent="0">
              <a:buNone/>
            </a:pPr>
            <a:endParaRPr lang="en-US" altLang="zh-CN" dirty="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559488" y="310896"/>
            <a:ext cx="5976244" cy="1010982"/>
          </a:xfrm>
        </p:spPr>
        <p:txBody>
          <a:bodyPr>
            <a:noAutofit/>
          </a:bodyPr>
          <a:lstStyle/>
          <a:p>
            <a:r>
              <a:rPr lang="en-US" altLang="zh-CN" sz="4000" dirty="0"/>
              <a:t> Inline Function</a:t>
            </a:r>
            <a:endParaRPr lang="en-US" altLang="zh-CN" sz="4000" dirty="0"/>
          </a:p>
        </p:txBody>
      </p:sp>
      <p:sp>
        <p:nvSpPr>
          <p:cNvPr id="2" name="TextBox 1"/>
          <p:cNvSpPr txBox="1"/>
          <p:nvPr/>
        </p:nvSpPr>
        <p:spPr>
          <a:xfrm>
            <a:off x="623536" y="1442777"/>
            <a:ext cx="10660160" cy="1279889"/>
          </a:xfrm>
          <a:prstGeom prst="rect">
            <a:avLst/>
          </a:prstGeom>
          <a:noFill/>
        </p:spPr>
        <p:txBody>
          <a:bodyPr wrap="square" lIns="105843" tIns="52921" rIns="105843" bIns="52921" rtlCol="0">
            <a:spAutoFit/>
          </a:bodyPr>
          <a:lstStyle/>
          <a:p>
            <a:r>
              <a:rPr lang="en-US" altLang="zh-CN" sz="2540" dirty="0"/>
              <a:t>C++ provides </a:t>
            </a:r>
            <a:r>
              <a:rPr lang="en-US" altLang="zh-CN" sz="2540" b="1" dirty="0">
                <a:solidFill>
                  <a:srgbClr val="00B0F0"/>
                </a:solidFill>
              </a:rPr>
              <a:t>inline functions </a:t>
            </a:r>
            <a:r>
              <a:rPr lang="en-US" altLang="zh-CN" sz="2540" dirty="0"/>
              <a:t>to help reduce function-call overhead(to avoid a </a:t>
            </a:r>
            <a:endParaRPr lang="en-US" altLang="zh-CN" sz="2540" dirty="0"/>
          </a:p>
          <a:p>
            <a:r>
              <a:rPr lang="en-US" altLang="zh-CN" sz="2540" dirty="0"/>
              <a:t>function call). You should place the qualifier </a:t>
            </a:r>
            <a:r>
              <a:rPr lang="en-US" altLang="zh-CN" sz="2540" b="1" dirty="0">
                <a:solidFill>
                  <a:srgbClr val="00B0F0"/>
                </a:solidFill>
              </a:rPr>
              <a:t>inline</a:t>
            </a:r>
            <a:r>
              <a:rPr lang="en-US" altLang="zh-CN" sz="2540" dirty="0"/>
              <a:t> before return type in the </a:t>
            </a:r>
            <a:r>
              <a:rPr lang="en-US" altLang="zh-CN" sz="2540" b="1" dirty="0"/>
              <a:t>function prototype</a:t>
            </a:r>
            <a:r>
              <a:rPr lang="en-US" altLang="zh-CN" sz="2540" dirty="0"/>
              <a:t>.</a:t>
            </a:r>
            <a:endParaRPr lang="zh-CN" altLang="en-US" sz="2540" dirty="0"/>
          </a:p>
        </p:txBody>
      </p:sp>
      <p:sp>
        <p:nvSpPr>
          <p:cNvPr id="16" name="Title 1"/>
          <p:cNvSpPr txBox="1"/>
          <p:nvPr/>
        </p:nvSpPr>
        <p:spPr>
          <a:xfrm>
            <a:off x="1333938" y="3044514"/>
            <a:ext cx="5909544" cy="9456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dirty="0"/>
              <a:t>Default Arguments</a:t>
            </a:r>
            <a:endParaRPr lang="en-US" altLang="zh-CN" sz="4000" dirty="0"/>
          </a:p>
        </p:txBody>
      </p:sp>
      <p:sp>
        <p:nvSpPr>
          <p:cNvPr id="17" name="TextBox 1"/>
          <p:cNvSpPr txBox="1"/>
          <p:nvPr/>
        </p:nvSpPr>
        <p:spPr>
          <a:xfrm>
            <a:off x="765920" y="3990144"/>
            <a:ext cx="10660160" cy="968650"/>
          </a:xfrm>
          <a:prstGeom prst="rect">
            <a:avLst/>
          </a:prstGeom>
          <a:noFill/>
        </p:spPr>
        <p:txBody>
          <a:bodyPr wrap="square" lIns="105843" tIns="52921" rIns="105843" bIns="52921" rtlCol="0">
            <a:spAutoFit/>
          </a:bodyPr>
          <a:lstStyle/>
          <a:p>
            <a:r>
              <a:rPr lang="en-US" altLang="zh-CN" sz="2800" dirty="0"/>
              <a:t>Default arguments must be specified in the </a:t>
            </a:r>
            <a:r>
              <a:rPr lang="en-US" altLang="zh-CN" sz="2800" b="1" dirty="0"/>
              <a:t>function prototype </a:t>
            </a:r>
            <a:r>
              <a:rPr lang="en-US" altLang="zh-CN" sz="2800" dirty="0"/>
              <a:t>and must be</a:t>
            </a:r>
            <a:r>
              <a:rPr lang="en-US" altLang="zh-CN" sz="2800" dirty="0">
                <a:solidFill>
                  <a:srgbClr val="00B0F0"/>
                </a:solidFill>
              </a:rPr>
              <a:t> </a:t>
            </a:r>
            <a:r>
              <a:rPr lang="en-US" altLang="zh-CN" sz="2800" b="1" dirty="0">
                <a:solidFill>
                  <a:srgbClr val="00B0F0"/>
                </a:solidFill>
              </a:rPr>
              <a:t>rightmost(trailing)</a:t>
            </a:r>
            <a:r>
              <a:rPr lang="en-US" altLang="zh-CN" sz="2800" dirty="0"/>
              <a:t>.</a:t>
            </a:r>
            <a:endParaRPr lang="zh-CN" alt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387988" y="218347"/>
            <a:ext cx="6949189" cy="1071483"/>
          </a:xfrm>
        </p:spPr>
        <p:txBody>
          <a:bodyPr>
            <a:noAutofit/>
          </a:bodyPr>
          <a:lstStyle/>
          <a:p>
            <a:r>
              <a:rPr lang="en-US" altLang="zh-CN" sz="4000" dirty="0"/>
              <a:t> Function Overloading  in C++</a:t>
            </a:r>
            <a:endParaRPr lang="en-US" altLang="zh-CN" sz="4000" dirty="0"/>
          </a:p>
        </p:txBody>
      </p:sp>
      <p:sp>
        <p:nvSpPr>
          <p:cNvPr id="5" name="TextBox 4"/>
          <p:cNvSpPr txBox="1"/>
          <p:nvPr/>
        </p:nvSpPr>
        <p:spPr>
          <a:xfrm>
            <a:off x="652887" y="1533798"/>
            <a:ext cx="10789277" cy="1670894"/>
          </a:xfrm>
          <a:prstGeom prst="rect">
            <a:avLst/>
          </a:prstGeom>
          <a:noFill/>
        </p:spPr>
        <p:txBody>
          <a:bodyPr wrap="none" lIns="105843" tIns="52921" rIns="105843" bIns="52921" rtlCol="0">
            <a:spAutoFit/>
          </a:bodyPr>
          <a:lstStyle/>
          <a:p>
            <a:r>
              <a:rPr lang="en-US" altLang="zh-CN" sz="2540" dirty="0">
                <a:solidFill>
                  <a:srgbClr val="00B0F0"/>
                </a:solidFill>
              </a:rPr>
              <a:t>Function overloading </a:t>
            </a:r>
            <a:r>
              <a:rPr lang="en-US" altLang="zh-CN" sz="2540" dirty="0">
                <a:solidFill>
                  <a:prstClr val="black"/>
                </a:solidFill>
              </a:rPr>
              <a:t>is used to create several functions of  the same name that </a:t>
            </a:r>
            <a:endParaRPr lang="en-US" altLang="zh-CN" sz="2540" dirty="0">
              <a:solidFill>
                <a:prstClr val="black"/>
              </a:solidFill>
            </a:endParaRPr>
          </a:p>
          <a:p>
            <a:r>
              <a:rPr lang="en-US" altLang="zh-CN" sz="2540" dirty="0">
                <a:solidFill>
                  <a:prstClr val="black"/>
                </a:solidFill>
              </a:rPr>
              <a:t>perform similar tasks, but of different data types. The C++ compiler selects the </a:t>
            </a:r>
            <a:endParaRPr lang="en-US" altLang="zh-CN" sz="2540" dirty="0">
              <a:solidFill>
                <a:prstClr val="black"/>
              </a:solidFill>
            </a:endParaRPr>
          </a:p>
          <a:p>
            <a:r>
              <a:rPr lang="en-US" altLang="zh-CN" sz="2540" dirty="0">
                <a:solidFill>
                  <a:prstClr val="black"/>
                </a:solidFill>
              </a:rPr>
              <a:t>the proper function to call by examining the number, types and order of the </a:t>
            </a:r>
            <a:endParaRPr lang="en-US" altLang="zh-CN" sz="2540" dirty="0">
              <a:solidFill>
                <a:prstClr val="black"/>
              </a:solidFill>
            </a:endParaRPr>
          </a:p>
          <a:p>
            <a:r>
              <a:rPr lang="en-US" altLang="zh-CN" sz="2540" dirty="0">
                <a:solidFill>
                  <a:prstClr val="black"/>
                </a:solidFill>
              </a:rPr>
              <a:t>arguments.</a:t>
            </a:r>
            <a:endParaRPr lang="zh-CN" altLang="en-US" sz="2540" dirty="0">
              <a:solidFill>
                <a:prstClr val="black"/>
              </a:solidFill>
            </a:endParaRPr>
          </a:p>
        </p:txBody>
      </p:sp>
      <p:sp>
        <p:nvSpPr>
          <p:cNvPr id="8" name="文本框 4"/>
          <p:cNvSpPr txBox="1"/>
          <p:nvPr/>
        </p:nvSpPr>
        <p:spPr>
          <a:xfrm>
            <a:off x="834596" y="3357474"/>
            <a:ext cx="3528187" cy="888885"/>
          </a:xfrm>
          <a:prstGeom prst="rect">
            <a:avLst/>
          </a:prstGeom>
          <a:noFill/>
        </p:spPr>
        <p:txBody>
          <a:bodyPr wrap="none" lIns="105843" tIns="52921" rIns="105843" bIns="52921" rtlCol="0">
            <a:spAutoFit/>
          </a:bodyPr>
          <a:lstStyle/>
          <a:p>
            <a:r>
              <a:rPr lang="en-US" altLang="zh-CN" sz="2540" dirty="0">
                <a:solidFill>
                  <a:srgbClr val="FF0000"/>
                </a:solidFill>
              </a:rPr>
              <a:t>1.</a:t>
            </a:r>
            <a:r>
              <a:rPr lang="zh-CN" altLang="en-US" sz="2540" dirty="0">
                <a:solidFill>
                  <a:srgbClr val="FF0000"/>
                </a:solidFill>
              </a:rPr>
              <a:t>the same fuction name</a:t>
            </a:r>
            <a:endParaRPr lang="zh-CN" altLang="en-US" sz="2540" dirty="0">
              <a:solidFill>
                <a:srgbClr val="FF0000"/>
              </a:solidFill>
            </a:endParaRPr>
          </a:p>
          <a:p>
            <a:r>
              <a:rPr lang="en-US" altLang="zh-CN" sz="2540" dirty="0">
                <a:solidFill>
                  <a:srgbClr val="FF0000"/>
                </a:solidFill>
              </a:rPr>
              <a:t>2.different parameter list</a:t>
            </a:r>
            <a:endParaRPr lang="en-US" altLang="zh-CN" sz="254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5360" y="210674"/>
            <a:ext cx="6577891" cy="523220"/>
          </a:xfrm>
          <a:prstGeom prst="rect">
            <a:avLst/>
          </a:prstGeom>
          <a:noFill/>
        </p:spPr>
        <p:txBody>
          <a:bodyPr wrap="none" rtlCol="0">
            <a:spAutoFit/>
          </a:bodyPr>
          <a:lstStyle/>
          <a:p>
            <a:r>
              <a:rPr lang="en-US" altLang="zh-CN" sz="2800" dirty="0"/>
              <a:t>There are </a:t>
            </a:r>
            <a:r>
              <a:rPr lang="en-US" altLang="zh-CN" sz="2800" b="1" dirty="0"/>
              <a:t>three ways </a:t>
            </a:r>
            <a:r>
              <a:rPr lang="en-US" altLang="zh-CN" sz="2800" dirty="0"/>
              <a:t>to overload functions:</a:t>
            </a:r>
            <a:endParaRPr lang="zh-CN" altLang="en-US" sz="2800" dirty="0"/>
          </a:p>
        </p:txBody>
      </p:sp>
      <p:grpSp>
        <p:nvGrpSpPr>
          <p:cNvPr id="4" name="组合 3"/>
          <p:cNvGrpSpPr/>
          <p:nvPr/>
        </p:nvGrpSpPr>
        <p:grpSpPr>
          <a:xfrm>
            <a:off x="738938" y="824438"/>
            <a:ext cx="2934521" cy="1080200"/>
            <a:chOff x="422138" y="824438"/>
            <a:chExt cx="2934521" cy="1080200"/>
          </a:xfrm>
        </p:grpSpPr>
        <p:sp>
          <p:nvSpPr>
            <p:cNvPr id="3" name="TextBox 2"/>
            <p:cNvSpPr txBox="1"/>
            <p:nvPr/>
          </p:nvSpPr>
          <p:spPr>
            <a:xfrm>
              <a:off x="422138" y="824438"/>
              <a:ext cx="2934521" cy="400110"/>
            </a:xfrm>
            <a:prstGeom prst="rect">
              <a:avLst/>
            </a:prstGeom>
            <a:noFill/>
          </p:spPr>
          <p:txBody>
            <a:bodyPr wrap="none" rtlCol="0">
              <a:spAutoFit/>
            </a:bodyPr>
            <a:lstStyle/>
            <a:p>
              <a:r>
                <a:rPr lang="en-US" altLang="zh-CN" sz="2000" dirty="0">
                  <a:solidFill>
                    <a:srgbClr val="FF0000"/>
                  </a:solidFill>
                </a:rPr>
                <a:t>1.  Number of  parameters</a:t>
              </a:r>
              <a:endParaRPr lang="zh-CN" altLang="en-US" sz="2000" dirty="0">
                <a:solidFill>
                  <a:srgbClr val="FF0000"/>
                </a:solidFill>
              </a:endParaRPr>
            </a:p>
          </p:txBody>
        </p:sp>
        <p:sp>
          <p:nvSpPr>
            <p:cNvPr id="5" name="TextBox 4"/>
            <p:cNvSpPr txBox="1"/>
            <p:nvPr/>
          </p:nvSpPr>
          <p:spPr>
            <a:xfrm>
              <a:off x="914438" y="1196752"/>
              <a:ext cx="2217402" cy="707886"/>
            </a:xfrm>
            <a:prstGeom prst="rect">
              <a:avLst/>
            </a:prstGeom>
            <a:noFill/>
          </p:spPr>
          <p:txBody>
            <a:bodyPr wrap="none" rtlCol="0">
              <a:spAutoFit/>
            </a:bodyPr>
            <a:lstStyle/>
            <a:p>
              <a:r>
                <a:rPr lang="en-US" altLang="zh-CN" sz="2000" dirty="0" err="1"/>
                <a:t>int</a:t>
              </a:r>
              <a:r>
                <a:rPr lang="en-US" altLang="zh-CN" sz="2000" dirty="0"/>
                <a:t> add(</a:t>
              </a:r>
              <a:r>
                <a:rPr lang="en-US" altLang="zh-CN" sz="2000" dirty="0" err="1">
                  <a:solidFill>
                    <a:srgbClr val="00B0F0"/>
                  </a:solidFill>
                </a:rPr>
                <a:t>int</a:t>
              </a:r>
              <a:r>
                <a:rPr lang="en-US" altLang="zh-CN" sz="2000" dirty="0">
                  <a:solidFill>
                    <a:srgbClr val="00B0F0"/>
                  </a:solidFill>
                </a:rPr>
                <a:t>, </a:t>
              </a:r>
              <a:r>
                <a:rPr lang="en-US" altLang="zh-CN" sz="2000" dirty="0" err="1">
                  <a:solidFill>
                    <a:srgbClr val="00B0F0"/>
                  </a:solidFill>
                </a:rPr>
                <a:t>int</a:t>
              </a:r>
              <a:r>
                <a:rPr lang="en-US" altLang="zh-CN" sz="2000" dirty="0"/>
                <a:t>);</a:t>
              </a:r>
              <a:endParaRPr lang="en-US" altLang="zh-CN" sz="2000" dirty="0"/>
            </a:p>
            <a:p>
              <a:r>
                <a:rPr lang="en-US" altLang="zh-CN" sz="2000" dirty="0" err="1"/>
                <a:t>int</a:t>
              </a:r>
              <a:r>
                <a:rPr lang="en-US" altLang="zh-CN" sz="2000" dirty="0"/>
                <a:t> add(</a:t>
              </a:r>
              <a:r>
                <a:rPr lang="en-US" altLang="zh-CN" sz="2000" dirty="0" err="1">
                  <a:solidFill>
                    <a:srgbClr val="00B0F0"/>
                  </a:solidFill>
                </a:rPr>
                <a:t>int</a:t>
              </a:r>
              <a:r>
                <a:rPr lang="en-US" altLang="zh-CN" sz="2000" dirty="0">
                  <a:solidFill>
                    <a:srgbClr val="00B0F0"/>
                  </a:solidFill>
                </a:rPr>
                <a:t>, </a:t>
              </a:r>
              <a:r>
                <a:rPr lang="en-US" altLang="zh-CN" sz="2000" dirty="0" err="1">
                  <a:solidFill>
                    <a:srgbClr val="00B0F0"/>
                  </a:solidFill>
                </a:rPr>
                <a:t>int</a:t>
              </a:r>
              <a:r>
                <a:rPr lang="en-US" altLang="zh-CN" sz="2000" dirty="0">
                  <a:solidFill>
                    <a:srgbClr val="00B0F0"/>
                  </a:solidFill>
                </a:rPr>
                <a:t>, </a:t>
              </a:r>
              <a:r>
                <a:rPr lang="en-US" altLang="zh-CN" sz="2000" dirty="0" err="1">
                  <a:solidFill>
                    <a:srgbClr val="00B0F0"/>
                  </a:solidFill>
                </a:rPr>
                <a:t>int</a:t>
              </a:r>
              <a:r>
                <a:rPr lang="en-US" altLang="zh-CN" sz="2000" dirty="0"/>
                <a:t>);</a:t>
              </a:r>
              <a:endParaRPr lang="zh-CN" altLang="en-US" sz="2000" dirty="0"/>
            </a:p>
          </p:txBody>
        </p:sp>
      </p:grpSp>
      <p:grpSp>
        <p:nvGrpSpPr>
          <p:cNvPr id="12" name="组合 11"/>
          <p:cNvGrpSpPr/>
          <p:nvPr/>
        </p:nvGrpSpPr>
        <p:grpSpPr>
          <a:xfrm>
            <a:off x="712336" y="2051996"/>
            <a:ext cx="3026791" cy="1148787"/>
            <a:chOff x="395536" y="2051995"/>
            <a:chExt cx="3026791" cy="1148787"/>
          </a:xfrm>
        </p:grpSpPr>
        <p:sp>
          <p:nvSpPr>
            <p:cNvPr id="6" name="TextBox 5"/>
            <p:cNvSpPr txBox="1"/>
            <p:nvPr/>
          </p:nvSpPr>
          <p:spPr>
            <a:xfrm>
              <a:off x="395536" y="2051995"/>
              <a:ext cx="3026791" cy="400110"/>
            </a:xfrm>
            <a:prstGeom prst="rect">
              <a:avLst/>
            </a:prstGeom>
            <a:noFill/>
          </p:spPr>
          <p:txBody>
            <a:bodyPr wrap="none" rtlCol="0">
              <a:spAutoFit/>
            </a:bodyPr>
            <a:lstStyle/>
            <a:p>
              <a:r>
                <a:rPr lang="en-US" altLang="zh-CN" sz="2000" dirty="0">
                  <a:solidFill>
                    <a:srgbClr val="FF0000"/>
                  </a:solidFill>
                </a:rPr>
                <a:t>2.  Data type of parameters</a:t>
              </a:r>
              <a:endParaRPr lang="zh-CN" altLang="en-US" sz="2000" dirty="0">
                <a:solidFill>
                  <a:srgbClr val="FF0000"/>
                </a:solidFill>
              </a:endParaRPr>
            </a:p>
          </p:txBody>
        </p:sp>
        <p:sp>
          <p:nvSpPr>
            <p:cNvPr id="7" name="TextBox 6"/>
            <p:cNvSpPr txBox="1"/>
            <p:nvPr/>
          </p:nvSpPr>
          <p:spPr>
            <a:xfrm>
              <a:off x="924763" y="2492896"/>
              <a:ext cx="2481064" cy="707886"/>
            </a:xfrm>
            <a:prstGeom prst="rect">
              <a:avLst/>
            </a:prstGeom>
            <a:noFill/>
          </p:spPr>
          <p:txBody>
            <a:bodyPr wrap="none" rtlCol="0">
              <a:spAutoFit/>
            </a:bodyPr>
            <a:lstStyle/>
            <a:p>
              <a:r>
                <a:rPr lang="en-US" altLang="zh-CN" sz="2000" dirty="0" err="1"/>
                <a:t>int</a:t>
              </a:r>
              <a:r>
                <a:rPr lang="en-US" altLang="zh-CN" sz="2000" dirty="0"/>
                <a:t>  add(</a:t>
              </a:r>
              <a:r>
                <a:rPr lang="en-US" altLang="zh-CN" sz="2000" dirty="0" err="1">
                  <a:solidFill>
                    <a:srgbClr val="00B0F0"/>
                  </a:solidFill>
                </a:rPr>
                <a:t>int</a:t>
              </a:r>
              <a:r>
                <a:rPr lang="en-US" altLang="zh-CN" sz="2000" dirty="0">
                  <a:solidFill>
                    <a:srgbClr val="00B0F0"/>
                  </a:solidFill>
                </a:rPr>
                <a:t>, </a:t>
              </a:r>
              <a:r>
                <a:rPr lang="en-US" altLang="zh-CN" sz="2000" dirty="0" err="1">
                  <a:solidFill>
                    <a:srgbClr val="00B0F0"/>
                  </a:solidFill>
                </a:rPr>
                <a:t>int</a:t>
              </a:r>
              <a:r>
                <a:rPr lang="en-US" altLang="zh-CN" sz="2000" dirty="0"/>
                <a:t>);</a:t>
              </a:r>
              <a:endParaRPr lang="en-US" altLang="zh-CN" sz="2000" dirty="0"/>
            </a:p>
            <a:p>
              <a:r>
                <a:rPr lang="en-US" altLang="zh-CN" sz="2000" dirty="0"/>
                <a:t>float  add(</a:t>
              </a:r>
              <a:r>
                <a:rPr lang="en-US" altLang="zh-CN" sz="2000" dirty="0">
                  <a:solidFill>
                    <a:srgbClr val="00B0F0"/>
                  </a:solidFill>
                </a:rPr>
                <a:t>float, float</a:t>
              </a:r>
              <a:r>
                <a:rPr lang="en-US" altLang="zh-CN" sz="2000" dirty="0"/>
                <a:t>);</a:t>
              </a:r>
              <a:endParaRPr lang="zh-CN" altLang="en-US" sz="2000" dirty="0"/>
            </a:p>
          </p:txBody>
        </p:sp>
      </p:grpSp>
      <p:grpSp>
        <p:nvGrpSpPr>
          <p:cNvPr id="13" name="组合 12"/>
          <p:cNvGrpSpPr/>
          <p:nvPr/>
        </p:nvGrpSpPr>
        <p:grpSpPr>
          <a:xfrm>
            <a:off x="640327" y="3184974"/>
            <a:ext cx="4406976" cy="1077218"/>
            <a:chOff x="323528" y="3184974"/>
            <a:chExt cx="4406976" cy="1077218"/>
          </a:xfrm>
        </p:grpSpPr>
        <p:sp>
          <p:nvSpPr>
            <p:cNvPr id="8" name="TextBox 7"/>
            <p:cNvSpPr txBox="1"/>
            <p:nvPr/>
          </p:nvSpPr>
          <p:spPr>
            <a:xfrm>
              <a:off x="323528" y="3184974"/>
              <a:ext cx="4406976" cy="400110"/>
            </a:xfrm>
            <a:prstGeom prst="rect">
              <a:avLst/>
            </a:prstGeom>
            <a:noFill/>
          </p:spPr>
          <p:txBody>
            <a:bodyPr wrap="none" rtlCol="0">
              <a:spAutoFit/>
            </a:bodyPr>
            <a:lstStyle/>
            <a:p>
              <a:r>
                <a:rPr lang="en-US" altLang="zh-CN" sz="2000" dirty="0">
                  <a:solidFill>
                    <a:srgbClr val="FF0000"/>
                  </a:solidFill>
                </a:rPr>
                <a:t>3.  Sequence of  data type of parameters</a:t>
              </a:r>
              <a:endParaRPr lang="zh-CN" altLang="en-US" sz="2000" dirty="0">
                <a:solidFill>
                  <a:srgbClr val="FF0000"/>
                </a:solidFill>
              </a:endParaRPr>
            </a:p>
          </p:txBody>
        </p:sp>
        <p:sp>
          <p:nvSpPr>
            <p:cNvPr id="9" name="TextBox 8"/>
            <p:cNvSpPr txBox="1"/>
            <p:nvPr/>
          </p:nvSpPr>
          <p:spPr>
            <a:xfrm>
              <a:off x="818087" y="3554306"/>
              <a:ext cx="2279085" cy="707886"/>
            </a:xfrm>
            <a:prstGeom prst="rect">
              <a:avLst/>
            </a:prstGeom>
            <a:noFill/>
          </p:spPr>
          <p:txBody>
            <a:bodyPr wrap="none" rtlCol="0">
              <a:spAutoFit/>
            </a:bodyPr>
            <a:lstStyle/>
            <a:p>
              <a:r>
                <a:rPr lang="en-US" altLang="zh-CN" sz="2000" dirty="0"/>
                <a:t>float  add(</a:t>
              </a:r>
              <a:r>
                <a:rPr lang="en-US" altLang="zh-CN" sz="2000" dirty="0">
                  <a:solidFill>
                    <a:srgbClr val="00B0F0"/>
                  </a:solidFill>
                </a:rPr>
                <a:t>float, </a:t>
              </a:r>
              <a:r>
                <a:rPr lang="en-US" altLang="zh-CN" sz="2000" dirty="0" err="1">
                  <a:solidFill>
                    <a:srgbClr val="00B0F0"/>
                  </a:solidFill>
                </a:rPr>
                <a:t>int</a:t>
              </a:r>
              <a:r>
                <a:rPr lang="en-US" altLang="zh-CN" sz="2000" dirty="0"/>
                <a:t>);</a:t>
              </a:r>
              <a:endParaRPr lang="en-US" altLang="zh-CN" sz="2000" dirty="0"/>
            </a:p>
            <a:p>
              <a:r>
                <a:rPr lang="en-US" altLang="zh-CN" sz="2000" dirty="0"/>
                <a:t>float  add(</a:t>
              </a:r>
              <a:r>
                <a:rPr lang="en-US" altLang="zh-CN" sz="2000" dirty="0" err="1">
                  <a:solidFill>
                    <a:srgbClr val="00B0F0"/>
                  </a:solidFill>
                </a:rPr>
                <a:t>int</a:t>
              </a:r>
              <a:r>
                <a:rPr lang="en-US" altLang="zh-CN" sz="2000" dirty="0">
                  <a:solidFill>
                    <a:srgbClr val="00B0F0"/>
                  </a:solidFill>
                </a:rPr>
                <a:t>, float</a:t>
              </a:r>
              <a:r>
                <a:rPr lang="en-US" altLang="zh-CN" sz="2000" dirty="0"/>
                <a:t>);</a:t>
              </a:r>
              <a:endParaRPr lang="zh-CN" altLang="en-US" sz="2000" dirty="0"/>
            </a:p>
          </p:txBody>
        </p:sp>
      </p:grpSp>
      <p:grpSp>
        <p:nvGrpSpPr>
          <p:cNvPr id="14" name="组合 13"/>
          <p:cNvGrpSpPr/>
          <p:nvPr/>
        </p:nvGrpSpPr>
        <p:grpSpPr>
          <a:xfrm>
            <a:off x="551384" y="4581128"/>
            <a:ext cx="11017224" cy="1422722"/>
            <a:chOff x="234585" y="4581128"/>
            <a:chExt cx="11017224" cy="1422722"/>
          </a:xfrm>
        </p:grpSpPr>
        <p:sp>
          <p:nvSpPr>
            <p:cNvPr id="10" name="TextBox 9"/>
            <p:cNvSpPr txBox="1"/>
            <p:nvPr/>
          </p:nvSpPr>
          <p:spPr>
            <a:xfrm>
              <a:off x="234585" y="4581128"/>
              <a:ext cx="11017224" cy="707886"/>
            </a:xfrm>
            <a:prstGeom prst="rect">
              <a:avLst/>
            </a:prstGeom>
            <a:noFill/>
          </p:spPr>
          <p:txBody>
            <a:bodyPr wrap="square" rtlCol="0">
              <a:spAutoFit/>
            </a:bodyPr>
            <a:lstStyle/>
            <a:p>
              <a:r>
                <a:rPr lang="en-US" altLang="zh-CN" sz="2000" dirty="0">
                  <a:solidFill>
                    <a:srgbClr val="FF0000"/>
                  </a:solidFill>
                </a:rPr>
                <a:t>Note:</a:t>
              </a:r>
              <a:r>
                <a:rPr lang="en-US" altLang="zh-CN" sz="2000" dirty="0"/>
                <a:t> The same function signature but different return type is not a valid function overloading example. This will throw compilation error.</a:t>
              </a:r>
              <a:endParaRPr lang="zh-CN" altLang="en-US" sz="2000" dirty="0"/>
            </a:p>
          </p:txBody>
        </p:sp>
        <p:sp>
          <p:nvSpPr>
            <p:cNvPr id="11" name="TextBox 10"/>
            <p:cNvSpPr txBox="1"/>
            <p:nvPr/>
          </p:nvSpPr>
          <p:spPr>
            <a:xfrm>
              <a:off x="987712" y="5295964"/>
              <a:ext cx="2134815" cy="707886"/>
            </a:xfrm>
            <a:prstGeom prst="rect">
              <a:avLst/>
            </a:prstGeom>
            <a:noFill/>
          </p:spPr>
          <p:txBody>
            <a:bodyPr wrap="none" rtlCol="0">
              <a:spAutoFit/>
            </a:bodyPr>
            <a:lstStyle/>
            <a:p>
              <a:r>
                <a:rPr lang="en-US" altLang="zh-CN" sz="2000" dirty="0" err="1">
                  <a:solidFill>
                    <a:srgbClr val="FF0000"/>
                  </a:solidFill>
                </a:rPr>
                <a:t>int</a:t>
              </a:r>
              <a:r>
                <a:rPr lang="en-US" altLang="zh-CN" sz="2000" dirty="0"/>
                <a:t>     add(</a:t>
              </a:r>
              <a:r>
                <a:rPr lang="en-US" altLang="zh-CN" sz="2000" dirty="0" err="1"/>
                <a:t>int</a:t>
              </a:r>
              <a:r>
                <a:rPr lang="en-US" altLang="zh-CN" sz="2000" dirty="0"/>
                <a:t>,  </a:t>
              </a:r>
              <a:r>
                <a:rPr lang="en-US" altLang="zh-CN" sz="2000" dirty="0" err="1"/>
                <a:t>int</a:t>
              </a:r>
              <a:r>
                <a:rPr lang="en-US" altLang="zh-CN" sz="2000" dirty="0"/>
                <a:t>);</a:t>
              </a:r>
              <a:endParaRPr lang="en-US" altLang="zh-CN" sz="2000" dirty="0"/>
            </a:p>
            <a:p>
              <a:r>
                <a:rPr lang="en-US" altLang="zh-CN" sz="2000" dirty="0">
                  <a:solidFill>
                    <a:srgbClr val="FF0000"/>
                  </a:solidFill>
                </a:rPr>
                <a:t>float</a:t>
              </a:r>
              <a:r>
                <a:rPr lang="en-US" altLang="zh-CN" sz="2000" dirty="0"/>
                <a:t>  add(</a:t>
              </a:r>
              <a:r>
                <a:rPr lang="en-US" altLang="zh-CN" sz="2000" dirty="0" err="1"/>
                <a:t>int</a:t>
              </a:r>
              <a:r>
                <a:rPr lang="en-US" altLang="zh-CN" sz="2000" dirty="0"/>
                <a:t>,  </a:t>
              </a:r>
              <a:r>
                <a:rPr lang="en-US" altLang="zh-CN" sz="2000" dirty="0" err="1"/>
                <a:t>int</a:t>
              </a:r>
              <a:r>
                <a:rPr lang="en-US" altLang="zh-CN" sz="2000" dirty="0"/>
                <a:t>);</a:t>
              </a:r>
              <a:endParaRPr lang="zh-CN" altLang="en-US" sz="2000" dirty="0"/>
            </a:p>
          </p:txBody>
        </p:sp>
      </p:grpSp>
      <p:sp>
        <p:nvSpPr>
          <p:cNvPr id="16" name="文本框 15"/>
          <p:cNvSpPr txBox="1"/>
          <p:nvPr/>
        </p:nvSpPr>
        <p:spPr>
          <a:xfrm>
            <a:off x="5916706" y="1313332"/>
            <a:ext cx="6096000" cy="1477328"/>
          </a:xfrm>
          <a:prstGeom prst="rect">
            <a:avLst/>
          </a:prstGeom>
          <a:noFill/>
        </p:spPr>
        <p:txBody>
          <a:bodyPr wrap="square">
            <a:spAutoFit/>
          </a:bodyPr>
          <a:lstStyle/>
          <a:p>
            <a:r>
              <a:rPr lang="en-US" altLang="zh-CN" dirty="0"/>
              <a:t>A function with default arguments omitted might be called identically to another overloaded function, which causes a compilation error.</a:t>
            </a:r>
            <a:endParaRPr lang="en-US" altLang="zh-CN" dirty="0"/>
          </a:p>
          <a:p>
            <a:r>
              <a:rPr lang="en-US" altLang="zh-CN" dirty="0"/>
              <a:t>Use caution when overloading functions with default parameters, because this may cause ambiguity.</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26837" y="2717130"/>
            <a:ext cx="10897307" cy="4044811"/>
            <a:chOff x="362184" y="2993874"/>
            <a:chExt cx="12007218" cy="4456783"/>
          </a:xfrm>
        </p:grpSpPr>
        <p:graphicFrame>
          <p:nvGraphicFramePr>
            <p:cNvPr id="5" name="对象 4"/>
            <p:cNvGraphicFramePr>
              <a:graphicFrameLocks noChangeAspect="1"/>
            </p:cNvGraphicFramePr>
            <p:nvPr/>
          </p:nvGraphicFramePr>
          <p:xfrm>
            <a:off x="7184826" y="3462692"/>
            <a:ext cx="5184576" cy="3839877"/>
          </p:xfrm>
          <a:graphic>
            <a:graphicData uri="http://schemas.openxmlformats.org/presentationml/2006/ole">
              <mc:AlternateContent xmlns:mc="http://schemas.openxmlformats.org/markup-compatibility/2006">
                <mc:Choice xmlns:v="urn:schemas-microsoft-com:vml" Requires="v">
                  <p:oleObj spid="_x0000_s39988" name="Image" r:id="rId1" imgW="4991100" imgH="3695700" progId="Photoshop.Image.13">
                    <p:embed/>
                  </p:oleObj>
                </mc:Choice>
                <mc:Fallback>
                  <p:oleObj name="Image" r:id="rId1" imgW="4991100" imgH="3695700" progId="Photoshop.Image.13">
                    <p:embed/>
                    <p:pic>
                      <p:nvPicPr>
                        <p:cNvPr id="0" name="对象 4"/>
                        <p:cNvPicPr/>
                        <p:nvPr/>
                      </p:nvPicPr>
                      <p:blipFill>
                        <a:blip r:embed="rId2"/>
                        <a:stretch>
                          <a:fillRect/>
                        </a:stretch>
                      </p:blipFill>
                      <p:spPr>
                        <a:xfrm>
                          <a:off x="7184826" y="3462692"/>
                          <a:ext cx="5184576" cy="3839877"/>
                        </a:xfrm>
                        <a:prstGeom prst="rect">
                          <a:avLst/>
                        </a:prstGeom>
                      </p:spPr>
                    </p:pic>
                  </p:oleObj>
                </mc:Fallback>
              </mc:AlternateContent>
            </a:graphicData>
          </a:graphic>
        </p:graphicFrame>
        <p:graphicFrame>
          <p:nvGraphicFramePr>
            <p:cNvPr id="3" name="对象 2"/>
            <p:cNvGraphicFramePr>
              <a:graphicFrameLocks noChangeAspect="1"/>
            </p:cNvGraphicFramePr>
            <p:nvPr/>
          </p:nvGraphicFramePr>
          <p:xfrm>
            <a:off x="362184" y="2993874"/>
            <a:ext cx="5377242" cy="4456783"/>
          </p:xfrm>
          <a:graphic>
            <a:graphicData uri="http://schemas.openxmlformats.org/presentationml/2006/ole">
              <mc:AlternateContent xmlns:mc="http://schemas.openxmlformats.org/markup-compatibility/2006">
                <mc:Choice xmlns:v="urn:schemas-microsoft-com:vml" Requires="v">
                  <p:oleObj spid="_x0000_s39989" name="Image" r:id="rId3" imgW="5676900" imgH="4705350" progId="Photoshop.Image.13">
                    <p:embed/>
                  </p:oleObj>
                </mc:Choice>
                <mc:Fallback>
                  <p:oleObj name="Image" r:id="rId3" imgW="5676900" imgH="4705350" progId="Photoshop.Image.13">
                    <p:embed/>
                    <p:pic>
                      <p:nvPicPr>
                        <p:cNvPr id="0" name="对象 2"/>
                        <p:cNvPicPr/>
                        <p:nvPr/>
                      </p:nvPicPr>
                      <p:blipFill>
                        <a:blip r:embed="rId4"/>
                        <a:stretch>
                          <a:fillRect/>
                        </a:stretch>
                      </p:blipFill>
                      <p:spPr>
                        <a:xfrm>
                          <a:off x="362184" y="2993874"/>
                          <a:ext cx="5377242" cy="4456783"/>
                        </a:xfrm>
                        <a:prstGeom prst="rect">
                          <a:avLst/>
                        </a:prstGeom>
                      </p:spPr>
                    </p:pic>
                  </p:oleObj>
                </mc:Fallback>
              </mc:AlternateContent>
            </a:graphicData>
          </a:graphic>
        </p:graphicFrame>
      </p:grpSp>
      <p:sp>
        <p:nvSpPr>
          <p:cNvPr id="10" name="Title 1"/>
          <p:cNvSpPr>
            <a:spLocks noGrp="1"/>
          </p:cNvSpPr>
          <p:nvPr>
            <p:ph type="title"/>
          </p:nvPr>
        </p:nvSpPr>
        <p:spPr>
          <a:xfrm>
            <a:off x="1441776" y="135612"/>
            <a:ext cx="5836848" cy="1038303"/>
          </a:xfrm>
        </p:spPr>
        <p:txBody>
          <a:bodyPr>
            <a:noAutofit/>
          </a:bodyPr>
          <a:lstStyle/>
          <a:p>
            <a:r>
              <a:rPr lang="en-US" altLang="zh-CN" sz="4000" dirty="0"/>
              <a:t>Function Templates</a:t>
            </a:r>
            <a:endParaRPr lang="en-US" altLang="zh-CN" sz="4000" dirty="0"/>
          </a:p>
        </p:txBody>
      </p:sp>
      <p:sp>
        <p:nvSpPr>
          <p:cNvPr id="4" name="文本框 1"/>
          <p:cNvSpPr txBox="1"/>
          <p:nvPr/>
        </p:nvSpPr>
        <p:spPr>
          <a:xfrm>
            <a:off x="1027293" y="945632"/>
            <a:ext cx="10736123" cy="1569660"/>
          </a:xfrm>
          <a:prstGeom prst="rect">
            <a:avLst/>
          </a:prstGeom>
          <a:noFill/>
        </p:spPr>
        <p:txBody>
          <a:bodyPr wrap="square" rtlCol="0" anchor="t">
            <a:spAutoFit/>
          </a:bodyPr>
          <a:lstStyle/>
          <a:p>
            <a:r>
              <a:rPr lang="en-US" altLang="zh-CN" sz="2400" dirty="0">
                <a:solidFill>
                  <a:prstClr val="black"/>
                </a:solidFill>
              </a:rPr>
              <a:t>Overloaded functions are normally used to perform similar operations that involve different program logic on different data types. If the program logic and operations are identical for each data type, overloading may be performed more compactly and conveniently by using </a:t>
            </a:r>
            <a:r>
              <a:rPr lang="en-US" altLang="zh-CN" sz="2400" dirty="0">
                <a:solidFill>
                  <a:srgbClr val="00B0F0"/>
                </a:solidFill>
              </a:rPr>
              <a:t>function templates</a:t>
            </a:r>
            <a:r>
              <a:rPr lang="en-US" altLang="zh-CN" sz="2400" dirty="0">
                <a:solidFill>
                  <a:prstClr val="black"/>
                </a:solidFill>
              </a:rPr>
              <a:t>. </a:t>
            </a:r>
            <a:endParaRPr lang="zh-CN" altLang="en-US" sz="2400" dirty="0">
              <a:solidFill>
                <a:prstClr val="black"/>
              </a:solidFill>
            </a:endParaRPr>
          </a:p>
        </p:txBody>
      </p:sp>
      <p:grpSp>
        <p:nvGrpSpPr>
          <p:cNvPr id="2" name="组合 1"/>
          <p:cNvGrpSpPr/>
          <p:nvPr/>
        </p:nvGrpSpPr>
        <p:grpSpPr>
          <a:xfrm>
            <a:off x="410394" y="2329436"/>
            <a:ext cx="10989135" cy="1465575"/>
            <a:chOff x="612168" y="2626122"/>
            <a:chExt cx="12108396" cy="1614846"/>
          </a:xfrm>
        </p:grpSpPr>
        <p:grpSp>
          <p:nvGrpSpPr>
            <p:cNvPr id="22" name="组合 21"/>
            <p:cNvGrpSpPr/>
            <p:nvPr/>
          </p:nvGrpSpPr>
          <p:grpSpPr>
            <a:xfrm>
              <a:off x="612168" y="2954084"/>
              <a:ext cx="10657184" cy="1286884"/>
              <a:chOff x="612168" y="2954084"/>
              <a:chExt cx="10657184" cy="1286884"/>
            </a:xfrm>
          </p:grpSpPr>
          <p:sp>
            <p:nvSpPr>
              <p:cNvPr id="15" name="矩形 14"/>
              <p:cNvSpPr/>
              <p:nvPr/>
            </p:nvSpPr>
            <p:spPr>
              <a:xfrm>
                <a:off x="612168" y="3192918"/>
                <a:ext cx="5079574" cy="338436"/>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solidFill>
                    <a:prstClr val="white"/>
                  </a:solidFill>
                </a:endParaRPr>
              </a:p>
            </p:txBody>
          </p:sp>
          <p:sp>
            <p:nvSpPr>
              <p:cNvPr id="16" name="矩形 15"/>
              <p:cNvSpPr/>
              <p:nvPr/>
            </p:nvSpPr>
            <p:spPr>
              <a:xfrm>
                <a:off x="7452928" y="3981694"/>
                <a:ext cx="3816424" cy="259274"/>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solidFill>
                    <a:prstClr val="white"/>
                  </a:solidFill>
                </a:endParaRPr>
              </a:p>
            </p:txBody>
          </p:sp>
          <p:cxnSp>
            <p:nvCxnSpPr>
              <p:cNvPr id="17" name="直接连接符 16"/>
              <p:cNvCxnSpPr>
                <a:endCxn id="21" idx="1"/>
              </p:cNvCxnSpPr>
              <p:nvPr/>
            </p:nvCxnSpPr>
            <p:spPr>
              <a:xfrm flipV="1">
                <a:off x="5691742" y="2954084"/>
                <a:ext cx="2002579" cy="36459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21" idx="1"/>
              </p:cNvCxnSpPr>
              <p:nvPr/>
            </p:nvCxnSpPr>
            <p:spPr>
              <a:xfrm flipH="1">
                <a:off x="7598994" y="2954084"/>
                <a:ext cx="95327" cy="102761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7694320" y="2626122"/>
              <a:ext cx="5026244" cy="655922"/>
            </a:xfrm>
            <a:prstGeom prst="rect">
              <a:avLst/>
            </a:prstGeom>
            <a:noFill/>
          </p:spPr>
          <p:txBody>
            <a:bodyPr wrap="none" rtlCol="0">
              <a:spAutoFit/>
            </a:bodyPr>
            <a:lstStyle/>
            <a:p>
              <a:r>
                <a:rPr lang="en-US" altLang="zh-CN" sz="1635" dirty="0"/>
                <a:t>These two functions are overloaded functions</a:t>
              </a:r>
              <a:endParaRPr lang="en-US" altLang="zh-CN" sz="1635" dirty="0"/>
            </a:p>
            <a:p>
              <a:r>
                <a:rPr lang="en-US" altLang="zh-CN" sz="1635" dirty="0"/>
                <a:t>that involve different logic and different data types.</a:t>
              </a:r>
              <a:endParaRPr lang="zh-CN" altLang="en-US" sz="1635"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p:cNvGraphicFramePr>
            <a:graphicFrameLocks noChangeAspect="1"/>
          </p:cNvGraphicFramePr>
          <p:nvPr/>
        </p:nvGraphicFramePr>
        <p:xfrm>
          <a:off x="1782781" y="2868135"/>
          <a:ext cx="3273398" cy="1094975"/>
        </p:xfrm>
        <a:graphic>
          <a:graphicData uri="http://schemas.openxmlformats.org/presentationml/2006/ole">
            <mc:AlternateContent xmlns:mc="http://schemas.openxmlformats.org/markup-compatibility/2006">
              <mc:Choice xmlns:v="urn:schemas-microsoft-com:vml" Requires="v">
                <p:oleObj spid="_x0000_s41012" name="Image" r:id="rId1" imgW="2705100" imgH="904875" progId="Photoshop.Image.13">
                  <p:embed/>
                </p:oleObj>
              </mc:Choice>
              <mc:Fallback>
                <p:oleObj name="Image" r:id="rId1" imgW="2705100" imgH="904875" progId="Photoshop.Image.13">
                  <p:embed/>
                  <p:pic>
                    <p:nvPicPr>
                      <p:cNvPr id="0" name="对象 2"/>
                      <p:cNvPicPr/>
                      <p:nvPr/>
                    </p:nvPicPr>
                    <p:blipFill>
                      <a:blip r:embed="rId2"/>
                      <a:stretch>
                        <a:fillRect/>
                      </a:stretch>
                    </p:blipFill>
                    <p:spPr>
                      <a:xfrm>
                        <a:off x="1782781" y="2868135"/>
                        <a:ext cx="3273398" cy="1094975"/>
                      </a:xfrm>
                      <a:prstGeom prst="rect">
                        <a:avLst/>
                      </a:prstGeom>
                    </p:spPr>
                  </p:pic>
                </p:oleObj>
              </mc:Fallback>
            </mc:AlternateContent>
          </a:graphicData>
        </a:graphic>
      </p:graphicFrame>
      <p:graphicFrame>
        <p:nvGraphicFramePr>
          <p:cNvPr id="2" name="对象 1"/>
          <p:cNvGraphicFramePr>
            <a:graphicFrameLocks noChangeAspect="1"/>
          </p:cNvGraphicFramePr>
          <p:nvPr/>
        </p:nvGraphicFramePr>
        <p:xfrm>
          <a:off x="1857543" y="1318500"/>
          <a:ext cx="2996773" cy="1210235"/>
        </p:xfrm>
        <a:graphic>
          <a:graphicData uri="http://schemas.openxmlformats.org/presentationml/2006/ole">
            <mc:AlternateContent xmlns:mc="http://schemas.openxmlformats.org/markup-compatibility/2006">
              <mc:Choice xmlns:v="urn:schemas-microsoft-com:vml" Requires="v">
                <p:oleObj spid="_x0000_s41013" name="Image" r:id="rId3" imgW="2476500" imgH="1000125" progId="Photoshop.Image.13">
                  <p:embed/>
                </p:oleObj>
              </mc:Choice>
              <mc:Fallback>
                <p:oleObj name="Image" r:id="rId3" imgW="2476500" imgH="1000125" progId="Photoshop.Image.13">
                  <p:embed/>
                  <p:pic>
                    <p:nvPicPr>
                      <p:cNvPr id="0" name="对象 1"/>
                      <p:cNvPicPr/>
                      <p:nvPr/>
                    </p:nvPicPr>
                    <p:blipFill>
                      <a:blip r:embed="rId4"/>
                      <a:stretch>
                        <a:fillRect/>
                      </a:stretch>
                    </p:blipFill>
                    <p:spPr>
                      <a:xfrm>
                        <a:off x="1857543" y="1318500"/>
                        <a:ext cx="2996773" cy="1210235"/>
                      </a:xfrm>
                      <a:prstGeom prst="rect">
                        <a:avLst/>
                      </a:prstGeom>
                    </p:spPr>
                  </p:pic>
                </p:oleObj>
              </mc:Fallback>
            </mc:AlternateContent>
          </a:graphicData>
        </a:graphic>
      </p:graphicFrame>
      <p:sp>
        <p:nvSpPr>
          <p:cNvPr id="4" name="文本框 1"/>
          <p:cNvSpPr txBox="1"/>
          <p:nvPr/>
        </p:nvSpPr>
        <p:spPr>
          <a:xfrm>
            <a:off x="618905" y="974144"/>
            <a:ext cx="9067527" cy="371640"/>
          </a:xfrm>
          <a:prstGeom prst="rect">
            <a:avLst/>
          </a:prstGeom>
          <a:noFill/>
        </p:spPr>
        <p:txBody>
          <a:bodyPr wrap="square" rtlCol="0" anchor="t">
            <a:spAutoFit/>
          </a:bodyPr>
          <a:lstStyle/>
          <a:p>
            <a:r>
              <a:rPr lang="en-US" altLang="zh-CN" sz="1815" dirty="0"/>
              <a:t>1. W</a:t>
            </a:r>
            <a:r>
              <a:rPr lang="zh-CN" altLang="en-US" sz="1815" dirty="0"/>
              <a:t>rite a function to calculate the maximum of two </a:t>
            </a:r>
            <a:r>
              <a:rPr lang="en-US" altLang="zh-CN" sz="1815" dirty="0"/>
              <a:t>integers .</a:t>
            </a:r>
            <a:endParaRPr lang="zh-CN" altLang="en-US" sz="1815" dirty="0"/>
          </a:p>
        </p:txBody>
      </p:sp>
      <p:sp>
        <p:nvSpPr>
          <p:cNvPr id="5" name="文本框 3"/>
          <p:cNvSpPr txBox="1"/>
          <p:nvPr/>
        </p:nvSpPr>
        <p:spPr>
          <a:xfrm>
            <a:off x="618900" y="2442563"/>
            <a:ext cx="7409245" cy="343812"/>
          </a:xfrm>
          <a:prstGeom prst="rect">
            <a:avLst/>
          </a:prstGeom>
          <a:noFill/>
        </p:spPr>
        <p:txBody>
          <a:bodyPr wrap="square" rtlCol="0" anchor="t">
            <a:spAutoFit/>
          </a:bodyPr>
          <a:lstStyle/>
          <a:p>
            <a:r>
              <a:rPr lang="en-US" altLang="zh-CN" sz="1635" dirty="0"/>
              <a:t>2. W</a:t>
            </a:r>
            <a:r>
              <a:rPr lang="zh-CN" altLang="en-US" sz="1635" dirty="0"/>
              <a:t>rite a function to calculate the maximum of two </a:t>
            </a:r>
            <a:r>
              <a:rPr lang="en-US" altLang="zh-CN" sz="1635" dirty="0"/>
              <a:t>double</a:t>
            </a:r>
            <a:r>
              <a:rPr lang="zh-CN" altLang="en-US" sz="1635" dirty="0"/>
              <a:t>s</a:t>
            </a:r>
            <a:r>
              <a:rPr lang="en-US" altLang="zh-CN" sz="1635" dirty="0"/>
              <a:t>.</a:t>
            </a:r>
            <a:endParaRPr lang="en-US" altLang="zh-CN" sz="1635" dirty="0"/>
          </a:p>
        </p:txBody>
      </p:sp>
      <p:sp>
        <p:nvSpPr>
          <p:cNvPr id="6" name="文本框 5"/>
          <p:cNvSpPr txBox="1"/>
          <p:nvPr/>
        </p:nvSpPr>
        <p:spPr>
          <a:xfrm>
            <a:off x="345042" y="4030284"/>
            <a:ext cx="11501917" cy="343812"/>
          </a:xfrm>
          <a:prstGeom prst="rect">
            <a:avLst/>
          </a:prstGeom>
          <a:noFill/>
        </p:spPr>
        <p:txBody>
          <a:bodyPr wrap="square" rtlCol="0" anchor="t">
            <a:spAutoFit/>
          </a:bodyPr>
          <a:lstStyle/>
          <a:p>
            <a:r>
              <a:rPr lang="zh-CN" altLang="en-US" sz="1635" dirty="0"/>
              <a:t>Note that the code for the implementation of </a:t>
            </a:r>
            <a:r>
              <a:rPr lang="zh-CN" altLang="en-US" sz="1635" dirty="0">
                <a:solidFill>
                  <a:srgbClr val="FF0000"/>
                </a:solidFill>
              </a:rPr>
              <a:t>the double version of max() is exactly the same as for the int version of max()</a:t>
            </a:r>
            <a:r>
              <a:rPr lang="zh-CN" altLang="en-US" sz="1635" dirty="0"/>
              <a:t>! </a:t>
            </a:r>
            <a:r>
              <a:rPr lang="en-US" altLang="zh-CN" sz="1635" dirty="0"/>
              <a:t>!</a:t>
            </a:r>
            <a:endParaRPr lang="en-US" altLang="zh-CN" sz="1635" dirty="0"/>
          </a:p>
        </p:txBody>
      </p:sp>
      <p:sp>
        <p:nvSpPr>
          <p:cNvPr id="11" name="文本框 2"/>
          <p:cNvSpPr txBox="1"/>
          <p:nvPr/>
        </p:nvSpPr>
        <p:spPr>
          <a:xfrm>
            <a:off x="423996" y="4838204"/>
            <a:ext cx="6339863" cy="371640"/>
          </a:xfrm>
          <a:prstGeom prst="rect">
            <a:avLst/>
          </a:prstGeom>
          <a:noFill/>
        </p:spPr>
        <p:txBody>
          <a:bodyPr wrap="square" rtlCol="0" anchor="t">
            <a:spAutoFit/>
          </a:bodyPr>
          <a:lstStyle/>
          <a:p>
            <a:r>
              <a:rPr lang="en-US" altLang="zh-CN" sz="1815" b="1" dirty="0"/>
              <a:t>The syntax of </a:t>
            </a:r>
            <a:r>
              <a:rPr lang="zh-CN" altLang="en-US" sz="1815" b="1" dirty="0"/>
              <a:t> template</a:t>
            </a:r>
            <a:r>
              <a:rPr lang="en-US" altLang="zh-CN" sz="1815" b="1" dirty="0"/>
              <a:t>s</a:t>
            </a:r>
            <a:r>
              <a:rPr lang="en-US" altLang="zh-CN" sz="1635" dirty="0"/>
              <a:t>:</a:t>
            </a:r>
            <a:endParaRPr lang="zh-CN" altLang="en-US" sz="1635" dirty="0"/>
          </a:p>
        </p:txBody>
      </p:sp>
      <p:sp>
        <p:nvSpPr>
          <p:cNvPr id="12" name="文本框 4"/>
          <p:cNvSpPr txBox="1"/>
          <p:nvPr/>
        </p:nvSpPr>
        <p:spPr>
          <a:xfrm>
            <a:off x="7468388" y="5062796"/>
            <a:ext cx="4509274" cy="1488869"/>
          </a:xfrm>
          <a:prstGeom prst="rect">
            <a:avLst/>
          </a:prstGeom>
          <a:noFill/>
        </p:spPr>
        <p:txBody>
          <a:bodyPr wrap="square" rtlCol="0" anchor="t">
            <a:spAutoFit/>
          </a:bodyPr>
          <a:lstStyle/>
          <a:p>
            <a:pPr marL="259080" indent="-259080">
              <a:buFont typeface="Wingdings" panose="05000000000000000000" charset="0"/>
              <a:buChar char="l"/>
            </a:pPr>
            <a:r>
              <a:rPr lang="en-US" altLang="zh-CN" sz="1815" dirty="0"/>
              <a:t>S</a:t>
            </a:r>
            <a:r>
              <a:rPr lang="zh-CN" altLang="en-US" sz="1815" dirty="0"/>
              <a:t>tarts with the keyword </a:t>
            </a:r>
            <a:r>
              <a:rPr lang="zh-CN" altLang="en-US" sz="1815" b="1" dirty="0">
                <a:solidFill>
                  <a:srgbClr val="FF0000"/>
                </a:solidFill>
              </a:rPr>
              <a:t>template</a:t>
            </a:r>
            <a:endParaRPr lang="zh-CN" altLang="en-US" sz="1815" b="1" dirty="0">
              <a:solidFill>
                <a:srgbClr val="FF0000"/>
              </a:solidFill>
            </a:endParaRPr>
          </a:p>
          <a:p>
            <a:pPr marL="259080" indent="-259080">
              <a:buFont typeface="Wingdings" panose="05000000000000000000" charset="0"/>
              <a:buChar char="l"/>
            </a:pPr>
            <a:r>
              <a:rPr lang="zh-CN" altLang="en-US" sz="1815" dirty="0"/>
              <a:t>You can also use keyword </a:t>
            </a:r>
            <a:r>
              <a:rPr lang="en-US" altLang="zh-CN" sz="1815" b="1" dirty="0"/>
              <a:t>class </a:t>
            </a:r>
            <a:r>
              <a:rPr lang="zh-CN" altLang="en-US" sz="1815" dirty="0"/>
              <a:t>instead of </a:t>
            </a:r>
            <a:r>
              <a:rPr lang="en-US" altLang="zh-CN" sz="1815" b="1" dirty="0" err="1">
                <a:solidFill>
                  <a:srgbClr val="FF0000"/>
                </a:solidFill>
              </a:rPr>
              <a:t>typename</a:t>
            </a:r>
            <a:endParaRPr lang="en-US" altLang="zh-CN" sz="1815" b="1" dirty="0">
              <a:solidFill>
                <a:srgbClr val="FF0000"/>
              </a:solidFill>
            </a:endParaRPr>
          </a:p>
          <a:p>
            <a:pPr marL="259080" indent="-259080">
              <a:buFont typeface="Wingdings" panose="05000000000000000000" charset="0"/>
              <a:buChar char="l"/>
            </a:pPr>
            <a:r>
              <a:rPr lang="en-US" altLang="zh-CN" sz="1815" b="1" dirty="0">
                <a:solidFill>
                  <a:srgbClr val="FF0000"/>
                </a:solidFill>
              </a:rPr>
              <a:t>T</a:t>
            </a:r>
            <a:r>
              <a:rPr lang="en-US" altLang="zh-CN" sz="1815" b="1" dirty="0"/>
              <a:t> </a:t>
            </a:r>
            <a:r>
              <a:rPr lang="en-US" altLang="zh-CN" sz="1815" dirty="0"/>
              <a:t>is a template argument that accepts different data types</a:t>
            </a:r>
            <a:endParaRPr lang="en-US" altLang="zh-CN" sz="1815" dirty="0"/>
          </a:p>
        </p:txBody>
      </p:sp>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992" y="5337562"/>
            <a:ext cx="6956915" cy="1097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 name="组合 8"/>
          <p:cNvGrpSpPr/>
          <p:nvPr/>
        </p:nvGrpSpPr>
        <p:grpSpPr>
          <a:xfrm>
            <a:off x="1758082" y="1337743"/>
            <a:ext cx="8314030" cy="1765700"/>
            <a:chOff x="1829018" y="1473994"/>
            <a:chExt cx="9160829" cy="1945540"/>
          </a:xfrm>
        </p:grpSpPr>
        <p:grpSp>
          <p:nvGrpSpPr>
            <p:cNvPr id="15" name="组合 14"/>
            <p:cNvGrpSpPr/>
            <p:nvPr/>
          </p:nvGrpSpPr>
          <p:grpSpPr>
            <a:xfrm>
              <a:off x="1829018" y="1473994"/>
              <a:ext cx="4485258" cy="1945540"/>
              <a:chOff x="1829018" y="1473994"/>
              <a:chExt cx="4485258" cy="1945540"/>
            </a:xfrm>
          </p:grpSpPr>
          <p:sp>
            <p:nvSpPr>
              <p:cNvPr id="16" name="矩形 15"/>
              <p:cNvSpPr/>
              <p:nvPr/>
            </p:nvSpPr>
            <p:spPr>
              <a:xfrm>
                <a:off x="2072258" y="1473994"/>
                <a:ext cx="2583496" cy="360040"/>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solidFill>
                    <a:prstClr val="white"/>
                  </a:solidFill>
                </a:endParaRPr>
              </a:p>
            </p:txBody>
          </p:sp>
          <p:sp>
            <p:nvSpPr>
              <p:cNvPr id="17" name="矩形 16"/>
              <p:cNvSpPr/>
              <p:nvPr/>
            </p:nvSpPr>
            <p:spPr>
              <a:xfrm>
                <a:off x="1829018" y="3160260"/>
                <a:ext cx="3606800" cy="259274"/>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solidFill>
                    <a:prstClr val="white"/>
                  </a:solidFill>
                </a:endParaRPr>
              </a:p>
            </p:txBody>
          </p:sp>
          <p:cxnSp>
            <p:nvCxnSpPr>
              <p:cNvPr id="18" name="直接连接符 17"/>
              <p:cNvCxnSpPr/>
              <p:nvPr/>
            </p:nvCxnSpPr>
            <p:spPr>
              <a:xfrm>
                <a:off x="4509409" y="1654014"/>
                <a:ext cx="1804866" cy="324036"/>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5240610" y="1978050"/>
                <a:ext cx="1073666" cy="13335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6280047" y="1502022"/>
              <a:ext cx="4709800" cy="933015"/>
            </a:xfrm>
            <a:prstGeom prst="rect">
              <a:avLst/>
            </a:prstGeom>
            <a:noFill/>
          </p:spPr>
          <p:txBody>
            <a:bodyPr wrap="none" rtlCol="0">
              <a:spAutoFit/>
            </a:bodyPr>
            <a:lstStyle/>
            <a:p>
              <a:r>
                <a:rPr lang="en-US" altLang="zh-CN" sz="1635" dirty="0"/>
                <a:t>These two functions are overloaded functions</a:t>
              </a:r>
              <a:endParaRPr lang="en-US" altLang="zh-CN" sz="1635" dirty="0"/>
            </a:p>
            <a:p>
              <a:r>
                <a:rPr lang="en-US" altLang="zh-CN" sz="1635" dirty="0"/>
                <a:t>Their program logic and operations are identical</a:t>
              </a:r>
              <a:endParaRPr lang="en-US" altLang="zh-CN" sz="1635" dirty="0"/>
            </a:p>
            <a:p>
              <a:r>
                <a:rPr lang="en-US" altLang="zh-CN" sz="1635" dirty="0"/>
                <a:t>for each data type .</a:t>
              </a:r>
              <a:endParaRPr lang="zh-CN" altLang="en-US" sz="1635" dirty="0"/>
            </a:p>
          </p:txBody>
        </p:sp>
      </p:grpSp>
      <p:sp>
        <p:nvSpPr>
          <p:cNvPr id="8" name="TextBox 7"/>
          <p:cNvSpPr txBox="1"/>
          <p:nvPr/>
        </p:nvSpPr>
        <p:spPr>
          <a:xfrm>
            <a:off x="1508099" y="395830"/>
            <a:ext cx="4289572" cy="483337"/>
          </a:xfrm>
          <a:prstGeom prst="rect">
            <a:avLst/>
          </a:prstGeom>
          <a:noFill/>
        </p:spPr>
        <p:txBody>
          <a:bodyPr wrap="none" rtlCol="0">
            <a:spAutoFit/>
          </a:bodyPr>
          <a:lstStyle/>
          <a:p>
            <a:r>
              <a:rPr lang="en-US" altLang="zh-CN" sz="2540" dirty="0"/>
              <a:t>Example for function template:</a:t>
            </a:r>
            <a:endParaRPr lang="zh-CN" altLang="en-US" sz="254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7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11"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对象 11"/>
          <p:cNvGraphicFramePr>
            <a:graphicFrameLocks noChangeAspect="1"/>
          </p:cNvGraphicFramePr>
          <p:nvPr/>
        </p:nvGraphicFramePr>
        <p:xfrm>
          <a:off x="273385" y="1076335"/>
          <a:ext cx="6568408" cy="3711388"/>
        </p:xfrm>
        <a:graphic>
          <a:graphicData uri="http://schemas.openxmlformats.org/presentationml/2006/ole">
            <mc:AlternateContent xmlns:mc="http://schemas.openxmlformats.org/markup-compatibility/2006">
              <mc:Choice xmlns:v="urn:schemas-microsoft-com:vml" Requires="v">
                <p:oleObj spid="_x0000_s42111" name="Image" r:id="rId1" imgW="5429250" imgH="3067050" progId="Photoshop.Image.13">
                  <p:embed/>
                </p:oleObj>
              </mc:Choice>
              <mc:Fallback>
                <p:oleObj name="Image" r:id="rId1" imgW="5429250" imgH="3067050" progId="Photoshop.Image.13">
                  <p:embed/>
                  <p:pic>
                    <p:nvPicPr>
                      <p:cNvPr id="0" name="对象 11"/>
                      <p:cNvPicPr/>
                      <p:nvPr/>
                    </p:nvPicPr>
                    <p:blipFill>
                      <a:blip r:embed="rId2"/>
                      <a:stretch>
                        <a:fillRect/>
                      </a:stretch>
                    </p:blipFill>
                    <p:spPr>
                      <a:xfrm>
                        <a:off x="273385" y="1076335"/>
                        <a:ext cx="6568408" cy="3711388"/>
                      </a:xfrm>
                      <a:prstGeom prst="rect">
                        <a:avLst/>
                      </a:prstGeom>
                    </p:spPr>
                  </p:pic>
                </p:oleObj>
              </mc:Fallback>
            </mc:AlternateContent>
          </a:graphicData>
        </a:graphic>
      </p:graphicFrame>
      <p:sp>
        <p:nvSpPr>
          <p:cNvPr id="11" name="文本框 13"/>
          <p:cNvSpPr txBox="1"/>
          <p:nvPr/>
        </p:nvSpPr>
        <p:spPr>
          <a:xfrm>
            <a:off x="4016847" y="238282"/>
            <a:ext cx="3725017" cy="595291"/>
          </a:xfrm>
          <a:prstGeom prst="rect">
            <a:avLst/>
          </a:prstGeom>
          <a:noFill/>
        </p:spPr>
        <p:txBody>
          <a:bodyPr wrap="square" rtlCol="0">
            <a:spAutoFit/>
          </a:bodyPr>
          <a:lstStyle/>
          <a:p>
            <a:r>
              <a:rPr lang="en-US" altLang="zh-CN" sz="1635" dirty="0"/>
              <a:t>compile internally generates and adds right code respectively.</a:t>
            </a:r>
            <a:endParaRPr lang="en-US" altLang="zh-CN" sz="1635" dirty="0"/>
          </a:p>
        </p:txBody>
      </p:sp>
      <p:grpSp>
        <p:nvGrpSpPr>
          <p:cNvPr id="30" name="组合 29"/>
          <p:cNvGrpSpPr/>
          <p:nvPr/>
        </p:nvGrpSpPr>
        <p:grpSpPr>
          <a:xfrm>
            <a:off x="3254284" y="1027682"/>
            <a:ext cx="7346041" cy="2410100"/>
            <a:chOff x="3477611" y="1132353"/>
            <a:chExt cx="8094249" cy="2655573"/>
          </a:xfrm>
        </p:grpSpPr>
        <p:cxnSp>
          <p:nvCxnSpPr>
            <p:cNvPr id="10" name="曲线连接符 9"/>
            <p:cNvCxnSpPr/>
            <p:nvPr/>
          </p:nvCxnSpPr>
          <p:spPr>
            <a:xfrm flipV="1">
              <a:off x="4973913" y="1857514"/>
              <a:ext cx="3448347" cy="1649612"/>
            </a:xfrm>
            <a:prstGeom prst="curvedConnector3">
              <a:avLst>
                <a:gd name="adj1" fmla="val 50000"/>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3477611" y="3445666"/>
              <a:ext cx="1496302" cy="3422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graphicFrame>
          <p:nvGraphicFramePr>
            <p:cNvPr id="17" name="对象 16"/>
            <p:cNvGraphicFramePr>
              <a:graphicFrameLocks noChangeAspect="1"/>
            </p:cNvGraphicFramePr>
            <p:nvPr/>
          </p:nvGraphicFramePr>
          <p:xfrm>
            <a:off x="8422260" y="1132353"/>
            <a:ext cx="3149600" cy="1257300"/>
          </p:xfrm>
          <a:graphic>
            <a:graphicData uri="http://schemas.openxmlformats.org/presentationml/2006/ole">
              <mc:AlternateContent xmlns:mc="http://schemas.openxmlformats.org/markup-compatibility/2006">
                <mc:Choice xmlns:v="urn:schemas-microsoft-com:vml" Requires="v">
                  <p:oleObj spid="_x0000_s42112" name="Image" r:id="rId3" imgW="2362200" imgH="942975" progId="Photoshop.Image.13">
                    <p:embed/>
                  </p:oleObj>
                </mc:Choice>
                <mc:Fallback>
                  <p:oleObj name="Image" r:id="rId3" imgW="2362200" imgH="942975" progId="Photoshop.Image.13">
                    <p:embed/>
                    <p:pic>
                      <p:nvPicPr>
                        <p:cNvPr id="0" name="对象 16"/>
                        <p:cNvPicPr/>
                        <p:nvPr/>
                      </p:nvPicPr>
                      <p:blipFill>
                        <a:blip r:embed="rId4"/>
                        <a:stretch>
                          <a:fillRect/>
                        </a:stretch>
                      </p:blipFill>
                      <p:spPr>
                        <a:xfrm>
                          <a:off x="8422260" y="1132353"/>
                          <a:ext cx="3149600" cy="1257300"/>
                        </a:xfrm>
                        <a:prstGeom prst="rect">
                          <a:avLst/>
                        </a:prstGeom>
                      </p:spPr>
                    </p:pic>
                  </p:oleObj>
                </mc:Fallback>
              </mc:AlternateContent>
            </a:graphicData>
          </a:graphic>
        </p:graphicFrame>
      </p:grpSp>
      <p:grpSp>
        <p:nvGrpSpPr>
          <p:cNvPr id="4096" name="组合 4095"/>
          <p:cNvGrpSpPr/>
          <p:nvPr/>
        </p:nvGrpSpPr>
        <p:grpSpPr>
          <a:xfrm>
            <a:off x="3529228" y="3725265"/>
            <a:ext cx="7415437" cy="1314255"/>
            <a:chOff x="3780559" y="4104690"/>
            <a:chExt cx="8170713" cy="1448114"/>
          </a:xfrm>
        </p:grpSpPr>
        <p:cxnSp>
          <p:nvCxnSpPr>
            <p:cNvPr id="8" name="曲线连接符 7"/>
            <p:cNvCxnSpPr/>
            <p:nvPr/>
          </p:nvCxnSpPr>
          <p:spPr>
            <a:xfrm>
              <a:off x="5888682" y="4327743"/>
              <a:ext cx="2533578" cy="602761"/>
            </a:xfrm>
            <a:prstGeom prst="curvedConnector3">
              <a:avLst>
                <a:gd name="adj1" fmla="val 50000"/>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3780559" y="4104690"/>
              <a:ext cx="2300378" cy="28763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graphicFrame>
          <p:nvGraphicFramePr>
            <p:cNvPr id="20" name="对象 19"/>
            <p:cNvGraphicFramePr>
              <a:graphicFrameLocks noChangeAspect="1"/>
            </p:cNvGraphicFramePr>
            <p:nvPr/>
          </p:nvGraphicFramePr>
          <p:xfrm>
            <a:off x="8422260" y="4308204"/>
            <a:ext cx="3529012" cy="1244600"/>
          </p:xfrm>
          <a:graphic>
            <a:graphicData uri="http://schemas.openxmlformats.org/presentationml/2006/ole">
              <mc:AlternateContent xmlns:mc="http://schemas.openxmlformats.org/markup-compatibility/2006">
                <mc:Choice xmlns:v="urn:schemas-microsoft-com:vml" Requires="v">
                  <p:oleObj spid="_x0000_s42113" name="Image" r:id="rId5" imgW="2647950" imgH="933450" progId="Photoshop.Image.13">
                    <p:embed/>
                  </p:oleObj>
                </mc:Choice>
                <mc:Fallback>
                  <p:oleObj name="Image" r:id="rId5" imgW="2647950" imgH="933450" progId="Photoshop.Image.13">
                    <p:embed/>
                    <p:pic>
                      <p:nvPicPr>
                        <p:cNvPr id="0" name="对象 19"/>
                        <p:cNvPicPr/>
                        <p:nvPr/>
                      </p:nvPicPr>
                      <p:blipFill>
                        <a:blip r:embed="rId6"/>
                        <a:stretch>
                          <a:fillRect/>
                        </a:stretch>
                      </p:blipFill>
                      <p:spPr>
                        <a:xfrm>
                          <a:off x="8422260" y="4308204"/>
                          <a:ext cx="3529012" cy="1244600"/>
                        </a:xfrm>
                        <a:prstGeom prst="rect">
                          <a:avLst/>
                        </a:prstGeom>
                      </p:spPr>
                    </p:pic>
                  </p:oleObj>
                </mc:Fallback>
              </mc:AlternateContent>
            </a:graphicData>
          </a:graphic>
        </p:graphicFrame>
      </p:grpSp>
      <p:grpSp>
        <p:nvGrpSpPr>
          <p:cNvPr id="31" name="组合 30"/>
          <p:cNvGrpSpPr/>
          <p:nvPr/>
        </p:nvGrpSpPr>
        <p:grpSpPr>
          <a:xfrm>
            <a:off x="3254284" y="2596961"/>
            <a:ext cx="7358647" cy="1106508"/>
            <a:chOff x="3477611" y="2861466"/>
            <a:chExt cx="8108139" cy="1219208"/>
          </a:xfrm>
        </p:grpSpPr>
        <p:cxnSp>
          <p:nvCxnSpPr>
            <p:cNvPr id="9" name="直接箭头连接符 8"/>
            <p:cNvCxnSpPr>
              <a:endCxn id="25" idx="1"/>
            </p:cNvCxnSpPr>
            <p:nvPr/>
          </p:nvCxnSpPr>
          <p:spPr>
            <a:xfrm flipV="1">
              <a:off x="5610396" y="3445666"/>
              <a:ext cx="2774954" cy="476600"/>
            </a:xfrm>
            <a:prstGeom prst="straightConnector1">
              <a:avLst/>
            </a:prstGeom>
            <a:ln w="2540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3477611" y="3818778"/>
              <a:ext cx="2224638" cy="26189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graphicFrame>
          <p:nvGraphicFramePr>
            <p:cNvPr id="25" name="对象 24"/>
            <p:cNvGraphicFramePr>
              <a:graphicFrameLocks noChangeAspect="1"/>
            </p:cNvGraphicFramePr>
            <p:nvPr/>
          </p:nvGraphicFramePr>
          <p:xfrm>
            <a:off x="8385350" y="2861466"/>
            <a:ext cx="3200400" cy="1168400"/>
          </p:xfrm>
          <a:graphic>
            <a:graphicData uri="http://schemas.openxmlformats.org/presentationml/2006/ole">
              <mc:AlternateContent xmlns:mc="http://schemas.openxmlformats.org/markup-compatibility/2006">
                <mc:Choice xmlns:v="urn:schemas-microsoft-com:vml" Requires="v">
                  <p:oleObj spid="_x0000_s42114" name="Image" r:id="rId7" imgW="2400300" imgH="876300" progId="Photoshop.Image.13">
                    <p:embed/>
                  </p:oleObj>
                </mc:Choice>
                <mc:Fallback>
                  <p:oleObj name="Image" r:id="rId7" imgW="2400300" imgH="876300" progId="Photoshop.Image.13">
                    <p:embed/>
                    <p:pic>
                      <p:nvPicPr>
                        <p:cNvPr id="0" name="对象 24"/>
                        <p:cNvPicPr/>
                        <p:nvPr/>
                      </p:nvPicPr>
                      <p:blipFill>
                        <a:blip r:embed="rId8"/>
                        <a:stretch>
                          <a:fillRect/>
                        </a:stretch>
                      </p:blipFill>
                      <p:spPr>
                        <a:xfrm>
                          <a:off x="8385350" y="2861466"/>
                          <a:ext cx="3200400" cy="1168400"/>
                        </a:xfrm>
                        <a:prstGeom prst="rect">
                          <a:avLst/>
                        </a:prstGeom>
                      </p:spPr>
                    </p:pic>
                  </p:oleObj>
                </mc:Fallback>
              </mc:AlternateContent>
            </a:graphicData>
          </a:graphic>
        </p:graphicFrame>
      </p:grpSp>
      <p:grpSp>
        <p:nvGrpSpPr>
          <p:cNvPr id="29" name="组合 28"/>
          <p:cNvGrpSpPr/>
          <p:nvPr/>
        </p:nvGrpSpPr>
        <p:grpSpPr>
          <a:xfrm>
            <a:off x="2521248" y="5338765"/>
            <a:ext cx="3421213" cy="885800"/>
            <a:chOff x="2669915" y="5882528"/>
            <a:chExt cx="3769670" cy="976020"/>
          </a:xfrm>
        </p:grpSpPr>
        <p:sp>
          <p:nvSpPr>
            <p:cNvPr id="7" name="文本框 10"/>
            <p:cNvSpPr txBox="1"/>
            <p:nvPr/>
          </p:nvSpPr>
          <p:spPr>
            <a:xfrm>
              <a:off x="2669915" y="6042660"/>
              <a:ext cx="1365250" cy="471029"/>
            </a:xfrm>
            <a:prstGeom prst="rect">
              <a:avLst/>
            </a:prstGeom>
            <a:noFill/>
          </p:spPr>
          <p:txBody>
            <a:bodyPr wrap="square" rtlCol="0">
              <a:spAutoFit/>
            </a:bodyPr>
            <a:lstStyle/>
            <a:p>
              <a:r>
                <a:rPr lang="en-US" altLang="zh-CN" sz="2180" dirty="0"/>
                <a:t>output:</a:t>
              </a:r>
              <a:endParaRPr lang="en-US" altLang="zh-CN" sz="2180" dirty="0"/>
            </a:p>
          </p:txBody>
        </p:sp>
        <p:graphicFrame>
          <p:nvGraphicFramePr>
            <p:cNvPr id="28" name="对象 27"/>
            <p:cNvGraphicFramePr>
              <a:graphicFrameLocks noChangeAspect="1"/>
            </p:cNvGraphicFramePr>
            <p:nvPr/>
          </p:nvGraphicFramePr>
          <p:xfrm>
            <a:off x="3830950" y="5882528"/>
            <a:ext cx="2608635" cy="976020"/>
          </p:xfrm>
          <a:graphic>
            <a:graphicData uri="http://schemas.openxmlformats.org/presentationml/2006/ole">
              <mc:AlternateContent xmlns:mc="http://schemas.openxmlformats.org/markup-compatibility/2006">
                <mc:Choice xmlns:v="urn:schemas-microsoft-com:vml" Requires="v">
                  <p:oleObj spid="_x0000_s42115" name="Image" r:id="rId9" imgW="1400175" imgH="523875" progId="Photoshop.Image.13">
                    <p:embed/>
                  </p:oleObj>
                </mc:Choice>
                <mc:Fallback>
                  <p:oleObj name="Image" r:id="rId9" imgW="1400175" imgH="523875" progId="Photoshop.Image.13">
                    <p:embed/>
                    <p:pic>
                      <p:nvPicPr>
                        <p:cNvPr id="0" name="对象 27"/>
                        <p:cNvPicPr/>
                        <p:nvPr/>
                      </p:nvPicPr>
                      <p:blipFill>
                        <a:blip r:embed="rId10"/>
                        <a:stretch>
                          <a:fillRect/>
                        </a:stretch>
                      </p:blipFill>
                      <p:spPr>
                        <a:xfrm>
                          <a:off x="3830950" y="5882528"/>
                          <a:ext cx="2608635" cy="976020"/>
                        </a:xfrm>
                        <a:prstGeom prst="rect">
                          <a:avLst/>
                        </a:prstGeom>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9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0030" y="1237970"/>
            <a:ext cx="10316775" cy="888885"/>
          </a:xfrm>
          <a:prstGeom prst="rect">
            <a:avLst/>
          </a:prstGeom>
          <a:noFill/>
        </p:spPr>
        <p:txBody>
          <a:bodyPr wrap="none" lIns="105843" tIns="52921" rIns="105843" bIns="52921"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540" b="0" i="0" u="none" strike="noStrike" kern="1200" cap="none" spc="0" normalizeH="0" baseline="0" noProof="0" dirty="0">
                <a:ln>
                  <a:noFill/>
                </a:ln>
                <a:effectLst/>
                <a:uLnTx/>
                <a:uFillTx/>
                <a:latin typeface="Calibri" panose="020F0502020204030204"/>
                <a:ea typeface="宋体" panose="02010600030101010101" pitchFamily="2" charset="-122"/>
                <a:cs typeface="+mn-cs"/>
              </a:rPr>
              <a:t>When you declare or define a function template,</a:t>
            </a:r>
            <a:r>
              <a:rPr kumimoji="0" lang="en-US" altLang="zh-CN" sz="2540" b="0" i="0" u="none" strike="noStrike" kern="1200" cap="none" spc="0" normalizeH="0" noProof="0" dirty="0">
                <a:ln>
                  <a:noFill/>
                </a:ln>
                <a:effectLst/>
                <a:uLnTx/>
                <a:uFillTx/>
                <a:latin typeface="Calibri" panose="020F0502020204030204"/>
                <a:ea typeface="宋体" panose="02010600030101010101" pitchFamily="2" charset="-122"/>
                <a:cs typeface="+mn-cs"/>
              </a:rPr>
              <a:t> </a:t>
            </a:r>
            <a:r>
              <a:rPr kumimoji="0" lang="en-US" altLang="zh-CN" sz="2540" b="1" i="0" u="none" strike="noStrike" kern="1200" cap="none" spc="0" normalizeH="0" noProof="0" dirty="0">
                <a:ln>
                  <a:noFill/>
                </a:ln>
                <a:effectLst/>
                <a:uLnTx/>
                <a:uFillTx/>
                <a:latin typeface="Calibri" panose="020F0502020204030204"/>
                <a:ea typeface="宋体" panose="02010600030101010101" pitchFamily="2" charset="-122"/>
                <a:cs typeface="+mn-cs"/>
              </a:rPr>
              <a:t>template &lt;</a:t>
            </a:r>
            <a:r>
              <a:rPr kumimoji="0" lang="en-US" altLang="zh-CN" sz="2540" b="1" i="0" u="none" strike="noStrike" kern="1200" cap="none" spc="0" normalizeH="0" noProof="0" dirty="0" err="1">
                <a:ln>
                  <a:noFill/>
                </a:ln>
                <a:effectLst/>
                <a:uLnTx/>
                <a:uFillTx/>
                <a:latin typeface="Calibri" panose="020F0502020204030204"/>
                <a:ea typeface="宋体" panose="02010600030101010101" pitchFamily="2" charset="-122"/>
                <a:cs typeface="+mn-cs"/>
              </a:rPr>
              <a:t>typename</a:t>
            </a:r>
            <a:r>
              <a:rPr kumimoji="0" lang="en-US" altLang="zh-CN" sz="2540" b="1" i="0" u="none" strike="noStrike" kern="1200" cap="none" spc="0" normalizeH="0" noProof="0" dirty="0">
                <a:ln>
                  <a:noFill/>
                </a:ln>
                <a:effectLst/>
                <a:uLnTx/>
                <a:uFillTx/>
                <a:latin typeface="Calibri" panose="020F0502020204030204"/>
                <a:ea typeface="宋体" panose="02010600030101010101" pitchFamily="2" charset="-122"/>
                <a:cs typeface="+mn-cs"/>
              </a:rPr>
              <a:t> T&gt; </a:t>
            </a:r>
            <a:r>
              <a:rPr kumimoji="0" lang="en-US" altLang="zh-CN" sz="2540" b="0" i="0" u="none" strike="noStrike" kern="1200" cap="none" spc="0" normalizeH="0" noProof="0" dirty="0">
                <a:ln>
                  <a:noFill/>
                </a:ln>
                <a:effectLst/>
                <a:uLnTx/>
                <a:uFillTx/>
                <a:latin typeface="Calibri" panose="020F0502020204030204"/>
                <a:ea typeface="宋体" panose="02010600030101010101" pitchFamily="2" charset="-122"/>
                <a:cs typeface="+mn-cs"/>
              </a:rPr>
              <a:t>or </a:t>
            </a:r>
            <a:endParaRPr kumimoji="0" lang="en-US" altLang="zh-CN" sz="2540" b="0" i="0" u="none" strike="noStrike" kern="1200" cap="none" spc="0" normalizeH="0" noProof="0" dirty="0">
              <a:ln>
                <a:noFill/>
              </a:ln>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540" b="1" i="0" u="none" strike="noStrike" kern="1200" cap="none" spc="0" normalizeH="0" noProof="0" dirty="0">
                <a:ln>
                  <a:noFill/>
                </a:ln>
                <a:effectLst/>
                <a:uLnTx/>
                <a:uFillTx/>
                <a:latin typeface="Calibri" panose="020F0502020204030204"/>
                <a:ea typeface="宋体" panose="02010600030101010101" pitchFamily="2" charset="-122"/>
                <a:cs typeface="+mn-cs"/>
              </a:rPr>
              <a:t>template</a:t>
            </a:r>
            <a:r>
              <a:rPr kumimoji="0" lang="en-US" altLang="zh-CN" sz="2540" b="1" i="0" u="none" strike="noStrike" kern="1200" cap="none" spc="0" normalizeH="0" baseline="0" noProof="0" dirty="0">
                <a:ln>
                  <a:noFill/>
                </a:ln>
                <a:effectLst/>
                <a:uLnTx/>
                <a:uFillTx/>
                <a:latin typeface="Calibri" panose="020F0502020204030204"/>
                <a:ea typeface="宋体" panose="02010600030101010101" pitchFamily="2" charset="-122"/>
                <a:cs typeface="+mn-cs"/>
              </a:rPr>
              <a:t> &lt;class T&gt; </a:t>
            </a:r>
            <a:r>
              <a:rPr kumimoji="0" lang="en-US" altLang="zh-CN" sz="2540" b="0" i="0" u="none" strike="noStrike" kern="1200" cap="none" spc="0" normalizeH="0" baseline="0" noProof="0" dirty="0">
                <a:ln>
                  <a:noFill/>
                </a:ln>
                <a:effectLst/>
                <a:uLnTx/>
                <a:uFillTx/>
                <a:latin typeface="Calibri" panose="020F0502020204030204"/>
                <a:ea typeface="宋体" panose="02010600030101010101" pitchFamily="2" charset="-122"/>
                <a:cs typeface="+mn-cs"/>
              </a:rPr>
              <a:t>can not be omitted.</a:t>
            </a:r>
            <a:endParaRPr kumimoji="0" lang="zh-CN" altLang="en-US" sz="2540" b="0" i="0" u="none" strike="noStrike" kern="1200" cap="none" spc="0" normalizeH="0" baseline="0" noProof="0" dirty="0">
              <a:ln>
                <a:noFill/>
              </a:ln>
              <a:effectLst/>
              <a:uLnTx/>
              <a:uFillTx/>
              <a:latin typeface="Calibri" panose="020F0502020204030204"/>
              <a:ea typeface="宋体" panose="02010600030101010101" pitchFamily="2" charset="-122"/>
              <a:cs typeface="+mn-cs"/>
            </a:endParaRPr>
          </a:p>
        </p:txBody>
      </p:sp>
      <p:sp>
        <p:nvSpPr>
          <p:cNvPr id="7" name="TextBox 4"/>
          <p:cNvSpPr txBox="1"/>
          <p:nvPr/>
        </p:nvSpPr>
        <p:spPr>
          <a:xfrm>
            <a:off x="876388" y="2378539"/>
            <a:ext cx="10680655" cy="888885"/>
          </a:xfrm>
          <a:prstGeom prst="rect">
            <a:avLst/>
          </a:prstGeom>
          <a:noFill/>
        </p:spPr>
        <p:txBody>
          <a:bodyPr wrap="square" lIns="105843" tIns="52921" rIns="105843" bIns="52921"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540" b="0" i="0" u="none" strike="noStrike" kern="1200" cap="none" spc="0" normalizeH="0" baseline="0" noProof="0" dirty="0">
                <a:ln>
                  <a:noFill/>
                </a:ln>
                <a:effectLst/>
                <a:uLnTx/>
                <a:uFillTx/>
                <a:latin typeface="Calibri" panose="020F0502020204030204"/>
                <a:ea typeface="宋体" panose="02010600030101010101" pitchFamily="2" charset="-122"/>
                <a:cs typeface="+mn-cs"/>
              </a:rPr>
              <a:t>When you declare or define several function templates, every function must include</a:t>
            </a:r>
            <a:r>
              <a:rPr kumimoji="0" lang="en-US" altLang="zh-CN" sz="2540" b="0" i="0" u="none" strike="noStrike" kern="1200" cap="none" spc="0" normalizeH="0" noProof="0" dirty="0">
                <a:ln>
                  <a:noFill/>
                </a:ln>
                <a:effectLst/>
                <a:uLnTx/>
                <a:uFillTx/>
                <a:latin typeface="Calibri" panose="020F0502020204030204"/>
                <a:ea typeface="宋体" panose="02010600030101010101" pitchFamily="2" charset="-122"/>
                <a:cs typeface="+mn-cs"/>
              </a:rPr>
              <a:t> </a:t>
            </a:r>
            <a:r>
              <a:rPr kumimoji="0" lang="en-US" altLang="zh-CN" sz="2540" b="1" i="0" u="none" strike="noStrike" kern="1200" cap="none" spc="0" normalizeH="0" noProof="0" dirty="0">
                <a:ln>
                  <a:noFill/>
                </a:ln>
                <a:effectLst/>
                <a:uLnTx/>
                <a:uFillTx/>
                <a:latin typeface="Calibri" panose="020F0502020204030204"/>
                <a:ea typeface="宋体" panose="02010600030101010101" pitchFamily="2" charset="-122"/>
                <a:cs typeface="+mn-cs"/>
              </a:rPr>
              <a:t>template &lt;</a:t>
            </a:r>
            <a:r>
              <a:rPr kumimoji="0" lang="en-US" altLang="zh-CN" sz="2540" b="1" i="0" u="none" strike="noStrike" kern="1200" cap="none" spc="0" normalizeH="0" noProof="0" dirty="0" err="1">
                <a:ln>
                  <a:noFill/>
                </a:ln>
                <a:effectLst/>
                <a:uLnTx/>
                <a:uFillTx/>
                <a:latin typeface="Calibri" panose="020F0502020204030204"/>
                <a:ea typeface="宋体" panose="02010600030101010101" pitchFamily="2" charset="-122"/>
                <a:cs typeface="+mn-cs"/>
              </a:rPr>
              <a:t>typename</a:t>
            </a:r>
            <a:r>
              <a:rPr kumimoji="0" lang="en-US" altLang="zh-CN" sz="2540" b="1" i="0" u="none" strike="noStrike" kern="1200" cap="none" spc="0" normalizeH="0" noProof="0" dirty="0">
                <a:ln>
                  <a:noFill/>
                </a:ln>
                <a:effectLst/>
                <a:uLnTx/>
                <a:uFillTx/>
                <a:latin typeface="Calibri" panose="020F0502020204030204"/>
                <a:ea typeface="宋体" panose="02010600030101010101" pitchFamily="2" charset="-122"/>
                <a:cs typeface="+mn-cs"/>
              </a:rPr>
              <a:t> T&gt; </a:t>
            </a:r>
            <a:r>
              <a:rPr kumimoji="0" lang="en-US" altLang="zh-CN" sz="2540" b="0" i="0" u="none" strike="noStrike" kern="1200" cap="none" spc="0" normalizeH="0" noProof="0" dirty="0">
                <a:ln>
                  <a:noFill/>
                </a:ln>
                <a:effectLst/>
                <a:uLnTx/>
                <a:uFillTx/>
                <a:latin typeface="Calibri" panose="020F0502020204030204"/>
                <a:ea typeface="宋体" panose="02010600030101010101" pitchFamily="2" charset="-122"/>
                <a:cs typeface="+mn-cs"/>
              </a:rPr>
              <a:t>or  </a:t>
            </a:r>
            <a:r>
              <a:rPr kumimoji="0" lang="en-US" altLang="zh-CN" sz="2540" b="1" i="0" u="none" strike="noStrike" kern="1200" cap="none" spc="0" normalizeH="0" noProof="0" dirty="0">
                <a:ln>
                  <a:noFill/>
                </a:ln>
                <a:effectLst/>
                <a:uLnTx/>
                <a:uFillTx/>
                <a:latin typeface="Calibri" panose="020F0502020204030204"/>
                <a:ea typeface="宋体" panose="02010600030101010101" pitchFamily="2" charset="-122"/>
                <a:cs typeface="+mn-cs"/>
              </a:rPr>
              <a:t>template</a:t>
            </a:r>
            <a:r>
              <a:rPr kumimoji="0" lang="en-US" altLang="zh-CN" sz="2540" b="1" i="0" u="none" strike="noStrike" kern="1200" cap="none" spc="0" normalizeH="0" baseline="0" noProof="0" dirty="0">
                <a:ln>
                  <a:noFill/>
                </a:ln>
                <a:effectLst/>
                <a:uLnTx/>
                <a:uFillTx/>
                <a:latin typeface="Calibri" panose="020F0502020204030204"/>
                <a:ea typeface="宋体" panose="02010600030101010101" pitchFamily="2" charset="-122"/>
                <a:cs typeface="+mn-cs"/>
              </a:rPr>
              <a:t> &lt;class T&gt; </a:t>
            </a:r>
            <a:r>
              <a:rPr kumimoji="0" lang="en-US" altLang="zh-CN" sz="2540" b="0" i="0" u="none" strike="noStrike" kern="1200" cap="none" spc="0" normalizeH="0" baseline="0" noProof="0" dirty="0">
                <a:ln>
                  <a:noFill/>
                </a:ln>
                <a:effectLst/>
                <a:uLnTx/>
                <a:uFillTx/>
                <a:latin typeface="Calibri" panose="020F0502020204030204"/>
                <a:ea typeface="宋体" panose="02010600030101010101" pitchFamily="2" charset="-122"/>
                <a:cs typeface="+mn-cs"/>
              </a:rPr>
              <a:t>before</a:t>
            </a:r>
            <a:r>
              <a:rPr kumimoji="0" lang="en-US" altLang="zh-CN" sz="2540" b="0" i="0" u="none" strike="noStrike" kern="1200" cap="none" spc="0" normalizeH="0" noProof="0" dirty="0">
                <a:ln>
                  <a:noFill/>
                </a:ln>
                <a:effectLst/>
                <a:uLnTx/>
                <a:uFillTx/>
                <a:latin typeface="Calibri" panose="020F0502020204030204"/>
                <a:ea typeface="宋体" panose="02010600030101010101" pitchFamily="2" charset="-122"/>
                <a:cs typeface="+mn-cs"/>
              </a:rPr>
              <a:t> function header</a:t>
            </a:r>
            <a:r>
              <a:rPr kumimoji="0" lang="en-US" altLang="zh-CN" sz="2540" b="0" i="0" u="none" strike="noStrike" kern="1200" cap="none" spc="0" normalizeH="0" baseline="0" noProof="0" dirty="0">
                <a:ln>
                  <a:noFill/>
                </a:ln>
                <a:effectLst/>
                <a:uLnTx/>
                <a:uFillTx/>
                <a:latin typeface="Calibri" panose="020F0502020204030204"/>
                <a:ea typeface="宋体" panose="02010600030101010101" pitchFamily="2" charset="-122"/>
                <a:cs typeface="+mn-cs"/>
              </a:rPr>
              <a:t>.</a:t>
            </a:r>
            <a:endParaRPr kumimoji="0" lang="zh-CN" altLang="en-US" sz="2540" b="0" i="0" u="none" strike="noStrike" kern="1200" cap="none" spc="0" normalizeH="0" baseline="0" noProof="0" dirty="0">
              <a:ln>
                <a:noFill/>
              </a:ln>
              <a:effectLst/>
              <a:uLnTx/>
              <a:uFillTx/>
              <a:latin typeface="Calibri" panose="020F0502020204030204"/>
              <a:ea typeface="宋体" panose="02010600030101010101" pitchFamily="2" charset="-122"/>
              <a:cs typeface="+mn-cs"/>
            </a:endParaRPr>
          </a:p>
        </p:txBody>
      </p:sp>
      <p:sp>
        <p:nvSpPr>
          <p:cNvPr id="9" name="TextBox 4"/>
          <p:cNvSpPr txBox="1"/>
          <p:nvPr/>
        </p:nvSpPr>
        <p:spPr>
          <a:xfrm>
            <a:off x="876388" y="3658428"/>
            <a:ext cx="5941732" cy="497880"/>
          </a:xfrm>
          <a:prstGeom prst="rect">
            <a:avLst/>
          </a:prstGeom>
          <a:noFill/>
        </p:spPr>
        <p:txBody>
          <a:bodyPr wrap="none" lIns="105843" tIns="52921" rIns="105843" bIns="52921"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540" b="0" i="0" u="none" strike="noStrike" kern="1200" cap="none" spc="0" normalizeH="0" baseline="0" noProof="0" dirty="0">
                <a:ln>
                  <a:noFill/>
                </a:ln>
                <a:effectLst/>
                <a:uLnTx/>
                <a:uFillTx/>
                <a:latin typeface="Calibri" panose="020F0502020204030204"/>
                <a:ea typeface="宋体" panose="02010600030101010101" pitchFamily="2" charset="-122"/>
                <a:cs typeface="+mn-cs"/>
              </a:rPr>
              <a:t>Template functions can also</a:t>
            </a:r>
            <a:r>
              <a:rPr kumimoji="0" lang="en-US" altLang="zh-CN" sz="2540" b="0" i="0" u="none" strike="noStrike" kern="1200" cap="none" spc="0" normalizeH="0" noProof="0" dirty="0">
                <a:ln>
                  <a:noFill/>
                </a:ln>
                <a:effectLst/>
                <a:uLnTx/>
                <a:uFillTx/>
                <a:latin typeface="Calibri" panose="020F0502020204030204"/>
                <a:ea typeface="宋体" panose="02010600030101010101" pitchFamily="2" charset="-122"/>
                <a:cs typeface="+mn-cs"/>
              </a:rPr>
              <a:t> be overloaded.</a:t>
            </a:r>
            <a:endParaRPr kumimoji="0" lang="zh-CN" altLang="en-US" sz="2540" b="0" i="0" u="none" strike="noStrike" kern="1200" cap="none" spc="0" normalizeH="0" baseline="0" noProof="0" dirty="0">
              <a:ln>
                <a:noFill/>
              </a:ln>
              <a:effectLst/>
              <a:uLnTx/>
              <a:uFillTx/>
              <a:latin typeface="Calibri" panose="020F0502020204030204"/>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5475</Words>
  <Application>WPS 演示</Application>
  <PresentationFormat>宽屏</PresentationFormat>
  <Paragraphs>197</Paragraphs>
  <Slides>19</Slides>
  <Notes>7</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16</vt:i4>
      </vt:variant>
      <vt:variant>
        <vt:lpstr>幻灯片标题</vt:lpstr>
      </vt:variant>
      <vt:variant>
        <vt:i4>19</vt:i4>
      </vt:variant>
    </vt:vector>
  </HeadingPairs>
  <TitlesOfParts>
    <vt:vector size="50" baseType="lpstr">
      <vt:lpstr>Arial</vt:lpstr>
      <vt:lpstr>宋体</vt:lpstr>
      <vt:lpstr>Wingdings</vt:lpstr>
      <vt:lpstr>Calibri</vt:lpstr>
      <vt:lpstr>Franklin Gothic Demi</vt:lpstr>
      <vt:lpstr>Yu Gothic UI Semibold</vt:lpstr>
      <vt:lpstr>Franklin Gothic Medium</vt:lpstr>
      <vt:lpstr>-apple-system</vt:lpstr>
      <vt:lpstr>Segoe Print</vt:lpstr>
      <vt:lpstr>Wingdings</vt:lpstr>
      <vt:lpstr>Calibri</vt:lpstr>
      <vt:lpstr>等线</vt:lpstr>
      <vt:lpstr>微软雅黑</vt:lpstr>
      <vt:lpstr>Arial Unicode MS</vt:lpstr>
      <vt:lpstr>Office 主题</vt:lpstr>
      <vt:lpstr>Photoshop.Image.13</vt:lpstr>
      <vt:lpstr>Photoshop.Image.13</vt:lpstr>
      <vt:lpstr>Photoshop.Image.13</vt:lpstr>
      <vt:lpstr>Photoshop.Image.13</vt:lpstr>
      <vt:lpstr>Photoshop.Image.13</vt:lpstr>
      <vt:lpstr>Photoshop.Image.13</vt:lpstr>
      <vt:lpstr>Photoshop.Image.13</vt:lpstr>
      <vt:lpstr>Photoshop.Image.13</vt:lpstr>
      <vt:lpstr>Photoshop.Image.13</vt:lpstr>
      <vt:lpstr>Photoshop.Image.13</vt:lpstr>
      <vt:lpstr>Photoshop.Image.13</vt:lpstr>
      <vt:lpstr>Photoshop.Image.13</vt:lpstr>
      <vt:lpstr>Photoshop.Image.13</vt:lpstr>
      <vt:lpstr>Photoshop.Image.13</vt:lpstr>
      <vt:lpstr>Photoshop.Image.13</vt:lpstr>
      <vt:lpstr>Photoshop.Image.13</vt:lpstr>
      <vt:lpstr>C/C++ Program Design</vt:lpstr>
      <vt:lpstr>Functions</vt:lpstr>
      <vt:lpstr> Inline Function</vt:lpstr>
      <vt:lpstr> Function Overloading  in C++</vt:lpstr>
      <vt:lpstr>PowerPoint 演示文稿</vt:lpstr>
      <vt:lpstr>Function Templates</vt:lpstr>
      <vt:lpstr>PowerPoint 演示文稿</vt:lpstr>
      <vt:lpstr>PowerPoint 演示文稿</vt:lpstr>
      <vt:lpstr>PowerPoint 演示文稿</vt:lpstr>
      <vt:lpstr>PowerPoint 演示文稿</vt:lpstr>
      <vt:lpstr>Recursive function</vt:lpstr>
      <vt:lpstr>PowerPoint 演示文稿</vt:lpstr>
      <vt:lpstr>PowerPoint 演示文稿</vt:lpstr>
      <vt:lpstr>Pointers to Functions(Function Pointer)</vt:lpstr>
      <vt:lpstr>PowerPoint 演示文稿</vt:lpstr>
      <vt:lpstr>PowerPoint 演示文稿</vt:lpstr>
      <vt:lpstr>Exercise 1</vt:lpstr>
      <vt:lpstr>Exercise 2</vt:lpstr>
      <vt:lpstr>Exercise 3</vt:lpstr>
    </vt:vector>
  </TitlesOfParts>
  <Company>Southern University of Science and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 Program Design</dc:title>
  <dc:creator>Shiqi Yu</dc:creator>
  <cp:lastModifiedBy>wdx</cp:lastModifiedBy>
  <cp:revision>497</cp:revision>
  <dcterms:created xsi:type="dcterms:W3CDTF">2020-09-05T08:11:00Z</dcterms:created>
  <dcterms:modified xsi:type="dcterms:W3CDTF">2021-10-23T09:32:44Z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739579C7EFA44A4AB4406E6E4EDFE2A4</vt:lpwstr>
  </property>
  <property fmtid="{D5CDD505-2E9C-101B-9397-08002B2CF9AE}" pid="3" name="KSOProductBuildVer">
    <vt:lpwstr>2052-11.1.0.10938</vt:lpwstr>
  </property>
</Properties>
</file>