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9" r:id="rId14"/>
    <p:sldId id="443" r:id="rId15"/>
    <p:sldId id="448" r:id="rId16"/>
    <p:sldId id="444" r:id="rId17"/>
    <p:sldId id="445" r:id="rId18"/>
    <p:sldId id="446" r:id="rId19"/>
    <p:sldId id="450" r:id="rId20"/>
    <p:sldId id="447" r:id="rId21"/>
    <p:sldId id="451" r:id="rId22"/>
    <p:sldId id="45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1" autoAdjust="0"/>
    <p:restoredTop sz="94660"/>
  </p:normalViewPr>
  <p:slideViewPr>
    <p:cSldViewPr snapToGrid="0">
      <p:cViewPr>
        <p:scale>
          <a:sx n="109" d="100"/>
          <a:sy n="109" d="100"/>
        </p:scale>
        <p:origin x="55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1-19T15:24: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2146 1 24575,'-79'1'0,"0"1"0,1-1 0,-2 2 0,-5 2 0,-1 0 0,3 0 0,-16 0 0,2 1 0,2 0 0,3 1 0,1 0 0,8 2 0,-1-1 0,7 4 0,3 12 0,2 3 0,7-5 0,0 1 0,-10 5 0,1 2 0,12-2 0,6 0 0,-14 9 0,29-8 0,-1 1 0,-28 20 0,29-7 0,6 31 0,25 5 0,6-23 0,3 3 0,3 4 0,5 1 0,7 5 0,5-1 0,4 0 0,4-1 0,7-7 0,2-4 0,-4-11 0,2-5 0,35 16 0,-21-32 0,6-4 0,17-2 0,3-2 0,-8 2 0,0-2 0,9-5 0,-4-3 0,12 0 0,3-4 0,6-7 0,-22-3 0,5-2 0,5 2 0,4-1 0,14-5 0,0-1 0,-11 4 0,-5-1 0,-14-1 0,-4-1 0,-11-1 0,-4-1 0,33-16 0,-1-8 0,-1-3 0,-30 15 0,0-1 0,1-2 0,0-1 0,-2 0 0,-3-1 0,25-24 0,-32 4 0,-20 3 0,-5-14 0,-3-10 0,2 3 0,-5 2 0,-1 18 0,-5 3 0,-3-6 0,-3 1 0,-8 0 0,-7 7 0,-9 14 0,-5 7 0,-2 12 0,6 0 0,7 4 0,3 1 0,2-1 0,-4 0 0,-13-5 0,-1-1 0,0 0 0,10 5 0,4 0 0,10 3 0,-4-3 0,7-5 0,4 1 0,-2-9 0,3 9 0,-1-4 0,2 10 0,0-1 0,0 3 0,0-2 0,-2-6 0,2 7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1-19T15:24: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1640 0 24575,'-90'8'0,"0"-1"0,5 1 0,2 1 0,5 1 0,4 1 0,10 1 0,3 1 0,-32 13 0,43-13 0,-4 2 0,-23 4 0,-2 1 0,15-5 0,2 1 0,-11 4 0,4 1 0,-21 10 0,13 10 0,40-16 0,0 11 0,12 2 0,-8 21 0,-5 25 0,8 12 0,11-10 0,12-14 0,13-18 0,31 14 0,17-2 0,-21-28 0,0-2 0,25 13 0,-14-12 0,8-10 0,30 13 0,-36-19 0,1 1 0,10 2 0,3 1 0,4 4 0,4-2 0,9-5 0,3-4 0,-5 1 0,0-4 0,3-6 0,-1-4 0,-10-5 0,-1-2 0,3-2 0,2-2 0,7 0 0,6-1 0,-9 1 0,4 0 0,3 0 0,13 0 0,3 0 0,0 0 0,-1 0 0,-1 1 0,-2-1 0,-12 0 0,-3 1 0,-8-2 0,-5 0 0,-10-4 0,7-11 0,-20-7 0,3-9 0,0-4 0,13-15 0,-4 2 0,-5-3 0,-19 9 0,-22 1 0,-10-7 0,-8-1 0,-26-25 0,7 38 0,-5-1 0,-13-12 0,-4 0 0,1 7 0,-4 3 0,-4-1 0,-2 5 0,6 11 0,-1 3 0,1 2 0,-3 2 0,-7 1 0,-3 3 0,-3 2 0,-2 2 0,-9 0 0,0 2 0,8 4 0,1 1 0,3 1 0,5 2 0,-12 1 0,18 1 0,-7 4 0,-16 0 0,25-2 0,-1 1 0,-22 1 0,25-3 0,47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  <a:endParaRPr lang="en-US" altLang="zh-CN" dirty="0">
              <a:latin typeface="Courier" pitchFamily="2" charset="0"/>
            </a:endParaRP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  <a:endParaRPr lang="en-US" altLang="zh-CN" sz="1800" dirty="0">
              <a:latin typeface="Courier" pitchFamily="2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Constructors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6889" y="1219750"/>
            <a:ext cx="7715190" cy="12638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same name with the class.</a:t>
            </a:r>
            <a:endParaRPr kumimoji="1" lang="en-US" altLang="zh-CN" dirty="0"/>
          </a:p>
          <a:p>
            <a:r>
              <a:rPr kumimoji="1" lang="en-US" altLang="zh-CN" dirty="0"/>
              <a:t>Have no return value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3822" y="1108549"/>
            <a:ext cx="87488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   // ...</a:t>
            </a:r>
            <a:endParaRPr lang="en-GB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 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 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Constructors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00329"/>
          </a:xfrm>
        </p:spPr>
        <p:txBody>
          <a:bodyPr/>
          <a:lstStyle/>
          <a:p>
            <a:r>
              <a:rPr kumimoji="1" lang="en-US" altLang="zh-CN" dirty="0"/>
              <a:t>The members can also be initialized as follows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2322" y="2156302"/>
            <a:ext cx="9267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5178" y="645789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constructor.cpp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Destructors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0595"/>
            <a:ext cx="11053879" cy="1517805"/>
          </a:xfrm>
        </p:spPr>
        <p:txBody>
          <a:bodyPr/>
          <a:lstStyle/>
          <a:p>
            <a:r>
              <a:rPr kumimoji="1" lang="en-US" altLang="zh-CN" dirty="0"/>
              <a:t>The destructor will be invoked when the object is destroyed.</a:t>
            </a:r>
            <a:endParaRPr kumimoji="1" lang="en-US" altLang="zh-CN" dirty="0"/>
          </a:p>
          <a:p>
            <a:r>
              <a:rPr kumimoji="1" lang="en-US" altLang="zh-CN" dirty="0"/>
              <a:t>Be formed from the class name preceded by a tilde (~)</a:t>
            </a:r>
            <a:endParaRPr kumimoji="1" lang="en-US" altLang="zh-CN" dirty="0"/>
          </a:p>
          <a:p>
            <a:r>
              <a:rPr kumimoji="1" lang="en-US" altLang="zh-CN" dirty="0"/>
              <a:t>Have no return value, no parameters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61989" y="2438400"/>
            <a:ext cx="68305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   // ... </a:t>
            </a:r>
            <a:endParaRPr lang="en-GB" altLang="zh-CN" dirty="0">
              <a:solidFill>
                <a:srgbClr val="098658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1024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"Constructor: Person()"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 []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667" y="6457890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destructor.cpp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Destructors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22246"/>
            <a:ext cx="11053879" cy="531785"/>
          </a:xfrm>
        </p:spPr>
        <p:txBody>
          <a:bodyPr/>
          <a:lstStyle/>
          <a:p>
            <a:r>
              <a:rPr kumimoji="1" lang="en-US" altLang="zh-CN" dirty="0"/>
              <a:t>What is the difference between the following two lines?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6479" y="141657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class1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"Tom"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"Bob"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"Amy"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6479" y="36871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class1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 []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class1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667" y="645789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this</a:t>
            </a:r>
            <a:r>
              <a:rPr lang="en-US" altLang="zh-CN" dirty="0"/>
              <a:t> Pointer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is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this</a:t>
            </a:r>
            <a:r>
              <a:rPr kumimoji="1" lang="en-US" altLang="zh-CN" dirty="0"/>
              <a:t> needed?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3041"/>
            <a:ext cx="11053879" cy="501805"/>
          </a:xfrm>
        </p:spPr>
        <p:txBody>
          <a:bodyPr/>
          <a:lstStyle/>
          <a:p>
            <a:r>
              <a:rPr kumimoji="1" lang="en-US" altLang="zh-CN" dirty="0"/>
              <a:t>How does a member function know which </a:t>
            </a:r>
            <a:r>
              <a:rPr lang="en-GB" altLang="zh-CN" dirty="0">
                <a:solidFill>
                  <a:srgbClr val="0000CC"/>
                </a:solidFill>
                <a:latin typeface="Menlo" panose="020B0609030804020204" pitchFamily="49" charset="0"/>
              </a:rPr>
              <a:t>name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61292" y="3117970"/>
            <a:ext cx="262596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urier" pitchFamily="2" charset="0"/>
              </a:rPr>
              <a:t>name: "Yu"</a:t>
            </a:r>
            <a:endParaRPr kumimoji="1" lang="en-US" altLang="zh-CN" sz="2400" dirty="0">
              <a:latin typeface="Courier" pitchFamily="2" charset="0"/>
            </a:endParaRPr>
          </a:p>
          <a:p>
            <a:r>
              <a:rPr kumimoji="1" lang="en-US" altLang="zh-CN" sz="2400" dirty="0">
                <a:latin typeface="Courier" pitchFamily="2" charset="0"/>
              </a:rPr>
              <a:t>born: 2000</a:t>
            </a:r>
            <a:endParaRPr kumimoji="1" lang="en-US" altLang="zh-CN" sz="2400" dirty="0">
              <a:latin typeface="Courier" pitchFamily="2" charset="0"/>
            </a:endParaRPr>
          </a:p>
          <a:p>
            <a:r>
              <a:rPr kumimoji="1" lang="en-US" altLang="zh-CN" sz="2400" dirty="0">
                <a:latin typeface="Courier" pitchFamily="2" charset="0"/>
              </a:rPr>
              <a:t>male: true</a:t>
            </a:r>
            <a:endParaRPr kumimoji="1" lang="zh-CN" altLang="en-US" sz="2400" dirty="0">
              <a:latin typeface="Courier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21294" y="3113147"/>
            <a:ext cx="262596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urier" pitchFamily="2" charset="0"/>
              </a:rPr>
              <a:t>name: "Amy"</a:t>
            </a:r>
            <a:endParaRPr kumimoji="1" lang="en-US" altLang="zh-CN" sz="2400" dirty="0">
              <a:latin typeface="Courier" pitchFamily="2" charset="0"/>
            </a:endParaRPr>
          </a:p>
          <a:p>
            <a:r>
              <a:rPr kumimoji="1" lang="en-US" altLang="zh-CN" sz="2400" dirty="0">
                <a:latin typeface="Courier" pitchFamily="2" charset="0"/>
              </a:rPr>
              <a:t>born: 2001</a:t>
            </a:r>
            <a:endParaRPr kumimoji="1" lang="en-US" altLang="zh-CN" sz="2400" dirty="0">
              <a:latin typeface="Courier" pitchFamily="2" charset="0"/>
            </a:endParaRPr>
          </a:p>
          <a:p>
            <a:r>
              <a:rPr kumimoji="1" lang="en-US" altLang="zh-CN" sz="2400" dirty="0">
                <a:latin typeface="Courier" pitchFamily="2" charset="0"/>
              </a:rPr>
              <a:t>male: false</a:t>
            </a:r>
            <a:endParaRPr kumimoji="1" lang="zh-CN" altLang="en-US" sz="2400" dirty="0">
              <a:latin typeface="Courier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1292" y="4957843"/>
            <a:ext cx="6985971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-GB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1024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1292" y="17848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=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amy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"Amy"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yu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amy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"Amy"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this </a:t>
            </a:r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686028"/>
          </a:xfrm>
        </p:spPr>
        <p:txBody>
          <a:bodyPr/>
          <a:lstStyle/>
          <a:p>
            <a:r>
              <a:rPr kumimoji="1" lang="en-US" altLang="zh-CN" dirty="0"/>
              <a:t>All methods in a function have 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this </a:t>
            </a:r>
            <a:r>
              <a:rPr kumimoji="1" lang="en-US" altLang="zh-CN" dirty="0"/>
              <a:t>pointer.</a:t>
            </a:r>
            <a:endParaRPr kumimoji="1" lang="en-US" altLang="zh-CN" dirty="0"/>
          </a:p>
          <a:p>
            <a:r>
              <a:rPr kumimoji="1" lang="en-US" altLang="zh-CN" dirty="0"/>
              <a:t>It is set to the address of the object that invokes the method.</a:t>
            </a:r>
            <a:endParaRPr kumimoji="1"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376479" y="5570175"/>
            <a:ext cx="428843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76478" y="2665499"/>
            <a:ext cx="428843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6478" y="4098886"/>
            <a:ext cx="428843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11170" y="6457890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this.cpp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static</a:t>
            </a:r>
            <a:r>
              <a:rPr lang="en-US" altLang="zh-CN" dirty="0"/>
              <a:t> Members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lang="en-US" altLang="zh-CN" dirty="0"/>
              <a:t> Variables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Statements for constants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6479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VALUE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p_int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p_int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p_int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func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func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&amp;);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lang="en-US" altLang="zh-CN" dirty="0"/>
              <a:t> Members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7852"/>
            <a:ext cx="11053879" cy="1060732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member variables behavior similar with normal const variables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member functions promise not to modify member variables.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2953" y="215858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BMI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24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// ...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BMI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//can it be modified?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// ...</a:t>
            </a:r>
            <a:endParaRPr lang="en-GB" altLang="zh-CN" dirty="0">
              <a:solidFill>
                <a:srgbClr val="098658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//Can it be modified?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墨迹 4"/>
              <p14:cNvContentPartPr/>
              <p14:nvPr/>
            </p14:nvContentPartPr>
            <p14:xfrm>
              <a:off x="1699135" y="2867919"/>
              <a:ext cx="978120" cy="55764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1699135" y="2867919"/>
                <a:ext cx="978120" cy="557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3657175" y="5090919"/>
              <a:ext cx="1155600" cy="5266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3657175" y="5090919"/>
                <a:ext cx="1155600" cy="526680"/>
              </a:xfrm>
              <a:prstGeom prst="rect"/>
            </p:spPr>
          </p:pic>
        </mc:Fallback>
      </mc:AlternateContent>
      <p:sp>
        <p:nvSpPr>
          <p:cNvPr id="8" name="矩形 7"/>
          <p:cNvSpPr/>
          <p:nvPr/>
        </p:nvSpPr>
        <p:spPr>
          <a:xfrm>
            <a:off x="2087515" y="6478276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Classes and Objects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static</a:t>
            </a:r>
            <a:r>
              <a:rPr kumimoji="1" lang="en-US" altLang="zh-CN" dirty="0"/>
              <a:t> members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7852"/>
            <a:ext cx="11053879" cy="64430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static</a:t>
            </a:r>
            <a:r>
              <a:rPr kumimoji="1" lang="en-US" altLang="zh-CN" dirty="0"/>
              <a:t> members are</a:t>
            </a:r>
            <a:r>
              <a:rPr lang="en-GB" altLang="zh-CN" dirty="0"/>
              <a:t> not bound to class instances.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550189"/>
            <a:ext cx="864919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static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student_total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declaration only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student_total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student_total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--;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static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getTotal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student_total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definition it here</a:t>
            </a:r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student_total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6479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static.cpp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13089" y="1654799"/>
            <a:ext cx="1564187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urier" pitchFamily="2" charset="0"/>
              </a:rPr>
              <a:t>name: "Yu"</a:t>
            </a:r>
            <a:endParaRPr kumimoji="1" lang="en-US" altLang="zh-CN" sz="1600" dirty="0">
              <a:latin typeface="Courier" pitchFamily="2" charset="0"/>
            </a:endParaRPr>
          </a:p>
          <a:p>
            <a:r>
              <a:rPr kumimoji="1" lang="en-US" altLang="zh-CN" sz="1600" dirty="0">
                <a:latin typeface="Courier" pitchFamily="2" charset="0"/>
              </a:rPr>
              <a:t>born: 2000</a:t>
            </a:r>
            <a:endParaRPr kumimoji="1" lang="en-US" altLang="zh-CN" sz="1600" dirty="0">
              <a:latin typeface="Courier" pitchFamily="2" charset="0"/>
            </a:endParaRPr>
          </a:p>
          <a:p>
            <a:r>
              <a:rPr kumimoji="1" lang="en-US" altLang="zh-CN" sz="1600" dirty="0">
                <a:latin typeface="Courier" pitchFamily="2" charset="0"/>
              </a:rPr>
              <a:t>male: true</a:t>
            </a:r>
            <a:endParaRPr kumimoji="1" lang="zh-CN" altLang="en-US" sz="1600" dirty="0">
              <a:latin typeface="Courier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27334" y="1650270"/>
            <a:ext cx="1564186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urier" pitchFamily="2" charset="0"/>
              </a:rPr>
              <a:t>name: "Amy"</a:t>
            </a:r>
            <a:endParaRPr kumimoji="1" lang="en-US" altLang="zh-CN" sz="1600" dirty="0">
              <a:latin typeface="Courier" pitchFamily="2" charset="0"/>
            </a:endParaRPr>
          </a:p>
          <a:p>
            <a:r>
              <a:rPr kumimoji="1" lang="en-US" altLang="zh-CN" sz="1600" dirty="0">
                <a:latin typeface="Courier" pitchFamily="2" charset="0"/>
              </a:rPr>
              <a:t>born: 2001</a:t>
            </a:r>
            <a:endParaRPr kumimoji="1" lang="en-US" altLang="zh-CN" sz="1600" dirty="0">
              <a:latin typeface="Courier" pitchFamily="2" charset="0"/>
            </a:endParaRPr>
          </a:p>
          <a:p>
            <a:r>
              <a:rPr kumimoji="1" lang="en-US" altLang="zh-CN" sz="1600" dirty="0">
                <a:latin typeface="Courier" pitchFamily="2" charset="0"/>
              </a:rPr>
              <a:t>male: false</a:t>
            </a:r>
            <a:endParaRPr kumimoji="1" lang="zh-CN" altLang="en-US" sz="1600" dirty="0">
              <a:latin typeface="Courier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13089" y="1106332"/>
            <a:ext cx="322849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student_total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:  0</a:t>
            </a:r>
            <a:endParaRPr kumimoji="1" lang="en-US" altLang="zh-CN" dirty="0">
              <a:latin typeface="Courier" pitchFamily="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13090" y="2620040"/>
            <a:ext cx="1564186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urier" pitchFamily="2" charset="0"/>
              </a:rPr>
              <a:t>name: ”Tom"</a:t>
            </a:r>
            <a:endParaRPr kumimoji="1" lang="en-US" altLang="zh-CN" sz="1600" dirty="0">
              <a:latin typeface="Courier" pitchFamily="2" charset="0"/>
            </a:endParaRPr>
          </a:p>
          <a:p>
            <a:r>
              <a:rPr kumimoji="1" lang="en-US" altLang="zh-CN" sz="1600" dirty="0">
                <a:latin typeface="Courier" pitchFamily="2" charset="0"/>
              </a:rPr>
              <a:t>born: 2001</a:t>
            </a:r>
            <a:endParaRPr kumimoji="1" lang="en-US" altLang="zh-CN" sz="1600" dirty="0">
              <a:latin typeface="Courier" pitchFamily="2" charset="0"/>
            </a:endParaRPr>
          </a:p>
          <a:p>
            <a:r>
              <a:rPr kumimoji="1" lang="en-US" altLang="zh-CN" sz="1600" dirty="0">
                <a:latin typeface="Courier" pitchFamily="2" charset="0"/>
              </a:rPr>
              <a:t>male: true</a:t>
            </a:r>
            <a:endParaRPr kumimoji="1" lang="zh-CN" altLang="en-US" sz="1600" dirty="0">
              <a:latin typeface="Courier" pitchFamily="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47363" y="1113461"/>
            <a:ext cx="3241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29672" y="1104981"/>
            <a:ext cx="3241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47363" y="1112110"/>
            <a:ext cx="3241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3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7761"/>
            <a:ext cx="11053879" cy="1405695"/>
          </a:xfrm>
        </p:spPr>
        <p:txBody>
          <a:bodyPr/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in </a:t>
            </a:r>
            <a:r>
              <a:rPr kumimoji="1" lang="en-US" altLang="zh-CN" b="1" dirty="0">
                <a:solidFill>
                  <a:srgbClr val="FF0000"/>
                </a:solidFill>
              </a:rPr>
              <a:t>C</a:t>
            </a:r>
            <a:r>
              <a:rPr kumimoji="1" lang="en-US" altLang="zh-CN" dirty="0"/>
              <a:t> is a type consisting of a sequence of data members.</a:t>
            </a:r>
            <a:endParaRPr kumimoji="1" lang="en-US" altLang="zh-CN" dirty="0"/>
          </a:p>
          <a:p>
            <a:r>
              <a:rPr kumimoji="1" lang="en-US" altLang="zh-CN" dirty="0"/>
              <a:t>Some functions/statements are needed to operate the data members of an object of 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type.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26402" y="2432503"/>
            <a:ext cx="56092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-GB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strcpy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30536" y="2197512"/>
          <a:ext cx="2101682" cy="4660488"/>
        </p:xfrm>
        <a:graphic>
          <a:graphicData uri="http://schemas.openxmlformats.org/drawingml/2006/table">
            <a:tbl>
              <a:tblPr/>
              <a:tblGrid>
                <a:gridCol w="899244"/>
                <a:gridCol w="692522"/>
                <a:gridCol w="509916"/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910191"/>
          </a:xfrm>
        </p:spPr>
        <p:txBody>
          <a:bodyPr/>
          <a:lstStyle/>
          <a:p>
            <a:r>
              <a:rPr kumimoji="1" lang="en-US" altLang="zh-CN" dirty="0"/>
              <a:t>You should be very careful to manipulated the data members in 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 </a:t>
            </a:r>
            <a:r>
              <a:rPr kumimoji="1" lang="en-US" altLang="zh-CN" dirty="0"/>
              <a:t>object.</a:t>
            </a:r>
            <a:endParaRPr kumimoji="1" lang="en-US" altLang="zh-CN" dirty="0"/>
          </a:p>
          <a:p>
            <a:r>
              <a:rPr kumimoji="1" lang="en-US" altLang="zh-CN" dirty="0"/>
              <a:t>Can we improve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to a better one?</a:t>
            </a:r>
            <a:endParaRPr kumimoji="1" lang="en-US" altLang="zh-CN" dirty="0"/>
          </a:p>
          <a:p>
            <a:r>
              <a:rPr kumimoji="1" lang="en-US" altLang="zh-CN" dirty="0"/>
              <a:t>Yes, it is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class</a:t>
            </a:r>
            <a:r>
              <a:rPr kumimoji="1" lang="en-US" altLang="zh-CN" dirty="0"/>
              <a:t>! We can put some member functions in it.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47820" y="3457136"/>
            <a:ext cx="5856365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 ...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08400" y="3831830"/>
            <a:ext cx="345175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-GB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 rot="1406566">
            <a:off x="6972579" y="2305344"/>
            <a:ext cx="4378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Safer solution!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 rot="2241308">
            <a:off x="7680891" y="2801461"/>
            <a:ext cx="560417" cy="98064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6678" y="3134398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firstclass.cpp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Access Specifiers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910191"/>
          </a:xfrm>
        </p:spPr>
        <p:txBody>
          <a:bodyPr/>
          <a:lstStyle/>
          <a:p>
            <a:r>
              <a:rPr kumimoji="1" lang="en-US" altLang="zh-CN" dirty="0"/>
              <a:t>You can protect data members by access specifier </a:t>
            </a:r>
            <a:r>
              <a:rPr lang="en-GB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private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Then data member can only be accessed by well designed member functions.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4247" y="2921929"/>
            <a:ext cx="5856365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-GB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...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25088" y="2759923"/>
            <a:ext cx="345175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-GB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63005" y="-426960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zh-CN" altLang="en-US" sz="1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 rot="2241308">
            <a:off x="8049504" y="880206"/>
            <a:ext cx="520367" cy="2057674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4696" y="2640871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access-</a:t>
            </a:r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attribute.cpp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Member Functions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1436"/>
            <a:ext cx="11053879" cy="617327"/>
          </a:xfrm>
        </p:spPr>
        <p:txBody>
          <a:bodyPr/>
          <a:lstStyle/>
          <a:p>
            <a:r>
              <a:rPr kumimoji="1" lang="en-US" altLang="zh-CN" dirty="0"/>
              <a:t>A member function can be defined inside or outside class.</a:t>
            </a:r>
            <a:endParaRPr kumimoji="1"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822628"/>
            <a:ext cx="5895859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    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setGender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printInfo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24366" y="1348175"/>
            <a:ext cx="8667634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inline 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setGender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printInfo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"Name: 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"Born in 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"Gender: 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"Male"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"Female"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7962" y="1267153"/>
            <a:ext cx="23439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inline function</a:t>
            </a:r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 rot="21129842">
            <a:off x="1231299" y="1719010"/>
            <a:ext cx="252739" cy="2077858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 rot="505454">
            <a:off x="1902705" y="1693452"/>
            <a:ext cx="174326" cy="3221826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下箭头 13"/>
          <p:cNvSpPr/>
          <p:nvPr/>
        </p:nvSpPr>
        <p:spPr>
          <a:xfrm rot="16200000">
            <a:off x="3086288" y="1066883"/>
            <a:ext cx="198570" cy="947400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File Structures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499" y="900674"/>
            <a:ext cx="11053879" cy="644680"/>
          </a:xfrm>
        </p:spPr>
        <p:txBody>
          <a:bodyPr/>
          <a:lstStyle/>
          <a:p>
            <a:r>
              <a:rPr kumimoji="1" lang="en-US" altLang="zh-CN" dirty="0"/>
              <a:t>The source code can be placed into multiple files 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822628"/>
            <a:ext cx="5895859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    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setGender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printInfo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4366" y="1348175"/>
            <a:ext cx="8667634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setGender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printInfo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"Name: 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"Born in 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"Gender: 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"Male"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"Female"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375126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student.hpp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92289" y="1348175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student.cpp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altLang="zh-CN" dirty="0"/>
              <a:t>Constructors and Destructors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Constructors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Different from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in C, a constructor will be invoked when creating an object of 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class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in C: allocate memory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class</a:t>
            </a:r>
            <a:r>
              <a:rPr kumimoji="1" lang="en-US" altLang="zh-CN" dirty="0"/>
              <a:t> in C++: allocate memory &amp; invoke a constructor</a:t>
            </a:r>
            <a:endParaRPr kumimoji="1" lang="en-US" altLang="zh-CN" dirty="0"/>
          </a:p>
          <a:p>
            <a:r>
              <a:rPr kumimoji="1" lang="en-US" altLang="zh-CN" dirty="0"/>
              <a:t>But ... No constructor is defined explicitly in previous examples.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compiler will generate one with empty body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5535</Words>
  <Application>WPS Presentation</Application>
  <PresentationFormat>宽屏</PresentationFormat>
  <Paragraphs>459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SimSun</vt:lpstr>
      <vt:lpstr>Wingdings</vt:lpstr>
      <vt:lpstr>Calibri</vt:lpstr>
      <vt:lpstr>Trebuchet MS</vt:lpstr>
      <vt:lpstr>Franklin Gothic Demi</vt:lpstr>
      <vt:lpstr>Franklin Gothic Medium</vt:lpstr>
      <vt:lpstr>KaiTi</vt:lpstr>
      <vt:lpstr>Courier</vt:lpstr>
      <vt:lpstr>Menlo</vt:lpstr>
      <vt:lpstr>Bitstream Vera Sans Mono</vt:lpstr>
      <vt:lpstr>等线</vt:lpstr>
      <vt:lpstr>Droid Sans Fallback</vt:lpstr>
      <vt:lpstr>Microsoft YaHei</vt:lpstr>
      <vt:lpstr>Arial Unicode MS</vt:lpstr>
      <vt:lpstr>SimSun</vt:lpstr>
      <vt:lpstr>Noto Serif CJK JP SemiBold</vt:lpstr>
      <vt:lpstr>Office 主题</vt:lpstr>
      <vt:lpstr>C/C++ Program Design</vt:lpstr>
      <vt:lpstr>Classes and Objects</vt:lpstr>
      <vt:lpstr>Structures</vt:lpstr>
      <vt:lpstr>Classes</vt:lpstr>
      <vt:lpstr>Access Specifiers</vt:lpstr>
      <vt:lpstr>Member Functions</vt:lpstr>
      <vt:lpstr>File Structures</vt:lpstr>
      <vt:lpstr>Constructors and Destructors</vt:lpstr>
      <vt:lpstr>Constructors</vt:lpstr>
      <vt:lpstr>Constructors</vt:lpstr>
      <vt:lpstr>Constructors</vt:lpstr>
      <vt:lpstr>Destructors</vt:lpstr>
      <vt:lpstr>Destructors</vt:lpstr>
      <vt:lpstr>this Pointer</vt:lpstr>
      <vt:lpstr>Why is this needed?</vt:lpstr>
      <vt:lpstr>this Pointer</vt:lpstr>
      <vt:lpstr>const and static Members</vt:lpstr>
      <vt:lpstr>const Variables</vt:lpstr>
      <vt:lpstr>const Members</vt:lpstr>
      <vt:lpstr>static members</vt:lpstr>
    </vt:vector>
  </TitlesOfParts>
  <Company>Southern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shaun</cp:lastModifiedBy>
  <cp:revision>1263</cp:revision>
  <dcterms:created xsi:type="dcterms:W3CDTF">2022-01-19T07:24:54Z</dcterms:created>
  <dcterms:modified xsi:type="dcterms:W3CDTF">2022-01-19T07:24:54Z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