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477" r:id="rId4"/>
    <p:sldId id="443" r:id="rId5"/>
    <p:sldId id="431" r:id="rId6"/>
    <p:sldId id="1076" r:id="rId8"/>
    <p:sldId id="1079" r:id="rId9"/>
    <p:sldId id="1080" r:id="rId10"/>
    <p:sldId id="1081" r:id="rId11"/>
    <p:sldId id="1082" r:id="rId12"/>
    <p:sldId id="439" r:id="rId13"/>
    <p:sldId id="1077" r:id="rId14"/>
    <p:sldId id="414" r:id="rId15"/>
    <p:sldId id="436" r:id="rId16"/>
    <p:sldId id="440" r:id="rId17"/>
    <p:sldId id="441" r:id="rId18"/>
    <p:sldId id="1083" r:id="rId19"/>
    <p:sldId id="1084" r:id="rId20"/>
    <p:sldId id="1078" r:id="rId21"/>
    <p:sldId id="442" r:id="rId22"/>
    <p:sldId id="1085" r:id="rId23"/>
    <p:sldId id="447" r:id="rId24"/>
    <p:sldId id="1065" r:id="rId25"/>
    <p:sldId id="107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91" d="100"/>
          <a:sy n="91" d="100"/>
        </p:scale>
        <p:origin x="9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10, operator overloading and friend function</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p:nvPr/>
        </p:nvSpPr>
        <p:spPr bwMode="auto">
          <a:xfrm>
            <a:off x="1504427" y="1193121"/>
            <a:ext cx="5327298" cy="554282"/>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altLang="zh-CN" sz="2540" dirty="0">
                <a:solidFill>
                  <a:prstClr val="black"/>
                </a:solidFill>
              </a:rPr>
              <a:t>Case 1:    </a:t>
            </a:r>
            <a:r>
              <a:rPr lang="en-US" altLang="zh-CN" sz="2540" dirty="0" err="1">
                <a:solidFill>
                  <a:prstClr val="black"/>
                </a:solidFill>
              </a:rPr>
              <a:t>oneThird</a:t>
            </a:r>
            <a:r>
              <a:rPr lang="en-US" altLang="zh-CN" sz="2540" dirty="0">
                <a:solidFill>
                  <a:prstClr val="black"/>
                </a:solidFill>
              </a:rPr>
              <a:t> * </a:t>
            </a:r>
            <a:r>
              <a:rPr lang="en-US" altLang="zh-CN" sz="2540" b="1" dirty="0">
                <a:solidFill>
                  <a:prstClr val="black"/>
                </a:solidFill>
              </a:rPr>
              <a:t>2 </a:t>
            </a:r>
            <a:r>
              <a:rPr lang="en-US" altLang="zh-CN" sz="2540" dirty="0">
                <a:solidFill>
                  <a:prstClr val="black"/>
                </a:solidFill>
              </a:rPr>
              <a:t> </a:t>
            </a:r>
            <a:endParaRPr lang="en-US" altLang="zh-CN" sz="2540" dirty="0">
              <a:solidFill>
                <a:prstClr val="black"/>
              </a:solidFill>
            </a:endParaRPr>
          </a:p>
          <a:p>
            <a:pPr marL="128905" lvl="1" indent="0">
              <a:spcBef>
                <a:spcPts val="1415"/>
              </a:spcBef>
              <a:buClr>
                <a:srgbClr val="2DA2BF"/>
              </a:buClr>
              <a:buSzPct val="68000"/>
              <a:buNone/>
            </a:pPr>
            <a:r>
              <a:rPr lang="en-US" altLang="zh-CN" sz="2540" dirty="0">
                <a:solidFill>
                  <a:prstClr val="black"/>
                </a:solidFill>
              </a:rPr>
              <a:t>Case 2:    </a:t>
            </a:r>
            <a:r>
              <a:rPr lang="en-US" altLang="zh-CN" sz="2540" b="1" dirty="0">
                <a:solidFill>
                  <a:prstClr val="black"/>
                </a:solidFill>
              </a:rPr>
              <a:t>2</a:t>
            </a:r>
            <a:r>
              <a:rPr lang="en-US" altLang="zh-CN" sz="2540" dirty="0">
                <a:solidFill>
                  <a:prstClr val="black"/>
                </a:solidFill>
              </a:rPr>
              <a:t> * </a:t>
            </a:r>
            <a:r>
              <a:rPr lang="en-US" altLang="zh-CN" sz="2540" dirty="0" err="1">
                <a:solidFill>
                  <a:prstClr val="black"/>
                </a:solidFill>
              </a:rPr>
              <a:t>oneThird</a:t>
            </a:r>
            <a:endParaRPr lang="en-US" sz="2540" dirty="0">
              <a:solidFill>
                <a:prstClr val="black"/>
              </a:solidFill>
            </a:endParaRPr>
          </a:p>
        </p:txBody>
      </p:sp>
      <p:sp>
        <p:nvSpPr>
          <p:cNvPr id="8" name="Content Placeholder 2"/>
          <p:cNvSpPr txBox="1"/>
          <p:nvPr/>
        </p:nvSpPr>
        <p:spPr bwMode="auto">
          <a:xfrm>
            <a:off x="593649" y="2631338"/>
            <a:ext cx="11281594" cy="1011743"/>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sz="2540" dirty="0">
                <a:solidFill>
                  <a:prstClr val="black"/>
                </a:solidFill>
              </a:rPr>
              <a:t>For the second case, r</a:t>
            </a:r>
            <a:r>
              <a:rPr lang="en-US" altLang="zh-CN" sz="2540" dirty="0">
                <a:solidFill>
                  <a:prstClr val="black"/>
                </a:solidFill>
              </a:rPr>
              <a:t>emember, </a:t>
            </a:r>
            <a:r>
              <a:rPr lang="en-US" altLang="zh-CN" sz="2540" b="1" dirty="0">
                <a:solidFill>
                  <a:prstClr val="black"/>
                </a:solidFill>
              </a:rPr>
              <a:t>the left operand is the invoking object</a:t>
            </a:r>
            <a:r>
              <a:rPr lang="en-US" altLang="zh-CN" sz="2540" dirty="0">
                <a:solidFill>
                  <a:prstClr val="black"/>
                </a:solidFill>
              </a:rPr>
              <a:t>, but number </a:t>
            </a:r>
            <a:r>
              <a:rPr lang="en-US" altLang="zh-CN" sz="2540" b="1" dirty="0">
                <a:solidFill>
                  <a:prstClr val="black"/>
                </a:solidFill>
              </a:rPr>
              <a:t>2</a:t>
            </a:r>
            <a:r>
              <a:rPr lang="en-US" altLang="zh-CN" sz="2540" dirty="0">
                <a:solidFill>
                  <a:prstClr val="black"/>
                </a:solidFill>
              </a:rPr>
              <a:t> is not an object. So the compiler cannot replace the expression with a member function call.</a:t>
            </a:r>
            <a:endParaRPr lang="en-US" sz="2540" dirty="0">
              <a:solidFill>
                <a:prstClr val="black"/>
              </a:solidFill>
            </a:endParaRPr>
          </a:p>
          <a:p>
            <a:pPr marL="128905" lvl="1" indent="0">
              <a:spcBef>
                <a:spcPts val="1415"/>
              </a:spcBef>
              <a:buClr>
                <a:srgbClr val="2DA2BF"/>
              </a:buClr>
              <a:buSzPct val="68000"/>
              <a:buNone/>
            </a:pPr>
            <a:r>
              <a:rPr lang="en-US" sz="2540" dirty="0">
                <a:solidFill>
                  <a:prstClr val="black"/>
                </a:solidFill>
              </a:rPr>
              <a:t>  </a:t>
            </a:r>
            <a:endParaRPr lang="en-US" sz="2540" dirty="0">
              <a:solidFill>
                <a:prstClr val="black"/>
              </a:solidFill>
            </a:endParaRPr>
          </a:p>
        </p:txBody>
      </p:sp>
      <p:sp>
        <p:nvSpPr>
          <p:cNvPr id="9" name="Content Placeholder 2"/>
          <p:cNvSpPr txBox="1"/>
          <p:nvPr/>
        </p:nvSpPr>
        <p:spPr bwMode="auto">
          <a:xfrm>
            <a:off x="593649" y="4285274"/>
            <a:ext cx="11281594" cy="1011743"/>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sz="2540" dirty="0">
                <a:solidFill>
                  <a:prstClr val="black"/>
                </a:solidFill>
              </a:rPr>
              <a:t> </a:t>
            </a:r>
            <a:r>
              <a:rPr lang="en-US" altLang="zh-CN" sz="2540" dirty="0">
                <a:solidFill>
                  <a:prstClr val="black"/>
                </a:solidFill>
              </a:rPr>
              <a:t>We can use </a:t>
            </a:r>
            <a:r>
              <a:rPr lang="en-US" altLang="zh-CN" sz="2540" b="1" dirty="0">
                <a:solidFill>
                  <a:prstClr val="black"/>
                </a:solidFill>
              </a:rPr>
              <a:t>friend function </a:t>
            </a:r>
            <a:r>
              <a:rPr lang="en-US" altLang="zh-CN" sz="2540" dirty="0">
                <a:solidFill>
                  <a:prstClr val="black"/>
                </a:solidFill>
              </a:rPr>
              <a:t>to solve this problem.</a:t>
            </a:r>
            <a:endParaRPr lang="en-US" sz="2540" dirty="0">
              <a:solidFill>
                <a:prstClr val="black"/>
              </a:solidFill>
            </a:endParaRPr>
          </a:p>
          <a:p>
            <a:pPr marL="128905" lvl="1" indent="0">
              <a:spcBef>
                <a:spcPts val="1415"/>
              </a:spcBef>
              <a:buClr>
                <a:srgbClr val="2DA2BF"/>
              </a:buClr>
              <a:buSzPct val="68000"/>
              <a:buNone/>
            </a:pPr>
            <a:r>
              <a:rPr lang="en-US" sz="2540" dirty="0">
                <a:solidFill>
                  <a:prstClr val="black"/>
                </a:solidFill>
              </a:rPr>
              <a:t>  </a:t>
            </a:r>
            <a:endParaRPr lang="en-US" sz="254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3915" y="299363"/>
            <a:ext cx="5578886" cy="1010983"/>
          </a:xfrm>
        </p:spPr>
        <p:txBody>
          <a:bodyPr>
            <a:noAutofit/>
          </a:bodyPr>
          <a:lstStyle/>
          <a:p>
            <a:r>
              <a:rPr lang="en-US" altLang="zh-CN" sz="4000" dirty="0"/>
              <a:t>Friend function</a:t>
            </a:r>
            <a:endParaRPr lang="en-US" altLang="zh-CN" sz="4000" dirty="0"/>
          </a:p>
        </p:txBody>
      </p:sp>
      <p:sp>
        <p:nvSpPr>
          <p:cNvPr id="2" name="TextBox 1"/>
          <p:cNvSpPr txBox="1"/>
          <p:nvPr/>
        </p:nvSpPr>
        <p:spPr>
          <a:xfrm>
            <a:off x="664522" y="1609710"/>
            <a:ext cx="11157285" cy="874342"/>
          </a:xfrm>
          <a:prstGeom prst="rect">
            <a:avLst/>
          </a:prstGeom>
          <a:noFill/>
        </p:spPr>
        <p:txBody>
          <a:bodyPr wrap="square" rtlCol="0">
            <a:spAutoFit/>
          </a:bodyPr>
          <a:lstStyle/>
          <a:p>
            <a:r>
              <a:rPr lang="en-US" altLang="zh-CN" sz="2540" dirty="0"/>
              <a:t>If a function is defined as a </a:t>
            </a:r>
            <a:r>
              <a:rPr lang="en-US" altLang="zh-CN" sz="2540" b="1" dirty="0"/>
              <a:t>friend function </a:t>
            </a:r>
            <a:r>
              <a:rPr lang="en-US" altLang="zh-CN" sz="2540" dirty="0"/>
              <a:t>of a class, that function can access all the </a:t>
            </a:r>
            <a:r>
              <a:rPr lang="en-US" altLang="zh-CN" sz="2540" b="1" dirty="0"/>
              <a:t>private</a:t>
            </a:r>
            <a:r>
              <a:rPr lang="en-US" altLang="zh-CN" sz="2540" dirty="0"/>
              <a:t> and </a:t>
            </a:r>
            <a:r>
              <a:rPr lang="en-US" altLang="zh-CN" sz="2540" b="1" dirty="0"/>
              <a:t>protected</a:t>
            </a:r>
            <a:r>
              <a:rPr lang="en-US" altLang="zh-CN" sz="2540" dirty="0"/>
              <a:t> data.</a:t>
            </a:r>
            <a:endParaRPr lang="zh-CN" altLang="en-US" sz="2540" dirty="0"/>
          </a:p>
        </p:txBody>
      </p:sp>
      <p:sp>
        <p:nvSpPr>
          <p:cNvPr id="5" name="TextBox 4"/>
          <p:cNvSpPr txBox="1"/>
          <p:nvPr/>
        </p:nvSpPr>
        <p:spPr>
          <a:xfrm>
            <a:off x="618998" y="3082779"/>
            <a:ext cx="11157285" cy="483337"/>
          </a:xfrm>
          <a:prstGeom prst="rect">
            <a:avLst/>
          </a:prstGeom>
          <a:noFill/>
        </p:spPr>
        <p:txBody>
          <a:bodyPr wrap="none" rtlCol="0">
            <a:spAutoFit/>
          </a:bodyPr>
          <a:lstStyle/>
          <a:p>
            <a:r>
              <a:rPr lang="en-US" altLang="zh-CN" sz="2540" dirty="0"/>
              <a:t>By using the keyword </a:t>
            </a:r>
            <a:r>
              <a:rPr lang="en-US" altLang="zh-CN" sz="2540" b="1" dirty="0">
                <a:solidFill>
                  <a:srgbClr val="00B0F0"/>
                </a:solidFill>
              </a:rPr>
              <a:t>friend</a:t>
            </a:r>
            <a:r>
              <a:rPr lang="en-US" altLang="zh-CN" sz="2540" dirty="0"/>
              <a:t> compiler knows the given function is a friend function.</a:t>
            </a:r>
            <a:endParaRPr lang="zh-CN" altLang="en-US" sz="2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6685" y="226761"/>
            <a:ext cx="4623319" cy="653518"/>
          </a:xfrm>
        </p:spPr>
        <p:txBody>
          <a:bodyPr>
            <a:noAutofit/>
          </a:bodyPr>
          <a:lstStyle/>
          <a:p>
            <a:pPr marL="128905" lvl="1" indent="0">
              <a:spcBef>
                <a:spcPts val="1415"/>
              </a:spcBef>
              <a:buSzPct val="68000"/>
              <a:buNone/>
            </a:pPr>
            <a:r>
              <a:rPr lang="en-US" dirty="0"/>
              <a:t> Friend Function in C++</a:t>
            </a:r>
            <a:endParaRPr lang="zh-CN" altLang="zh-CN" dirty="0"/>
          </a:p>
          <a:p>
            <a:pPr marL="128905" lvl="1" indent="0">
              <a:spcBef>
                <a:spcPts val="1415"/>
              </a:spcBef>
              <a:buSzPct val="68000"/>
              <a:buNone/>
            </a:pPr>
            <a:endParaRPr lang="en-US" dirty="0"/>
          </a:p>
          <a:p>
            <a:pPr marL="128905" lvl="1" indent="0">
              <a:spcBef>
                <a:spcPts val="1415"/>
              </a:spcBef>
              <a:buSzPct val="68000"/>
              <a:buNone/>
            </a:pPr>
            <a:r>
              <a:rPr lang="en-US" dirty="0"/>
              <a:t>  </a:t>
            </a:r>
            <a:endParaRPr 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0756" y="1141687"/>
            <a:ext cx="6154490" cy="3921108"/>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739642" y="2187315"/>
            <a:ext cx="5965499" cy="977705"/>
            <a:chOff x="1243283" y="2410098"/>
            <a:chExt cx="6573097" cy="1077287"/>
          </a:xfrm>
        </p:grpSpPr>
        <p:sp>
          <p:nvSpPr>
            <p:cNvPr id="2" name="椭圆 1"/>
            <p:cNvSpPr/>
            <p:nvPr/>
          </p:nvSpPr>
          <p:spPr>
            <a:xfrm>
              <a:off x="1243283" y="2410098"/>
              <a:ext cx="936104" cy="432048"/>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6" name="直接箭头连接符 5"/>
            <p:cNvCxnSpPr>
              <a:endCxn id="2" idx="5"/>
            </p:cNvCxnSpPr>
            <p:nvPr/>
          </p:nvCxnSpPr>
          <p:spPr>
            <a:xfrm flipH="1" flipV="1">
              <a:off x="2042298" y="2778874"/>
              <a:ext cx="387619" cy="2792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5900" y="2770138"/>
              <a:ext cx="5530480" cy="717247"/>
            </a:xfrm>
            <a:prstGeom prst="rect">
              <a:avLst/>
            </a:prstGeom>
            <a:noFill/>
          </p:spPr>
          <p:txBody>
            <a:bodyPr wrap="none" rtlCol="0">
              <a:spAutoFit/>
            </a:bodyPr>
            <a:lstStyle/>
            <a:p>
              <a:r>
                <a:rPr lang="en-US" altLang="zh-CN" sz="1815" dirty="0"/>
                <a:t>The friend function is preceded by keyword </a:t>
              </a:r>
              <a:r>
                <a:rPr lang="en-US" altLang="zh-CN" sz="1815" b="1" dirty="0">
                  <a:solidFill>
                    <a:srgbClr val="FF0000"/>
                  </a:solidFill>
                </a:rPr>
                <a:t>friend,</a:t>
              </a:r>
              <a:r>
                <a:rPr lang="en-US" altLang="zh-CN" sz="1815" b="1" dirty="0">
                  <a:solidFill>
                    <a:srgbClr val="00B0F0"/>
                  </a:solidFill>
                </a:rPr>
                <a:t> </a:t>
              </a:r>
              <a:endParaRPr lang="en-US" altLang="zh-CN" sz="1815" b="1" dirty="0">
                <a:solidFill>
                  <a:srgbClr val="00B0F0"/>
                </a:solidFill>
              </a:endParaRPr>
            </a:p>
            <a:p>
              <a:r>
                <a:rPr lang="en-US" altLang="zh-CN" sz="1815" dirty="0"/>
                <a:t>and is declared in the class</a:t>
              </a:r>
              <a:endParaRPr lang="zh-CN" altLang="en-US" sz="1815" dirty="0"/>
            </a:p>
          </p:txBody>
        </p:sp>
      </p:grpSp>
      <p:grpSp>
        <p:nvGrpSpPr>
          <p:cNvPr id="12" name="组合 11"/>
          <p:cNvGrpSpPr/>
          <p:nvPr/>
        </p:nvGrpSpPr>
        <p:grpSpPr>
          <a:xfrm>
            <a:off x="1189526" y="4660682"/>
            <a:ext cx="10013484" cy="1905204"/>
            <a:chOff x="1200169" y="5135382"/>
            <a:chExt cx="11033376" cy="2099252"/>
          </a:xfrm>
        </p:grpSpPr>
        <p:sp>
          <p:nvSpPr>
            <p:cNvPr id="4" name="Content Placeholder 2"/>
            <p:cNvSpPr txBox="1"/>
            <p:nvPr/>
          </p:nvSpPr>
          <p:spPr bwMode="auto">
            <a:xfrm>
              <a:off x="1200169" y="5794474"/>
              <a:ext cx="11033376" cy="1440160"/>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SzPct val="68000"/>
                <a:buNone/>
              </a:pPr>
              <a:r>
                <a:rPr lang="en-US" sz="2540" dirty="0"/>
                <a:t>The function can be defined anywhere in the program like a normal C++ function. </a:t>
              </a:r>
              <a:r>
                <a:rPr lang="en-US" sz="2540" b="1" dirty="0"/>
                <a:t>The function definition does not use either the keyword friend or scope resolution operator.</a:t>
              </a:r>
              <a:endParaRPr lang="zh-CN" altLang="zh-CN" sz="2540" b="1"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cxnSp>
          <p:nvCxnSpPr>
            <p:cNvPr id="11" name="直接箭头连接符 10"/>
            <p:cNvCxnSpPr/>
            <p:nvPr/>
          </p:nvCxnSpPr>
          <p:spPr>
            <a:xfrm flipH="1" flipV="1">
              <a:off x="2025929" y="5135382"/>
              <a:ext cx="720079" cy="6393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672" y="458469"/>
            <a:ext cx="10553544" cy="865863"/>
          </a:xfrm>
        </p:spPr>
        <p:txBody>
          <a:bodyPr>
            <a:noAutofit/>
          </a:bodyPr>
          <a:lstStyle/>
          <a:p>
            <a:pPr marL="128905" lvl="1" indent="0">
              <a:spcBef>
                <a:spcPts val="1415"/>
              </a:spcBef>
              <a:buSzPct val="68000"/>
              <a:buNone/>
            </a:pPr>
            <a:r>
              <a:rPr lang="en-US" dirty="0"/>
              <a:t> </a:t>
            </a:r>
            <a:r>
              <a:rPr lang="en-US" altLang="zh-CN" b="1" dirty="0">
                <a:solidFill>
                  <a:srgbClr val="FF0000"/>
                </a:solidFill>
              </a:rPr>
              <a:t>The first step </a:t>
            </a:r>
            <a:r>
              <a:rPr lang="en-US" altLang="zh-CN" dirty="0"/>
              <a:t>toward creating a friend function is to place a prototype in the class declaration and prefix the declaration with the keyword </a:t>
            </a:r>
            <a:r>
              <a:rPr lang="en-US" altLang="zh-CN" b="1" dirty="0">
                <a:solidFill>
                  <a:srgbClr val="00B0F0"/>
                </a:solidFill>
              </a:rPr>
              <a:t>friend</a:t>
            </a:r>
            <a:r>
              <a:rPr lang="en-US" altLang="zh-CN" dirty="0"/>
              <a:t>: </a:t>
            </a:r>
            <a:endParaRPr lang="en-US" dirty="0"/>
          </a:p>
          <a:p>
            <a:pPr marL="128905" lvl="1" indent="0">
              <a:spcBef>
                <a:spcPts val="1415"/>
              </a:spcBef>
              <a:buSzPct val="68000"/>
              <a:buNone/>
            </a:pPr>
            <a:r>
              <a:rPr lang="en-US" dirty="0"/>
              <a:t>  </a:t>
            </a:r>
            <a:endParaRPr lang="en-US" dirty="0"/>
          </a:p>
        </p:txBody>
      </p:sp>
      <p:sp>
        <p:nvSpPr>
          <p:cNvPr id="7" name="Content Placeholder 2"/>
          <p:cNvSpPr txBox="1"/>
          <p:nvPr/>
        </p:nvSpPr>
        <p:spPr bwMode="auto">
          <a:xfrm>
            <a:off x="1414938" y="1633036"/>
            <a:ext cx="9190336" cy="505871"/>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sz="2540" b="1" dirty="0">
                <a:solidFill>
                  <a:prstClr val="black"/>
                </a:solidFill>
              </a:rPr>
              <a:t> </a:t>
            </a:r>
            <a:r>
              <a:rPr lang="en-US" altLang="zh-CN" sz="2540" b="1" dirty="0">
                <a:solidFill>
                  <a:srgbClr val="00B0F0"/>
                </a:solidFill>
              </a:rPr>
              <a:t>friend</a:t>
            </a:r>
            <a:r>
              <a:rPr lang="en-US" altLang="zh-CN" sz="2540" b="1" dirty="0">
                <a:solidFill>
                  <a:prstClr val="black"/>
                </a:solidFill>
              </a:rPr>
              <a:t> Rational </a:t>
            </a:r>
            <a:r>
              <a:rPr lang="en-US" altLang="zh-CN" sz="2540" b="1" dirty="0">
                <a:solidFill>
                  <a:srgbClr val="00B0F0"/>
                </a:solidFill>
              </a:rPr>
              <a:t>operator *</a:t>
            </a:r>
            <a:r>
              <a:rPr lang="en-US" altLang="zh-CN" sz="2540" b="1" dirty="0">
                <a:solidFill>
                  <a:prstClr val="black"/>
                </a:solidFill>
              </a:rPr>
              <a:t>(int m, const Rational&amp; other);</a:t>
            </a:r>
            <a:endParaRPr lang="en-US" sz="2540" b="1" dirty="0">
              <a:solidFill>
                <a:prstClr val="black"/>
              </a:solidFill>
            </a:endParaRPr>
          </a:p>
        </p:txBody>
      </p:sp>
      <p:sp>
        <p:nvSpPr>
          <p:cNvPr id="8" name="Content Placeholder 2"/>
          <p:cNvSpPr txBox="1"/>
          <p:nvPr/>
        </p:nvSpPr>
        <p:spPr bwMode="auto">
          <a:xfrm>
            <a:off x="507622" y="2613313"/>
            <a:ext cx="11281594" cy="1011743"/>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sz="2540" dirty="0">
                <a:solidFill>
                  <a:prstClr val="black"/>
                </a:solidFill>
              </a:rPr>
              <a:t>This prototype has two implications:</a:t>
            </a:r>
            <a:endParaRPr lang="en-US" sz="2540" dirty="0">
              <a:solidFill>
                <a:prstClr val="black"/>
              </a:solidFill>
            </a:endParaRPr>
          </a:p>
          <a:p>
            <a:pPr marL="544195" lvl="1" indent="-414655">
              <a:spcBef>
                <a:spcPts val="1415"/>
              </a:spcBef>
              <a:buClr>
                <a:srgbClr val="2DA2BF"/>
              </a:buClr>
              <a:buSzPct val="68000"/>
            </a:pPr>
            <a:r>
              <a:rPr lang="en-US" sz="2540" dirty="0">
                <a:solidFill>
                  <a:prstClr val="black"/>
                </a:solidFill>
              </a:rPr>
              <a:t>Although the </a:t>
            </a:r>
            <a:r>
              <a:rPr lang="en-US" sz="2540" b="1" dirty="0">
                <a:solidFill>
                  <a:prstClr val="black"/>
                </a:solidFill>
              </a:rPr>
              <a:t>operator *() function </a:t>
            </a:r>
            <a:r>
              <a:rPr lang="en-US" sz="2540" dirty="0">
                <a:solidFill>
                  <a:prstClr val="black"/>
                </a:solidFill>
              </a:rPr>
              <a:t>is declared in the class declaration, it is not a member function. So it isn’t invoked by using the membership operator.</a:t>
            </a:r>
            <a:endParaRPr lang="en-US" sz="2540" dirty="0">
              <a:solidFill>
                <a:prstClr val="black"/>
              </a:solidFill>
            </a:endParaRPr>
          </a:p>
          <a:p>
            <a:pPr marL="544195" lvl="1" indent="-414655">
              <a:spcBef>
                <a:spcPts val="1415"/>
              </a:spcBef>
              <a:buClr>
                <a:srgbClr val="2DA2BF"/>
              </a:buClr>
              <a:buSzPct val="68000"/>
            </a:pPr>
            <a:r>
              <a:rPr lang="en-US" sz="2540" dirty="0">
                <a:solidFill>
                  <a:prstClr val="black"/>
                </a:solidFill>
              </a:rPr>
              <a:t>Although the </a:t>
            </a:r>
            <a:r>
              <a:rPr lang="en-US" sz="2540" b="1" dirty="0">
                <a:solidFill>
                  <a:prstClr val="black"/>
                </a:solidFill>
              </a:rPr>
              <a:t>operator *() function </a:t>
            </a:r>
            <a:r>
              <a:rPr lang="en-US" sz="2540" dirty="0">
                <a:solidFill>
                  <a:prstClr val="black"/>
                </a:solidFill>
              </a:rPr>
              <a:t>is not a member function, it has the same access rights as a member function.</a:t>
            </a:r>
            <a:endParaRPr lang="en-US" sz="2540" dirty="0">
              <a:solidFill>
                <a:prstClr val="black"/>
              </a:solidFill>
            </a:endParaRPr>
          </a:p>
          <a:p>
            <a:pPr marL="128905" lvl="1" indent="0">
              <a:spcBef>
                <a:spcPts val="1415"/>
              </a:spcBef>
              <a:buClr>
                <a:srgbClr val="2DA2BF"/>
              </a:buClr>
              <a:buSzPct val="68000"/>
              <a:buNone/>
            </a:pPr>
            <a:r>
              <a:rPr lang="en-US" sz="2540" dirty="0">
                <a:solidFill>
                  <a:prstClr val="black"/>
                </a:solidFill>
              </a:rPr>
              <a:t>  </a:t>
            </a:r>
            <a:endParaRPr lang="en-US" sz="254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32261" y="557212"/>
            <a:ext cx="5657850" cy="5743575"/>
            <a:chOff x="1932261" y="557212"/>
            <a:chExt cx="5657850" cy="5743575"/>
          </a:xfrm>
        </p:grpSpPr>
        <p:pic>
          <p:nvPicPr>
            <p:cNvPr id="6" name="图片 5"/>
            <p:cNvPicPr>
              <a:picLocks noChangeAspect="1"/>
            </p:cNvPicPr>
            <p:nvPr/>
          </p:nvPicPr>
          <p:blipFill>
            <a:blip r:embed="rId1"/>
            <a:stretch>
              <a:fillRect/>
            </a:stretch>
          </p:blipFill>
          <p:spPr>
            <a:xfrm>
              <a:off x="1932261" y="557212"/>
              <a:ext cx="5657850" cy="5743575"/>
            </a:xfrm>
            <a:prstGeom prst="rect">
              <a:avLst/>
            </a:prstGeom>
          </p:spPr>
        </p:pic>
        <p:pic>
          <p:nvPicPr>
            <p:cNvPr id="8" name="图片 7"/>
            <p:cNvPicPr>
              <a:picLocks noChangeAspect="1"/>
            </p:cNvPicPr>
            <p:nvPr/>
          </p:nvPicPr>
          <p:blipFill>
            <a:blip r:embed="rId2"/>
            <a:stretch>
              <a:fillRect/>
            </a:stretch>
          </p:blipFill>
          <p:spPr>
            <a:xfrm>
              <a:off x="2247830" y="3985884"/>
              <a:ext cx="4686300" cy="504825"/>
            </a:xfrm>
            <a:prstGeom prst="rect">
              <a:avLst/>
            </a:prstGeom>
          </p:spPr>
        </p:pic>
      </p:grpSp>
      <p:grpSp>
        <p:nvGrpSpPr>
          <p:cNvPr id="2" name="组合 1"/>
          <p:cNvGrpSpPr/>
          <p:nvPr/>
        </p:nvGrpSpPr>
        <p:grpSpPr>
          <a:xfrm>
            <a:off x="2247830" y="5415212"/>
            <a:ext cx="8429451" cy="1074350"/>
            <a:chOff x="1565821" y="5260329"/>
            <a:chExt cx="9288006" cy="1183774"/>
          </a:xfrm>
        </p:grpSpPr>
        <p:sp>
          <p:nvSpPr>
            <p:cNvPr id="3" name="矩形 2"/>
            <p:cNvSpPr/>
            <p:nvPr/>
          </p:nvSpPr>
          <p:spPr>
            <a:xfrm>
              <a:off x="1565821" y="5260329"/>
              <a:ext cx="578036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sp>
          <p:nvSpPr>
            <p:cNvPr id="4" name="圆角矩形标注 3"/>
            <p:cNvSpPr/>
            <p:nvPr/>
          </p:nvSpPr>
          <p:spPr>
            <a:xfrm>
              <a:off x="4775723" y="6084063"/>
              <a:ext cx="6078104" cy="360040"/>
            </a:xfrm>
            <a:prstGeom prst="wedgeRoundRectCallout">
              <a:avLst>
                <a:gd name="adj1" fmla="val -58257"/>
                <a:gd name="adj2" fmla="val -2041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friend function declaration in Rational class definition</a:t>
              </a:r>
              <a:endParaRPr lang="zh-CN" altLang="en-US" b="1" dirty="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810290" y="2139533"/>
            <a:ext cx="5295900" cy="962025"/>
          </a:xfrm>
          <a:prstGeom prst="rect">
            <a:avLst/>
          </a:prstGeom>
        </p:spPr>
      </p:pic>
      <p:pic>
        <p:nvPicPr>
          <p:cNvPr id="14" name="图片 13"/>
          <p:cNvPicPr>
            <a:picLocks noChangeAspect="1"/>
          </p:cNvPicPr>
          <p:nvPr/>
        </p:nvPicPr>
        <p:blipFill>
          <a:blip r:embed="rId2"/>
          <a:stretch>
            <a:fillRect/>
          </a:stretch>
        </p:blipFill>
        <p:spPr>
          <a:xfrm>
            <a:off x="7541441" y="2687822"/>
            <a:ext cx="2990850" cy="304800"/>
          </a:xfrm>
          <a:prstGeom prst="rect">
            <a:avLst/>
          </a:prstGeom>
        </p:spPr>
      </p:pic>
      <p:sp>
        <p:nvSpPr>
          <p:cNvPr id="3" name="Content Placeholder 2"/>
          <p:cNvSpPr>
            <a:spLocks noGrp="1"/>
          </p:cNvSpPr>
          <p:nvPr>
            <p:ph idx="1"/>
          </p:nvPr>
        </p:nvSpPr>
        <p:spPr>
          <a:xfrm>
            <a:off x="1339495" y="292114"/>
            <a:ext cx="10035824" cy="1372388"/>
          </a:xfrm>
        </p:spPr>
        <p:txBody>
          <a:bodyPr>
            <a:noAutofit/>
          </a:bodyPr>
          <a:lstStyle/>
          <a:p>
            <a:pPr marL="128905" lvl="1" indent="0">
              <a:lnSpc>
                <a:spcPct val="120000"/>
              </a:lnSpc>
              <a:spcBef>
                <a:spcPts val="0"/>
              </a:spcBef>
              <a:buSzPct val="68000"/>
              <a:buNone/>
            </a:pPr>
            <a:r>
              <a:rPr lang="en-US" dirty="0"/>
              <a:t> </a:t>
            </a:r>
            <a:r>
              <a:rPr lang="en-US" altLang="zh-CN" b="1" dirty="0">
                <a:solidFill>
                  <a:srgbClr val="FF0000"/>
                </a:solidFill>
              </a:rPr>
              <a:t>The second step </a:t>
            </a:r>
            <a:r>
              <a:rPr lang="en-US" altLang="zh-CN" dirty="0"/>
              <a:t> is to write the function definition. Because it is not a member function, you don’t use the </a:t>
            </a:r>
            <a:r>
              <a:rPr lang="en-US" altLang="zh-CN" b="1" dirty="0">
                <a:solidFill>
                  <a:srgbClr val="00B0F0"/>
                </a:solidFill>
              </a:rPr>
              <a:t>Rational:: </a:t>
            </a:r>
            <a:r>
              <a:rPr lang="en-US" altLang="zh-CN" dirty="0"/>
              <a:t>qualifier. Also you don’t use the </a:t>
            </a:r>
            <a:r>
              <a:rPr lang="en-US" altLang="zh-CN" b="1" dirty="0">
                <a:solidFill>
                  <a:srgbClr val="00B0F0"/>
                </a:solidFill>
              </a:rPr>
              <a:t>friend</a:t>
            </a:r>
            <a:r>
              <a:rPr lang="en-US" altLang="zh-CN" dirty="0"/>
              <a:t> keyword in the definition.</a:t>
            </a:r>
            <a:endParaRPr lang="en-US" dirty="0"/>
          </a:p>
          <a:p>
            <a:pPr marL="128905" lvl="1" indent="0">
              <a:lnSpc>
                <a:spcPct val="120000"/>
              </a:lnSpc>
              <a:spcBef>
                <a:spcPts val="0"/>
              </a:spcBef>
              <a:buSzPct val="68000"/>
              <a:buNone/>
            </a:pPr>
            <a:r>
              <a:rPr lang="en-US" dirty="0"/>
              <a:t>  </a:t>
            </a:r>
            <a:endParaRPr lang="en-US" dirty="0"/>
          </a:p>
        </p:txBody>
      </p:sp>
      <p:sp>
        <p:nvSpPr>
          <p:cNvPr id="9" name="圆角矩形标注 8"/>
          <p:cNvSpPr/>
          <p:nvPr/>
        </p:nvSpPr>
        <p:spPr>
          <a:xfrm>
            <a:off x="4027377" y="3025695"/>
            <a:ext cx="2601695" cy="519267"/>
          </a:xfrm>
          <a:prstGeom prst="wedgeRoundRectCallout">
            <a:avLst>
              <a:gd name="adj1" fmla="val -53628"/>
              <a:gd name="adj2" fmla="val -938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friend function definition</a:t>
            </a:r>
            <a:endParaRPr lang="zh-CN" altLang="en-US" b="1" dirty="0">
              <a:solidFill>
                <a:srgbClr val="FFFF00"/>
              </a:solidFill>
            </a:endParaRPr>
          </a:p>
        </p:txBody>
      </p:sp>
      <p:grpSp>
        <p:nvGrpSpPr>
          <p:cNvPr id="8" name="组合 7"/>
          <p:cNvGrpSpPr/>
          <p:nvPr/>
        </p:nvGrpSpPr>
        <p:grpSpPr>
          <a:xfrm>
            <a:off x="6096000" y="2582934"/>
            <a:ext cx="4436291" cy="391897"/>
            <a:chOff x="1832563" y="3497443"/>
            <a:chExt cx="4888135" cy="431813"/>
          </a:xfrm>
        </p:grpSpPr>
        <p:sp>
          <p:nvSpPr>
            <p:cNvPr id="10" name="矩形 9"/>
            <p:cNvSpPr/>
            <p:nvPr/>
          </p:nvSpPr>
          <p:spPr>
            <a:xfrm>
              <a:off x="3425226" y="3689208"/>
              <a:ext cx="3295472" cy="240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4" name="曲线连接符 3"/>
            <p:cNvCxnSpPr>
              <a:stCxn id="10" idx="1"/>
            </p:cNvCxnSpPr>
            <p:nvPr/>
          </p:nvCxnSpPr>
          <p:spPr>
            <a:xfrm rot="10800000">
              <a:off x="1832563" y="3497443"/>
              <a:ext cx="1592663" cy="31178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4" name="Content Placeholder 2"/>
          <p:cNvSpPr txBox="1"/>
          <p:nvPr/>
        </p:nvSpPr>
        <p:spPr>
          <a:xfrm>
            <a:off x="831309" y="3654415"/>
            <a:ext cx="5024305" cy="276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lvl="1" indent="0">
              <a:lnSpc>
                <a:spcPct val="100000"/>
              </a:lnSpc>
              <a:spcBef>
                <a:spcPts val="0"/>
              </a:spcBef>
              <a:buSzPct val="68000"/>
              <a:buFont typeface="Wingdings" panose="05000000000000000000" pitchFamily="2" charset="2"/>
              <a:buNone/>
            </a:pPr>
            <a:r>
              <a:rPr lang="en-US" altLang="zh-CN" dirty="0"/>
              <a:t>You</a:t>
            </a:r>
            <a:r>
              <a:rPr lang="zh-CN" altLang="en-US" dirty="0"/>
              <a:t> </a:t>
            </a:r>
            <a:r>
              <a:rPr lang="en-US" altLang="zh-CN" dirty="0"/>
              <a:t>can also define a non-member operator overloading function to deal with the second case. However, this function can not access the private member of the class, the public member functions must be used to get data members.</a:t>
            </a:r>
            <a:endParaRPr lang="en-US" dirty="0"/>
          </a:p>
        </p:txBody>
      </p:sp>
      <p:pic>
        <p:nvPicPr>
          <p:cNvPr id="25" name="图片 24"/>
          <p:cNvPicPr>
            <a:picLocks noChangeAspect="1"/>
          </p:cNvPicPr>
          <p:nvPr/>
        </p:nvPicPr>
        <p:blipFill>
          <a:blip r:embed="rId3"/>
          <a:stretch>
            <a:fillRect/>
          </a:stretch>
        </p:blipFill>
        <p:spPr>
          <a:xfrm>
            <a:off x="6357407" y="4499299"/>
            <a:ext cx="5702229" cy="1716800"/>
          </a:xfrm>
          <a:prstGeom prst="rect">
            <a:avLst/>
          </a:prstGeom>
        </p:spPr>
      </p:pic>
      <p:sp>
        <p:nvSpPr>
          <p:cNvPr id="21" name="椭圆 20"/>
          <p:cNvSpPr/>
          <p:nvPr/>
        </p:nvSpPr>
        <p:spPr>
          <a:xfrm>
            <a:off x="8534400" y="4981903"/>
            <a:ext cx="2711669" cy="7357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541121" y="2309504"/>
            <a:ext cx="5859679" cy="1305423"/>
          </a:xfrm>
          <a:prstGeom prst="rect">
            <a:avLst/>
          </a:prstGeom>
        </p:spPr>
      </p:pic>
      <p:sp>
        <p:nvSpPr>
          <p:cNvPr id="8" name="Content Placeholder 2"/>
          <p:cNvSpPr txBox="1"/>
          <p:nvPr/>
        </p:nvSpPr>
        <p:spPr>
          <a:xfrm>
            <a:off x="1188661" y="506910"/>
            <a:ext cx="10015366" cy="1014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lvl="1" indent="0">
              <a:lnSpc>
                <a:spcPct val="120000"/>
              </a:lnSpc>
              <a:spcBef>
                <a:spcPts val="0"/>
              </a:spcBef>
              <a:buSzPct val="68000"/>
              <a:buFont typeface="Wingdings" panose="05000000000000000000" pitchFamily="2" charset="2"/>
              <a:buNone/>
            </a:pPr>
            <a:r>
              <a:rPr lang="en-US" altLang="zh-CN" dirty="0"/>
              <a:t>Actually, you</a:t>
            </a:r>
            <a:r>
              <a:rPr lang="zh-CN" altLang="en-US" dirty="0"/>
              <a:t> </a:t>
            </a:r>
            <a:r>
              <a:rPr lang="en-US" altLang="zh-CN" dirty="0"/>
              <a:t>can define only one non-member operator overloading function with two object arguments to deal with three cases. </a:t>
            </a:r>
            <a:endParaRPr lang="en-US" dirty="0"/>
          </a:p>
        </p:txBody>
      </p:sp>
      <p:pic>
        <p:nvPicPr>
          <p:cNvPr id="10" name="图片 9"/>
          <p:cNvPicPr>
            <a:picLocks noChangeAspect="1"/>
          </p:cNvPicPr>
          <p:nvPr/>
        </p:nvPicPr>
        <p:blipFill>
          <a:blip r:embed="rId2"/>
          <a:stretch>
            <a:fillRect/>
          </a:stretch>
        </p:blipFill>
        <p:spPr>
          <a:xfrm>
            <a:off x="7109099" y="1521302"/>
            <a:ext cx="4448175" cy="5124450"/>
          </a:xfrm>
          <a:prstGeom prst="rect">
            <a:avLst/>
          </a:prstGeom>
        </p:spPr>
      </p:pic>
      <p:pic>
        <p:nvPicPr>
          <p:cNvPr id="12" name="图片 11"/>
          <p:cNvPicPr>
            <a:picLocks noChangeAspect="1"/>
          </p:cNvPicPr>
          <p:nvPr/>
        </p:nvPicPr>
        <p:blipFill>
          <a:blip r:embed="rId3"/>
          <a:stretch>
            <a:fillRect/>
          </a:stretch>
        </p:blipFill>
        <p:spPr>
          <a:xfrm>
            <a:off x="10345467" y="5794155"/>
            <a:ext cx="597612" cy="851597"/>
          </a:xfrm>
          <a:prstGeom prst="rect">
            <a:avLst/>
          </a:prstGeom>
        </p:spPr>
      </p:pic>
      <p:grpSp>
        <p:nvGrpSpPr>
          <p:cNvPr id="16" name="组合 15"/>
          <p:cNvGrpSpPr/>
          <p:nvPr/>
        </p:nvGrpSpPr>
        <p:grpSpPr>
          <a:xfrm>
            <a:off x="5959366" y="3429000"/>
            <a:ext cx="5244661" cy="1710557"/>
            <a:chOff x="1948372" y="3001340"/>
            <a:chExt cx="5778839" cy="1884784"/>
          </a:xfrm>
        </p:grpSpPr>
        <p:sp>
          <p:nvSpPr>
            <p:cNvPr id="17" name="矩形 16"/>
            <p:cNvSpPr/>
            <p:nvPr/>
          </p:nvSpPr>
          <p:spPr>
            <a:xfrm>
              <a:off x="3425226" y="3689209"/>
              <a:ext cx="4301985" cy="119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8" name="曲线连接符 3"/>
            <p:cNvCxnSpPr>
              <a:stCxn id="17" idx="1"/>
            </p:cNvCxnSpPr>
            <p:nvPr/>
          </p:nvCxnSpPr>
          <p:spPr>
            <a:xfrm rot="10800000">
              <a:off x="1948372" y="3001340"/>
              <a:ext cx="1476854" cy="1286326"/>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430924" y="4737795"/>
            <a:ext cx="6744026" cy="1569660"/>
          </a:xfrm>
          <a:prstGeom prst="rect">
            <a:avLst/>
          </a:prstGeom>
          <a:noFill/>
        </p:spPr>
        <p:txBody>
          <a:bodyPr wrap="none" rtlCol="0">
            <a:spAutoFit/>
          </a:bodyPr>
          <a:lstStyle/>
          <a:p>
            <a:r>
              <a:rPr lang="en-US" altLang="zh-CN" sz="2400" b="1" dirty="0">
                <a:solidFill>
                  <a:srgbClr val="FF0000"/>
                </a:solidFill>
              </a:rPr>
              <a:t>Note</a:t>
            </a:r>
            <a:r>
              <a:rPr lang="en-US" altLang="zh-CN" sz="2400" dirty="0"/>
              <a:t>: In this example, the </a:t>
            </a:r>
            <a:r>
              <a:rPr lang="en-US" altLang="zh-CN" sz="2400" b="1" dirty="0"/>
              <a:t>Rational</a:t>
            </a:r>
            <a:r>
              <a:rPr lang="en-US" altLang="zh-CN" sz="2400" dirty="0"/>
              <a:t> class must have </a:t>
            </a:r>
            <a:endParaRPr lang="en-US" altLang="zh-CN" sz="2400" dirty="0"/>
          </a:p>
          <a:p>
            <a:r>
              <a:rPr lang="en-US" altLang="zh-CN" sz="2400" dirty="0"/>
              <a:t>one argument constructor without explicit keyword. </a:t>
            </a:r>
            <a:endParaRPr lang="en-US" altLang="zh-CN" sz="2400" dirty="0"/>
          </a:p>
          <a:p>
            <a:r>
              <a:rPr lang="en-US" altLang="zh-CN" sz="2400" dirty="0"/>
              <a:t>Otherwise, the int type can not be converted to the </a:t>
            </a:r>
            <a:endParaRPr lang="en-US" altLang="zh-CN" sz="2400" dirty="0"/>
          </a:p>
          <a:p>
            <a:r>
              <a:rPr lang="en-US" altLang="zh-CN" sz="2400" dirty="0"/>
              <a:t>object type.</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1188661" y="506910"/>
            <a:ext cx="10015366" cy="1014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lvl="1" indent="0">
              <a:lnSpc>
                <a:spcPct val="120000"/>
              </a:lnSpc>
              <a:spcBef>
                <a:spcPts val="0"/>
              </a:spcBef>
              <a:buSzPct val="68000"/>
              <a:buFont typeface="Wingdings" panose="05000000000000000000" pitchFamily="2" charset="2"/>
              <a:buNone/>
            </a:pPr>
            <a:r>
              <a:rPr lang="en-US" sz="2800" dirty="0"/>
              <a:t>member function, non-member function, friend function</a:t>
            </a:r>
            <a:endParaRPr lang="en-US" sz="2800" dirty="0"/>
          </a:p>
        </p:txBody>
      </p:sp>
      <p:sp>
        <p:nvSpPr>
          <p:cNvPr id="5" name="Content Placeholder 2"/>
          <p:cNvSpPr txBox="1"/>
          <p:nvPr/>
        </p:nvSpPr>
        <p:spPr>
          <a:xfrm>
            <a:off x="987972" y="1521301"/>
            <a:ext cx="10426261" cy="19076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lvl="1" indent="0">
              <a:lnSpc>
                <a:spcPct val="120000"/>
              </a:lnSpc>
              <a:spcBef>
                <a:spcPts val="0"/>
              </a:spcBef>
              <a:buSzPct val="68000"/>
              <a:buFont typeface="Wingdings" panose="05000000000000000000" pitchFamily="2" charset="2"/>
              <a:buNone/>
            </a:pPr>
            <a:r>
              <a:rPr lang="en-US" dirty="0"/>
              <a:t>Only non-member operator overloading function can </a:t>
            </a:r>
            <a:r>
              <a:rPr lang="en-US" b="1" dirty="0"/>
              <a:t>implement type conversion </a:t>
            </a:r>
            <a:r>
              <a:rPr lang="en-US" dirty="0"/>
              <a:t>on its </a:t>
            </a:r>
            <a:r>
              <a:rPr lang="en-US" b="1" dirty="0"/>
              <a:t>left argument</a:t>
            </a:r>
            <a:r>
              <a:rPr lang="en-US" dirty="0"/>
              <a:t>, so if a function need convert type on its left argument, define the function as non-member function; if the function must get the non-public members of the class, define it as a friend function of the class.</a:t>
            </a:r>
            <a:endParaRPr lang="en-US" dirty="0"/>
          </a:p>
        </p:txBody>
      </p:sp>
      <p:sp>
        <p:nvSpPr>
          <p:cNvPr id="6" name="Content Placeholder 2"/>
          <p:cNvSpPr txBox="1"/>
          <p:nvPr/>
        </p:nvSpPr>
        <p:spPr>
          <a:xfrm>
            <a:off x="987972" y="3670666"/>
            <a:ext cx="10426261" cy="743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lvl="1" indent="0">
              <a:lnSpc>
                <a:spcPct val="120000"/>
              </a:lnSpc>
              <a:spcBef>
                <a:spcPts val="0"/>
              </a:spcBef>
              <a:buSzPct val="68000"/>
              <a:buFont typeface="Wingdings" panose="05000000000000000000" pitchFamily="2" charset="2"/>
              <a:buNone/>
            </a:pPr>
            <a:r>
              <a:rPr lang="en-US" dirty="0"/>
              <a:t>Other cases beyond the above, define the function as a member function.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73384" y="384704"/>
            <a:ext cx="8595369" cy="968968"/>
          </a:xfrm>
        </p:spPr>
        <p:txBody>
          <a:bodyPr>
            <a:noAutofit/>
          </a:bodyPr>
          <a:lstStyle/>
          <a:p>
            <a:r>
              <a:rPr lang="en-US" altLang="zh-CN" sz="4000" dirty="0"/>
              <a:t>Overloading the &lt;&lt; operator for output</a:t>
            </a:r>
            <a:endParaRPr lang="en-US" altLang="zh-CN" sz="4000" dirty="0"/>
          </a:p>
        </p:txBody>
      </p:sp>
      <p:sp>
        <p:nvSpPr>
          <p:cNvPr id="4" name="Content Placeholder 2"/>
          <p:cNvSpPr txBox="1"/>
          <p:nvPr/>
        </p:nvSpPr>
        <p:spPr bwMode="auto">
          <a:xfrm>
            <a:off x="532132" y="1831659"/>
            <a:ext cx="11473619" cy="2253154"/>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SzPct val="68000"/>
              <a:buNone/>
            </a:pPr>
            <a:r>
              <a:rPr lang="en-US" sz="2540" dirty="0"/>
              <a:t>One very useful feature of classes is that you can overload the </a:t>
            </a:r>
            <a:r>
              <a:rPr lang="en-US" sz="2540" b="1" dirty="0">
                <a:solidFill>
                  <a:srgbClr val="00B0F0"/>
                </a:solidFill>
              </a:rPr>
              <a:t>&lt;&lt; operator</a:t>
            </a:r>
            <a:r>
              <a:rPr lang="en-US" sz="2540" dirty="0"/>
              <a:t>, so that you can use it with </a:t>
            </a:r>
            <a:r>
              <a:rPr lang="en-US" sz="2540" b="1" dirty="0" err="1">
                <a:solidFill>
                  <a:srgbClr val="00B0F0"/>
                </a:solidFill>
              </a:rPr>
              <a:t>cout</a:t>
            </a:r>
            <a:r>
              <a:rPr lang="en-US" sz="2540" dirty="0"/>
              <a:t> to </a:t>
            </a:r>
            <a:r>
              <a:rPr lang="en-US" sz="2540" b="1" dirty="0"/>
              <a:t>display an object’s contents</a:t>
            </a:r>
            <a:r>
              <a:rPr lang="en-US" sz="2540" dirty="0"/>
              <a:t>.</a:t>
            </a:r>
            <a:endParaRPr lang="en-US" sz="2540" dirty="0"/>
          </a:p>
          <a:p>
            <a:pPr marL="128905" lvl="1" indent="0">
              <a:spcBef>
                <a:spcPts val="1415"/>
              </a:spcBef>
              <a:buSzPct val="68000"/>
              <a:buNone/>
            </a:pPr>
            <a:r>
              <a:rPr lang="en-US" sz="2540" dirty="0"/>
              <a:t>You would remember that the left operand is the invoking object, so if you define the overloading &lt;&lt; operator function as a member function, the object must be put in front of the operator &lt;&lt;, that not fit the convention. </a:t>
            </a:r>
            <a:endParaRPr lang="en-US" sz="2540" dirty="0"/>
          </a:p>
          <a:p>
            <a:pPr marL="128905" lvl="1" indent="0">
              <a:spcBef>
                <a:spcPts val="1415"/>
              </a:spcBef>
              <a:buSzPct val="68000"/>
              <a:buNone/>
            </a:pPr>
            <a:r>
              <a:rPr lang="en-US" sz="2540" dirty="0"/>
              <a:t>  </a:t>
            </a:r>
            <a:endParaRPr lang="en-US" sz="2540" dirty="0"/>
          </a:p>
        </p:txBody>
      </p:sp>
      <p:sp>
        <p:nvSpPr>
          <p:cNvPr id="5" name="Content Placeholder 2"/>
          <p:cNvSpPr txBox="1"/>
          <p:nvPr/>
        </p:nvSpPr>
        <p:spPr bwMode="auto">
          <a:xfrm>
            <a:off x="532131" y="4405145"/>
            <a:ext cx="11473619" cy="555738"/>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SzPct val="68000"/>
              <a:buNone/>
            </a:pPr>
            <a:r>
              <a:rPr lang="en-US" sz="2540" dirty="0"/>
              <a:t>Define the function as non-member function or friend function.</a:t>
            </a:r>
            <a:endParaRPr lang="en-US" sz="2540" dirty="0"/>
          </a:p>
          <a:p>
            <a:pPr marL="128905" lvl="1" indent="0">
              <a:spcBef>
                <a:spcPts val="1415"/>
              </a:spcBef>
              <a:buSzPct val="68000"/>
              <a:buNone/>
            </a:pPr>
            <a:r>
              <a:rPr lang="en-US" sz="2540" dirty="0"/>
              <a:t>In this example, the function can access the private members of the Rational class, so the </a:t>
            </a:r>
            <a:r>
              <a:rPr lang="en-US" sz="2540" b="1" dirty="0"/>
              <a:t>&lt;&lt; operator is defined as friend function</a:t>
            </a:r>
            <a:r>
              <a:rPr lang="en-US" sz="2540" dirty="0"/>
              <a:t>. </a:t>
            </a:r>
            <a:endParaRPr lang="en-US" sz="2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1608684" y="1510791"/>
            <a:ext cx="6031005" cy="1422596"/>
          </a:xfrm>
          <a:prstGeom prst="rect">
            <a:avLst/>
          </a:prstGeom>
        </p:spPr>
      </p:pic>
      <p:pic>
        <p:nvPicPr>
          <p:cNvPr id="15" name="图片 14"/>
          <p:cNvPicPr>
            <a:picLocks noChangeAspect="1"/>
          </p:cNvPicPr>
          <p:nvPr/>
        </p:nvPicPr>
        <p:blipFill>
          <a:blip r:embed="rId2"/>
          <a:stretch>
            <a:fillRect/>
          </a:stretch>
        </p:blipFill>
        <p:spPr>
          <a:xfrm>
            <a:off x="1694097" y="976808"/>
            <a:ext cx="6486525" cy="342900"/>
          </a:xfrm>
          <a:prstGeom prst="rect">
            <a:avLst/>
          </a:prstGeom>
        </p:spPr>
      </p:pic>
      <p:grpSp>
        <p:nvGrpSpPr>
          <p:cNvPr id="2" name="组合 1"/>
          <p:cNvGrpSpPr/>
          <p:nvPr/>
        </p:nvGrpSpPr>
        <p:grpSpPr>
          <a:xfrm>
            <a:off x="7725102" y="709318"/>
            <a:ext cx="3020531" cy="343812"/>
            <a:chOff x="8150008" y="2410098"/>
            <a:chExt cx="3328177" cy="378830"/>
          </a:xfrm>
        </p:grpSpPr>
        <p:cxnSp>
          <p:nvCxnSpPr>
            <p:cNvPr id="4" name="直接箭头连接符 3"/>
            <p:cNvCxnSpPr/>
            <p:nvPr/>
          </p:nvCxnSpPr>
          <p:spPr>
            <a:xfrm flipH="1">
              <a:off x="8150008" y="263323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761095" y="2410098"/>
              <a:ext cx="2717090" cy="378830"/>
            </a:xfrm>
            <a:prstGeom prst="rect">
              <a:avLst/>
            </a:prstGeom>
            <a:noFill/>
          </p:spPr>
          <p:txBody>
            <a:bodyPr wrap="none" rtlCol="0">
              <a:spAutoFit/>
            </a:bodyPr>
            <a:lstStyle/>
            <a:p>
              <a:r>
                <a:rPr lang="en-US" altLang="zh-CN" sz="1635" dirty="0">
                  <a:solidFill>
                    <a:srgbClr val="FF0000"/>
                  </a:solidFill>
                </a:rPr>
                <a:t>friend function declaration</a:t>
              </a:r>
              <a:endParaRPr lang="zh-CN" altLang="en-US" sz="1635" dirty="0">
                <a:solidFill>
                  <a:srgbClr val="FF0000"/>
                </a:solidFill>
              </a:endParaRPr>
            </a:p>
          </p:txBody>
        </p:sp>
      </p:grpSp>
      <p:grpSp>
        <p:nvGrpSpPr>
          <p:cNvPr id="6" name="组合 5"/>
          <p:cNvGrpSpPr/>
          <p:nvPr/>
        </p:nvGrpSpPr>
        <p:grpSpPr>
          <a:xfrm>
            <a:off x="7699489" y="1819124"/>
            <a:ext cx="2883827" cy="343812"/>
            <a:chOff x="7686501" y="3908038"/>
            <a:chExt cx="3177550" cy="378830"/>
          </a:xfrm>
        </p:grpSpPr>
        <p:cxnSp>
          <p:nvCxnSpPr>
            <p:cNvPr id="10" name="直接箭头连接符 9"/>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97588" y="3908038"/>
              <a:ext cx="2566463" cy="378830"/>
            </a:xfrm>
            <a:prstGeom prst="rect">
              <a:avLst/>
            </a:prstGeom>
            <a:noFill/>
          </p:spPr>
          <p:txBody>
            <a:bodyPr wrap="none" rtlCol="0">
              <a:spAutoFit/>
            </a:bodyPr>
            <a:lstStyle/>
            <a:p>
              <a:r>
                <a:rPr lang="en-US" altLang="zh-CN" sz="1635" dirty="0">
                  <a:solidFill>
                    <a:srgbClr val="FF0000"/>
                  </a:solidFill>
                </a:rPr>
                <a:t>friend function definition</a:t>
              </a:r>
              <a:endParaRPr lang="zh-CN" altLang="en-US" sz="1635" dirty="0">
                <a:solidFill>
                  <a:srgbClr val="FF0000"/>
                </a:solidFill>
              </a:endParaRPr>
            </a:p>
          </p:txBody>
        </p:sp>
      </p:grpSp>
      <p:sp>
        <p:nvSpPr>
          <p:cNvPr id="7" name="椭圆 6"/>
          <p:cNvSpPr/>
          <p:nvPr/>
        </p:nvSpPr>
        <p:spPr>
          <a:xfrm>
            <a:off x="1577154" y="976808"/>
            <a:ext cx="980277" cy="301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sp>
        <p:nvSpPr>
          <p:cNvPr id="13" name="椭圆 12"/>
          <p:cNvSpPr/>
          <p:nvPr/>
        </p:nvSpPr>
        <p:spPr>
          <a:xfrm>
            <a:off x="2098822" y="1517146"/>
            <a:ext cx="980277" cy="301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pic>
        <p:nvPicPr>
          <p:cNvPr id="18" name="图片 17"/>
          <p:cNvPicPr>
            <a:picLocks noChangeAspect="1"/>
          </p:cNvPicPr>
          <p:nvPr/>
        </p:nvPicPr>
        <p:blipFill>
          <a:blip r:embed="rId3"/>
          <a:stretch>
            <a:fillRect/>
          </a:stretch>
        </p:blipFill>
        <p:spPr>
          <a:xfrm>
            <a:off x="3613864" y="2487647"/>
            <a:ext cx="3880012" cy="4084654"/>
          </a:xfrm>
          <a:prstGeom prst="rect">
            <a:avLst/>
          </a:prstGeom>
        </p:spPr>
      </p:pic>
      <p:sp>
        <p:nvSpPr>
          <p:cNvPr id="19" name="椭圆 18"/>
          <p:cNvSpPr/>
          <p:nvPr/>
        </p:nvSpPr>
        <p:spPr>
          <a:xfrm>
            <a:off x="3848792" y="5716019"/>
            <a:ext cx="3329774" cy="301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grpSp>
        <p:nvGrpSpPr>
          <p:cNvPr id="20" name="组合 19"/>
          <p:cNvGrpSpPr/>
          <p:nvPr/>
        </p:nvGrpSpPr>
        <p:grpSpPr>
          <a:xfrm>
            <a:off x="938239" y="1819125"/>
            <a:ext cx="2437014" cy="2743392"/>
            <a:chOff x="7996508" y="2513023"/>
            <a:chExt cx="2685232" cy="3022812"/>
          </a:xfrm>
        </p:grpSpPr>
        <p:cxnSp>
          <p:nvCxnSpPr>
            <p:cNvPr id="21" name="直接箭头连接符 20"/>
            <p:cNvCxnSpPr/>
            <p:nvPr/>
          </p:nvCxnSpPr>
          <p:spPr>
            <a:xfrm flipV="1">
              <a:off x="8829330" y="2513023"/>
              <a:ext cx="751489" cy="13950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0"/>
            <p:cNvSpPr txBox="1"/>
            <p:nvPr/>
          </p:nvSpPr>
          <p:spPr>
            <a:xfrm>
              <a:off x="7996508" y="3908038"/>
              <a:ext cx="2685232" cy="1627797"/>
            </a:xfrm>
            <a:prstGeom prst="rect">
              <a:avLst/>
            </a:prstGeom>
            <a:noFill/>
          </p:spPr>
          <p:txBody>
            <a:bodyPr wrap="none" rtlCol="0">
              <a:spAutoFit/>
            </a:bodyPr>
            <a:lstStyle/>
            <a:p>
              <a:r>
                <a:rPr lang="en-US" altLang="zh-CN" dirty="0"/>
                <a:t>Return the reference of </a:t>
              </a:r>
              <a:endParaRPr lang="en-US" altLang="zh-CN" dirty="0"/>
            </a:p>
            <a:p>
              <a:r>
                <a:rPr lang="en-US" altLang="zh-CN" dirty="0" err="1"/>
                <a:t>ostream</a:t>
              </a:r>
              <a:r>
                <a:rPr lang="en-US" altLang="zh-CN" dirty="0"/>
                <a:t> can make it </a:t>
              </a:r>
              <a:endParaRPr lang="en-US" altLang="zh-CN" dirty="0"/>
            </a:p>
            <a:p>
              <a:r>
                <a:rPr lang="en-US" altLang="zh-CN" dirty="0"/>
                <a:t>available to output </a:t>
              </a:r>
              <a:endParaRPr lang="en-US" altLang="zh-CN" dirty="0"/>
            </a:p>
            <a:p>
              <a:r>
                <a:rPr lang="en-US" altLang="zh-CN" dirty="0"/>
                <a:t>several objects in one </a:t>
              </a:r>
              <a:endParaRPr lang="en-US" altLang="zh-CN" dirty="0"/>
            </a:p>
            <a:p>
              <a:r>
                <a:rPr lang="en-US" altLang="zh-CN" dirty="0"/>
                <a:t>statement.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Operator overloading and friend function</a:t>
            </a:r>
            <a:endParaRPr lang="en-US" altLang="zh-CN" sz="4000" b="1" i="0" dirty="0">
              <a:solidFill>
                <a:srgbClr val="24292F"/>
              </a:solidFill>
              <a:effectLst/>
              <a:cs typeface="+mj-lt"/>
            </a:endParaRP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dirty="0">
                <a:sym typeface="+mn-ea"/>
              </a:rPr>
              <a:t>Operator overloading</a:t>
            </a:r>
            <a:endParaRPr lang="en-US" altLang="zh-CN" dirty="0">
              <a:sym typeface="+mn-ea"/>
            </a:endParaRPr>
          </a:p>
          <a:p>
            <a:pPr marL="285750" indent="-285750">
              <a:buFont typeface="Arial" panose="020B0604020202020204" pitchFamily="34" charset="0"/>
              <a:buChar char="•"/>
            </a:pPr>
            <a:r>
              <a:rPr lang="en-US" altLang="zh-CN" dirty="0">
                <a:sym typeface="+mn-ea"/>
              </a:rPr>
              <a:t>Friend function</a:t>
            </a:r>
            <a:endParaRPr lang="en-US" altLang="zh-CN" dirty="0">
              <a:sym typeface="+mn-ea"/>
            </a:endParaRPr>
          </a:p>
          <a:p>
            <a:pPr marL="285750" indent="-285750">
              <a:buFont typeface="Arial" panose="020B0604020202020204" pitchFamily="34" charset="0"/>
              <a:buChar char="•"/>
            </a:pPr>
            <a:r>
              <a:rPr lang="en-US" altLang="zh-CN" dirty="0">
                <a:sym typeface="+mn-ea"/>
              </a:rPr>
              <a:t>Overloading &lt;&lt; operator</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4121" y="1216341"/>
            <a:ext cx="10811851" cy="1200329"/>
          </a:xfrm>
          <a:prstGeom prst="rect">
            <a:avLst/>
          </a:prstGeom>
          <a:noFill/>
        </p:spPr>
        <p:txBody>
          <a:bodyPr wrap="square">
            <a:spAutoFit/>
          </a:bodyPr>
          <a:lstStyle/>
          <a:p>
            <a:r>
              <a:rPr lang="en-US" altLang="zh-CN" sz="2400" dirty="0">
                <a:solidFill>
                  <a:srgbClr val="24292F"/>
                </a:solidFill>
                <a:latin typeface="-apple-system"/>
              </a:rPr>
              <a:t>If you use a existing object to initialize a new object, the compiler will invoke the copy constructor to implement the </a:t>
            </a:r>
            <a:r>
              <a:rPr lang="en-US" altLang="zh-CN" sz="2400" dirty="0" err="1">
                <a:solidFill>
                  <a:srgbClr val="24292F"/>
                </a:solidFill>
                <a:latin typeface="-apple-system"/>
              </a:rPr>
              <a:t>memberwise</a:t>
            </a:r>
            <a:r>
              <a:rPr lang="en-US" altLang="zh-CN" sz="2400" dirty="0">
                <a:solidFill>
                  <a:srgbClr val="24292F"/>
                </a:solidFill>
                <a:latin typeface="-apple-system"/>
              </a:rPr>
              <a:t> initialization.</a:t>
            </a:r>
            <a:r>
              <a:rPr lang="en-US" altLang="zh-CN" sz="2400" dirty="0"/>
              <a:t> The data members of the class are copied in turn. This is called </a:t>
            </a:r>
            <a:r>
              <a:rPr lang="en-US" altLang="zh-CN" sz="2400" i="1" dirty="0"/>
              <a:t>default </a:t>
            </a:r>
            <a:r>
              <a:rPr lang="en-US" altLang="zh-CN" sz="2400" i="1" dirty="0" err="1"/>
              <a:t>memberwise</a:t>
            </a:r>
            <a:r>
              <a:rPr lang="en-US" altLang="zh-CN" sz="2400" i="1" dirty="0"/>
              <a:t> initialization</a:t>
            </a:r>
            <a:r>
              <a:rPr lang="en-US" altLang="zh-CN" sz="2400" dirty="0"/>
              <a:t>. </a:t>
            </a:r>
            <a:endParaRPr lang="zh-CN" altLang="en-US" sz="2400" dirty="0"/>
          </a:p>
        </p:txBody>
      </p:sp>
      <p:pic>
        <p:nvPicPr>
          <p:cNvPr id="6" name="图片 5"/>
          <p:cNvPicPr>
            <a:picLocks noChangeAspect="1"/>
          </p:cNvPicPr>
          <p:nvPr/>
        </p:nvPicPr>
        <p:blipFill>
          <a:blip r:embed="rId1"/>
          <a:stretch>
            <a:fillRect/>
          </a:stretch>
        </p:blipFill>
        <p:spPr>
          <a:xfrm>
            <a:off x="1359612" y="2651063"/>
            <a:ext cx="3777029" cy="477727"/>
          </a:xfrm>
          <a:prstGeom prst="rect">
            <a:avLst/>
          </a:prstGeom>
        </p:spPr>
      </p:pic>
      <p:grpSp>
        <p:nvGrpSpPr>
          <p:cNvPr id="10" name="组合 9"/>
          <p:cNvGrpSpPr/>
          <p:nvPr/>
        </p:nvGrpSpPr>
        <p:grpSpPr>
          <a:xfrm>
            <a:off x="4966797" y="2565359"/>
            <a:ext cx="3881984" cy="369332"/>
            <a:chOff x="7686501" y="3908038"/>
            <a:chExt cx="4277377" cy="406949"/>
          </a:xfrm>
        </p:grpSpPr>
        <p:cxnSp>
          <p:nvCxnSpPr>
            <p:cNvPr id="11" name="直接箭头连接符 10"/>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8297587" y="3908038"/>
              <a:ext cx="3666291" cy="406949"/>
            </a:xfrm>
            <a:prstGeom prst="rect">
              <a:avLst/>
            </a:prstGeom>
            <a:noFill/>
          </p:spPr>
          <p:txBody>
            <a:bodyPr wrap="none" rtlCol="0">
              <a:spAutoFit/>
            </a:bodyPr>
            <a:lstStyle/>
            <a:p>
              <a:r>
                <a:rPr lang="en-US" altLang="zh-CN" dirty="0">
                  <a:solidFill>
                    <a:srgbClr val="FF0000"/>
                  </a:solidFill>
                </a:rPr>
                <a:t>Invoke copy constructor implicitly</a:t>
              </a:r>
              <a:endParaRPr lang="zh-CN" altLang="en-US" dirty="0">
                <a:solidFill>
                  <a:srgbClr val="FF0000"/>
                </a:solidFill>
              </a:endParaRPr>
            </a:p>
          </p:txBody>
        </p:sp>
      </p:grpSp>
      <p:grpSp>
        <p:nvGrpSpPr>
          <p:cNvPr id="27" name="组合 26"/>
          <p:cNvGrpSpPr/>
          <p:nvPr/>
        </p:nvGrpSpPr>
        <p:grpSpPr>
          <a:xfrm>
            <a:off x="1363294" y="3128789"/>
            <a:ext cx="4732706" cy="927754"/>
            <a:chOff x="1363294" y="3128789"/>
            <a:chExt cx="4732706" cy="927754"/>
          </a:xfrm>
        </p:grpSpPr>
        <p:sp>
          <p:nvSpPr>
            <p:cNvPr id="2" name="文本框 1"/>
            <p:cNvSpPr txBox="1"/>
            <p:nvPr/>
          </p:nvSpPr>
          <p:spPr>
            <a:xfrm>
              <a:off x="1363294" y="3348657"/>
              <a:ext cx="4732706" cy="707886"/>
            </a:xfrm>
            <a:prstGeom prst="rect">
              <a:avLst/>
            </a:prstGeom>
            <a:noFill/>
          </p:spPr>
          <p:txBody>
            <a:bodyPr wrap="none" rtlCol="0">
              <a:spAutoFit/>
            </a:bodyPr>
            <a:lstStyle/>
            <a:p>
              <a:r>
                <a:rPr lang="en-US" altLang="zh-CN" sz="2000" dirty="0" err="1"/>
                <a:t>other.numerator</a:t>
              </a:r>
              <a:r>
                <a:rPr lang="en-US" altLang="zh-CN" sz="2000" dirty="0"/>
                <a:t> = </a:t>
              </a:r>
              <a:r>
                <a:rPr lang="en-US" altLang="zh-CN" sz="2000" dirty="0" err="1"/>
                <a:t>oneHalf.numerator</a:t>
              </a:r>
              <a:r>
                <a:rPr lang="en-US" altLang="zh-CN" sz="2000" dirty="0"/>
                <a:t>;</a:t>
              </a:r>
              <a:endParaRPr lang="en-US" altLang="zh-CN" sz="2000" dirty="0"/>
            </a:p>
            <a:p>
              <a:r>
                <a:rPr lang="en-US" altLang="zh-CN" sz="2000" dirty="0" err="1"/>
                <a:t>other.denominator</a:t>
              </a:r>
              <a:r>
                <a:rPr lang="en-US" altLang="zh-CN" sz="2000" dirty="0"/>
                <a:t> = </a:t>
              </a:r>
              <a:r>
                <a:rPr lang="en-US" altLang="zh-CN" sz="2000" dirty="0" err="1"/>
                <a:t>oneHalf.denominator</a:t>
              </a:r>
              <a:r>
                <a:rPr lang="en-US" altLang="zh-CN" sz="2000" dirty="0"/>
                <a:t>;</a:t>
              </a:r>
              <a:endParaRPr lang="zh-CN" altLang="en-US" sz="2000" dirty="0"/>
            </a:p>
          </p:txBody>
        </p:sp>
        <p:cxnSp>
          <p:nvCxnSpPr>
            <p:cNvPr id="8" name="直接箭头连接符 7"/>
            <p:cNvCxnSpPr/>
            <p:nvPr/>
          </p:nvCxnSpPr>
          <p:spPr>
            <a:xfrm flipH="1">
              <a:off x="2984938" y="3128789"/>
              <a:ext cx="136634" cy="3002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12517" y="517521"/>
            <a:ext cx="8217756" cy="523220"/>
          </a:xfrm>
          <a:prstGeom prst="rect">
            <a:avLst/>
          </a:prstGeom>
          <a:noFill/>
        </p:spPr>
        <p:txBody>
          <a:bodyPr wrap="square">
            <a:spAutoFit/>
          </a:bodyPr>
          <a:lstStyle/>
          <a:p>
            <a:r>
              <a:rPr lang="en-US" altLang="zh-CN" sz="2800" dirty="0" err="1">
                <a:solidFill>
                  <a:srgbClr val="24292F"/>
                </a:solidFill>
                <a:latin typeface="-apple-system"/>
              </a:rPr>
              <a:t>Memberwise</a:t>
            </a:r>
            <a:r>
              <a:rPr lang="en-US" altLang="zh-CN" sz="2800" dirty="0">
                <a:solidFill>
                  <a:srgbClr val="24292F"/>
                </a:solidFill>
                <a:latin typeface="-apple-system"/>
              </a:rPr>
              <a:t> initialization and objects assignment</a:t>
            </a:r>
            <a:endParaRPr lang="zh-CN" altLang="en-US" sz="2800" dirty="0"/>
          </a:p>
        </p:txBody>
      </p:sp>
      <p:pic>
        <p:nvPicPr>
          <p:cNvPr id="19" name="图片 18"/>
          <p:cNvPicPr>
            <a:picLocks noChangeAspect="1"/>
          </p:cNvPicPr>
          <p:nvPr/>
        </p:nvPicPr>
        <p:blipFill>
          <a:blip r:embed="rId2"/>
          <a:stretch>
            <a:fillRect/>
          </a:stretch>
        </p:blipFill>
        <p:spPr>
          <a:xfrm>
            <a:off x="1240714" y="4600118"/>
            <a:ext cx="4280681" cy="1296186"/>
          </a:xfrm>
          <a:prstGeom prst="rect">
            <a:avLst/>
          </a:prstGeom>
        </p:spPr>
      </p:pic>
      <p:grpSp>
        <p:nvGrpSpPr>
          <p:cNvPr id="20" name="组合 19"/>
          <p:cNvGrpSpPr/>
          <p:nvPr/>
        </p:nvGrpSpPr>
        <p:grpSpPr>
          <a:xfrm>
            <a:off x="3479576" y="4273289"/>
            <a:ext cx="8298449" cy="923330"/>
            <a:chOff x="7686501" y="3792238"/>
            <a:chExt cx="9143685" cy="1017373"/>
          </a:xfrm>
        </p:grpSpPr>
        <p:cxnSp>
          <p:nvCxnSpPr>
            <p:cNvPr id="21" name="直接箭头连接符 20"/>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0"/>
            <p:cNvSpPr txBox="1"/>
            <p:nvPr/>
          </p:nvSpPr>
          <p:spPr>
            <a:xfrm>
              <a:off x="8297587" y="3792238"/>
              <a:ext cx="8532599" cy="1017373"/>
            </a:xfrm>
            <a:prstGeom prst="rect">
              <a:avLst/>
            </a:prstGeom>
            <a:noFill/>
          </p:spPr>
          <p:txBody>
            <a:bodyPr wrap="none" rtlCol="0">
              <a:spAutoFit/>
            </a:bodyPr>
            <a:lstStyle/>
            <a:p>
              <a:r>
                <a:rPr lang="en-US" altLang="zh-CN" dirty="0"/>
                <a:t>The copy constructor of Rational class</a:t>
              </a:r>
              <a:endParaRPr lang="en-US" altLang="zh-CN" dirty="0"/>
            </a:p>
            <a:p>
              <a:r>
                <a:rPr lang="en-US" altLang="zh-CN" dirty="0"/>
                <a:t>If you don’t provide the copy constructor, the compiler will provide a default one</a:t>
              </a:r>
              <a:endParaRPr lang="en-US" altLang="zh-CN" dirty="0"/>
            </a:p>
            <a:p>
              <a:r>
                <a:rPr lang="en-US" altLang="zh-CN" dirty="0"/>
                <a:t>and implement the </a:t>
              </a:r>
              <a:r>
                <a:rPr lang="en-US" altLang="zh-CN" dirty="0" err="1"/>
                <a:t>memberwise</a:t>
              </a:r>
              <a:r>
                <a:rPr lang="en-US" altLang="zh-CN" dirty="0"/>
                <a:t> initialization.</a:t>
              </a:r>
              <a:endParaRPr lang="zh-CN" altLang="en-US" dirty="0"/>
            </a:p>
          </p:txBody>
        </p:sp>
      </p:grpSp>
      <p:grpSp>
        <p:nvGrpSpPr>
          <p:cNvPr id="23" name="组合 22"/>
          <p:cNvGrpSpPr/>
          <p:nvPr/>
        </p:nvGrpSpPr>
        <p:grpSpPr>
          <a:xfrm>
            <a:off x="3729645" y="5641659"/>
            <a:ext cx="7910121" cy="937066"/>
            <a:chOff x="7794120" y="3777103"/>
            <a:chExt cx="8715809" cy="1032508"/>
          </a:xfrm>
        </p:grpSpPr>
        <p:cxnSp>
          <p:nvCxnSpPr>
            <p:cNvPr id="24" name="直接箭头连接符 23"/>
            <p:cNvCxnSpPr/>
            <p:nvPr/>
          </p:nvCxnSpPr>
          <p:spPr>
            <a:xfrm flipH="1" flipV="1">
              <a:off x="7794120" y="3777103"/>
              <a:ext cx="503469" cy="35407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10"/>
            <p:cNvSpPr txBox="1"/>
            <p:nvPr/>
          </p:nvSpPr>
          <p:spPr>
            <a:xfrm>
              <a:off x="8297587" y="3792238"/>
              <a:ext cx="8212342" cy="1017373"/>
            </a:xfrm>
            <a:prstGeom prst="rect">
              <a:avLst/>
            </a:prstGeom>
            <a:noFill/>
          </p:spPr>
          <p:txBody>
            <a:bodyPr wrap="none" rtlCol="0">
              <a:spAutoFit/>
            </a:bodyPr>
            <a:lstStyle/>
            <a:p>
              <a:r>
                <a:rPr lang="en-US" altLang="zh-CN" dirty="0"/>
                <a:t>This copy constructor is the same as the default copy constructor.</a:t>
              </a:r>
              <a:endParaRPr lang="en-US" altLang="zh-CN" dirty="0"/>
            </a:p>
            <a:p>
              <a:r>
                <a:rPr lang="en-US" altLang="zh-CN" dirty="0"/>
                <a:t>If the data member includes a pointer, you must provide the copy constructor</a:t>
              </a:r>
              <a:endParaRPr lang="en-US" altLang="zh-CN" dirty="0"/>
            </a:p>
            <a:p>
              <a:r>
                <a:rPr lang="en-US" altLang="zh-CN" dirty="0"/>
                <a:t>in your class.</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19926" y="454867"/>
            <a:ext cx="8217756" cy="523220"/>
          </a:xfrm>
          <a:prstGeom prst="rect">
            <a:avLst/>
          </a:prstGeom>
          <a:noFill/>
        </p:spPr>
        <p:txBody>
          <a:bodyPr wrap="square">
            <a:spAutoFit/>
          </a:bodyPr>
          <a:lstStyle/>
          <a:p>
            <a:r>
              <a:rPr lang="en-US" altLang="zh-CN" sz="2800" dirty="0" err="1">
                <a:solidFill>
                  <a:srgbClr val="24292F"/>
                </a:solidFill>
                <a:latin typeface="-apple-system"/>
              </a:rPr>
              <a:t>Memberwise</a:t>
            </a:r>
            <a:r>
              <a:rPr lang="en-US" altLang="zh-CN" sz="2800" dirty="0">
                <a:solidFill>
                  <a:srgbClr val="24292F"/>
                </a:solidFill>
                <a:latin typeface="-apple-system"/>
              </a:rPr>
              <a:t> initialization and objects assignment</a:t>
            </a:r>
            <a:endParaRPr lang="zh-CN" altLang="en-US" sz="2800" dirty="0"/>
          </a:p>
        </p:txBody>
      </p:sp>
      <p:sp>
        <p:nvSpPr>
          <p:cNvPr id="7" name="文本框 6"/>
          <p:cNvSpPr txBox="1"/>
          <p:nvPr/>
        </p:nvSpPr>
        <p:spPr>
          <a:xfrm>
            <a:off x="1028053" y="1374807"/>
            <a:ext cx="10811851" cy="830997"/>
          </a:xfrm>
          <a:prstGeom prst="rect">
            <a:avLst/>
          </a:prstGeom>
          <a:noFill/>
        </p:spPr>
        <p:txBody>
          <a:bodyPr wrap="square">
            <a:spAutoFit/>
          </a:bodyPr>
          <a:lstStyle/>
          <a:p>
            <a:r>
              <a:rPr lang="en-US" altLang="zh-CN" sz="2400" dirty="0">
                <a:solidFill>
                  <a:srgbClr val="24292F"/>
                </a:solidFill>
                <a:latin typeface="-apple-system"/>
              </a:rPr>
              <a:t>If you use an</a:t>
            </a:r>
            <a:r>
              <a:rPr lang="zh-CN" altLang="en-US" sz="2400" dirty="0">
                <a:solidFill>
                  <a:srgbClr val="24292F"/>
                </a:solidFill>
                <a:latin typeface="-apple-system"/>
              </a:rPr>
              <a:t> </a:t>
            </a:r>
            <a:r>
              <a:rPr lang="en-US" altLang="zh-CN" sz="2400" dirty="0">
                <a:solidFill>
                  <a:srgbClr val="24292F"/>
                </a:solidFill>
                <a:latin typeface="-apple-system"/>
              </a:rPr>
              <a:t>equal</a:t>
            </a:r>
            <a:r>
              <a:rPr lang="zh-CN" altLang="en-US" sz="2400" dirty="0">
                <a:solidFill>
                  <a:srgbClr val="24292F"/>
                </a:solidFill>
                <a:latin typeface="-apple-system"/>
              </a:rPr>
              <a:t> </a:t>
            </a:r>
            <a:r>
              <a:rPr lang="en-US" altLang="zh-CN" sz="2400" dirty="0">
                <a:solidFill>
                  <a:srgbClr val="24292F"/>
                </a:solidFill>
                <a:latin typeface="-apple-system"/>
              </a:rPr>
              <a:t>sign</a:t>
            </a:r>
            <a:r>
              <a:rPr lang="zh-CN" altLang="en-US" sz="2400" dirty="0">
                <a:solidFill>
                  <a:srgbClr val="24292F"/>
                </a:solidFill>
                <a:latin typeface="-apple-system"/>
              </a:rPr>
              <a:t> </a:t>
            </a:r>
            <a:r>
              <a:rPr lang="en-US" altLang="zh-CN" sz="2400" dirty="0">
                <a:solidFill>
                  <a:srgbClr val="24292F"/>
                </a:solidFill>
                <a:latin typeface="-apple-system"/>
              </a:rPr>
              <a:t>to</a:t>
            </a:r>
            <a:r>
              <a:rPr lang="zh-CN" altLang="en-US" sz="2400" dirty="0">
                <a:solidFill>
                  <a:srgbClr val="24292F"/>
                </a:solidFill>
                <a:latin typeface="-apple-system"/>
              </a:rPr>
              <a:t> </a:t>
            </a:r>
            <a:r>
              <a:rPr lang="en-US" altLang="zh-CN" sz="2400" dirty="0">
                <a:solidFill>
                  <a:srgbClr val="24292F"/>
                </a:solidFill>
                <a:latin typeface="-apple-system"/>
              </a:rPr>
              <a:t> assign one object to another, this is called assign one object to another. In this case, the copy constructor is not invoked.</a:t>
            </a:r>
            <a:endParaRPr lang="zh-CN" altLang="en-US" sz="2400" dirty="0"/>
          </a:p>
        </p:txBody>
      </p:sp>
      <p:pic>
        <p:nvPicPr>
          <p:cNvPr id="9" name="图片 8"/>
          <p:cNvPicPr>
            <a:picLocks noChangeAspect="1"/>
          </p:cNvPicPr>
          <p:nvPr/>
        </p:nvPicPr>
        <p:blipFill>
          <a:blip r:embed="rId1"/>
          <a:stretch>
            <a:fillRect/>
          </a:stretch>
        </p:blipFill>
        <p:spPr>
          <a:xfrm>
            <a:off x="1748527" y="2513466"/>
            <a:ext cx="2195330" cy="727595"/>
          </a:xfrm>
          <a:prstGeom prst="rect">
            <a:avLst/>
          </a:prstGeom>
        </p:spPr>
      </p:pic>
      <p:grpSp>
        <p:nvGrpSpPr>
          <p:cNvPr id="13" name="组合 12"/>
          <p:cNvGrpSpPr/>
          <p:nvPr/>
        </p:nvGrpSpPr>
        <p:grpSpPr>
          <a:xfrm>
            <a:off x="3698087" y="2521222"/>
            <a:ext cx="2840994" cy="369332"/>
            <a:chOff x="7686501" y="3908038"/>
            <a:chExt cx="3130354" cy="406949"/>
          </a:xfrm>
        </p:grpSpPr>
        <p:cxnSp>
          <p:nvCxnSpPr>
            <p:cNvPr id="14" name="直接箭头连接符 13"/>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0"/>
            <p:cNvSpPr txBox="1"/>
            <p:nvPr/>
          </p:nvSpPr>
          <p:spPr>
            <a:xfrm>
              <a:off x="8297587" y="3908038"/>
              <a:ext cx="2519268" cy="406949"/>
            </a:xfrm>
            <a:prstGeom prst="rect">
              <a:avLst/>
            </a:prstGeom>
            <a:noFill/>
          </p:spPr>
          <p:txBody>
            <a:bodyPr wrap="none" rtlCol="0">
              <a:spAutoFit/>
            </a:bodyPr>
            <a:lstStyle/>
            <a:p>
              <a:r>
                <a:rPr lang="en-US" altLang="zh-CN" dirty="0">
                  <a:solidFill>
                    <a:srgbClr val="FF0000"/>
                  </a:solidFill>
                </a:rPr>
                <a:t>Assignment statement</a:t>
              </a:r>
              <a:endParaRPr lang="zh-CN" altLang="en-US" dirty="0">
                <a:solidFill>
                  <a:srgbClr val="FF0000"/>
                </a:solidFill>
              </a:endParaRPr>
            </a:p>
          </p:txBody>
        </p:sp>
      </p:grpSp>
      <p:grpSp>
        <p:nvGrpSpPr>
          <p:cNvPr id="19" name="组合 18"/>
          <p:cNvGrpSpPr/>
          <p:nvPr/>
        </p:nvGrpSpPr>
        <p:grpSpPr>
          <a:xfrm>
            <a:off x="1363294" y="3128789"/>
            <a:ext cx="4842544" cy="969794"/>
            <a:chOff x="1363294" y="3128789"/>
            <a:chExt cx="4842544" cy="969794"/>
          </a:xfrm>
        </p:grpSpPr>
        <p:sp>
          <p:nvSpPr>
            <p:cNvPr id="16" name="文本框 15"/>
            <p:cNvSpPr txBox="1"/>
            <p:nvPr/>
          </p:nvSpPr>
          <p:spPr>
            <a:xfrm>
              <a:off x="1363294" y="3390697"/>
              <a:ext cx="4842544" cy="707886"/>
            </a:xfrm>
            <a:prstGeom prst="rect">
              <a:avLst/>
            </a:prstGeom>
            <a:noFill/>
          </p:spPr>
          <p:txBody>
            <a:bodyPr wrap="none" rtlCol="0">
              <a:spAutoFit/>
            </a:bodyPr>
            <a:lstStyle/>
            <a:p>
              <a:r>
                <a:rPr lang="en-US" altLang="zh-CN" sz="2000" dirty="0" err="1"/>
                <a:t>same.numerator</a:t>
              </a:r>
              <a:r>
                <a:rPr lang="en-US" altLang="zh-CN" sz="2000" dirty="0"/>
                <a:t> = </a:t>
              </a:r>
              <a:r>
                <a:rPr lang="en-US" altLang="zh-CN" sz="2000" dirty="0" err="1"/>
                <a:t>oneThird.numerator</a:t>
              </a:r>
              <a:r>
                <a:rPr lang="en-US" altLang="zh-CN" sz="2000" dirty="0"/>
                <a:t>;</a:t>
              </a:r>
              <a:endParaRPr lang="en-US" altLang="zh-CN" sz="2000" dirty="0"/>
            </a:p>
            <a:p>
              <a:r>
                <a:rPr lang="en-US" altLang="zh-CN" sz="2000" dirty="0" err="1"/>
                <a:t>same.denominator</a:t>
              </a:r>
              <a:r>
                <a:rPr lang="en-US" altLang="zh-CN" sz="2000" dirty="0"/>
                <a:t> = </a:t>
              </a:r>
              <a:r>
                <a:rPr lang="en-US" altLang="zh-CN" sz="2000" dirty="0" err="1"/>
                <a:t>oneThird.denominator</a:t>
              </a:r>
              <a:r>
                <a:rPr lang="en-US" altLang="zh-CN" sz="2000" dirty="0"/>
                <a:t>;</a:t>
              </a:r>
              <a:endParaRPr lang="zh-CN" altLang="en-US" sz="2000" dirty="0"/>
            </a:p>
          </p:txBody>
        </p:sp>
        <p:cxnSp>
          <p:nvCxnSpPr>
            <p:cNvPr id="17" name="直接箭头连接符 16"/>
            <p:cNvCxnSpPr/>
            <p:nvPr/>
          </p:nvCxnSpPr>
          <p:spPr>
            <a:xfrm flipH="1">
              <a:off x="2984938" y="3128789"/>
              <a:ext cx="136634" cy="3002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799912" y="4484902"/>
            <a:ext cx="10811851" cy="1569660"/>
          </a:xfrm>
          <a:prstGeom prst="rect">
            <a:avLst/>
          </a:prstGeom>
          <a:noFill/>
        </p:spPr>
        <p:txBody>
          <a:bodyPr wrap="square">
            <a:spAutoFit/>
          </a:bodyPr>
          <a:lstStyle/>
          <a:p>
            <a:r>
              <a:rPr lang="en-US" altLang="zh-CN" sz="2400" dirty="0">
                <a:solidFill>
                  <a:srgbClr val="24292F"/>
                </a:solidFill>
                <a:latin typeface="-apple-system"/>
              </a:rPr>
              <a:t>Although this operation is also </a:t>
            </a:r>
            <a:r>
              <a:rPr lang="en-US" altLang="zh-CN" sz="2400" dirty="0" err="1">
                <a:solidFill>
                  <a:srgbClr val="24292F"/>
                </a:solidFill>
                <a:latin typeface="-apple-system"/>
              </a:rPr>
              <a:t>memberwise</a:t>
            </a:r>
            <a:r>
              <a:rPr lang="en-US" altLang="zh-CN" sz="2400" dirty="0">
                <a:solidFill>
                  <a:srgbClr val="24292F"/>
                </a:solidFill>
                <a:latin typeface="-apple-system"/>
              </a:rPr>
              <a:t> assignment, but it does not invoke the copy constructor. The assignment operator(=) can be overloaded.</a:t>
            </a:r>
            <a:r>
              <a:rPr lang="en-US" altLang="zh-CN" sz="2400" dirty="0"/>
              <a:t> If the data member includes a pointer, you must overload the assignment operator in your class.</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endParaRPr lang="en-US" altLang="zh-CN"/>
          </a:p>
        </p:txBody>
      </p:sp>
      <p:sp>
        <p:nvSpPr>
          <p:cNvPr id="3" name="内容占位符 2"/>
          <p:cNvSpPr>
            <a:spLocks noGrp="1"/>
          </p:cNvSpPr>
          <p:nvPr>
            <p:ph idx="1"/>
          </p:nvPr>
        </p:nvSpPr>
        <p:spPr>
          <a:xfrm>
            <a:off x="197225" y="1326995"/>
            <a:ext cx="11694854" cy="4849968"/>
          </a:xfrm>
        </p:spPr>
        <p:txBody>
          <a:bodyPr>
            <a:normAutofit/>
          </a:bodyPr>
          <a:lstStyle/>
          <a:p>
            <a:pPr>
              <a:lnSpc>
                <a:spcPct val="120000"/>
              </a:lnSpc>
              <a:spcBef>
                <a:spcPts val="0"/>
              </a:spcBef>
            </a:pPr>
            <a:r>
              <a:rPr lang="en-US" altLang="zh-CN" sz="2400" dirty="0"/>
              <a:t>Create a class called </a:t>
            </a:r>
            <a:r>
              <a:rPr lang="en-US" altLang="zh-CN" sz="2400" b="1" dirty="0"/>
              <a:t>Complex</a:t>
            </a:r>
            <a:r>
              <a:rPr lang="en-US" altLang="zh-CN" sz="2400" dirty="0"/>
              <a:t> for performing arithmetic with complex numbers. Write a program to test your class. Complex numbers have the form    </a:t>
            </a:r>
            <a:endParaRPr lang="en-US" altLang="zh-CN" sz="2400" dirty="0"/>
          </a:p>
          <a:p>
            <a:pPr marL="0" indent="0">
              <a:lnSpc>
                <a:spcPct val="120000"/>
              </a:lnSpc>
              <a:spcBef>
                <a:spcPts val="0"/>
              </a:spcBef>
              <a:buNone/>
            </a:pPr>
            <a:r>
              <a:rPr lang="en-US" altLang="zh-CN" sz="2400" dirty="0"/>
              <a:t>                                   </a:t>
            </a:r>
            <a:r>
              <a:rPr lang="en-US" altLang="zh-CN" sz="2400" dirty="0" err="1"/>
              <a:t>realPart</a:t>
            </a:r>
            <a:r>
              <a:rPr lang="en-US" altLang="zh-CN" sz="2400" dirty="0"/>
              <a:t> + </a:t>
            </a:r>
            <a:r>
              <a:rPr lang="en-US" altLang="zh-CN" sz="2400" dirty="0" err="1"/>
              <a:t>imaginaryPart</a:t>
            </a:r>
            <a:r>
              <a:rPr lang="en-US" altLang="zh-CN" sz="2400" dirty="0"/>
              <a:t> * </a:t>
            </a:r>
            <a:r>
              <a:rPr lang="en-US" altLang="zh-CN" sz="2400" dirty="0" err="1"/>
              <a:t>i</a:t>
            </a:r>
            <a:endParaRPr lang="zh-CN" altLang="en-US" sz="2400" dirty="0"/>
          </a:p>
          <a:p>
            <a:pPr>
              <a:lnSpc>
                <a:spcPct val="120000"/>
              </a:lnSpc>
              <a:spcBef>
                <a:spcPts val="0"/>
              </a:spcBef>
            </a:pPr>
            <a:r>
              <a:rPr lang="en-US" altLang="zh-CN" sz="2400" dirty="0"/>
              <a:t>Develop a complete class containing proper constructor functions as well as setter and getter functions. The class should also provide the following overloaded operator capabilities: </a:t>
            </a:r>
            <a:endParaRPr lang="en-US" altLang="zh-CN" sz="2400" dirty="0"/>
          </a:p>
          <a:p>
            <a:pPr marL="0" indent="0">
              <a:lnSpc>
                <a:spcPct val="120000"/>
              </a:lnSpc>
              <a:spcBef>
                <a:spcPts val="0"/>
              </a:spcBef>
              <a:buNone/>
            </a:pPr>
            <a:r>
              <a:rPr lang="en-US" altLang="zh-CN" sz="2400" dirty="0"/>
              <a:t>(1) Overload the addition operator (+) to add two Complex numbers. </a:t>
            </a:r>
            <a:endParaRPr lang="en-US" altLang="zh-CN" sz="2400" dirty="0"/>
          </a:p>
          <a:p>
            <a:pPr marL="0" indent="0">
              <a:lnSpc>
                <a:spcPct val="120000"/>
              </a:lnSpc>
              <a:spcBef>
                <a:spcPts val="0"/>
              </a:spcBef>
              <a:buNone/>
            </a:pPr>
            <a:r>
              <a:rPr lang="en-US" altLang="zh-CN" sz="2400" dirty="0"/>
              <a:t>(2) Overload the subtraction operator (-) to subtract two Complex numbers. </a:t>
            </a:r>
            <a:endParaRPr lang="en-US" altLang="zh-CN" sz="2400" dirty="0"/>
          </a:p>
          <a:p>
            <a:pPr marL="0" indent="0">
              <a:lnSpc>
                <a:spcPct val="120000"/>
              </a:lnSpc>
              <a:spcBef>
                <a:spcPts val="0"/>
              </a:spcBef>
              <a:buNone/>
            </a:pPr>
            <a:r>
              <a:rPr lang="en-US" altLang="zh-CN" sz="2400" dirty="0"/>
              <a:t>(3) Overload the assignment operator to assign one Complex to another. </a:t>
            </a:r>
            <a:endParaRPr lang="en-US" altLang="zh-CN" sz="2400" dirty="0"/>
          </a:p>
          <a:p>
            <a:pPr marL="0" indent="0">
              <a:lnSpc>
                <a:spcPct val="120000"/>
              </a:lnSpc>
              <a:spcBef>
                <a:spcPts val="0"/>
              </a:spcBef>
              <a:buNone/>
            </a:pPr>
            <a:r>
              <a:rPr lang="en-US" altLang="zh-CN" sz="2400" dirty="0"/>
              <a:t>(4) Overload the multiplication operator (*) to multiply two Complex numbers.</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endParaRPr lang="en-US" altLang="zh-CN"/>
          </a:p>
        </p:txBody>
      </p:sp>
      <p:sp>
        <p:nvSpPr>
          <p:cNvPr id="3" name="内容占位符 2"/>
          <p:cNvSpPr>
            <a:spLocks noGrp="1"/>
          </p:cNvSpPr>
          <p:nvPr>
            <p:ph idx="1"/>
          </p:nvPr>
        </p:nvSpPr>
        <p:spPr>
          <a:xfrm>
            <a:off x="197225" y="1326995"/>
            <a:ext cx="11694854" cy="4849968"/>
          </a:xfrm>
        </p:spPr>
        <p:txBody>
          <a:bodyPr>
            <a:normAutofit/>
          </a:bodyPr>
          <a:lstStyle/>
          <a:p>
            <a:r>
              <a:rPr lang="en-US" altLang="zh-CN" sz="2400" dirty="0"/>
              <a:t>(5)Overload the == and != operators to allow comparisons of complex numbers. </a:t>
            </a:r>
            <a:endParaRPr lang="en-US" altLang="zh-CN" sz="2400" dirty="0"/>
          </a:p>
          <a:p>
            <a:r>
              <a:rPr lang="en-US" altLang="zh-CN" sz="2400" dirty="0"/>
              <a:t>(6) Modify the class to enable input and output of complex numbers via overloaded </a:t>
            </a:r>
            <a:r>
              <a:rPr lang="en-US" altLang="zh-CN" sz="2400" b="1" dirty="0"/>
              <a:t>&gt;&gt;</a:t>
            </a:r>
            <a:r>
              <a:rPr lang="en-US" altLang="zh-CN" sz="2400" dirty="0"/>
              <a:t> and </a:t>
            </a:r>
            <a:r>
              <a:rPr lang="en-US" altLang="zh-CN" sz="2400" b="1" dirty="0"/>
              <a:t>&lt;&lt;</a:t>
            </a:r>
            <a:r>
              <a:rPr lang="en-US" altLang="zh-CN" sz="2400" dirty="0"/>
              <a:t> operators, respectively.</a:t>
            </a:r>
            <a:endParaRPr lang="zh-CN" altLang="en-US" sz="2400" dirty="0"/>
          </a:p>
        </p:txBody>
      </p:sp>
      <p:sp>
        <p:nvSpPr>
          <p:cNvPr id="4" name="文本框 3"/>
          <p:cNvSpPr txBox="1"/>
          <p:nvPr/>
        </p:nvSpPr>
        <p:spPr>
          <a:xfrm>
            <a:off x="465987" y="2819400"/>
            <a:ext cx="6168292" cy="461665"/>
          </a:xfrm>
          <a:prstGeom prst="rect">
            <a:avLst/>
          </a:prstGeom>
          <a:noFill/>
        </p:spPr>
        <p:txBody>
          <a:bodyPr wrap="none" rtlCol="0">
            <a:spAutoFit/>
          </a:bodyPr>
          <a:lstStyle/>
          <a:p>
            <a:r>
              <a:rPr lang="en-US" altLang="zh-CN" sz="2400" dirty="0"/>
              <a:t>Write a test program to test your Complex class.</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2393" y="2096545"/>
            <a:ext cx="10772852" cy="830997"/>
          </a:xfrm>
          <a:prstGeom prst="rect">
            <a:avLst/>
          </a:prstGeom>
          <a:noFill/>
        </p:spPr>
        <p:txBody>
          <a:bodyPr wrap="square" rtlCol="0">
            <a:spAutoFit/>
          </a:bodyPr>
          <a:lstStyle/>
          <a:p>
            <a:r>
              <a:rPr lang="en-US" altLang="zh-CN" sz="2400" b="1" i="1" dirty="0"/>
              <a:t>Operator overloading </a:t>
            </a:r>
            <a:r>
              <a:rPr lang="en-US" altLang="zh-CN" sz="2400" dirty="0"/>
              <a:t>extends the overloading concept to operators, letting you assign multiple meanings to C++ operators.</a:t>
            </a:r>
            <a:endParaRPr lang="zh-CN" altLang="en-US" sz="2400" dirty="0"/>
          </a:p>
        </p:txBody>
      </p:sp>
      <p:sp>
        <p:nvSpPr>
          <p:cNvPr id="5" name="TextBox 4"/>
          <p:cNvSpPr txBox="1"/>
          <p:nvPr/>
        </p:nvSpPr>
        <p:spPr>
          <a:xfrm>
            <a:off x="912393" y="3625055"/>
            <a:ext cx="9379427" cy="427489"/>
          </a:xfrm>
          <a:prstGeom prst="rect">
            <a:avLst/>
          </a:prstGeom>
          <a:noFill/>
        </p:spPr>
        <p:txBody>
          <a:bodyPr wrap="none" rtlCol="0">
            <a:spAutoFit/>
          </a:bodyPr>
          <a:lstStyle/>
          <a:p>
            <a:r>
              <a:rPr lang="en-US" altLang="zh-CN" sz="2180" dirty="0"/>
              <a:t>To overload an operator, use a special function form called an </a:t>
            </a:r>
            <a:r>
              <a:rPr lang="en-US" altLang="zh-CN" sz="2180" b="1" dirty="0">
                <a:solidFill>
                  <a:srgbClr val="00B0F0"/>
                </a:solidFill>
              </a:rPr>
              <a:t>operator function</a:t>
            </a:r>
            <a:r>
              <a:rPr lang="en-US" altLang="zh-CN" sz="2180" dirty="0"/>
              <a:t>. </a:t>
            </a:r>
            <a:endParaRPr lang="zh-CN" altLang="en-US" sz="2180" dirty="0"/>
          </a:p>
        </p:txBody>
      </p:sp>
      <p:sp>
        <p:nvSpPr>
          <p:cNvPr id="6" name="TextBox 5"/>
          <p:cNvSpPr txBox="1"/>
          <p:nvPr/>
        </p:nvSpPr>
        <p:spPr>
          <a:xfrm>
            <a:off x="1182699" y="4343926"/>
            <a:ext cx="5466112" cy="483337"/>
          </a:xfrm>
          <a:prstGeom prst="rect">
            <a:avLst/>
          </a:prstGeom>
          <a:noFill/>
        </p:spPr>
        <p:txBody>
          <a:bodyPr wrap="none" rtlCol="0">
            <a:spAutoFit/>
          </a:bodyPr>
          <a:lstStyle/>
          <a:p>
            <a:r>
              <a:rPr lang="en-US" altLang="zh-CN" sz="2540" b="1" dirty="0"/>
              <a:t>return type operator op(argument-list)</a:t>
            </a:r>
            <a:endParaRPr lang="zh-CN" altLang="en-US" sz="2540" b="1" dirty="0"/>
          </a:p>
        </p:txBody>
      </p:sp>
      <p:grpSp>
        <p:nvGrpSpPr>
          <p:cNvPr id="8" name="组合 7"/>
          <p:cNvGrpSpPr/>
          <p:nvPr/>
        </p:nvGrpSpPr>
        <p:grpSpPr>
          <a:xfrm>
            <a:off x="4070094" y="4343925"/>
            <a:ext cx="596283" cy="784222"/>
            <a:chOff x="4374133" y="4786362"/>
            <a:chExt cx="657016" cy="864096"/>
          </a:xfrm>
        </p:grpSpPr>
        <p:sp>
          <p:nvSpPr>
            <p:cNvPr id="7" name="椭圆 6"/>
            <p:cNvSpPr/>
            <p:nvPr/>
          </p:nvSpPr>
          <p:spPr>
            <a:xfrm>
              <a:off x="4374133" y="4786362"/>
              <a:ext cx="504056" cy="523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9" name="直接箭头连接符 8"/>
            <p:cNvCxnSpPr>
              <a:endCxn id="7" idx="5"/>
            </p:cNvCxnSpPr>
            <p:nvPr/>
          </p:nvCxnSpPr>
          <p:spPr>
            <a:xfrm flipH="1" flipV="1">
              <a:off x="4804372" y="5232958"/>
              <a:ext cx="226777" cy="4175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513905" y="5062796"/>
            <a:ext cx="5964838" cy="427489"/>
          </a:xfrm>
          <a:prstGeom prst="rect">
            <a:avLst/>
          </a:prstGeom>
          <a:noFill/>
        </p:spPr>
        <p:txBody>
          <a:bodyPr wrap="none" rtlCol="0">
            <a:spAutoFit/>
          </a:bodyPr>
          <a:lstStyle/>
          <a:p>
            <a:r>
              <a:rPr lang="en-US" altLang="zh-CN" sz="2180" b="1" dirty="0"/>
              <a:t>op</a:t>
            </a:r>
            <a:r>
              <a:rPr lang="en-US" altLang="zh-CN" sz="2180" dirty="0"/>
              <a:t> is the symbol for the operator being overloaded</a:t>
            </a:r>
            <a:endParaRPr lang="zh-CN" altLang="en-US" sz="2180" dirty="0"/>
          </a:p>
        </p:txBody>
      </p:sp>
      <p:sp>
        <p:nvSpPr>
          <p:cNvPr id="11" name="Title 1"/>
          <p:cNvSpPr txBox="1"/>
          <p:nvPr/>
        </p:nvSpPr>
        <p:spPr>
          <a:xfrm>
            <a:off x="1559560" y="311150"/>
            <a:ext cx="9724390" cy="10109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a:t> Operator overloading</a:t>
            </a:r>
            <a:endParaRPr lang="en-US" altLang="zh-CN" sz="4000" dirty="0"/>
          </a:p>
        </p:txBody>
      </p:sp>
      <p:sp>
        <p:nvSpPr>
          <p:cNvPr id="12" name="TextBox 1"/>
          <p:cNvSpPr txBox="1"/>
          <p:nvPr/>
        </p:nvSpPr>
        <p:spPr>
          <a:xfrm>
            <a:off x="1011883" y="1487698"/>
            <a:ext cx="10168233" cy="461665"/>
          </a:xfrm>
          <a:prstGeom prst="rect">
            <a:avLst/>
          </a:prstGeom>
          <a:noFill/>
        </p:spPr>
        <p:txBody>
          <a:bodyPr wrap="none" rtlCol="0">
            <a:spAutoFit/>
          </a:bodyPr>
          <a:lstStyle/>
          <a:p>
            <a:r>
              <a:rPr lang="en-US" altLang="zh-CN" sz="2400" dirty="0"/>
              <a:t>In C++, the overloading principle applies </a:t>
            </a:r>
            <a:r>
              <a:rPr lang="en-US" altLang="zh-CN" sz="2400" b="1" dirty="0"/>
              <a:t>not only to functions</a:t>
            </a:r>
            <a:r>
              <a:rPr lang="en-US" altLang="zh-CN" sz="2400" dirty="0"/>
              <a:t>, </a:t>
            </a:r>
            <a:r>
              <a:rPr lang="en-US" altLang="zh-CN" sz="2400" b="1" dirty="0"/>
              <a:t>but to operator</a:t>
            </a:r>
            <a:r>
              <a:rPr lang="en-US" altLang="zh-CN" sz="2400" dirty="0"/>
              <a:t>.</a:t>
            </a:r>
            <a:endParaRPr lang="zh-CN" altLang="en-US" sz="2400" dirty="0"/>
          </a:p>
        </p:txBody>
      </p:sp>
      <p:sp>
        <p:nvSpPr>
          <p:cNvPr id="13" name="TextBox 5"/>
          <p:cNvSpPr txBox="1"/>
          <p:nvPr/>
        </p:nvSpPr>
        <p:spPr>
          <a:xfrm>
            <a:off x="912393" y="3002112"/>
            <a:ext cx="10240689" cy="461665"/>
          </a:xfrm>
          <a:prstGeom prst="rect">
            <a:avLst/>
          </a:prstGeom>
          <a:noFill/>
        </p:spPr>
        <p:txBody>
          <a:bodyPr wrap="none" rtlCol="0">
            <a:spAutoFit/>
          </a:bodyPr>
          <a:lstStyle/>
          <a:p>
            <a:r>
              <a:rPr lang="en-US" altLang="zh-CN" sz="2400" dirty="0"/>
              <a:t>Operators can be extended to work </a:t>
            </a:r>
            <a:r>
              <a:rPr lang="en-US" altLang="zh-CN" sz="2400" b="1" dirty="0"/>
              <a:t>not just with built-in types</a:t>
            </a:r>
            <a:r>
              <a:rPr lang="en-US" altLang="zh-CN" sz="2400" dirty="0"/>
              <a:t>, </a:t>
            </a:r>
            <a:r>
              <a:rPr lang="en-US" altLang="zh-CN" sz="2400" b="1" dirty="0"/>
              <a:t>but also classes</a:t>
            </a:r>
            <a:r>
              <a:rPr lang="en-US" altLang="zh-CN"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 name="组合 4095"/>
          <p:cNvGrpSpPr/>
          <p:nvPr/>
        </p:nvGrpSpPr>
        <p:grpSpPr>
          <a:xfrm>
            <a:off x="656932" y="1148522"/>
            <a:ext cx="8467725" cy="5143500"/>
            <a:chOff x="656932" y="1148522"/>
            <a:chExt cx="8467725" cy="5143500"/>
          </a:xfrm>
        </p:grpSpPr>
        <p:pic>
          <p:nvPicPr>
            <p:cNvPr id="22" name="图片 21"/>
            <p:cNvPicPr>
              <a:picLocks noChangeAspect="1"/>
            </p:cNvPicPr>
            <p:nvPr/>
          </p:nvPicPr>
          <p:blipFill>
            <a:blip r:embed="rId1"/>
            <a:stretch>
              <a:fillRect/>
            </a:stretch>
          </p:blipFill>
          <p:spPr>
            <a:xfrm>
              <a:off x="656932" y="1148522"/>
              <a:ext cx="8467725" cy="5143500"/>
            </a:xfrm>
            <a:prstGeom prst="rect">
              <a:avLst/>
            </a:prstGeom>
          </p:spPr>
        </p:pic>
        <p:pic>
          <p:nvPicPr>
            <p:cNvPr id="31" name="图片 30"/>
            <p:cNvPicPr>
              <a:picLocks noChangeAspect="1"/>
            </p:cNvPicPr>
            <p:nvPr/>
          </p:nvPicPr>
          <p:blipFill>
            <a:blip r:embed="rId2"/>
            <a:stretch>
              <a:fillRect/>
            </a:stretch>
          </p:blipFill>
          <p:spPr>
            <a:xfrm>
              <a:off x="1016461" y="4571592"/>
              <a:ext cx="4686300" cy="504825"/>
            </a:xfrm>
            <a:prstGeom prst="rect">
              <a:avLst/>
            </a:prstGeom>
          </p:spPr>
        </p:pic>
      </p:grpSp>
      <p:sp>
        <p:nvSpPr>
          <p:cNvPr id="5" name="圆角矩形标注 4"/>
          <p:cNvSpPr/>
          <p:nvPr/>
        </p:nvSpPr>
        <p:spPr>
          <a:xfrm>
            <a:off x="2174893" y="6050923"/>
            <a:ext cx="4091435" cy="469602"/>
          </a:xfrm>
          <a:prstGeom prst="wedgeRoundRectCallout">
            <a:avLst>
              <a:gd name="adj1" fmla="val -30464"/>
              <a:gd name="adj2" fmla="val -172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Operator overloading  works as function</a:t>
            </a:r>
            <a:endParaRPr lang="en-US" altLang="zh-CN" dirty="0">
              <a:solidFill>
                <a:prstClr val="white"/>
              </a:solidFill>
            </a:endParaRPr>
          </a:p>
          <a:p>
            <a:pPr algn="ctr"/>
            <a:r>
              <a:rPr lang="en-US" altLang="zh-CN" dirty="0">
                <a:solidFill>
                  <a:prstClr val="white"/>
                </a:solidFill>
              </a:rPr>
              <a:t>operator function prototype</a:t>
            </a:r>
            <a:endParaRPr lang="zh-CN" altLang="en-US" dirty="0">
              <a:solidFill>
                <a:prstClr val="white"/>
              </a:solidFill>
            </a:endParaRPr>
          </a:p>
        </p:txBody>
      </p:sp>
      <p:pic>
        <p:nvPicPr>
          <p:cNvPr id="20" name="图片 19"/>
          <p:cNvPicPr>
            <a:picLocks noChangeAspect="1"/>
          </p:cNvPicPr>
          <p:nvPr/>
        </p:nvPicPr>
        <p:blipFill>
          <a:blip r:embed="rId3"/>
          <a:stretch>
            <a:fillRect/>
          </a:stretch>
        </p:blipFill>
        <p:spPr>
          <a:xfrm>
            <a:off x="4854935" y="3603727"/>
            <a:ext cx="7181850" cy="942975"/>
          </a:xfrm>
          <a:prstGeom prst="rect">
            <a:avLst/>
          </a:prstGeom>
        </p:spPr>
      </p:pic>
      <p:grpSp>
        <p:nvGrpSpPr>
          <p:cNvPr id="9" name="组合 8"/>
          <p:cNvGrpSpPr/>
          <p:nvPr/>
        </p:nvGrpSpPr>
        <p:grpSpPr>
          <a:xfrm>
            <a:off x="1016461" y="4363515"/>
            <a:ext cx="4416890" cy="1083770"/>
            <a:chOff x="868328" y="3830845"/>
            <a:chExt cx="4866760" cy="1194157"/>
          </a:xfrm>
        </p:grpSpPr>
        <p:sp>
          <p:nvSpPr>
            <p:cNvPr id="10" name="矩形 9"/>
            <p:cNvSpPr/>
            <p:nvPr/>
          </p:nvSpPr>
          <p:spPr>
            <a:xfrm>
              <a:off x="868328" y="4736970"/>
              <a:ext cx="4866760"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cxnSp>
          <p:nvCxnSpPr>
            <p:cNvPr id="11" name="曲线连接符 10"/>
            <p:cNvCxnSpPr/>
            <p:nvPr/>
          </p:nvCxnSpPr>
          <p:spPr>
            <a:xfrm rot="5400000" flipH="1" flipV="1">
              <a:off x="4827952" y="3938495"/>
              <a:ext cx="1014786" cy="799486"/>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圆角矩形标注 4"/>
          <p:cNvSpPr/>
          <p:nvPr/>
        </p:nvSpPr>
        <p:spPr>
          <a:xfrm>
            <a:off x="6896072" y="4783694"/>
            <a:ext cx="3099576" cy="389364"/>
          </a:xfrm>
          <a:prstGeom prst="wedgeRoundRectCallout">
            <a:avLst>
              <a:gd name="adj1" fmla="val -30464"/>
              <a:gd name="adj2" fmla="val -172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Operator function definition</a:t>
            </a:r>
            <a:endParaRPr lang="zh-CN" altLang="en-US" dirty="0">
              <a:solidFill>
                <a:prstClr val="white"/>
              </a:solidFill>
            </a:endParaRPr>
          </a:p>
        </p:txBody>
      </p:sp>
      <p:pic>
        <p:nvPicPr>
          <p:cNvPr id="24" name="图片 23"/>
          <p:cNvPicPr>
            <a:picLocks noChangeAspect="1"/>
          </p:cNvPicPr>
          <p:nvPr/>
        </p:nvPicPr>
        <p:blipFill>
          <a:blip r:embed="rId4"/>
          <a:stretch>
            <a:fillRect/>
          </a:stretch>
        </p:blipFill>
        <p:spPr>
          <a:xfrm>
            <a:off x="6277268" y="626078"/>
            <a:ext cx="5257800" cy="1743075"/>
          </a:xfrm>
          <a:prstGeom prst="rect">
            <a:avLst/>
          </a:prstGeom>
          <a:ln w="12700">
            <a:solidFill>
              <a:srgbClr val="00B0F0"/>
            </a:solidFill>
          </a:ln>
        </p:spPr>
      </p:pic>
      <p:grpSp>
        <p:nvGrpSpPr>
          <p:cNvPr id="26" name="组合 25"/>
          <p:cNvGrpSpPr/>
          <p:nvPr/>
        </p:nvGrpSpPr>
        <p:grpSpPr>
          <a:xfrm>
            <a:off x="6256418" y="589319"/>
            <a:ext cx="1962672" cy="1542339"/>
            <a:chOff x="413693" y="1737933"/>
            <a:chExt cx="2162574" cy="1699430"/>
          </a:xfrm>
        </p:grpSpPr>
        <p:sp>
          <p:nvSpPr>
            <p:cNvPr id="27" name="矩形 26"/>
            <p:cNvSpPr/>
            <p:nvPr/>
          </p:nvSpPr>
          <p:spPr>
            <a:xfrm>
              <a:off x="671674" y="3149331"/>
              <a:ext cx="1672976"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28" name="椭圆 27"/>
            <p:cNvSpPr/>
            <p:nvPr/>
          </p:nvSpPr>
          <p:spPr>
            <a:xfrm>
              <a:off x="413693" y="1737933"/>
              <a:ext cx="936104" cy="384133"/>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9" name="矩形 28"/>
            <p:cNvSpPr/>
            <p:nvPr/>
          </p:nvSpPr>
          <p:spPr>
            <a:xfrm>
              <a:off x="743011" y="2230465"/>
              <a:ext cx="1833256"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sp>
        <p:nvSpPr>
          <p:cNvPr id="30" name="圆角矩形标注 4"/>
          <p:cNvSpPr/>
          <p:nvPr/>
        </p:nvSpPr>
        <p:spPr>
          <a:xfrm>
            <a:off x="6896072" y="2602684"/>
            <a:ext cx="4097483" cy="379360"/>
          </a:xfrm>
          <a:prstGeom prst="wedgeRoundRectCallout">
            <a:avLst>
              <a:gd name="adj1" fmla="val -30464"/>
              <a:gd name="adj2" fmla="val -172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You can return local object to the caller</a:t>
            </a:r>
            <a:endParaRPr lang="zh-CN" altLang="en-US"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111203" y="1277877"/>
            <a:ext cx="5310617" cy="4711926"/>
          </a:xfrm>
          <a:prstGeom prst="rect">
            <a:avLst/>
          </a:prstGeom>
          <a:ln>
            <a:solidFill>
              <a:srgbClr val="00B0F0"/>
            </a:solidFill>
          </a:ln>
        </p:spPr>
      </p:pic>
      <p:sp>
        <p:nvSpPr>
          <p:cNvPr id="7" name="文本框 6"/>
          <p:cNvSpPr txBox="1"/>
          <p:nvPr/>
        </p:nvSpPr>
        <p:spPr>
          <a:xfrm>
            <a:off x="7020911" y="2838107"/>
            <a:ext cx="3781805" cy="461665"/>
          </a:xfrm>
          <a:prstGeom prst="rect">
            <a:avLst/>
          </a:prstGeom>
          <a:noFill/>
        </p:spPr>
        <p:txBody>
          <a:bodyPr wrap="none" rtlCol="0">
            <a:spAutoFit/>
          </a:bodyPr>
          <a:lstStyle/>
          <a:p>
            <a:r>
              <a:rPr lang="en-US" altLang="zh-CN" sz="2400" dirty="0" err="1"/>
              <a:t>oneHalf.operator</a:t>
            </a:r>
            <a:r>
              <a:rPr lang="en-US" altLang="zh-CN" sz="2400" dirty="0"/>
              <a:t>*(</a:t>
            </a:r>
            <a:r>
              <a:rPr lang="en-US" altLang="zh-CN" sz="2400" dirty="0" err="1"/>
              <a:t>oneThird</a:t>
            </a:r>
            <a:r>
              <a:rPr lang="en-US" altLang="zh-CN" sz="2400" dirty="0"/>
              <a:t>)</a:t>
            </a:r>
            <a:endParaRPr lang="zh-CN" altLang="en-US" sz="2400" dirty="0"/>
          </a:p>
        </p:txBody>
      </p:sp>
      <p:grpSp>
        <p:nvGrpSpPr>
          <p:cNvPr id="15" name="组合 14"/>
          <p:cNvGrpSpPr/>
          <p:nvPr/>
        </p:nvGrpSpPr>
        <p:grpSpPr>
          <a:xfrm>
            <a:off x="3510455" y="3068940"/>
            <a:ext cx="3510456" cy="2070679"/>
            <a:chOff x="3510455" y="3068940"/>
            <a:chExt cx="3510456" cy="2070679"/>
          </a:xfrm>
        </p:grpSpPr>
        <p:grpSp>
          <p:nvGrpSpPr>
            <p:cNvPr id="2" name="组合 1"/>
            <p:cNvGrpSpPr/>
            <p:nvPr/>
          </p:nvGrpSpPr>
          <p:grpSpPr>
            <a:xfrm>
              <a:off x="3510455" y="4172921"/>
              <a:ext cx="2438401" cy="966698"/>
              <a:chOff x="1135452" y="3672992"/>
              <a:chExt cx="2686758" cy="1065159"/>
            </a:xfrm>
          </p:grpSpPr>
          <p:sp>
            <p:nvSpPr>
              <p:cNvPr id="4" name="矩形 3"/>
              <p:cNvSpPr/>
              <p:nvPr/>
            </p:nvSpPr>
            <p:spPr>
              <a:xfrm>
                <a:off x="1135452" y="3672992"/>
                <a:ext cx="223510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5" name="圆角矩形标注 4"/>
              <p:cNvSpPr/>
              <p:nvPr/>
            </p:nvSpPr>
            <p:spPr>
              <a:xfrm>
                <a:off x="1307325" y="4273686"/>
                <a:ext cx="2514885" cy="464465"/>
              </a:xfrm>
              <a:prstGeom prst="wedgeRoundRectCallout">
                <a:avLst>
                  <a:gd name="adj1" fmla="val -19948"/>
                  <a:gd name="adj2" fmla="val -1192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Operator overloading </a:t>
                </a:r>
                <a:endParaRPr lang="zh-CN" altLang="en-US" dirty="0">
                  <a:solidFill>
                    <a:prstClr val="white"/>
                  </a:solidFill>
                </a:endParaRPr>
              </a:p>
            </p:txBody>
          </p:sp>
        </p:grpSp>
        <p:cxnSp>
          <p:nvCxnSpPr>
            <p:cNvPr id="14" name="连接符: 曲线 13"/>
            <p:cNvCxnSpPr>
              <a:endCxn id="7" idx="1"/>
            </p:cNvCxnSpPr>
            <p:nvPr/>
          </p:nvCxnSpPr>
          <p:spPr>
            <a:xfrm flipV="1">
              <a:off x="5538952" y="3068940"/>
              <a:ext cx="1481959" cy="118775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圆角矩形标注 4"/>
          <p:cNvSpPr/>
          <p:nvPr/>
        </p:nvSpPr>
        <p:spPr>
          <a:xfrm>
            <a:off x="7215581" y="3858085"/>
            <a:ext cx="4180527" cy="461665"/>
          </a:xfrm>
          <a:prstGeom prst="wedgeRoundRectCallout">
            <a:avLst>
              <a:gd name="adj1" fmla="val -28897"/>
              <a:gd name="adj2" fmla="val -184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The</a:t>
            </a:r>
            <a:r>
              <a:rPr lang="en-US" altLang="zh-CN" b="1" dirty="0">
                <a:solidFill>
                  <a:schemeClr val="bg1"/>
                </a:solidFill>
              </a:rPr>
              <a:t> </a:t>
            </a:r>
            <a:r>
              <a:rPr lang="en-US" altLang="zh-CN" b="1" dirty="0">
                <a:solidFill>
                  <a:srgbClr val="FFFF00"/>
                </a:solidFill>
              </a:rPr>
              <a:t>left operand is the invoking object</a:t>
            </a:r>
            <a:endParaRPr lang="zh-CN" altLang="en-US"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3483" y="784672"/>
            <a:ext cx="10145681" cy="554281"/>
          </a:xfrm>
        </p:spPr>
        <p:txBody>
          <a:bodyPr>
            <a:noAutofit/>
          </a:bodyPr>
          <a:lstStyle/>
          <a:p>
            <a:pPr marL="128905" lvl="1" indent="0">
              <a:spcBef>
                <a:spcPts val="1415"/>
              </a:spcBef>
              <a:buSzPct val="68000"/>
              <a:buNone/>
            </a:pPr>
            <a:r>
              <a:rPr lang="en-US" dirty="0"/>
              <a:t> Consider</a:t>
            </a:r>
            <a:r>
              <a:rPr lang="zh-CN" altLang="en-US" dirty="0"/>
              <a:t> </a:t>
            </a:r>
            <a:r>
              <a:rPr lang="en-US" altLang="zh-CN" dirty="0"/>
              <a:t>the following two cases, can the previous operator function available? </a:t>
            </a:r>
            <a:endParaRPr lang="en-US" dirty="0"/>
          </a:p>
          <a:p>
            <a:pPr marL="128905" lvl="1" indent="0">
              <a:spcBef>
                <a:spcPts val="1415"/>
              </a:spcBef>
              <a:buSzPct val="68000"/>
              <a:buNone/>
            </a:pPr>
            <a:r>
              <a:rPr lang="en-US" dirty="0"/>
              <a:t>  </a:t>
            </a:r>
            <a:endParaRPr lang="en-US" dirty="0"/>
          </a:p>
        </p:txBody>
      </p:sp>
      <p:sp>
        <p:nvSpPr>
          <p:cNvPr id="7" name="Content Placeholder 2"/>
          <p:cNvSpPr txBox="1"/>
          <p:nvPr/>
        </p:nvSpPr>
        <p:spPr bwMode="auto">
          <a:xfrm>
            <a:off x="1746165" y="1421851"/>
            <a:ext cx="4349835" cy="1237265"/>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altLang="zh-CN" sz="2540" dirty="0">
                <a:solidFill>
                  <a:prstClr val="black"/>
                </a:solidFill>
              </a:rPr>
              <a:t>Case 1:    </a:t>
            </a:r>
            <a:r>
              <a:rPr lang="en-US" altLang="zh-CN" sz="2540" dirty="0" err="1">
                <a:solidFill>
                  <a:prstClr val="black"/>
                </a:solidFill>
              </a:rPr>
              <a:t>oneThird</a:t>
            </a:r>
            <a:r>
              <a:rPr lang="en-US" altLang="zh-CN" sz="2540" dirty="0">
                <a:solidFill>
                  <a:prstClr val="black"/>
                </a:solidFill>
              </a:rPr>
              <a:t> * </a:t>
            </a:r>
            <a:r>
              <a:rPr lang="en-US" altLang="zh-CN" sz="2540" b="1" dirty="0">
                <a:solidFill>
                  <a:prstClr val="black"/>
                </a:solidFill>
              </a:rPr>
              <a:t>2 </a:t>
            </a:r>
            <a:r>
              <a:rPr lang="en-US" altLang="zh-CN" sz="2540" dirty="0">
                <a:solidFill>
                  <a:prstClr val="black"/>
                </a:solidFill>
              </a:rPr>
              <a:t> </a:t>
            </a:r>
            <a:endParaRPr lang="en-US" altLang="zh-CN" sz="2540" dirty="0">
              <a:solidFill>
                <a:prstClr val="black"/>
              </a:solidFill>
            </a:endParaRPr>
          </a:p>
          <a:p>
            <a:pPr marL="128905" lvl="1" indent="0">
              <a:spcBef>
                <a:spcPts val="1415"/>
              </a:spcBef>
              <a:buClr>
                <a:srgbClr val="2DA2BF"/>
              </a:buClr>
              <a:buSzPct val="68000"/>
              <a:buNone/>
            </a:pPr>
            <a:r>
              <a:rPr lang="en-US" altLang="zh-CN" sz="2540" dirty="0">
                <a:solidFill>
                  <a:prstClr val="black"/>
                </a:solidFill>
              </a:rPr>
              <a:t>Case 2:    </a:t>
            </a:r>
            <a:r>
              <a:rPr lang="en-US" altLang="zh-CN" sz="2540" b="1" dirty="0">
                <a:solidFill>
                  <a:prstClr val="black"/>
                </a:solidFill>
              </a:rPr>
              <a:t>2</a:t>
            </a:r>
            <a:r>
              <a:rPr lang="en-US" altLang="zh-CN" sz="2540" dirty="0">
                <a:solidFill>
                  <a:prstClr val="black"/>
                </a:solidFill>
              </a:rPr>
              <a:t> * </a:t>
            </a:r>
            <a:r>
              <a:rPr lang="en-US" altLang="zh-CN" sz="2540" dirty="0" err="1">
                <a:solidFill>
                  <a:prstClr val="black"/>
                </a:solidFill>
              </a:rPr>
              <a:t>oneThird</a:t>
            </a:r>
            <a:endParaRPr lang="en-US" sz="2540" dirty="0">
              <a:solidFill>
                <a:prstClr val="black"/>
              </a:solidFill>
            </a:endParaRPr>
          </a:p>
        </p:txBody>
      </p:sp>
      <p:sp>
        <p:nvSpPr>
          <p:cNvPr id="8" name="Content Placeholder 2"/>
          <p:cNvSpPr txBox="1"/>
          <p:nvPr/>
        </p:nvSpPr>
        <p:spPr bwMode="auto">
          <a:xfrm>
            <a:off x="695526" y="4516500"/>
            <a:ext cx="11281594" cy="1420193"/>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altLang="zh-CN" sz="2540" dirty="0">
                <a:solidFill>
                  <a:prstClr val="black"/>
                </a:solidFill>
              </a:rPr>
              <a:t>For the first case, we have two solutions. One is to define another overloading operator function whose parameter is an integer. Another is to use the constructor with one argument which acts as a conversion function.</a:t>
            </a:r>
            <a:endParaRPr lang="en-US" sz="2540" dirty="0">
              <a:solidFill>
                <a:prstClr val="black"/>
              </a:solidFill>
            </a:endParaRPr>
          </a:p>
          <a:p>
            <a:pPr marL="128905" lvl="1" indent="0">
              <a:spcBef>
                <a:spcPts val="1415"/>
              </a:spcBef>
              <a:buClr>
                <a:srgbClr val="2DA2BF"/>
              </a:buClr>
              <a:buSzPct val="68000"/>
              <a:buNone/>
            </a:pPr>
            <a:r>
              <a:rPr lang="en-US" sz="2540" dirty="0">
                <a:solidFill>
                  <a:prstClr val="black"/>
                </a:solidFill>
              </a:rPr>
              <a:t>  </a:t>
            </a:r>
            <a:endParaRPr lang="en-US" sz="2540" dirty="0">
              <a:solidFill>
                <a:prstClr val="black"/>
              </a:solidFill>
            </a:endParaRPr>
          </a:p>
        </p:txBody>
      </p:sp>
      <p:sp>
        <p:nvSpPr>
          <p:cNvPr id="6" name="Content Placeholder 2"/>
          <p:cNvSpPr txBox="1"/>
          <p:nvPr/>
        </p:nvSpPr>
        <p:spPr bwMode="auto">
          <a:xfrm>
            <a:off x="695526" y="2813355"/>
            <a:ext cx="11281594" cy="1420193"/>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altLang="zh-CN" sz="2540" dirty="0">
                <a:solidFill>
                  <a:prstClr val="black"/>
                </a:solidFill>
              </a:rPr>
              <a:t>The previous operator function can not deal with such two cases. Because it needs the object as its argument(for case 1) and it must be invoked by an object other than primitive types (for case 2).</a:t>
            </a:r>
            <a:endParaRPr lang="en-US" sz="254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277335" y="854786"/>
            <a:ext cx="8439150" cy="5400675"/>
            <a:chOff x="1277335" y="854786"/>
            <a:chExt cx="8439150" cy="5400675"/>
          </a:xfrm>
        </p:grpSpPr>
        <p:pic>
          <p:nvPicPr>
            <p:cNvPr id="5" name="图片 4"/>
            <p:cNvPicPr>
              <a:picLocks noChangeAspect="1"/>
            </p:cNvPicPr>
            <p:nvPr/>
          </p:nvPicPr>
          <p:blipFill>
            <a:blip r:embed="rId1"/>
            <a:stretch>
              <a:fillRect/>
            </a:stretch>
          </p:blipFill>
          <p:spPr>
            <a:xfrm>
              <a:off x="1277335" y="854786"/>
              <a:ext cx="8439150" cy="5400675"/>
            </a:xfrm>
            <a:prstGeom prst="rect">
              <a:avLst/>
            </a:prstGeom>
          </p:spPr>
        </p:pic>
        <p:pic>
          <p:nvPicPr>
            <p:cNvPr id="23" name="图片 22"/>
            <p:cNvPicPr>
              <a:picLocks noChangeAspect="1"/>
            </p:cNvPicPr>
            <p:nvPr/>
          </p:nvPicPr>
          <p:blipFill>
            <a:blip r:embed="rId2"/>
            <a:stretch>
              <a:fillRect/>
            </a:stretch>
          </p:blipFill>
          <p:spPr>
            <a:xfrm>
              <a:off x="1689122" y="4254049"/>
              <a:ext cx="4686300" cy="504825"/>
            </a:xfrm>
            <a:prstGeom prst="rect">
              <a:avLst/>
            </a:prstGeom>
          </p:spPr>
        </p:pic>
      </p:grpSp>
      <p:pic>
        <p:nvPicPr>
          <p:cNvPr id="8" name="图片 7"/>
          <p:cNvPicPr>
            <a:picLocks noChangeAspect="1"/>
          </p:cNvPicPr>
          <p:nvPr/>
        </p:nvPicPr>
        <p:blipFill>
          <a:blip r:embed="rId3"/>
          <a:stretch>
            <a:fillRect/>
          </a:stretch>
        </p:blipFill>
        <p:spPr>
          <a:xfrm>
            <a:off x="7056711" y="3791935"/>
            <a:ext cx="4552950" cy="1123950"/>
          </a:xfrm>
          <a:prstGeom prst="rect">
            <a:avLst/>
          </a:prstGeom>
        </p:spPr>
      </p:pic>
      <p:grpSp>
        <p:nvGrpSpPr>
          <p:cNvPr id="9" name="组合 8"/>
          <p:cNvGrpSpPr/>
          <p:nvPr/>
        </p:nvGrpSpPr>
        <p:grpSpPr>
          <a:xfrm>
            <a:off x="1689122" y="4603904"/>
            <a:ext cx="5367589" cy="822363"/>
            <a:chOff x="868328" y="4118878"/>
            <a:chExt cx="5914290" cy="906124"/>
          </a:xfrm>
        </p:grpSpPr>
        <p:sp>
          <p:nvSpPr>
            <p:cNvPr id="10" name="矩形 9"/>
            <p:cNvSpPr/>
            <p:nvPr/>
          </p:nvSpPr>
          <p:spPr>
            <a:xfrm>
              <a:off x="868328" y="4736969"/>
              <a:ext cx="3662901" cy="28803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cxnSp>
          <p:nvCxnSpPr>
            <p:cNvPr id="11" name="曲线连接符 10"/>
            <p:cNvCxnSpPr/>
            <p:nvPr/>
          </p:nvCxnSpPr>
          <p:spPr>
            <a:xfrm flipV="1">
              <a:off x="4531229" y="4118878"/>
              <a:ext cx="2251389" cy="78709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2356898" y="357436"/>
            <a:ext cx="4699813" cy="461665"/>
          </a:xfrm>
          <a:prstGeom prst="rect">
            <a:avLst/>
          </a:prstGeom>
          <a:noFill/>
        </p:spPr>
        <p:txBody>
          <a:bodyPr wrap="none" rtlCol="0">
            <a:spAutoFit/>
          </a:bodyPr>
          <a:lstStyle/>
          <a:p>
            <a:r>
              <a:rPr lang="en-US" altLang="zh-CN" sz="2400" dirty="0"/>
              <a:t>Using overloading operator function</a:t>
            </a:r>
            <a:endParaRPr lang="zh-CN" altLang="en-US" sz="2400" dirty="0"/>
          </a:p>
        </p:txBody>
      </p:sp>
      <p:pic>
        <p:nvPicPr>
          <p:cNvPr id="16" name="图片 15"/>
          <p:cNvPicPr>
            <a:picLocks noChangeAspect="1"/>
          </p:cNvPicPr>
          <p:nvPr/>
        </p:nvPicPr>
        <p:blipFill>
          <a:blip r:embed="rId4"/>
          <a:stretch>
            <a:fillRect/>
          </a:stretch>
        </p:blipFill>
        <p:spPr>
          <a:xfrm>
            <a:off x="4505337" y="1527746"/>
            <a:ext cx="3248025" cy="333375"/>
          </a:xfrm>
          <a:prstGeom prst="rect">
            <a:avLst/>
          </a:prstGeom>
          <a:ln>
            <a:solidFill>
              <a:srgbClr val="00B0F0"/>
            </a:solidFill>
          </a:ln>
        </p:spPr>
      </p:pic>
      <p:sp>
        <p:nvSpPr>
          <p:cNvPr id="17" name="文本框 16"/>
          <p:cNvSpPr txBox="1"/>
          <p:nvPr/>
        </p:nvSpPr>
        <p:spPr>
          <a:xfrm>
            <a:off x="7840716" y="841143"/>
            <a:ext cx="2975110" cy="461665"/>
          </a:xfrm>
          <a:prstGeom prst="rect">
            <a:avLst/>
          </a:prstGeom>
          <a:noFill/>
        </p:spPr>
        <p:txBody>
          <a:bodyPr wrap="none" rtlCol="0">
            <a:spAutoFit/>
          </a:bodyPr>
          <a:lstStyle/>
          <a:p>
            <a:r>
              <a:rPr lang="en-US" altLang="zh-CN" sz="2400" dirty="0" err="1"/>
              <a:t>oneThird.operator</a:t>
            </a:r>
            <a:r>
              <a:rPr lang="en-US" altLang="zh-CN" sz="2400" dirty="0"/>
              <a:t>*(2)</a:t>
            </a:r>
            <a:endParaRPr lang="zh-CN" altLang="en-US" sz="2400" dirty="0"/>
          </a:p>
        </p:txBody>
      </p:sp>
      <p:sp>
        <p:nvSpPr>
          <p:cNvPr id="18" name="圆角矩形标注 4"/>
          <p:cNvSpPr/>
          <p:nvPr/>
        </p:nvSpPr>
        <p:spPr>
          <a:xfrm>
            <a:off x="7919772" y="1854874"/>
            <a:ext cx="3883345" cy="461665"/>
          </a:xfrm>
          <a:prstGeom prst="wedgeRoundRectCallout">
            <a:avLst>
              <a:gd name="adj1" fmla="val -19424"/>
              <a:gd name="adj2" fmla="val -184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The</a:t>
            </a:r>
            <a:r>
              <a:rPr lang="en-US" altLang="zh-CN" b="1" dirty="0">
                <a:solidFill>
                  <a:schemeClr val="bg1"/>
                </a:solidFill>
              </a:rPr>
              <a:t> </a:t>
            </a:r>
            <a:r>
              <a:rPr lang="en-US" altLang="zh-CN" b="1" dirty="0">
                <a:solidFill>
                  <a:srgbClr val="FFFF00"/>
                </a:solidFill>
              </a:rPr>
              <a:t>left operand is the invoking object</a:t>
            </a:r>
            <a:endParaRPr lang="zh-CN" altLang="en-US" b="1" dirty="0">
              <a:solidFill>
                <a:srgbClr val="FFFF00"/>
              </a:solidFill>
            </a:endParaRPr>
          </a:p>
        </p:txBody>
      </p:sp>
      <p:cxnSp>
        <p:nvCxnSpPr>
          <p:cNvPr id="19" name="曲线连接符 10"/>
          <p:cNvCxnSpPr>
            <a:endCxn id="17" idx="1"/>
          </p:cNvCxnSpPr>
          <p:nvPr/>
        </p:nvCxnSpPr>
        <p:spPr>
          <a:xfrm flipV="1">
            <a:off x="7281394" y="1071976"/>
            <a:ext cx="559322" cy="543454"/>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406580" y="1504950"/>
            <a:ext cx="5097553" cy="5353050"/>
            <a:chOff x="1406580" y="1504950"/>
            <a:chExt cx="5097553" cy="5353050"/>
          </a:xfrm>
        </p:grpSpPr>
        <p:pic>
          <p:nvPicPr>
            <p:cNvPr id="15" name="图片 14"/>
            <p:cNvPicPr>
              <a:picLocks noChangeAspect="1"/>
            </p:cNvPicPr>
            <p:nvPr/>
          </p:nvPicPr>
          <p:blipFill>
            <a:blip r:embed="rId1"/>
            <a:stretch>
              <a:fillRect/>
            </a:stretch>
          </p:blipFill>
          <p:spPr>
            <a:xfrm>
              <a:off x="1406580" y="1504950"/>
              <a:ext cx="4943475" cy="5353050"/>
            </a:xfrm>
            <a:prstGeom prst="rect">
              <a:avLst/>
            </a:prstGeom>
          </p:spPr>
        </p:pic>
        <p:pic>
          <p:nvPicPr>
            <p:cNvPr id="35" name="图片 34"/>
            <p:cNvPicPr>
              <a:picLocks noChangeAspect="1"/>
            </p:cNvPicPr>
            <p:nvPr/>
          </p:nvPicPr>
          <p:blipFill>
            <a:blip r:embed="rId2"/>
            <a:stretch>
              <a:fillRect/>
            </a:stretch>
          </p:blipFill>
          <p:spPr>
            <a:xfrm>
              <a:off x="1817833" y="4912929"/>
              <a:ext cx="4686300" cy="504825"/>
            </a:xfrm>
            <a:prstGeom prst="rect">
              <a:avLst/>
            </a:prstGeom>
          </p:spPr>
        </p:pic>
      </p:grpSp>
      <p:sp>
        <p:nvSpPr>
          <p:cNvPr id="10" name="文本框 9"/>
          <p:cNvSpPr txBox="1"/>
          <p:nvPr/>
        </p:nvSpPr>
        <p:spPr>
          <a:xfrm>
            <a:off x="1229710" y="581192"/>
            <a:ext cx="10962290" cy="830997"/>
          </a:xfrm>
          <a:prstGeom prst="rect">
            <a:avLst/>
          </a:prstGeom>
          <a:noFill/>
        </p:spPr>
        <p:txBody>
          <a:bodyPr wrap="square">
            <a:spAutoFit/>
          </a:bodyPr>
          <a:lstStyle/>
          <a:p>
            <a:r>
              <a:rPr lang="en-US" altLang="zh-CN" sz="2400" dirty="0"/>
              <a:t>A constructor that can be used with just one argument works as a conversion function.</a:t>
            </a:r>
            <a:endParaRPr lang="en-US" altLang="zh-CN" sz="2400" dirty="0"/>
          </a:p>
          <a:p>
            <a:r>
              <a:rPr lang="en-US" altLang="zh-CN" sz="2400" dirty="0"/>
              <a:t>It can convert the primitive type data to the object type. The conversion is implicit.</a:t>
            </a:r>
            <a:endParaRPr lang="zh-CN" altLang="en-US" sz="2400" dirty="0"/>
          </a:p>
        </p:txBody>
      </p:sp>
      <p:pic>
        <p:nvPicPr>
          <p:cNvPr id="13" name="图片 12"/>
          <p:cNvPicPr>
            <a:picLocks noChangeAspect="1"/>
          </p:cNvPicPr>
          <p:nvPr/>
        </p:nvPicPr>
        <p:blipFill>
          <a:blip r:embed="rId3"/>
          <a:stretch>
            <a:fillRect/>
          </a:stretch>
        </p:blipFill>
        <p:spPr>
          <a:xfrm>
            <a:off x="7659003" y="4364584"/>
            <a:ext cx="3324225" cy="1323975"/>
          </a:xfrm>
          <a:prstGeom prst="rect">
            <a:avLst/>
          </a:prstGeom>
        </p:spPr>
      </p:pic>
      <p:sp>
        <p:nvSpPr>
          <p:cNvPr id="16" name="文本框 15"/>
          <p:cNvSpPr txBox="1"/>
          <p:nvPr/>
        </p:nvSpPr>
        <p:spPr>
          <a:xfrm>
            <a:off x="1883933" y="119527"/>
            <a:ext cx="3971023" cy="461665"/>
          </a:xfrm>
          <a:prstGeom prst="rect">
            <a:avLst/>
          </a:prstGeom>
          <a:noFill/>
        </p:spPr>
        <p:txBody>
          <a:bodyPr wrap="none" rtlCol="0">
            <a:spAutoFit/>
          </a:bodyPr>
          <a:lstStyle/>
          <a:p>
            <a:r>
              <a:rPr lang="en-US" altLang="zh-CN" sz="2400" dirty="0"/>
              <a:t>Using the conversion function </a:t>
            </a:r>
            <a:endParaRPr lang="zh-CN" altLang="en-US" sz="2400" dirty="0"/>
          </a:p>
        </p:txBody>
      </p:sp>
      <p:grpSp>
        <p:nvGrpSpPr>
          <p:cNvPr id="17" name="组合 16"/>
          <p:cNvGrpSpPr/>
          <p:nvPr/>
        </p:nvGrpSpPr>
        <p:grpSpPr>
          <a:xfrm>
            <a:off x="1723698" y="2684953"/>
            <a:ext cx="5686095" cy="2118276"/>
            <a:chOff x="1135452" y="2925190"/>
            <a:chExt cx="6265238" cy="2334029"/>
          </a:xfrm>
        </p:grpSpPr>
        <p:sp>
          <p:nvSpPr>
            <p:cNvPr id="18" name="矩形 17"/>
            <p:cNvSpPr/>
            <p:nvPr/>
          </p:nvSpPr>
          <p:spPr>
            <a:xfrm>
              <a:off x="1135452" y="3672992"/>
              <a:ext cx="5097563" cy="1586227"/>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19" name="圆角矩形标注 4"/>
            <p:cNvSpPr/>
            <p:nvPr/>
          </p:nvSpPr>
          <p:spPr>
            <a:xfrm>
              <a:off x="3113937" y="2925190"/>
              <a:ext cx="4286753" cy="464465"/>
            </a:xfrm>
            <a:prstGeom prst="wedgeRoundRectCallout">
              <a:avLst>
                <a:gd name="adj1" fmla="val -30763"/>
                <a:gd name="adj2" fmla="val 120122"/>
                <a:gd name="adj3" fmla="val 16667"/>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 constructor with default arguments</a:t>
              </a:r>
              <a:endParaRPr lang="zh-CN" altLang="en-US" dirty="0">
                <a:solidFill>
                  <a:prstClr val="white"/>
                </a:solidFill>
              </a:endParaRPr>
            </a:p>
          </p:txBody>
        </p:sp>
      </p:grpSp>
      <p:grpSp>
        <p:nvGrpSpPr>
          <p:cNvPr id="33" name="组合 32"/>
          <p:cNvGrpSpPr/>
          <p:nvPr/>
        </p:nvGrpSpPr>
        <p:grpSpPr>
          <a:xfrm>
            <a:off x="9291145" y="3999511"/>
            <a:ext cx="1213946" cy="1323975"/>
            <a:chOff x="9291145" y="3999511"/>
            <a:chExt cx="1213946" cy="1323975"/>
          </a:xfrm>
        </p:grpSpPr>
        <p:sp>
          <p:nvSpPr>
            <p:cNvPr id="20" name="椭圆 19"/>
            <p:cNvSpPr/>
            <p:nvPr/>
          </p:nvSpPr>
          <p:spPr>
            <a:xfrm>
              <a:off x="9291145" y="4445876"/>
              <a:ext cx="336331" cy="231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0168760" y="5092259"/>
              <a:ext cx="336331" cy="231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endCxn id="20" idx="7"/>
            </p:cNvCxnSpPr>
            <p:nvPr/>
          </p:nvCxnSpPr>
          <p:spPr>
            <a:xfrm flipH="1">
              <a:off x="9578221" y="3999511"/>
              <a:ext cx="269972" cy="4802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21" idx="0"/>
            </p:cNvCxnSpPr>
            <p:nvPr/>
          </p:nvCxnSpPr>
          <p:spPr>
            <a:xfrm>
              <a:off x="9848193" y="3999511"/>
              <a:ext cx="488733" cy="10927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7995542" y="3312209"/>
            <a:ext cx="3724353" cy="646331"/>
          </a:xfrm>
          <a:prstGeom prst="rect">
            <a:avLst/>
          </a:prstGeom>
          <a:noFill/>
        </p:spPr>
        <p:txBody>
          <a:bodyPr wrap="none" rtlCol="0">
            <a:spAutoFit/>
          </a:bodyPr>
          <a:lstStyle/>
          <a:p>
            <a:r>
              <a:rPr lang="en-US" altLang="zh-CN" dirty="0"/>
              <a:t>Convert implicitly int to Rational type </a:t>
            </a:r>
            <a:endParaRPr lang="en-US" altLang="zh-CN" dirty="0"/>
          </a:p>
          <a:p>
            <a:r>
              <a:rPr lang="en-US" altLang="zh-CN" dirty="0"/>
              <a:t>with one argument constructor  </a:t>
            </a:r>
            <a:endParaRPr lang="zh-CN" altLang="en-US" dirty="0"/>
          </a:p>
        </p:txBody>
      </p:sp>
      <p:grpSp>
        <p:nvGrpSpPr>
          <p:cNvPr id="37" name="组合 36"/>
          <p:cNvGrpSpPr/>
          <p:nvPr/>
        </p:nvGrpSpPr>
        <p:grpSpPr>
          <a:xfrm>
            <a:off x="6201104" y="5058101"/>
            <a:ext cx="4563296" cy="630457"/>
            <a:chOff x="6201104" y="5058101"/>
            <a:chExt cx="4563296" cy="630457"/>
          </a:xfrm>
        </p:grpSpPr>
        <p:sp>
          <p:nvSpPr>
            <p:cNvPr id="28" name="矩形 27"/>
            <p:cNvSpPr/>
            <p:nvPr/>
          </p:nvSpPr>
          <p:spPr>
            <a:xfrm>
              <a:off x="9557201" y="5058101"/>
              <a:ext cx="1207199" cy="296915"/>
            </a:xfrm>
            <a:prstGeom prst="rect">
              <a:avLst/>
            </a:prstGeom>
            <a:noFill/>
            <a:ln w="222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曲线 31"/>
            <p:cNvCxnSpPr>
              <a:stCxn id="28" idx="2"/>
            </p:cNvCxnSpPr>
            <p:nvPr/>
          </p:nvCxnSpPr>
          <p:spPr>
            <a:xfrm rot="5400000">
              <a:off x="8014181" y="3541938"/>
              <a:ext cx="333543" cy="3959698"/>
            </a:xfrm>
            <a:prstGeom prst="curved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400996" y="757237"/>
            <a:ext cx="5648325" cy="5343525"/>
            <a:chOff x="1400996" y="757237"/>
            <a:chExt cx="5648325" cy="5343525"/>
          </a:xfrm>
        </p:grpSpPr>
        <p:pic>
          <p:nvPicPr>
            <p:cNvPr id="3" name="图片 2"/>
            <p:cNvPicPr>
              <a:picLocks noChangeAspect="1"/>
            </p:cNvPicPr>
            <p:nvPr/>
          </p:nvPicPr>
          <p:blipFill>
            <a:blip r:embed="rId1"/>
            <a:stretch>
              <a:fillRect/>
            </a:stretch>
          </p:blipFill>
          <p:spPr>
            <a:xfrm>
              <a:off x="1400996" y="757237"/>
              <a:ext cx="5648325" cy="5343525"/>
            </a:xfrm>
            <a:prstGeom prst="rect">
              <a:avLst/>
            </a:prstGeom>
          </p:spPr>
        </p:pic>
        <p:pic>
          <p:nvPicPr>
            <p:cNvPr id="30" name="图片 29"/>
            <p:cNvPicPr>
              <a:picLocks noChangeAspect="1"/>
            </p:cNvPicPr>
            <p:nvPr/>
          </p:nvPicPr>
          <p:blipFill>
            <a:blip r:embed="rId2"/>
            <a:stretch>
              <a:fillRect/>
            </a:stretch>
          </p:blipFill>
          <p:spPr>
            <a:xfrm>
              <a:off x="1734207" y="4132784"/>
              <a:ext cx="4686300" cy="504825"/>
            </a:xfrm>
            <a:prstGeom prst="rect">
              <a:avLst/>
            </a:prstGeom>
          </p:spPr>
        </p:pic>
      </p:grpSp>
      <p:grpSp>
        <p:nvGrpSpPr>
          <p:cNvPr id="32" name="组合 31"/>
          <p:cNvGrpSpPr/>
          <p:nvPr/>
        </p:nvGrpSpPr>
        <p:grpSpPr>
          <a:xfrm>
            <a:off x="1797269" y="1891921"/>
            <a:ext cx="9804884" cy="987913"/>
            <a:chOff x="1797269" y="1891921"/>
            <a:chExt cx="9804884" cy="987913"/>
          </a:xfrm>
        </p:grpSpPr>
        <p:sp>
          <p:nvSpPr>
            <p:cNvPr id="4" name="矩形 3"/>
            <p:cNvSpPr/>
            <p:nvPr/>
          </p:nvSpPr>
          <p:spPr>
            <a:xfrm>
              <a:off x="1797269" y="2596055"/>
              <a:ext cx="809297" cy="283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a:off x="2459423" y="2215086"/>
              <a:ext cx="1324301" cy="3809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647090" y="1891921"/>
              <a:ext cx="7955063" cy="646331"/>
            </a:xfrm>
            <a:prstGeom prst="rect">
              <a:avLst/>
            </a:prstGeom>
            <a:noFill/>
          </p:spPr>
          <p:txBody>
            <a:bodyPr wrap="none" rtlCol="0">
              <a:spAutoFit/>
            </a:bodyPr>
            <a:lstStyle/>
            <a:p>
              <a:r>
                <a:rPr lang="en-US" altLang="zh-CN" dirty="0"/>
                <a:t>The keyword </a:t>
              </a:r>
              <a:r>
                <a:rPr lang="en-US" altLang="zh-CN" b="1" dirty="0">
                  <a:solidFill>
                    <a:srgbClr val="FF0000"/>
                  </a:solidFill>
                </a:rPr>
                <a:t>explicit</a:t>
              </a:r>
              <a:r>
                <a:rPr lang="en-US" altLang="zh-CN" dirty="0"/>
                <a:t> indicates that the implicit conversion can not be allowed. </a:t>
              </a:r>
              <a:endParaRPr lang="en-US" altLang="zh-CN" dirty="0"/>
            </a:p>
            <a:p>
              <a:r>
                <a:rPr lang="en-US" altLang="zh-CN" dirty="0"/>
                <a:t>Use explicit conversion instead if you want to convert primitive type to object type.</a:t>
              </a:r>
              <a:endParaRPr lang="zh-CN" altLang="en-US" dirty="0"/>
            </a:p>
          </p:txBody>
        </p:sp>
      </p:grpSp>
      <p:pic>
        <p:nvPicPr>
          <p:cNvPr id="11" name="图片 10"/>
          <p:cNvPicPr>
            <a:picLocks noChangeAspect="1"/>
          </p:cNvPicPr>
          <p:nvPr/>
        </p:nvPicPr>
        <p:blipFill>
          <a:blip r:embed="rId3"/>
          <a:stretch>
            <a:fillRect/>
          </a:stretch>
        </p:blipFill>
        <p:spPr>
          <a:xfrm>
            <a:off x="7068805" y="4892728"/>
            <a:ext cx="3771900" cy="1200150"/>
          </a:xfrm>
          <a:prstGeom prst="rect">
            <a:avLst/>
          </a:prstGeom>
        </p:spPr>
      </p:pic>
      <p:grpSp>
        <p:nvGrpSpPr>
          <p:cNvPr id="33" name="组合 32"/>
          <p:cNvGrpSpPr/>
          <p:nvPr/>
        </p:nvGrpSpPr>
        <p:grpSpPr>
          <a:xfrm>
            <a:off x="7995542" y="3848234"/>
            <a:ext cx="3698448" cy="2016540"/>
            <a:chOff x="7995542" y="3848234"/>
            <a:chExt cx="3698448" cy="2016540"/>
          </a:xfrm>
        </p:grpSpPr>
        <p:grpSp>
          <p:nvGrpSpPr>
            <p:cNvPr id="12" name="组合 11"/>
            <p:cNvGrpSpPr/>
            <p:nvPr/>
          </p:nvGrpSpPr>
          <p:grpSpPr>
            <a:xfrm>
              <a:off x="8639509" y="4435366"/>
              <a:ext cx="2201196" cy="1429408"/>
              <a:chOff x="9291145" y="3972913"/>
              <a:chExt cx="2201196" cy="1429408"/>
            </a:xfrm>
          </p:grpSpPr>
          <p:sp>
            <p:nvSpPr>
              <p:cNvPr id="13" name="椭圆 12"/>
              <p:cNvSpPr/>
              <p:nvPr/>
            </p:nvSpPr>
            <p:spPr>
              <a:xfrm>
                <a:off x="9291145" y="4445876"/>
                <a:ext cx="1344601" cy="362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147740" y="5039709"/>
                <a:ext cx="1344601" cy="362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a:off x="9827167" y="3972913"/>
                <a:ext cx="493986" cy="4729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321153" y="3972913"/>
                <a:ext cx="788276" cy="10667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7995542" y="3848234"/>
              <a:ext cx="3698448" cy="646331"/>
            </a:xfrm>
            <a:prstGeom prst="rect">
              <a:avLst/>
            </a:prstGeom>
            <a:noFill/>
          </p:spPr>
          <p:txBody>
            <a:bodyPr wrap="none" rtlCol="0">
              <a:spAutoFit/>
            </a:bodyPr>
            <a:lstStyle/>
            <a:p>
              <a:r>
                <a:rPr lang="en-US" altLang="zh-CN" dirty="0"/>
                <a:t>Convert explicitly int to Rational type </a:t>
              </a:r>
              <a:endParaRPr lang="en-US" altLang="zh-CN" dirty="0"/>
            </a:p>
            <a:p>
              <a:r>
                <a:rPr lang="en-US" altLang="zh-CN" dirty="0"/>
                <a:t>with one argument constructor  </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7520</Words>
  <Application>WPS Presentation</Application>
  <PresentationFormat>宽屏</PresentationFormat>
  <Paragraphs>198</Paragraphs>
  <Slides>23</Slides>
  <Notes>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23</vt:i4>
      </vt:variant>
    </vt:vector>
  </HeadingPairs>
  <TitlesOfParts>
    <vt:vector size="41" baseType="lpstr">
      <vt:lpstr>Arial</vt:lpstr>
      <vt:lpstr>SimSun</vt:lpstr>
      <vt:lpstr>Wingdings</vt:lpstr>
      <vt:lpstr>Calibri</vt:lpstr>
      <vt:lpstr>Trebuchet MS</vt:lpstr>
      <vt:lpstr>Franklin Gothic Demi</vt:lpstr>
      <vt:lpstr>Franklin Gothic Medium</vt:lpstr>
      <vt:lpstr>Wingdings 3</vt:lpstr>
      <vt:lpstr>Wingdings 2</vt:lpstr>
      <vt:lpstr>Wingdings 2</vt:lpstr>
      <vt:lpstr>-apple-system</vt:lpstr>
      <vt:lpstr>Gubbi</vt:lpstr>
      <vt:lpstr>SimSun</vt:lpstr>
      <vt:lpstr>Droid Sans Fallback</vt:lpstr>
      <vt:lpstr>Microsoft YaHei</vt:lpstr>
      <vt:lpstr>Arial Unicode MS</vt:lpstr>
      <vt:lpstr>等线</vt:lpstr>
      <vt:lpstr>Office 主题</vt:lpstr>
      <vt:lpstr>C/C++ Program Design</vt:lpstr>
      <vt:lpstr>Operator overloading and friend function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Friend function</vt:lpstr>
      <vt:lpstr>PowerPoint 演示文稿</vt:lpstr>
      <vt:lpstr>PowerPoint 演示文稿</vt:lpstr>
      <vt:lpstr>PowerPoint 演示文稿</vt:lpstr>
      <vt:lpstr>PowerPoint 演示文稿</vt:lpstr>
      <vt:lpstr>PowerPoint 演示文稿</vt:lpstr>
      <vt:lpstr>PowerPoint 演示文稿</vt:lpstr>
      <vt:lpstr>Overloading the &lt;&lt; operator for output</vt:lpstr>
      <vt:lpstr>PowerPoint 演示文稿</vt:lpstr>
      <vt:lpstr>PowerPoint 演示文稿</vt:lpstr>
      <vt:lpstr>PowerPoint 演示文稿</vt:lpstr>
      <vt:lpstr>Exercise:</vt:lpstr>
      <vt:lpstr>Exercise:</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shaun</cp:lastModifiedBy>
  <cp:revision>766</cp:revision>
  <dcterms:created xsi:type="dcterms:W3CDTF">2022-01-26T05:22:16Z</dcterms:created>
  <dcterms:modified xsi:type="dcterms:W3CDTF">2022-01-26T05:22:16Z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1033-11.1.0.10702</vt:lpwstr>
  </property>
</Properties>
</file>