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623" r:id="rId5"/>
    <p:sldId id="624" r:id="rId6"/>
    <p:sldId id="625" r:id="rId7"/>
    <p:sldId id="626" r:id="rId8"/>
    <p:sldId id="434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628" r:id="rId17"/>
    <p:sldId id="445" r:id="rId18"/>
    <p:sldId id="447" r:id="rId19"/>
    <p:sldId id="446" r:id="rId20"/>
    <p:sldId id="448" r:id="rId21"/>
    <p:sldId id="449" r:id="rId22"/>
    <p:sldId id="450" r:id="rId23"/>
    <p:sldId id="452" r:id="rId24"/>
    <p:sldId id="451" r:id="rId25"/>
    <p:sldId id="62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>
            <a:fillRect/>
          </a:stretch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  <a:endParaRPr lang="en-US" altLang="zh-CN" sz="1800" dirty="0">
              <a:latin typeface="Courier" pitchFamily="2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673505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Overloaded operators is more user-friendly than functions.</a:t>
            </a:r>
            <a:endParaRPr kumimoji="1" lang="en-GB" altLang="zh-CN" dirty="0"/>
          </a:p>
          <a:p>
            <a:r>
              <a:rPr kumimoji="1" lang="en-GB" altLang="zh-CN" dirty="0"/>
              <a:t>But , wait .. </a:t>
            </a:r>
            <a:endParaRPr kumimoji="1" lang="en-GB" altLang="zh-CN" dirty="0"/>
          </a:p>
          <a:p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GB" altLang="zh-CN" dirty="0"/>
              <a:t>How about the expression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9599" y="4064543"/>
            <a:ext cx="571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2599" y="2639031"/>
            <a:ext cx="712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//operator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operator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equivalent function invoking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-GB" altLang="zh-CN" dirty="0"/>
              <a:t> Functions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-GB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266784"/>
          </a:xfrm>
        </p:spPr>
        <p:txBody>
          <a:bodyPr/>
          <a:lstStyle/>
          <a:p>
            <a:r>
              <a:rPr kumimoji="1" lang="en-US" altLang="zh-CN" dirty="0"/>
              <a:t>If we want that operator + can support (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MyTime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Let a friend function to help</a:t>
            </a:r>
            <a:endParaRPr kumimoji="1" lang="en-US" altLang="zh-CN" dirty="0"/>
          </a:p>
          <a:p>
            <a:r>
              <a:rPr kumimoji="1" lang="en-US" altLang="zh-CN" dirty="0"/>
              <a:t>Friend functions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Declare in a class body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Granted class access to members (including private members)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 </a:t>
            </a:r>
            <a:r>
              <a:rPr kumimoji="1" lang="en-US" altLang="zh-CN" dirty="0">
                <a:solidFill>
                  <a:srgbClr val="C00000"/>
                </a:solidFill>
              </a:rPr>
              <a:t>not</a:t>
            </a:r>
            <a:r>
              <a:rPr kumimoji="1" lang="en-US" altLang="zh-CN" dirty="0"/>
              <a:t> members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536699" y="2044700"/>
            <a:ext cx="571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-GB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03405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Again, friend functions are not members! They just declared in the class body.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3800" y="2136338"/>
            <a:ext cx="843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-GB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086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friend function is defined out of the class.</a:t>
            </a:r>
            <a:endParaRPr kumimoji="1" lang="en-US" altLang="zh-CN" dirty="0"/>
          </a:p>
          <a:p>
            <a:r>
              <a:rPr kumimoji="1" lang="en-US" altLang="zh-CN" dirty="0"/>
              <a:t>No </a:t>
            </a:r>
            <a:r>
              <a:rPr lang="en-GB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:: </a:t>
            </a:r>
            <a:r>
              <a:rPr kumimoji="1" lang="en-US" altLang="zh-CN" dirty="0"/>
              <a:t>before its function name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3800" y="2584214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-GB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64811"/>
            <a:ext cx="11053879" cy="2317158"/>
          </a:xfrm>
        </p:spPr>
        <p:txBody>
          <a:bodyPr/>
          <a:lstStyle/>
          <a:p>
            <a:r>
              <a:rPr kumimoji="1" lang="en-US" altLang="zh-CN" dirty="0"/>
              <a:t>Operator &lt;&lt; can also be overloaded.</a:t>
            </a:r>
            <a:endParaRPr kumimoji="1" lang="en-US" altLang="zh-CN" dirty="0"/>
          </a:p>
          <a:p>
            <a:r>
              <a:rPr kumimoji="1" lang="en-US" altLang="zh-CN" dirty="0"/>
              <a:t>But in (</a:t>
            </a:r>
            <a:r>
              <a:rPr lang="en-GB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GB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kumimoji="1" lang="en-US" altLang="zh-CN" dirty="0"/>
              <a:t> ) , the first operand is std::</a:t>
            </a:r>
            <a:r>
              <a:rPr kumimoji="1" lang="en-US" altLang="zh-CN" dirty="0" err="1"/>
              <a:t>ostream</a:t>
            </a:r>
            <a:r>
              <a:rPr kumimoji="1" lang="en-US" altLang="zh-CN" dirty="0"/>
              <a:t>, not </a:t>
            </a:r>
            <a:r>
              <a:rPr kumimoji="1" lang="en-US" altLang="zh-CN" dirty="0" err="1"/>
              <a:t>MyTime</a:t>
            </a:r>
            <a:r>
              <a:rPr kumimoji="1" lang="en-US" altLang="zh-CN" dirty="0"/>
              <a:t>.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To modify the definition of std::</a:t>
            </a:r>
            <a:r>
              <a:rPr kumimoji="1" lang="en-US" altLang="zh-CN" dirty="0" err="1"/>
              <a:t>ostream</a:t>
            </a:r>
            <a:r>
              <a:rPr kumimoji="1" lang="en-US" altLang="zh-CN" dirty="0"/>
              <a:t>? No!</a:t>
            </a:r>
            <a:endParaRPr kumimoji="1" lang="en-US" altLang="zh-CN" dirty="0"/>
          </a:p>
          <a:p>
            <a:r>
              <a:rPr kumimoji="1" lang="en-US" altLang="zh-CN" dirty="0"/>
              <a:t>Use a friend function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38199" y="3267635"/>
            <a:ext cx="11053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ostream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ostream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to_string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hours and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+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to_string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minutes."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198" y="5298960"/>
            <a:ext cx="934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istream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operator&gt;&gt;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istream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altLang="zh-CN" dirty="0"/>
              <a:t>User-defined Type Conversion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type()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9723"/>
          </a:xfrm>
        </p:spPr>
        <p:txBody>
          <a:bodyPr/>
          <a:lstStyle/>
          <a:p>
            <a:r>
              <a:rPr kumimoji="1" lang="en-US" altLang="zh-CN" dirty="0"/>
              <a:t>Overloaded type conversion: convert the current type to another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540" y="1859339"/>
            <a:ext cx="9659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//implicit conversion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//explicit conversion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explicit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540" y="5069340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//explicit conversion. 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Converting constructor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42146"/>
          </a:xfrm>
        </p:spPr>
        <p:txBody>
          <a:bodyPr/>
          <a:lstStyle/>
          <a:p>
            <a:r>
              <a:rPr kumimoji="1" lang="en-US" altLang="zh-CN" dirty="0"/>
              <a:t>Convert anther type to the current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6478" y="2198185"/>
            <a:ext cx="7875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-GB" altLang="zh-CN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6478" y="4400781"/>
            <a:ext cx="546807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Assignment operator overloading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01805"/>
          </a:xfrm>
        </p:spPr>
        <p:txBody>
          <a:bodyPr/>
          <a:lstStyle/>
          <a:p>
            <a:r>
              <a:rPr kumimoji="1" lang="en-US" altLang="zh-CN" dirty="0"/>
              <a:t>Convert anther type to the current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8517" y="2057943"/>
            <a:ext cx="842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8517" y="4706035"/>
            <a:ext cx="6096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Operators for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cv::Mat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 careful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69040"/>
          </a:xfrm>
        </p:spPr>
        <p:txBody>
          <a:bodyPr/>
          <a:lstStyle/>
          <a:p>
            <a:r>
              <a:rPr kumimoji="1" lang="en-US" altLang="zh-CN" dirty="0"/>
              <a:t>What is the difference in creating object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t2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t3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78858" y="2393141"/>
            <a:ext cx="6096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endParaRPr lang="en-GB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example4.cpp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/>
              <a:t>Increment and decrement</a:t>
            </a:r>
            <a:br>
              <a:rPr lang="en-GB" altLang="zh-CN" dirty="0"/>
            </a:br>
            <a:r>
              <a:rPr lang="en-GB" altLang="zh-CN" dirty="0"/>
              <a:t>operators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Increment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76617"/>
          </a:xfrm>
        </p:spPr>
        <p:txBody>
          <a:bodyPr/>
          <a:lstStyle/>
          <a:p>
            <a:r>
              <a:rPr kumimoji="1" lang="en-US" altLang="zh-CN" dirty="0"/>
              <a:t>Two operators: prefix increment &amp; postfix increment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811" y="2080031"/>
            <a:ext cx="7507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prefix increment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postfix increment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old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keep the old value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operator++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-GB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prefix increment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old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example5.cpp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483440"/>
          </a:xfrm>
        </p:spPr>
        <p:txBody>
          <a:bodyPr/>
          <a:lstStyle/>
          <a:p>
            <a:r>
              <a:rPr kumimoji="1" lang="en-US" altLang="zh-CN"/>
              <a:t>Operators </a:t>
            </a:r>
            <a:r>
              <a:rPr kumimoji="1" lang="en-US" altLang="zh-CN" dirty="0"/>
              <a:t>which can be overloaded</a:t>
            </a:r>
            <a:endParaRPr kumimoji="1"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117600" y="2095609"/>
          <a:ext cx="946524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524"/>
                <a:gridCol w="946524"/>
                <a:gridCol w="946524"/>
                <a:gridCol w="946524"/>
                <a:gridCol w="946524"/>
                <a:gridCol w="946524"/>
                <a:gridCol w="946524"/>
                <a:gridCol w="946524"/>
                <a:gridCol w="946524"/>
                <a:gridCol w="946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~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^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,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[]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overloading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862" y="1690688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add(Mat&amp; A, Mat&amp; B);</a:t>
            </a: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add(Mat&amp; A, float b);</a:t>
            </a: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add(float a, Mat&amp; B);</a:t>
            </a: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(Mat&amp; A, Mat&amp; B);</a:t>
            </a: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(Mat&amp; A, float b);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(float a, Mat&amp; B);</a:t>
            </a: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...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534952" y="2325844"/>
            <a:ext cx="4109404" cy="393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A, B;</a:t>
            </a: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float a, b;</a:t>
            </a: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//…</a:t>
            </a: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C = A + B;</a:t>
            </a: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D = A * B;</a:t>
            </a: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E = a * A;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7929" y="1770395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More convenient to code as follows</a:t>
            </a:r>
            <a:endParaRPr lang="en-US" altLang="zh-CN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 for cv::Mat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916" y="1819493"/>
            <a:ext cx="73259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&lt;opencv2/</a:t>
            </a:r>
            <a:r>
              <a:rPr lang="en-GB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opencv.hpp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using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std;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5.0f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6.0f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A(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CV_32FC1, a);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B(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CV_32FC1, b);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C = A * B;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"Matrix C =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&lt;&lt; C &lt;&lt;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71245" y="5055776"/>
            <a:ext cx="1019596" cy="469338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39034" y="5907423"/>
            <a:ext cx="753273" cy="376835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1952" y="1506818"/>
            <a:ext cx="7100047" cy="1434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490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Customizes the C++ operators for </a:t>
            </a:r>
            <a:r>
              <a:rPr kumimoji="1" lang="en-US" altLang="zh-CN" dirty="0">
                <a:solidFill>
                  <a:srgbClr val="FF0000"/>
                </a:solidFill>
              </a:rPr>
              <a:t>operands of user-defined types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GB" altLang="zh-CN" dirty="0"/>
              <a:t>Overloaded operators are functions with special function names: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89070" y="23973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"Hello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+=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"C"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operator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+=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and CPP!"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626" y="3410333"/>
            <a:ext cx="7859988" cy="29886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06012" y="6488668"/>
            <a:ext cx="21371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stringdemo.cpp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Operator Overloading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4302"/>
            <a:ext cx="11053879" cy="604547"/>
          </a:xfrm>
        </p:spPr>
        <p:txBody>
          <a:bodyPr/>
          <a:lstStyle/>
          <a:p>
            <a:r>
              <a:rPr kumimoji="1" lang="en-US" altLang="zh-CN" dirty="0"/>
              <a:t>Implementation of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operator+()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operator+=()</a:t>
            </a:r>
            <a:r>
              <a:rPr kumimoji="1" lang="en-US" altLang="zh-CN" dirty="0"/>
              <a:t> 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1858" y="1614000"/>
            <a:ext cx="83254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24510" y="1778849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0712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14505"/>
          </a:xfrm>
        </p:spPr>
        <p:txBody>
          <a:bodyPr/>
          <a:lstStyle/>
          <a:p>
            <a:r>
              <a:rPr kumimoji="1" lang="en-US" altLang="zh-CN" dirty="0"/>
              <a:t>If one operand is not </a:t>
            </a:r>
            <a:r>
              <a:rPr kumimoji="1" lang="en-US" altLang="zh-CN" dirty="0" err="1"/>
              <a:t>MyTime</a:t>
            </a:r>
            <a:r>
              <a:rPr kumimoji="1" lang="en-US" altLang="zh-CN" dirty="0"/>
              <a:t>, and is 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6700" y="2047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3723839"/>
            <a:ext cx="60960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838199" y="3005628"/>
            <a:ext cx="11053879" cy="51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function can be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65305"/>
          </a:xfrm>
        </p:spPr>
        <p:txBody>
          <a:bodyPr/>
          <a:lstStyle/>
          <a:p>
            <a:r>
              <a:rPr kumimoji="1" lang="en-US" altLang="zh-CN" dirty="0"/>
              <a:t>We can even support the following operation to be more user friendly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03400" y="21214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"one hour"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199" y="2996917"/>
            <a:ext cx="9512301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==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"one hour"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&lt;&lt;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"Only 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\"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one hour</a:t>
            </a:r>
            <a:r>
              <a:rPr lang="en-GB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\"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is supported."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example2.cpp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5032</Words>
  <Application>WPS Presentation</Application>
  <PresentationFormat>宽屏</PresentationFormat>
  <Paragraphs>380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SimSun</vt:lpstr>
      <vt:lpstr>Wingdings</vt:lpstr>
      <vt:lpstr>Calibri</vt:lpstr>
      <vt:lpstr>Trebuchet MS</vt:lpstr>
      <vt:lpstr>Franklin Gothic Demi</vt:lpstr>
      <vt:lpstr>Franklin Gothic Medium</vt:lpstr>
      <vt:lpstr>KaiTi</vt:lpstr>
      <vt:lpstr>Courier</vt:lpstr>
      <vt:lpstr>Comic Sans MS</vt:lpstr>
      <vt:lpstr>Menlo</vt:lpstr>
      <vt:lpstr>Bitstream Vera Sans Mono</vt:lpstr>
      <vt:lpstr>Droid Sans Fallback</vt:lpstr>
      <vt:lpstr>Microsoft YaHei</vt:lpstr>
      <vt:lpstr>Arial Unicode MS</vt:lpstr>
      <vt:lpstr>SimSun</vt:lpstr>
      <vt:lpstr>等线</vt:lpstr>
      <vt:lpstr>Gubbi</vt:lpstr>
      <vt:lpstr>Office 主题</vt:lpstr>
      <vt:lpstr>C/C++ Program Design</vt:lpstr>
      <vt:lpstr>Operators for cv::Mat</vt:lpstr>
      <vt:lpstr>Function overloading</vt:lpstr>
      <vt:lpstr>operators for cv::Mat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friend Functions</vt:lpstr>
      <vt:lpstr>friend Functions</vt:lpstr>
      <vt:lpstr>friend Functions</vt:lpstr>
      <vt:lpstr>friend Functions</vt:lpstr>
      <vt:lpstr>friend Functions</vt:lpstr>
      <vt:lpstr>User-defined Type Conversion</vt:lpstr>
      <vt:lpstr>operator type()</vt:lpstr>
      <vt:lpstr>Converting constructor</vt:lpstr>
      <vt:lpstr>Assignment operator overloading</vt:lpstr>
      <vt:lpstr>Be careful</vt:lpstr>
      <vt:lpstr>Increment and decrement operators</vt:lpstr>
      <vt:lpstr>Increment</vt:lpstr>
      <vt:lpstr>Operators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shaun</cp:lastModifiedBy>
  <cp:revision>1361</cp:revision>
  <dcterms:created xsi:type="dcterms:W3CDTF">2022-01-26T05:22:23Z</dcterms:created>
  <dcterms:modified xsi:type="dcterms:W3CDTF">2022-01-26T05:22:23Z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