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477" r:id="rId4"/>
    <p:sldId id="478" r:id="rId5"/>
    <p:sldId id="520" r:id="rId6"/>
    <p:sldId id="519" r:id="rId7"/>
    <p:sldId id="561" r:id="rId8"/>
    <p:sldId id="562" r:id="rId9"/>
    <p:sldId id="563" r:id="rId10"/>
    <p:sldId id="479" r:id="rId11"/>
    <p:sldId id="480" r:id="rId12"/>
    <p:sldId id="481" r:id="rId13"/>
    <p:sldId id="517" r:id="rId14"/>
    <p:sldId id="518" r:id="rId15"/>
    <p:sldId id="564" r:id="rId16"/>
    <p:sldId id="565" r:id="rId17"/>
    <p:sldId id="566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956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68" y="1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>
            <a:fillRect/>
          </a:stretch>
        </p:blipFill>
        <p:spPr>
          <a:xfrm>
            <a:off x="8610600" y="0"/>
            <a:ext cx="351589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11" name="图片 10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8448" y="365125"/>
            <a:ext cx="10055352" cy="815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9888"/>
            <a:ext cx="10515600" cy="478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17904" y="6356350"/>
            <a:ext cx="2063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2950"/>
            <a:ext cx="1152144" cy="4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  <a:sym typeface="+mn-ea"/>
              </a:rPr>
              <a:t>Lab 2, data types and arithmetic operators</a:t>
            </a:r>
            <a:endParaRPr lang="en-US" altLang="zh-CN" sz="3600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zh-CN" altLang="en-US" dirty="0">
                <a:latin typeface="Franklin Gothic Medium" panose="020B0603020102020204" pitchFamily="34" charset="0"/>
                <a:sym typeface="+mn-ea"/>
              </a:rPr>
              <a:t>王大兴，廖琪梅</a:t>
            </a:r>
            <a:endParaRPr lang="en-US" altLang="zh-CN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Exercise: calculate 56789 x 23456789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Verify the result using a calculator.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6025" y="2241550"/>
            <a:ext cx="5497195" cy="39357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Exercise: calculate 56789 x 23456789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Congratulations if you get the right result!</a:t>
            </a:r>
            <a:endParaRPr lang="en-US" altLang="zh-CN"/>
          </a:p>
          <a:p>
            <a:r>
              <a:rPr lang="en-US" altLang="zh-CN">
                <a:sym typeface="+mn-ea"/>
              </a:rPr>
              <a:t>If the result is wrong, what could be the reason?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Exercise: find the integer range of your computer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Find the interval [MIN, MAX] such that integer operations within this range is correct, while operations outside this range might be incorrect.</a:t>
            </a:r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Exercise: find the integer range of your computer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Suppose X is the largest integer for type “int” on your computer, what special properties should X have?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After finding the values of MIN and MAX, are they the same with the value you have expected?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Exercise: </a:t>
            </a:r>
            <a:r>
              <a:rPr lang="zh-CN" altLang="en-US">
                <a:sym typeface="+mn-ea"/>
              </a:rPr>
              <a:t>try conversions between char </a:t>
            </a:r>
            <a:r>
              <a:rPr lang="en-US" altLang="zh-CN">
                <a:sym typeface="+mn-ea"/>
              </a:rPr>
              <a:t>and int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Choose some integers you like. Convert then to chars and</a:t>
            </a:r>
            <a:r>
              <a:rPr lang="en-US" altLang="zh-CN"/>
              <a:t> </a:t>
            </a:r>
            <a:r>
              <a:rPr lang="zh-CN" altLang="en-US"/>
              <a:t>print them.</a:t>
            </a:r>
            <a:endParaRPr lang="zh-CN" altLang="en-US"/>
          </a:p>
          <a:p>
            <a:r>
              <a:rPr lang="en-US" altLang="zh-CN"/>
              <a:t>Or you can choose some ints and convert them to chars.</a:t>
            </a:r>
            <a:endParaRPr lang="en-US" altLang="zh-CN"/>
          </a:p>
          <a:p>
            <a:r>
              <a:rPr lang="en-US" altLang="zh-CN"/>
              <a:t>There are some special characters in the table, try them!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 sz="4000"/>
              <a:t>Exercise: test the precision of float</a:t>
            </a:r>
            <a:r>
              <a:rPr lang="en-US" altLang="zh-CN" sz="4000"/>
              <a:t>ing point numbers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Try and find some floating point numbers and perform some</a:t>
            </a:r>
            <a:r>
              <a:rPr lang="en-US" altLang="zh-CN"/>
              <a:t> </a:t>
            </a:r>
            <a:r>
              <a:rPr lang="zh-CN" altLang="en-US"/>
              <a:t>arithmetic operations on them. Show that the operations are not</a:t>
            </a:r>
            <a:r>
              <a:rPr lang="en-US" altLang="zh-CN"/>
              <a:t> </a:t>
            </a:r>
            <a:r>
              <a:rPr lang="zh-CN" altLang="en-US"/>
              <a:t>precise due to the choice of the numbers.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1283335" y="3505835"/>
            <a:ext cx="4271010" cy="31299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 sz="4000">
                <a:sym typeface="+mn-ea"/>
              </a:rPr>
              <a:t>Exercise: test the precision of float</a:t>
            </a:r>
            <a:r>
              <a:rPr lang="en-US" altLang="zh-CN" sz="4000">
                <a:sym typeface="+mn-ea"/>
              </a:rPr>
              <a:t>ing point numbers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Be careful with the output.</a:t>
            </a:r>
            <a:r>
              <a:rPr lang="en-US" altLang="zh-CN"/>
              <a:t> You may need to see the exact binary presentation of the float to proof that it’s a floating point precision problem.</a:t>
            </a:r>
            <a:endParaRPr lang="en-US" altLang="zh-CN"/>
          </a:p>
          <a:p>
            <a:r>
              <a:rPr lang="en-US" altLang="zh-CN"/>
              <a:t>The following code can show the binary presentation of a float in some mainstream archtecture.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376680" y="3497580"/>
            <a:ext cx="413385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void printFloat(float num)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 int inum = *(int*)&amp;num;</a:t>
            </a:r>
            <a:endParaRPr lang="zh-CN" altLang="en-US"/>
          </a:p>
          <a:p>
            <a:r>
              <a:rPr lang="zh-CN" altLang="en-US"/>
              <a:t>    for (int i = 0; i &lt; 32; ++i) {</a:t>
            </a:r>
            <a:endParaRPr lang="zh-CN" altLang="en-US"/>
          </a:p>
          <a:p>
            <a:r>
              <a:rPr lang="zh-CN" altLang="en-US"/>
              <a:t>        cout &lt;&lt; ((inum&amp;0x80000000) &gt;&gt; 31);</a:t>
            </a:r>
            <a:endParaRPr lang="zh-CN" altLang="en-US"/>
          </a:p>
          <a:p>
            <a:r>
              <a:rPr lang="zh-CN" altLang="en-US"/>
              <a:t>        if (i == 0 || i == 8)</a:t>
            </a:r>
            <a:endParaRPr lang="zh-CN" altLang="en-US"/>
          </a:p>
          <a:p>
            <a:r>
              <a:rPr lang="zh-CN" altLang="en-US"/>
              <a:t>            cout &lt;&lt; " ";</a:t>
            </a:r>
            <a:endParaRPr lang="zh-CN" altLang="en-US"/>
          </a:p>
          <a:p>
            <a:r>
              <a:rPr lang="zh-CN" altLang="en-US"/>
              <a:t>        inum &lt;&lt;= 1;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  cout &lt;&lt; endl;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cs typeface="+mn-lt"/>
                <a:sym typeface="+mn-ea"/>
              </a:rPr>
              <a:t>Data types and arithmetic operators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Commonly used data types (integers, floats, ...).</a:t>
            </a:r>
            <a:endParaRPr lang="en-US" altLang="zh-CN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Overflow</a:t>
            </a:r>
            <a:endParaRPr lang="en-US" altLang="zh-CN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Test integer range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Conversion between char and integer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Test float number precision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1094740" y="2259965"/>
            <a:ext cx="4090670" cy="39693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Commonly used data types: integer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Declaring integers and doing simple arithmetic operations: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32205" y="2259965"/>
            <a:ext cx="423100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#include &lt;iostream&gt;</a:t>
            </a:r>
          </a:p>
          <a:p/>
          <a:p>
            <a:r>
              <a:t>using std::cout;</a:t>
            </a:r>
          </a:p>
          <a:p>
            <a:r>
              <a:t>using std::endl;</a:t>
            </a:r>
          </a:p>
          <a:p/>
          <a:p>
            <a:r>
              <a:t>int main() {</a:t>
            </a:r>
          </a:p>
          <a:p>
            <a:r>
              <a:t>    int a = 1234567890;</a:t>
            </a:r>
          </a:p>
          <a:p>
            <a:r>
              <a:t>    int b = 1234567890;</a:t>
            </a:r>
          </a:p>
          <a:p>
            <a:r>
              <a:t>    int sum = a+b;</a:t>
            </a:r>
          </a:p>
          <a:p/>
          <a:p>
            <a:r>
              <a:t>    cout&lt;&lt;a&lt;&lt;" + "&lt;&lt;b&lt;&lt;" = "&lt;&lt;sum&lt;&lt;endl;</a:t>
            </a:r>
          </a:p>
          <a:p/>
          <a:p>
            <a:r>
              <a:t>return 0;</a:t>
            </a:r>
          </a:p>
          <a:p>
            <a:r>
              <a:t>}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480685" y="3107055"/>
            <a:ext cx="65208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Run the following command in your terminal and see what happens:</a:t>
            </a:r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0900" y="3744595"/>
            <a:ext cx="5619750" cy="10001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Commonly used data types: </a:t>
            </a:r>
            <a:r>
              <a:rPr lang="en-US" altLang="zh-CN">
                <a:sym typeface="+mn-ea"/>
              </a:rPr>
              <a:t>float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Declaring floating point numbers and doing simple arithmetic operations:</a:t>
            </a:r>
            <a:endParaRPr lang="zh-CN" altLang="en-US"/>
          </a:p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94740" y="2259965"/>
            <a:ext cx="4090670" cy="39693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32205" y="2259965"/>
            <a:ext cx="423100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#include &lt;iostream&gt;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using std::cout;</a:t>
            </a:r>
            <a:endParaRPr lang="zh-CN" altLang="en-US"/>
          </a:p>
          <a:p>
            <a:r>
              <a:rPr lang="zh-CN" altLang="en-US">
                <a:sym typeface="+mn-ea"/>
              </a:rPr>
              <a:t>using std::endl;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int main() {</a:t>
            </a:r>
            <a:endParaRPr lang="zh-CN" altLang="en-US"/>
          </a:p>
          <a:p>
            <a:r>
              <a:rPr>
                <a:sym typeface="+mn-ea"/>
              </a:rPr>
              <a:t>    float a = 1234567.0;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  float b = 1.0;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  float sum = a+b;</a:t>
            </a:r>
            <a:endParaRPr>
              <a:sym typeface="+mn-ea"/>
            </a:endParaRPr>
          </a:p>
          <a:p>
            <a:endParaRPr>
              <a:sym typeface="+mn-ea"/>
            </a:endParaRPr>
          </a:p>
          <a:p>
            <a:r>
              <a:rPr lang="zh-CN" altLang="en-US">
                <a:sym typeface="+mn-ea"/>
              </a:rPr>
              <a:t>    cout&lt;&lt;a&lt;&lt;" + "&lt;&lt;b&lt;&lt;" = "&lt;&lt;sum&lt;&lt;endl;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return 0;</a:t>
            </a:r>
            <a:endParaRPr lang="zh-CN" altLang="en-US"/>
          </a:p>
          <a:p>
            <a:r>
              <a:rPr lang="zh-CN" altLang="en-US">
                <a:sym typeface="+mn-ea"/>
              </a:rPr>
              <a:t>}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7250" y="3771265"/>
            <a:ext cx="5591175" cy="9144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480685" y="3107055"/>
            <a:ext cx="65208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Run the following command in your terminal and see what happens: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Integer overflow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Integers are stored in memory as a few number of bytes.</a:t>
            </a:r>
            <a:endParaRPr lang="zh-CN" altLang="en-US"/>
          </a:p>
          <a:p>
            <a:r>
              <a:rPr lang="zh-CN" altLang="en-US"/>
              <a:t>The range of integers that can be properly represented is limited.</a:t>
            </a:r>
            <a:endParaRPr lang="zh-CN" altLang="en-US"/>
          </a:p>
          <a:p>
            <a:r>
              <a:rPr lang="zh-CN" altLang="en-US"/>
              <a:t>Calculating numbers outside this range causes errors.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Conversion between char and integer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The character type of c++ is char.</a:t>
            </a:r>
            <a:r>
              <a:rPr lang="en-US" altLang="zh-CN"/>
              <a:t> </a:t>
            </a:r>
            <a:r>
              <a:rPr lang="zh-CN" altLang="en-US"/>
              <a:t>Char and int can be converted.</a:t>
            </a:r>
            <a:endParaRPr lang="zh-CN" altLang="en-US"/>
          </a:p>
          <a:p>
            <a:r>
              <a:rPr lang="en-US" altLang="zh-CN"/>
              <a:t>Characters are a type of integers in memory.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094740" y="2598420"/>
            <a:ext cx="4385945" cy="29768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27760" y="2604135"/>
            <a:ext cx="472567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#include &lt;cstdio&gt;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int main() {</a:t>
            </a:r>
            <a:endParaRPr lang="zh-CN" altLang="en-US"/>
          </a:p>
          <a:p>
            <a:r>
              <a:rPr lang="zh-CN" altLang="en-US"/>
              <a:t>    char c = 'C';</a:t>
            </a:r>
            <a:endParaRPr lang="zh-CN" altLang="en-US"/>
          </a:p>
          <a:p>
            <a:r>
              <a:rPr lang="zh-CN" altLang="en-US"/>
              <a:t>    int i = c;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printf("Convert '%c' to integer: %d\n", c, i 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6295" y="3789045"/>
            <a:ext cx="5514975" cy="9144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480685" y="3296920"/>
            <a:ext cx="65208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Run the following command in your terminal and see what happens: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Conversion between char and integer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You already know the integer value of character ‘C’, but why?</a:t>
            </a:r>
            <a:endParaRPr lang="en-US" altLang="zh-CN"/>
          </a:p>
          <a:p>
            <a:r>
              <a:rPr lang="en-US" altLang="zh-CN"/>
              <a:t>ASCII table.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1095375" y="2548890"/>
            <a:ext cx="4763135" cy="35788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Floating point precision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The range of floating point numbers is also limited.</a:t>
            </a:r>
            <a:endParaRPr lang="zh-CN" altLang="en-US"/>
          </a:p>
          <a:p>
            <a:r>
              <a:rPr lang="en-US"/>
              <a:t>Floating point numbers also have precision problems.</a:t>
            </a:r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1087120" y="2484755"/>
            <a:ext cx="490664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#include &lt;iostream&gt;</a:t>
            </a:r>
            <a:endParaRPr lang="zh-CN" altLang="en-US"/>
          </a:p>
          <a:p>
            <a:r>
              <a:rPr lang="zh-CN" altLang="en-US"/>
              <a:t>using std::cout;</a:t>
            </a:r>
            <a:endParaRPr lang="zh-CN" altLang="en-US"/>
          </a:p>
          <a:p>
            <a:r>
              <a:rPr lang="zh-CN" altLang="en-US"/>
              <a:t>using std::endl;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int main() {</a:t>
            </a:r>
            <a:endParaRPr lang="zh-CN" altLang="en-US"/>
          </a:p>
          <a:p>
            <a:r>
              <a:rPr lang="zh-CN" altLang="en-US"/>
              <a:t>    float a = 0.1;</a:t>
            </a:r>
            <a:endParaRPr lang="zh-CN" altLang="en-US"/>
          </a:p>
          <a:p>
            <a:r>
              <a:rPr lang="zh-CN" altLang="en-US"/>
              <a:t>    float sum = a+a+a+a+a+a+a+a+a+a;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cout&lt;&lt;"sum: "&lt;&lt;sum&lt;&lt;endl;</a:t>
            </a:r>
            <a:endParaRPr lang="zh-CN" altLang="en-US"/>
          </a:p>
          <a:p>
            <a:r>
              <a:rPr lang="zh-CN" altLang="en-US"/>
              <a:t>    cout&lt;&lt;"sum equals to 1? "&lt;&lt;(sum==1.0)&lt;&lt;endl;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084570" y="2967990"/>
            <a:ext cx="50704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Try the code on the left to see what happens.</a:t>
            </a:r>
            <a:endParaRPr lang="en-US" altLang="zh-CN"/>
          </a:p>
          <a:p>
            <a:r>
              <a:rPr lang="en-US" altLang="zh-CN"/>
              <a:t>Note that (sum==1.0) is a bool value, 1 means “true” and 0 means “false”.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4570" y="4093210"/>
            <a:ext cx="5591175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Exercise: calculate 56789 x 23456789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Write code to calculate 56789 multiply 23456789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Try to output something like this in the terminal, feel free to format the output the way you like.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6680" y="3906520"/>
            <a:ext cx="7086600" cy="10191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3773</Words>
  <Application>WPS 演示</Application>
  <PresentationFormat>宽屏</PresentationFormat>
  <Paragraphs>166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2" baseType="lpstr">
      <vt:lpstr>Arial</vt:lpstr>
      <vt:lpstr>宋体</vt:lpstr>
      <vt:lpstr>Wingdings</vt:lpstr>
      <vt:lpstr>Calibri</vt:lpstr>
      <vt:lpstr>Franklin Gothic Demi</vt:lpstr>
      <vt:lpstr>Yu Gothic UI Semibold</vt:lpstr>
      <vt:lpstr>Franklin Gothic Medium</vt:lpstr>
      <vt:lpstr>微软雅黑</vt:lpstr>
      <vt:lpstr>Arial Unicode MS</vt:lpstr>
      <vt:lpstr>Georgia</vt:lpstr>
      <vt:lpstr>Menlo</vt:lpstr>
      <vt:lpstr>Segoe Print</vt:lpstr>
      <vt:lpstr>Courier</vt:lpstr>
      <vt:lpstr>Courier New</vt:lpstr>
      <vt:lpstr>DejaVuSansMono</vt:lpstr>
      <vt:lpstr>Office 主题</vt:lpstr>
      <vt:lpstr>C/C++ Program Design</vt:lpstr>
      <vt:lpstr>Data types and arithmetic operators</vt:lpstr>
      <vt:lpstr>Commonly used data types: integer</vt:lpstr>
      <vt:lpstr>Commonly used data types: float</vt:lpstr>
      <vt:lpstr>Integer overflow</vt:lpstr>
      <vt:lpstr>PowerPoint 演示文稿</vt:lpstr>
      <vt:lpstr>PowerPoint 演示文稿</vt:lpstr>
      <vt:lpstr>PowerPoint 演示文稿</vt:lpstr>
      <vt:lpstr>Exercise: calculate 56789 x 23456789</vt:lpstr>
      <vt:lpstr>Exercise: calculate 56789 x 23456789</vt:lpstr>
      <vt:lpstr>Exercise: calculate 56789 x 23456789</vt:lpstr>
      <vt:lpstr>Exercise: find the integer range of your computer</vt:lpstr>
      <vt:lpstr>Exercise: find the integer range of your computer</vt:lpstr>
      <vt:lpstr>PowerPoint 演示文稿</vt:lpstr>
      <vt:lpstr>PowerPoint 演示文稿</vt:lpstr>
      <vt:lpstr>PowerPoint 演示文稿</vt:lpstr>
    </vt:vector>
  </TitlesOfParts>
  <Company>Southern University of Science and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creator>Shiqi Yu</dc:creator>
  <cp:lastModifiedBy>wdx</cp:lastModifiedBy>
  <cp:revision>216</cp:revision>
  <dcterms:created xsi:type="dcterms:W3CDTF">2020-09-05T08:11:00Z</dcterms:created>
  <dcterms:modified xsi:type="dcterms:W3CDTF">2021-09-02T03:01:48Z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739579C7EFA44A4AB4406E6E4EDFE2A4</vt:lpwstr>
  </property>
  <property fmtid="{D5CDD505-2E9C-101B-9397-08002B2CF9AE}" pid="3" name="KSOProductBuildVer">
    <vt:lpwstr>2052-11.1.0.10700</vt:lpwstr>
  </property>
</Properties>
</file>