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308" r:id="rId4"/>
    <p:sldId id="309" r:id="rId5"/>
    <p:sldId id="310" r:id="rId6"/>
    <p:sldId id="311" r:id="rId7"/>
    <p:sldId id="315" r:id="rId8"/>
    <p:sldId id="319" r:id="rId9"/>
    <p:sldId id="313" r:id="rId10"/>
    <p:sldId id="312" r:id="rId11"/>
    <p:sldId id="314" r:id="rId12"/>
    <p:sldId id="316" r:id="rId13"/>
    <p:sldId id="317" r:id="rId14"/>
    <p:sldId id="318" r:id="rId15"/>
    <p:sldId id="321" r:id="rId16"/>
    <p:sldId id="320" r:id="rId17"/>
    <p:sldId id="324" r:id="rId18"/>
    <p:sldId id="325" r:id="rId19"/>
    <p:sldId id="326" r:id="rId20"/>
    <p:sldId id="322" r:id="rId21"/>
    <p:sldId id="323" r:id="rId22"/>
    <p:sldId id="328" r:id="rId23"/>
    <p:sldId id="32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736" autoAdjust="0"/>
    <p:restoredTop sz="94660"/>
  </p:normalViewPr>
  <p:slideViewPr>
    <p:cSldViewPr snapToGrid="0">
      <p:cViewPr varScale="1">
        <p:scale>
          <a:sx n="71" d="100"/>
          <a:sy n="71" d="100"/>
        </p:scale>
        <p:origin x="184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F1BB0-473B-D946-8E52-D555D417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addresses of array elements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DCE41-4078-EA41-93C7-FCB6FD45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7" y="1384371"/>
            <a:ext cx="11053879" cy="46146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Use &amp; operator to get the addresses of elements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4CDB9F-A882-A245-841B-AC0FF936BC34}"/>
              </a:ext>
            </a:extLst>
          </p:cNvPr>
          <p:cNvSpPr/>
          <p:nvPr/>
        </p:nvSpPr>
        <p:spPr>
          <a:xfrm>
            <a:off x="755905" y="2017602"/>
            <a:ext cx="43389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"p0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"p1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"p2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"p3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//the same behavior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F2F031-FEE0-504F-9F07-BCEEB1025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7376"/>
              </p:ext>
            </p:extLst>
          </p:nvPr>
        </p:nvGraphicFramePr>
        <p:xfrm>
          <a:off x="7291180" y="888065"/>
          <a:ext cx="2594018" cy="4732263"/>
        </p:xfrm>
        <a:graphic>
          <a:graphicData uri="http://schemas.openxmlformats.org/drawingml/2006/table">
            <a:tbl>
              <a:tblPr/>
              <a:tblGrid>
                <a:gridCol w="854500">
                  <a:extLst>
                    <a:ext uri="{9D8B030D-6E8A-4147-A177-3AD203B41FA5}">
                      <a16:colId xmlns:a16="http://schemas.microsoft.com/office/drawing/2014/main" val="2401228791"/>
                    </a:ext>
                  </a:extLst>
                </a:gridCol>
                <a:gridCol w="885018">
                  <a:extLst>
                    <a:ext uri="{9D8B030D-6E8A-4147-A177-3AD203B41FA5}">
                      <a16:colId xmlns:a16="http://schemas.microsoft.com/office/drawing/2014/main" val="2122768670"/>
                    </a:ext>
                  </a:extLst>
                </a:gridCol>
                <a:gridCol w="854500">
                  <a:extLst>
                    <a:ext uri="{9D8B030D-6E8A-4147-A177-3AD203B41FA5}">
                      <a16:colId xmlns:a16="http://schemas.microsoft.com/office/drawing/2014/main" val="1840450222"/>
                    </a:ext>
                  </a:extLst>
                </a:gridCol>
              </a:tblGrid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students[4]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84989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61498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02154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996899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0x...30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3572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students[3]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4420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93678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4983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78107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482986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students[2]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26094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340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7964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788741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59427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students[1]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28293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17415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80550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94454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875534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students[0]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70127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4757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71503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043206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73149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085633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24867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1B84F91-AA5C-D040-9E35-169A3AA86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88092"/>
              </p:ext>
            </p:extLst>
          </p:nvPr>
        </p:nvGraphicFramePr>
        <p:xfrm>
          <a:off x="4940405" y="5903406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p0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6C409C1-8B5A-2940-BD59-E562E773B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65668"/>
              </p:ext>
            </p:extLst>
          </p:nvPr>
        </p:nvGraphicFramePr>
        <p:xfrm>
          <a:off x="4942135" y="4893665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865C0D5-DB2B-624E-8B9B-E9B2EAB8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118168"/>
              </p:ext>
            </p:extLst>
          </p:nvPr>
        </p:nvGraphicFramePr>
        <p:xfrm>
          <a:off x="4949954" y="3844942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2763C58-46CD-F348-BD5F-83564CEFA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85836"/>
              </p:ext>
            </p:extLst>
          </p:nvPr>
        </p:nvGraphicFramePr>
        <p:xfrm>
          <a:off x="4950312" y="2773094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p3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13" name="任意形状 12">
            <a:extLst>
              <a:ext uri="{FF2B5EF4-FFF2-40B4-BE49-F238E27FC236}">
                <a16:creationId xmlns:a16="http://schemas.microsoft.com/office/drawing/2014/main" id="{F86C48C1-B5E5-A746-B464-BF2E0EAD1187}"/>
              </a:ext>
            </a:extLst>
          </p:cNvPr>
          <p:cNvSpPr/>
          <p:nvPr/>
        </p:nvSpPr>
        <p:spPr>
          <a:xfrm>
            <a:off x="6324598" y="5230906"/>
            <a:ext cx="2227730" cy="1250584"/>
          </a:xfrm>
          <a:custGeom>
            <a:avLst/>
            <a:gdLst>
              <a:gd name="connsiteX0" fmla="*/ 0 w 2227730"/>
              <a:gd name="connsiteY0" fmla="*/ 1250584 h 1250584"/>
              <a:gd name="connsiteX1" fmla="*/ 1286706 w 2227730"/>
              <a:gd name="connsiteY1" fmla="*/ 919970 h 1250584"/>
              <a:gd name="connsiteX2" fmla="*/ 2227730 w 2227730"/>
              <a:gd name="connsiteY2" fmla="*/ 0 h 1250584"/>
              <a:gd name="connsiteX3" fmla="*/ 2227730 w 2227730"/>
              <a:gd name="connsiteY3" fmla="*/ 0 h 125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250584" extrusionOk="0">
                <a:moveTo>
                  <a:pt x="0" y="1250584"/>
                </a:moveTo>
                <a:cubicBezTo>
                  <a:pt x="374261" y="1138020"/>
                  <a:pt x="831241" y="1159993"/>
                  <a:pt x="1286706" y="919970"/>
                </a:cubicBezTo>
                <a:cubicBezTo>
                  <a:pt x="1657995" y="711539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6A2E3792-C65E-2348-A590-15EB8C735A66}"/>
              </a:ext>
            </a:extLst>
          </p:cNvPr>
          <p:cNvSpPr/>
          <p:nvPr/>
        </p:nvSpPr>
        <p:spPr>
          <a:xfrm>
            <a:off x="6324599" y="4294977"/>
            <a:ext cx="2277626" cy="1169894"/>
          </a:xfrm>
          <a:custGeom>
            <a:avLst/>
            <a:gdLst>
              <a:gd name="connsiteX0" fmla="*/ 0 w 2277626"/>
              <a:gd name="connsiteY0" fmla="*/ 1169894 h 1169894"/>
              <a:gd name="connsiteX1" fmla="*/ 1315526 w 2277626"/>
              <a:gd name="connsiteY1" fmla="*/ 860612 h 1169894"/>
              <a:gd name="connsiteX2" fmla="*/ 2277626 w 2277626"/>
              <a:gd name="connsiteY2" fmla="*/ 0 h 1169894"/>
              <a:gd name="connsiteX3" fmla="*/ 2277626 w 2277626"/>
              <a:gd name="connsiteY3" fmla="*/ 0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626" h="1169894" extrusionOk="0">
                <a:moveTo>
                  <a:pt x="0" y="1169894"/>
                </a:moveTo>
                <a:cubicBezTo>
                  <a:pt x="399924" y="1070778"/>
                  <a:pt x="888987" y="1073210"/>
                  <a:pt x="1315526" y="860612"/>
                </a:cubicBezTo>
                <a:cubicBezTo>
                  <a:pt x="1695130" y="665630"/>
                  <a:pt x="2277625" y="0"/>
                  <a:pt x="2277626" y="0"/>
                </a:cubicBezTo>
                <a:lnTo>
                  <a:pt x="2277626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4AF47AF1-DBEE-3548-A0A7-E8A4A4CB330B}"/>
              </a:ext>
            </a:extLst>
          </p:cNvPr>
          <p:cNvSpPr/>
          <p:nvPr/>
        </p:nvSpPr>
        <p:spPr>
          <a:xfrm>
            <a:off x="6324600" y="3424539"/>
            <a:ext cx="2227728" cy="954594"/>
          </a:xfrm>
          <a:custGeom>
            <a:avLst/>
            <a:gdLst>
              <a:gd name="connsiteX0" fmla="*/ 0 w 2227728"/>
              <a:gd name="connsiteY0" fmla="*/ 954594 h 954594"/>
              <a:gd name="connsiteX1" fmla="*/ 1286705 w 2227728"/>
              <a:gd name="connsiteY1" fmla="*/ 702230 h 954594"/>
              <a:gd name="connsiteX2" fmla="*/ 2227728 w 2227728"/>
              <a:gd name="connsiteY2" fmla="*/ 0 h 954594"/>
              <a:gd name="connsiteX3" fmla="*/ 2227728 w 2227728"/>
              <a:gd name="connsiteY3" fmla="*/ 0 h 9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28" h="954594" extrusionOk="0">
                <a:moveTo>
                  <a:pt x="0" y="954594"/>
                </a:moveTo>
                <a:cubicBezTo>
                  <a:pt x="415936" y="882195"/>
                  <a:pt x="847936" y="886656"/>
                  <a:pt x="1286705" y="702230"/>
                </a:cubicBezTo>
                <a:cubicBezTo>
                  <a:pt x="1657994" y="543131"/>
                  <a:pt x="2227727" y="0"/>
                  <a:pt x="2227728" y="0"/>
                </a:cubicBezTo>
                <a:lnTo>
                  <a:pt x="222772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6F72D6A0-42AA-7840-A4EE-433B8A42FED3}"/>
              </a:ext>
            </a:extLst>
          </p:cNvPr>
          <p:cNvSpPr/>
          <p:nvPr/>
        </p:nvSpPr>
        <p:spPr>
          <a:xfrm>
            <a:off x="6109019" y="2563023"/>
            <a:ext cx="2443308" cy="870792"/>
          </a:xfrm>
          <a:custGeom>
            <a:avLst/>
            <a:gdLst>
              <a:gd name="connsiteX0" fmla="*/ 0 w 2443308"/>
              <a:gd name="connsiteY0" fmla="*/ 870792 h 870792"/>
              <a:gd name="connsiteX1" fmla="*/ 1411221 w 2443308"/>
              <a:gd name="connsiteY1" fmla="*/ 640582 h 870792"/>
              <a:gd name="connsiteX2" fmla="*/ 2443308 w 2443308"/>
              <a:gd name="connsiteY2" fmla="*/ 0 h 870792"/>
              <a:gd name="connsiteX3" fmla="*/ 2443308 w 2443308"/>
              <a:gd name="connsiteY3" fmla="*/ 0 h 87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308" h="870792" extrusionOk="0">
                <a:moveTo>
                  <a:pt x="0" y="870792"/>
                </a:moveTo>
                <a:cubicBezTo>
                  <a:pt x="486384" y="818620"/>
                  <a:pt x="930582" y="813270"/>
                  <a:pt x="1411221" y="640582"/>
                </a:cubicBezTo>
                <a:cubicBezTo>
                  <a:pt x="1818440" y="495451"/>
                  <a:pt x="2443307" y="0"/>
                  <a:pt x="2443308" y="0"/>
                </a:cubicBezTo>
                <a:lnTo>
                  <a:pt x="244330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04A133-BC2D-024D-BE11-35EB3336A1F5}"/>
              </a:ext>
            </a:extLst>
          </p:cNvPr>
          <p:cNvSpPr/>
          <p:nvPr/>
        </p:nvSpPr>
        <p:spPr>
          <a:xfrm>
            <a:off x="755905" y="6014145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27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E43E-BF45-F543-B53F-398E3EC0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 name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7E704-E665-7843-B560-14BCB99F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6276"/>
          </a:xfrm>
        </p:spPr>
        <p:txBody>
          <a:bodyPr/>
          <a:lstStyle/>
          <a:p>
            <a:r>
              <a:rPr kumimoji="1" lang="en-US" altLang="zh-CN" dirty="0"/>
              <a:t>You can consider an array name as a pointer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FF3AAE-99C0-834E-A481-2FE1DA9684D9}"/>
              </a:ext>
            </a:extLst>
          </p:cNvPr>
          <p:cNvSpPr/>
          <p:nvPr/>
        </p:nvSpPr>
        <p:spPr>
          <a:xfrm>
            <a:off x="1024847" y="5330950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7CAD0D-0D33-9D41-87B8-AD6FB4AF2380}"/>
              </a:ext>
            </a:extLst>
          </p:cNvPr>
          <p:cNvSpPr/>
          <p:nvPr/>
        </p:nvSpPr>
        <p:spPr>
          <a:xfrm>
            <a:off x="1138517" y="2032408"/>
            <a:ext cx="71314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dirty="0">
              <a:solidFill>
                <a:srgbClr val="795E26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"students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"&amp;students[0]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40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FAA15-6CB5-1F45-8EC5-CDF809ED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7C400-DFB3-7642-820C-6934F112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0862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+ num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num + p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num-</a:t>
            </a:r>
            <a:r>
              <a:rPr kumimoji="1" lang="en-US" altLang="zh-CN" i="1" dirty="0" err="1"/>
              <a:t>th</a:t>
            </a:r>
            <a:r>
              <a:rPr kumimoji="1" lang="en-US" altLang="zh-CN" dirty="0"/>
              <a:t> element of the array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- num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-num-</a:t>
            </a:r>
            <a:r>
              <a:rPr kumimoji="1" lang="en-US" altLang="zh-CN" i="1" dirty="0" err="1"/>
              <a:t>th</a:t>
            </a:r>
            <a:r>
              <a:rPr kumimoji="1" lang="en-US" altLang="zh-CN" i="1" dirty="0"/>
              <a:t> </a:t>
            </a:r>
            <a:r>
              <a:rPr kumimoji="1" lang="en-US" altLang="zh-CN" dirty="0"/>
              <a:t>element.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7DF37F-1BCB-2748-A00F-DA074C551D7B}"/>
              </a:ext>
            </a:extLst>
          </p:cNvPr>
          <p:cNvSpPr/>
          <p:nvPr/>
        </p:nvSpPr>
        <p:spPr>
          <a:xfrm>
            <a:off x="1030941" y="2635624"/>
            <a:ext cx="49261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0839C2-BFBC-7E4D-825C-43769CAE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91950"/>
              </p:ext>
            </p:extLst>
          </p:nvPr>
        </p:nvGraphicFramePr>
        <p:xfrm>
          <a:off x="5653094" y="2272553"/>
          <a:ext cx="2455482" cy="4585449"/>
        </p:xfrm>
        <a:graphic>
          <a:graphicData uri="http://schemas.openxmlformats.org/drawingml/2006/table">
            <a:tbl>
              <a:tblPr/>
              <a:tblGrid>
                <a:gridCol w="953134">
                  <a:extLst>
                    <a:ext uri="{9D8B030D-6E8A-4147-A177-3AD203B41FA5}">
                      <a16:colId xmlns:a16="http://schemas.microsoft.com/office/drawing/2014/main" val="1886153329"/>
                    </a:ext>
                  </a:extLst>
                </a:gridCol>
                <a:gridCol w="549214">
                  <a:extLst>
                    <a:ext uri="{9D8B030D-6E8A-4147-A177-3AD203B41FA5}">
                      <a16:colId xmlns:a16="http://schemas.microsoft.com/office/drawing/2014/main" val="3320195820"/>
                    </a:ext>
                  </a:extLst>
                </a:gridCol>
                <a:gridCol w="953134">
                  <a:extLst>
                    <a:ext uri="{9D8B030D-6E8A-4147-A177-3AD203B41FA5}">
                      <a16:colId xmlns:a16="http://schemas.microsoft.com/office/drawing/2014/main" val="2411405116"/>
                    </a:ext>
                  </a:extLst>
                </a:gridCol>
              </a:tblGrid>
              <a:tr h="179822"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07024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2034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578208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93471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0x...0F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88090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0x...0E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53776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0x...0D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10747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313870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0x...0B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1915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0x...0A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031344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0x...09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014872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0x...08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992516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0x...07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3475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0x...06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21533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60732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31754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84299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09264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12365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705088"/>
                  </a:ext>
                </a:extLst>
              </a:tr>
              <a:tr h="202299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730258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95292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BDE938-5852-0F43-90A0-D26E4A453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58884"/>
              </p:ext>
            </p:extLst>
          </p:nvPr>
        </p:nvGraphicFramePr>
        <p:xfrm>
          <a:off x="3251212" y="5449927"/>
          <a:ext cx="2073823" cy="1371600"/>
        </p:xfrm>
        <a:graphic>
          <a:graphicData uri="http://schemas.openxmlformats.org/drawingml/2006/table">
            <a:tbl>
              <a:tblPr/>
              <a:tblGrid>
                <a:gridCol w="572770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23211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8" name="任意形状 7">
            <a:extLst>
              <a:ext uri="{FF2B5EF4-FFF2-40B4-BE49-F238E27FC236}">
                <a16:creationId xmlns:a16="http://schemas.microsoft.com/office/drawing/2014/main" id="{AE8784B5-821E-7440-BE6A-74A6B05225E4}"/>
              </a:ext>
            </a:extLst>
          </p:cNvPr>
          <p:cNvSpPr/>
          <p:nvPr/>
        </p:nvSpPr>
        <p:spPr>
          <a:xfrm>
            <a:off x="4375200" y="5510435"/>
            <a:ext cx="2227730" cy="475421"/>
          </a:xfrm>
          <a:custGeom>
            <a:avLst/>
            <a:gdLst>
              <a:gd name="connsiteX0" fmla="*/ 0 w 2227730"/>
              <a:gd name="connsiteY0" fmla="*/ 475421 h 475421"/>
              <a:gd name="connsiteX1" fmla="*/ 1286706 w 2227730"/>
              <a:gd name="connsiteY1" fmla="*/ 349735 h 475421"/>
              <a:gd name="connsiteX2" fmla="*/ 2227730 w 2227730"/>
              <a:gd name="connsiteY2" fmla="*/ 0 h 475421"/>
              <a:gd name="connsiteX3" fmla="*/ 2227730 w 2227730"/>
              <a:gd name="connsiteY3" fmla="*/ 0 h 4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475421" extrusionOk="0">
                <a:moveTo>
                  <a:pt x="0" y="475421"/>
                </a:moveTo>
                <a:cubicBezTo>
                  <a:pt x="434308" y="437763"/>
                  <a:pt x="880286" y="442157"/>
                  <a:pt x="1286706" y="349735"/>
                </a:cubicBezTo>
                <a:cubicBezTo>
                  <a:pt x="1657995" y="270498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F3CF93C3-F5CA-E84F-9AE5-2C4437D505A3}"/>
              </a:ext>
            </a:extLst>
          </p:cNvPr>
          <p:cNvSpPr/>
          <p:nvPr/>
        </p:nvSpPr>
        <p:spPr>
          <a:xfrm>
            <a:off x="4375200" y="4677227"/>
            <a:ext cx="2227730" cy="1308629"/>
          </a:xfrm>
          <a:custGeom>
            <a:avLst/>
            <a:gdLst>
              <a:gd name="connsiteX0" fmla="*/ 0 w 2227730"/>
              <a:gd name="connsiteY0" fmla="*/ 1308629 h 1308629"/>
              <a:gd name="connsiteX1" fmla="*/ 1286706 w 2227730"/>
              <a:gd name="connsiteY1" fmla="*/ 962669 h 1308629"/>
              <a:gd name="connsiteX2" fmla="*/ 2227730 w 2227730"/>
              <a:gd name="connsiteY2" fmla="*/ 0 h 1308629"/>
              <a:gd name="connsiteX3" fmla="*/ 2227730 w 2227730"/>
              <a:gd name="connsiteY3" fmla="*/ 0 h 130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308629" extrusionOk="0">
                <a:moveTo>
                  <a:pt x="0" y="1308629"/>
                </a:moveTo>
                <a:cubicBezTo>
                  <a:pt x="418994" y="1220821"/>
                  <a:pt x="815691" y="1218203"/>
                  <a:pt x="1286706" y="962669"/>
                </a:cubicBezTo>
                <a:cubicBezTo>
                  <a:pt x="1657995" y="744565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5D3687-FC85-DA4A-9B5B-D6D550843A24}"/>
              </a:ext>
            </a:extLst>
          </p:cNvPr>
          <p:cNvSpPr/>
          <p:nvPr/>
        </p:nvSpPr>
        <p:spPr>
          <a:xfrm>
            <a:off x="3864473" y="5973853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000000"/>
                </a:solidFill>
                <a:latin typeface="Courier" pitchFamily="2" charset="0"/>
                <a:ea typeface="等线" panose="02010600030101010101" pitchFamily="2" charset="-122"/>
              </a:rPr>
              <a:t>0x...04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F0AA24-8760-304C-B685-163C8CF43E5F}"/>
              </a:ext>
            </a:extLst>
          </p:cNvPr>
          <p:cNvSpPr/>
          <p:nvPr/>
        </p:nvSpPr>
        <p:spPr>
          <a:xfrm>
            <a:off x="3858908" y="596858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FF0000"/>
                </a:solidFill>
                <a:latin typeface="Courier" pitchFamily="2" charset="0"/>
                <a:ea typeface="等线" panose="02010600030101010101" pitchFamily="2" charset="-122"/>
              </a:rPr>
              <a:t>0x...08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81D927-BEE3-BE45-81E9-50C0040DEF9C}"/>
              </a:ext>
            </a:extLst>
          </p:cNvPr>
          <p:cNvSpPr/>
          <p:nvPr/>
        </p:nvSpPr>
        <p:spPr>
          <a:xfrm>
            <a:off x="6647726" y="4165921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6FB358-9F4E-ED4E-A39B-5E1B4CCDF68D}"/>
              </a:ext>
            </a:extLst>
          </p:cNvPr>
          <p:cNvSpPr/>
          <p:nvPr/>
        </p:nvSpPr>
        <p:spPr>
          <a:xfrm>
            <a:off x="6647726" y="5026807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645B0E-1A2C-EF41-A446-736CA518BB2D}"/>
              </a:ext>
            </a:extLst>
          </p:cNvPr>
          <p:cNvSpPr/>
          <p:nvPr/>
        </p:nvSpPr>
        <p:spPr>
          <a:xfrm>
            <a:off x="6666673" y="3305035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0AF672-E2BC-6447-A823-02C6763E779F}"/>
              </a:ext>
            </a:extLst>
          </p:cNvPr>
          <p:cNvSpPr/>
          <p:nvPr/>
        </p:nvSpPr>
        <p:spPr>
          <a:xfrm>
            <a:off x="195081" y="5748145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arithmetic.cpp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05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1" grpId="0"/>
      <p:bldP spid="11" grpId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4A962-FBDF-8344-B53D-0A1A12A6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90CF2-F48C-E74E-8C37-FCBBB56C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301"/>
            <a:ext cx="11053879" cy="538278"/>
          </a:xfrm>
        </p:spPr>
        <p:txBody>
          <a:bodyPr/>
          <a:lstStyle/>
          <a:p>
            <a:r>
              <a:rPr kumimoji="1" lang="en-US" altLang="zh-CN" dirty="0"/>
              <a:t>The following are equivalent.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5336A5-CF9D-284D-8FE1-26BE716A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05907"/>
              </p:ext>
            </p:extLst>
          </p:nvPr>
        </p:nvGraphicFramePr>
        <p:xfrm>
          <a:off x="5015029" y="4395765"/>
          <a:ext cx="3238500" cy="18796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85650033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632697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560260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6521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381817"/>
                  </a:ext>
                </a:extLst>
              </a:tr>
              <a:tr h="2413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784059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20887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81255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235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79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35200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2809728-C65F-1947-92C7-985F261F50F5}"/>
              </a:ext>
            </a:extLst>
          </p:cNvPr>
          <p:cNvSpPr/>
          <p:nvPr/>
        </p:nvSpPr>
        <p:spPr>
          <a:xfrm>
            <a:off x="1215114" y="14138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F1DF7-5CCF-CE46-B78A-232CD1E6112E}"/>
              </a:ext>
            </a:extLst>
          </p:cNvPr>
          <p:cNvSpPr/>
          <p:nvPr/>
        </p:nvSpPr>
        <p:spPr>
          <a:xfrm>
            <a:off x="1215114" y="4578547"/>
            <a:ext cx="4620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A8DDD0A-517C-A642-9CA9-0765564C1D79}"/>
              </a:ext>
            </a:extLst>
          </p:cNvPr>
          <p:cNvSpPr txBox="1">
            <a:spLocks/>
          </p:cNvSpPr>
          <p:nvPr/>
        </p:nvSpPr>
        <p:spPr>
          <a:xfrm>
            <a:off x="829039" y="4090784"/>
            <a:ext cx="5652444" cy="53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Be careful of out-of-bound.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6F4D82-77AA-044E-8015-0E8178B80253}"/>
              </a:ext>
            </a:extLst>
          </p:cNvPr>
          <p:cNvSpPr/>
          <p:nvPr/>
        </p:nvSpPr>
        <p:spPr>
          <a:xfrm>
            <a:off x="1316159" y="6393724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41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A9FF3-C8BB-7A4B-97D8-FED806A7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Differences between a pointer and an array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D8E69-1410-E34A-9010-9E3D12DE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Array is a </a:t>
            </a:r>
            <a:r>
              <a:rPr kumimoji="1" lang="en" altLang="zh-CN" dirty="0">
                <a:solidFill>
                  <a:srgbClr val="C00000"/>
                </a:solidFill>
              </a:rPr>
              <a:t>constant</a:t>
            </a:r>
            <a:r>
              <a:rPr kumimoji="1" lang="en" altLang="zh-CN" dirty="0"/>
              <a:t> pointer.</a:t>
            </a:r>
          </a:p>
          <a:p>
            <a:r>
              <a:rPr kumimoji="1" lang="en" altLang="zh-CN" dirty="0"/>
              <a:t>The total size of all elements in an array can be got by operator </a:t>
            </a:r>
            <a:r>
              <a:rPr kumimoji="1" lang="en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endParaRPr kumimoji="1" lang="en" altLang="zh-CN" dirty="0">
              <a:solidFill>
                <a:srgbClr val="0000CC"/>
              </a:solidFill>
              <a:latin typeface="Courier" pitchFamily="2" charset="0"/>
            </a:endParaRPr>
          </a:p>
          <a:p>
            <a:r>
              <a:rPr kumimoji="1" lang="en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" altLang="zh-CN" dirty="0"/>
              <a:t> operator to a pointer will return the size of the address (4 or 8)</a:t>
            </a:r>
          </a:p>
          <a:p>
            <a:endParaRPr kumimoji="1" lang="en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//4*</a:t>
            </a:r>
            <a:r>
              <a:rPr lang="en" altLang="zh-CN" sz="2000" dirty="0" err="1">
                <a:solidFill>
                  <a:srgbClr val="008000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(int)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0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4C4F55-ACC9-034D-9BF7-FB42566A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Allocate memory: C 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DF9421-74C9-6D4F-BE96-3F48B9485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6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583" y="1228015"/>
            <a:ext cx="741848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The address space of a program contains several data segments.</a:t>
            </a:r>
          </a:p>
          <a:p>
            <a:r>
              <a:rPr kumimoji="1" lang="en-US" altLang="zh-CN" dirty="0"/>
              <a:t>Code: executable code</a:t>
            </a:r>
          </a:p>
          <a:p>
            <a:r>
              <a:rPr kumimoji="1" lang="en-US" altLang="zh-CN" dirty="0"/>
              <a:t>Data: initialized static variables</a:t>
            </a:r>
          </a:p>
          <a:p>
            <a:r>
              <a:rPr kumimoji="1" lang="en-US" altLang="zh-CN" dirty="0"/>
              <a:t>BSS: uninitialized static data including variables and constants</a:t>
            </a:r>
          </a:p>
          <a:p>
            <a:r>
              <a:rPr kumimoji="1" lang="en-US" altLang="zh-CN" dirty="0"/>
              <a:t>Heap: dynamically allocated memory</a:t>
            </a:r>
          </a:p>
          <a:p>
            <a:r>
              <a:rPr kumimoji="1" lang="en-US" altLang="zh-CN" dirty="0"/>
              <a:t>Stack:  local variables, call stack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D5BEF99-40A3-0847-B592-80D60F33B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70819"/>
              </p:ext>
            </p:extLst>
          </p:nvPr>
        </p:nvGraphicFramePr>
        <p:xfrm>
          <a:off x="1376478" y="1228015"/>
          <a:ext cx="2126885" cy="53281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885">
                  <a:extLst>
                    <a:ext uri="{9D8B030D-6E8A-4147-A177-3AD203B41FA5}">
                      <a16:colId xmlns:a16="http://schemas.microsoft.com/office/drawing/2014/main" val="1269492463"/>
                    </a:ext>
                  </a:extLst>
                </a:gridCol>
              </a:tblGrid>
              <a:tr h="38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stack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649"/>
                  </a:ext>
                </a:extLst>
              </a:tr>
              <a:tr h="21372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472613"/>
                  </a:ext>
                </a:extLst>
              </a:tr>
              <a:tr h="594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heap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8784574"/>
                  </a:ext>
                </a:extLst>
              </a:tr>
              <a:tr h="8813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uninitialized data</a:t>
                      </a:r>
                    </a:p>
                    <a:p>
                      <a:pPr algn="ctr"/>
                      <a:r>
                        <a:rPr lang="en-US" altLang="zh-CN" b="1" dirty="0" err="1">
                          <a:solidFill>
                            <a:srgbClr val="0000CC"/>
                          </a:solidFill>
                        </a:rPr>
                        <a:t>bss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5201"/>
                  </a:ext>
                </a:extLst>
              </a:tr>
              <a:tr h="694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initialized data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268842"/>
                  </a:ext>
                </a:extLst>
              </a:tr>
              <a:tr h="605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executable code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code/text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804142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4608CDD-35A6-E847-9999-29D388CF64EA}"/>
              </a:ext>
            </a:extLst>
          </p:cNvPr>
          <p:cNvCxnSpPr>
            <a:cxnSpLocks/>
          </p:cNvCxnSpPr>
          <p:nvPr/>
        </p:nvCxnSpPr>
        <p:spPr>
          <a:xfrm>
            <a:off x="2355742" y="1627322"/>
            <a:ext cx="0" cy="684078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20E29C5-C147-AE4E-9A53-FB3C3BA38ACC}"/>
              </a:ext>
            </a:extLst>
          </p:cNvPr>
          <p:cNvCxnSpPr>
            <a:cxnSpLocks/>
          </p:cNvCxnSpPr>
          <p:nvPr/>
        </p:nvCxnSpPr>
        <p:spPr>
          <a:xfrm flipV="1">
            <a:off x="2355742" y="2965019"/>
            <a:ext cx="0" cy="775561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8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A46A-8195-B746-AA40-09FE7C83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10A03-4C30-C441-A5A4-D8DB9C03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853" y="1183074"/>
            <a:ext cx="6452173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But different CPU architectures may be different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D263AD-9E30-D94E-97CD-C7822F234A00}"/>
              </a:ext>
            </a:extLst>
          </p:cNvPr>
          <p:cNvSpPr/>
          <p:nvPr/>
        </p:nvSpPr>
        <p:spPr>
          <a:xfrm>
            <a:off x="924732" y="1560687"/>
            <a:ext cx="43601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9EE419-DBD0-7F43-8A7C-3659F26C754E}"/>
              </a:ext>
            </a:extLst>
          </p:cNvPr>
          <p:cNvSpPr/>
          <p:nvPr/>
        </p:nvSpPr>
        <p:spPr>
          <a:xfrm>
            <a:off x="5509220" y="2389769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0x16cf7b648</a:t>
            </a:r>
          </a:p>
          <a:p>
            <a:r>
              <a:rPr lang="zh-CN" altLang="en-US" dirty="0">
                <a:latin typeface="Courier" pitchFamily="2" charset="0"/>
              </a:rPr>
              <a:t>0x16cf7b644</a:t>
            </a:r>
          </a:p>
          <a:p>
            <a:r>
              <a:rPr lang="zh-CN" altLang="en-US" dirty="0">
                <a:latin typeface="Courier" pitchFamily="2" charset="0"/>
              </a:rPr>
              <a:t>0x16cf7b640</a:t>
            </a:r>
          </a:p>
          <a:p>
            <a:r>
              <a:rPr lang="zh-CN" altLang="en-US" dirty="0">
                <a:latin typeface="Courier" pitchFamily="2" charset="0"/>
              </a:rPr>
              <a:t>0x145606790</a:t>
            </a:r>
          </a:p>
          <a:p>
            <a:r>
              <a:rPr lang="zh-CN" altLang="en-US" dirty="0">
                <a:latin typeface="Courier" pitchFamily="2" charset="0"/>
              </a:rPr>
              <a:t>0x1456067a0</a:t>
            </a:r>
          </a:p>
          <a:p>
            <a:r>
              <a:rPr lang="zh-CN" altLang="en-US" dirty="0">
                <a:latin typeface="Courier" pitchFamily="2" charset="0"/>
              </a:rPr>
              <a:t>0x1456067b0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926B7C-8B3E-EF47-9A83-B8DFD2FA6095}"/>
              </a:ext>
            </a:extLst>
          </p:cNvPr>
          <p:cNvSpPr/>
          <p:nvPr/>
        </p:nvSpPr>
        <p:spPr>
          <a:xfrm>
            <a:off x="9096358" y="2389769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0x3064676e8</a:t>
            </a:r>
          </a:p>
          <a:p>
            <a:r>
              <a:rPr lang="en" altLang="zh-CN" dirty="0">
                <a:latin typeface="Courier" pitchFamily="2" charset="0"/>
              </a:rPr>
              <a:t>0x3064676e4</a:t>
            </a:r>
          </a:p>
          <a:p>
            <a:r>
              <a:rPr lang="en" altLang="zh-CN" dirty="0">
                <a:latin typeface="Courier" pitchFamily="2" charset="0"/>
              </a:rPr>
              <a:t>0x3064676e0</a:t>
            </a:r>
          </a:p>
          <a:p>
            <a:r>
              <a:rPr lang="en" altLang="zh-CN" dirty="0">
                <a:latin typeface="Courier" pitchFamily="2" charset="0"/>
              </a:rPr>
              <a:t>0x7ff835c059c0</a:t>
            </a:r>
          </a:p>
          <a:p>
            <a:r>
              <a:rPr lang="en" altLang="zh-CN" dirty="0">
                <a:latin typeface="Courier" pitchFamily="2" charset="0"/>
              </a:rPr>
              <a:t>0x7ff835c059d0</a:t>
            </a:r>
          </a:p>
          <a:p>
            <a:r>
              <a:rPr lang="en" altLang="zh-CN" dirty="0">
                <a:latin typeface="Courier" pitchFamily="2" charset="0"/>
              </a:rPr>
              <a:t>0x7ff835c059e0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31CF58-047A-CA4B-AB27-CAE75F72EF0F}"/>
              </a:ext>
            </a:extLst>
          </p:cNvPr>
          <p:cNvSpPr/>
          <p:nvPr/>
        </p:nvSpPr>
        <p:spPr>
          <a:xfrm>
            <a:off x="5509220" y="1989659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arm64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88007F-FA93-5F42-A8FA-0615D67B0CE5}"/>
              </a:ext>
            </a:extLst>
          </p:cNvPr>
          <p:cNvSpPr/>
          <p:nvPr/>
        </p:nvSpPr>
        <p:spPr>
          <a:xfrm>
            <a:off x="9096358" y="1989659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X86_64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88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C1548-69C9-514D-9905-4F9CB7FB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1C62A-2D29-2F45-BC50-BF41A468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577859"/>
          </a:xfrm>
        </p:spPr>
        <p:txBody>
          <a:bodyPr/>
          <a:lstStyle/>
          <a:p>
            <a:r>
              <a:rPr kumimoji="1" lang="en-US" altLang="zh-CN" dirty="0"/>
              <a:t>Allocate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size</a:t>
            </a:r>
            <a:r>
              <a:rPr kumimoji="1" lang="en-US" altLang="zh-CN" dirty="0"/>
              <a:t> </a:t>
            </a:r>
            <a:r>
              <a:rPr kumimoji="1" lang="en-US" altLang="zh-CN" u="sng" dirty="0">
                <a:solidFill>
                  <a:srgbClr val="C00000"/>
                </a:solidFill>
              </a:rPr>
              <a:t>bytes</a:t>
            </a:r>
            <a:r>
              <a:rPr kumimoji="1" lang="en-US" altLang="zh-CN" dirty="0"/>
              <a:t> of </a:t>
            </a:r>
            <a:r>
              <a:rPr kumimoji="1" lang="en-US" altLang="zh-CN" u="sng" dirty="0">
                <a:solidFill>
                  <a:srgbClr val="C00000"/>
                </a:solidFill>
              </a:rPr>
              <a:t>uninitialized</a:t>
            </a:r>
            <a:r>
              <a:rPr kumimoji="1" lang="en-US" altLang="zh-CN" dirty="0"/>
              <a:t> storage.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Allocate 4 bytes and convert the pointer to (int *) explicitly.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Question: 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77C027-08EE-6E41-9090-EC975C8D281D}"/>
              </a:ext>
            </a:extLst>
          </p:cNvPr>
          <p:cNvSpPr/>
          <p:nvPr/>
        </p:nvSpPr>
        <p:spPr>
          <a:xfrm>
            <a:off x="1376479" y="1825870"/>
            <a:ext cx="3858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malloc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size 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1B205C-7ECC-AF47-8541-E2425EE405F7}"/>
              </a:ext>
            </a:extLst>
          </p:cNvPr>
          <p:cNvSpPr/>
          <p:nvPr/>
        </p:nvSpPr>
        <p:spPr>
          <a:xfrm>
            <a:off x="1376479" y="3385091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A8BCAA-9277-2A46-8DE0-E7A0C6F2838F}"/>
              </a:ext>
            </a:extLst>
          </p:cNvPr>
          <p:cNvSpPr/>
          <p:nvPr/>
        </p:nvSpPr>
        <p:spPr>
          <a:xfrm>
            <a:off x="1376479" y="5069340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3477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2C6D0-5382-F44D-9719-90877881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deallocation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323B6-A1AB-9043-A865-A30A1B20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7229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dynamically allocated memory must be deallocated explicitly!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DejaVuSansMono"/>
              </a:rPr>
              <a:t>        void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free</a:t>
            </a:r>
            <a:r>
              <a:rPr lang="en" altLang="zh-CN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ptr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 ;</a:t>
            </a:r>
            <a:endParaRPr kumimoji="1" lang="en-US" altLang="zh-CN" dirty="0"/>
          </a:p>
          <a:p>
            <a:r>
              <a:rPr kumimoji="1" lang="en-US" altLang="zh-CN" dirty="0"/>
              <a:t>Question: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DA4936-F2AD-064F-8D49-A120F8FCB31B}"/>
              </a:ext>
            </a:extLst>
          </p:cNvPr>
          <p:cNvSpPr/>
          <p:nvPr/>
        </p:nvSpPr>
        <p:spPr>
          <a:xfrm>
            <a:off x="1132667" y="275971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free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651CA7-CEE5-364F-9CB4-FE7C4FEB4B9D}"/>
              </a:ext>
            </a:extLst>
          </p:cNvPr>
          <p:cNvSpPr/>
          <p:nvPr/>
        </p:nvSpPr>
        <p:spPr>
          <a:xfrm>
            <a:off x="60016" y="5254258"/>
            <a:ext cx="716865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Memory leak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r>
              <a:rPr kumimoji="1" lang="en-US" altLang="zh-CN" sz="2000" dirty="0">
                <a:solidFill>
                  <a:prstClr val="black"/>
                </a:solidFill>
              </a:rPr>
              <a:t>No variable to keep the first address. The memory management system will not deallocate it automatically. Waste of memory!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6F5267-8380-4642-855F-52970064A1A6}"/>
              </a:ext>
            </a:extLst>
          </p:cNvPr>
          <p:cNvSpPr/>
          <p:nvPr/>
        </p:nvSpPr>
        <p:spPr>
          <a:xfrm>
            <a:off x="2149342" y="6529167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Memoryleak.c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35BACC-9E11-C44D-9001-A4778BD865F3}"/>
              </a:ext>
            </a:extLst>
          </p:cNvPr>
          <p:cNvSpPr/>
          <p:nvPr/>
        </p:nvSpPr>
        <p:spPr>
          <a:xfrm>
            <a:off x="3168118" y="3953801"/>
            <a:ext cx="60960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//memory leak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1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4C4F55-ACC9-034D-9BF7-FB42566A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Allocate memory</a:t>
            </a:r>
            <a:r>
              <a:rPr lang="en" altLang="zh-CN"/>
              <a:t>: C++ </a:t>
            </a:r>
            <a:r>
              <a:rPr lang="en" altLang="zh-CN" dirty="0"/>
              <a:t>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DF9421-74C9-6D4F-BE96-3F48B9485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new[]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269"/>
            <a:ext cx="10515600" cy="591452"/>
          </a:xfrm>
        </p:spPr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is similar with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malloc()</a:t>
            </a:r>
            <a:r>
              <a:rPr kumimoji="1" lang="en-US" altLang="zh-CN" dirty="0"/>
              <a:t> but with more features.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2ADB36-1D63-B749-AF90-6B0E04741324}"/>
              </a:ext>
            </a:extLst>
          </p:cNvPr>
          <p:cNvSpPr/>
          <p:nvPr/>
        </p:nvSpPr>
        <p:spPr>
          <a:xfrm>
            <a:off x="695162" y="1622721"/>
            <a:ext cx="10515599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default initializer (do nothing)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5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//C++11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5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 Student object, default initializer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 Student object, initialize the members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2020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new[]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269"/>
            <a:ext cx="10515600" cy="591452"/>
          </a:xfrm>
        </p:spPr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is similar with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malloc()</a:t>
            </a:r>
            <a:r>
              <a:rPr kumimoji="1" lang="en-US" altLang="zh-CN" dirty="0"/>
              <a:t> but with more features.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2ADB36-1D63-B749-AF90-6B0E04741324}"/>
              </a:ext>
            </a:extLst>
          </p:cNvPr>
          <p:cNvSpPr/>
          <p:nvPr/>
        </p:nvSpPr>
        <p:spPr>
          <a:xfrm>
            <a:off x="515868" y="1622721"/>
            <a:ext cx="118374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default initializer (do nothing)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zero initialized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]();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zero initialized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the first 3 element are initialized to 1,2,3, the rest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CE111C-207E-AF48-8C74-FD8C053AF031}"/>
              </a:ext>
            </a:extLst>
          </p:cNvPr>
          <p:cNvSpPr/>
          <p:nvPr/>
        </p:nvSpPr>
        <p:spPr>
          <a:xfrm>
            <a:off x="515868" y="4419671"/>
            <a:ext cx="115644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memory for 16 Student objects, default initializer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psa1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lvl="0"/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memory for 16 Student objects, the first two are explicitly initialized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psa2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"Li"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 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4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08ED9-046E-9F4A-8A33-FF66C8AA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delete[]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44C1E-6094-B748-AB64-78EE0FEA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1452"/>
          </a:xfrm>
        </p:spPr>
        <p:txBody>
          <a:bodyPr/>
          <a:lstStyle/>
          <a:p>
            <a:r>
              <a:rPr kumimoji="1" lang="en-US" altLang="zh-CN" dirty="0"/>
              <a:t>Destroys object/objects allocated by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free memory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0E1541-564B-CD46-87E1-6F15E0BE0641}"/>
              </a:ext>
            </a:extLst>
          </p:cNvPr>
          <p:cNvSpPr/>
          <p:nvPr/>
        </p:nvSpPr>
        <p:spPr>
          <a:xfrm>
            <a:off x="1376479" y="1918447"/>
            <a:ext cx="61673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memory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memory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array, and call the destructor of the first element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psa1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array, and call the destructors of all the elements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psa2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4785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0EC7C-8EAE-BB4A-B861-0595D932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E6B44-688B-8C42-9A99-A994FDE54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400943"/>
          </a:xfrm>
        </p:spPr>
        <p:txBody>
          <a:bodyPr/>
          <a:lstStyle/>
          <a:p>
            <a:r>
              <a:rPr lang="en" altLang="zh-CN" dirty="0"/>
              <a:t>A pointer is declared like a variable, but with * after the type. </a:t>
            </a:r>
          </a:p>
          <a:p>
            <a:r>
              <a:rPr lang="en" altLang="zh-CN" dirty="0"/>
              <a:t>What stored in a pointer variable is the address.</a:t>
            </a:r>
          </a:p>
          <a:p>
            <a:r>
              <a:rPr kumimoji="1" lang="en" altLang="zh-CN" dirty="0"/>
              <a:t>Operator </a:t>
            </a: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&amp;</a:t>
            </a:r>
            <a:r>
              <a:rPr kumimoji="1" lang="en" altLang="zh-CN" dirty="0"/>
              <a:t> can take the address of an object or a variable of fundamental types.</a:t>
            </a:r>
          </a:p>
          <a:p>
            <a:r>
              <a:rPr kumimoji="1" lang="en" altLang="zh-CN" dirty="0"/>
              <a:t>Operator </a:t>
            </a: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*</a:t>
            </a:r>
            <a:r>
              <a:rPr kumimoji="1" lang="en" altLang="zh-CN" dirty="0"/>
              <a:t> can take the content that the pointer points to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C2DDFF-B8C3-3F48-94D0-C477A9FC0615}"/>
              </a:ext>
            </a:extLst>
          </p:cNvPr>
          <p:cNvSpPr/>
          <p:nvPr/>
        </p:nvSpPr>
        <p:spPr>
          <a:xfrm>
            <a:off x="896814" y="4074312"/>
            <a:ext cx="106328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declaration, initialize to 0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p2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assign to num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assign to num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8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8620A-1F91-FD43-9D7C-4DCB30A5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 work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C1B60A-5FE9-B848-91AC-4AE807449C60}"/>
              </a:ext>
            </a:extLst>
          </p:cNvPr>
          <p:cNvSpPr/>
          <p:nvPr/>
        </p:nvSpPr>
        <p:spPr>
          <a:xfrm>
            <a:off x="1673256" y="1977975"/>
            <a:ext cx="31613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FC39D44-0884-614B-B914-D0788E565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61305"/>
              </p:ext>
            </p:extLst>
          </p:nvPr>
        </p:nvGraphicFramePr>
        <p:xfrm>
          <a:off x="5128500" y="1371864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9C2BD08-C1A9-AE48-A0A2-00639672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99620"/>
              </p:ext>
            </p:extLst>
          </p:nvPr>
        </p:nvGraphicFramePr>
        <p:xfrm>
          <a:off x="5128500" y="3477986"/>
          <a:ext cx="2997200" cy="22860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9456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1341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7094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644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7ED31488-B741-E447-B33C-03D23D56AAA3}"/>
              </a:ext>
            </a:extLst>
          </p:cNvPr>
          <p:cNvSpPr/>
          <p:nvPr/>
        </p:nvSpPr>
        <p:spPr>
          <a:xfrm>
            <a:off x="5923425" y="4055320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17D569-2597-BA4D-9745-E6ECED2C5DE2}"/>
              </a:ext>
            </a:extLst>
          </p:cNvPr>
          <p:cNvSpPr/>
          <p:nvPr/>
        </p:nvSpPr>
        <p:spPr>
          <a:xfrm>
            <a:off x="5923424" y="4940431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5" name="弧 14">
            <a:extLst>
              <a:ext uri="{FF2B5EF4-FFF2-40B4-BE49-F238E27FC236}">
                <a16:creationId xmlns:a16="http://schemas.microsoft.com/office/drawing/2014/main" id="{98C06113-D891-4444-B409-2BC3FC6AC33E}"/>
              </a:ext>
            </a:extLst>
          </p:cNvPr>
          <p:cNvSpPr/>
          <p:nvPr/>
        </p:nvSpPr>
        <p:spPr>
          <a:xfrm>
            <a:off x="5563440" y="2613304"/>
            <a:ext cx="1898713" cy="1754325"/>
          </a:xfrm>
          <a:custGeom>
            <a:avLst/>
            <a:gdLst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  <a:gd name="connsiteX3" fmla="*/ 949357 w 1898713"/>
              <a:gd name="connsiteY3" fmla="*/ 877163 h 1754325"/>
              <a:gd name="connsiteX4" fmla="*/ 1452262 w 1898713"/>
              <a:gd name="connsiteY4" fmla="*/ 133185 h 1754325"/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8713" h="1754325" stroke="0" extrusionOk="0">
                <a:moveTo>
                  <a:pt x="1452262" y="133185"/>
                </a:moveTo>
                <a:cubicBezTo>
                  <a:pt x="1688202" y="267661"/>
                  <a:pt x="1883247" y="581480"/>
                  <a:pt x="1898712" y="878498"/>
                </a:cubicBezTo>
                <a:cubicBezTo>
                  <a:pt x="1922337" y="1186486"/>
                  <a:pt x="1724351" y="1462778"/>
                  <a:pt x="1450069" y="1622404"/>
                </a:cubicBezTo>
                <a:cubicBezTo>
                  <a:pt x="1280544" y="1309270"/>
                  <a:pt x="1170436" y="1172475"/>
                  <a:pt x="949357" y="877163"/>
                </a:cubicBezTo>
                <a:cubicBezTo>
                  <a:pt x="1121019" y="517268"/>
                  <a:pt x="1426979" y="254754"/>
                  <a:pt x="1452262" y="133185"/>
                </a:cubicBezTo>
                <a:close/>
              </a:path>
              <a:path w="1898713" h="1754325" fill="none" extrusionOk="0">
                <a:moveTo>
                  <a:pt x="1452262" y="133185"/>
                </a:moveTo>
                <a:cubicBezTo>
                  <a:pt x="1724414" y="236459"/>
                  <a:pt x="1871073" y="614593"/>
                  <a:pt x="1898712" y="878498"/>
                </a:cubicBezTo>
                <a:cubicBezTo>
                  <a:pt x="1925109" y="1196464"/>
                  <a:pt x="1762292" y="1470743"/>
                  <a:pt x="1450069" y="1622404"/>
                </a:cubicBezTo>
              </a:path>
              <a:path w="1898713" h="1754325" fill="none" stroke="0" extrusionOk="0">
                <a:moveTo>
                  <a:pt x="1452262" y="133185"/>
                </a:moveTo>
                <a:cubicBezTo>
                  <a:pt x="1745691" y="295511"/>
                  <a:pt x="1922163" y="528254"/>
                  <a:pt x="1898712" y="878498"/>
                </a:cubicBezTo>
                <a:cubicBezTo>
                  <a:pt x="1847185" y="1173593"/>
                  <a:pt x="1694743" y="1494521"/>
                  <a:pt x="1450069" y="1622404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8243448"/>
                      <a:gd name="adj2" fmla="val 3366216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弧 15">
            <a:extLst>
              <a:ext uri="{FF2B5EF4-FFF2-40B4-BE49-F238E27FC236}">
                <a16:creationId xmlns:a16="http://schemas.microsoft.com/office/drawing/2014/main" id="{E998D48F-9B74-1743-9CBF-09A8D6C6E69A}"/>
              </a:ext>
            </a:extLst>
          </p:cNvPr>
          <p:cNvSpPr/>
          <p:nvPr/>
        </p:nvSpPr>
        <p:spPr>
          <a:xfrm>
            <a:off x="6004804" y="2694214"/>
            <a:ext cx="2456533" cy="2472571"/>
          </a:xfrm>
          <a:custGeom>
            <a:avLst/>
            <a:gdLst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  <a:gd name="connsiteX4" fmla="*/ 1228267 w 2456533"/>
              <a:gd name="connsiteY4" fmla="*/ 1236286 h 2472571"/>
              <a:gd name="connsiteX5" fmla="*/ 1086545 w 2456533"/>
              <a:gd name="connsiteY5" fmla="*/ 8257 h 2472571"/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2472571" stroke="0" extrusionOk="0">
                <a:moveTo>
                  <a:pt x="1086545" y="8257"/>
                </a:moveTo>
                <a:cubicBezTo>
                  <a:pt x="1502959" y="-77198"/>
                  <a:pt x="1971301" y="186114"/>
                  <a:pt x="2262820" y="569892"/>
                </a:cubicBezTo>
                <a:cubicBezTo>
                  <a:pt x="2605171" y="983743"/>
                  <a:pt x="2498489" y="1468653"/>
                  <a:pt x="2282809" y="1870143"/>
                </a:cubicBezTo>
                <a:cubicBezTo>
                  <a:pt x="1977004" y="2339443"/>
                  <a:pt x="1580390" y="2575382"/>
                  <a:pt x="1124714" y="2468170"/>
                </a:cubicBezTo>
                <a:cubicBezTo>
                  <a:pt x="1047317" y="2165676"/>
                  <a:pt x="1080686" y="1727717"/>
                  <a:pt x="1228267" y="1236286"/>
                </a:cubicBezTo>
                <a:cubicBezTo>
                  <a:pt x="1144032" y="782591"/>
                  <a:pt x="1188907" y="272304"/>
                  <a:pt x="1086545" y="8257"/>
                </a:cubicBezTo>
                <a:close/>
              </a:path>
              <a:path w="2456533" h="2472571" fill="none" extrusionOk="0">
                <a:moveTo>
                  <a:pt x="1086545" y="8257"/>
                </a:moveTo>
                <a:cubicBezTo>
                  <a:pt x="1502386" y="-54486"/>
                  <a:pt x="2069591" y="220732"/>
                  <a:pt x="2262820" y="569892"/>
                </a:cubicBezTo>
                <a:cubicBezTo>
                  <a:pt x="2527877" y="985582"/>
                  <a:pt x="2523809" y="1492382"/>
                  <a:pt x="2282809" y="1870143"/>
                </a:cubicBezTo>
                <a:cubicBezTo>
                  <a:pt x="2051062" y="2289746"/>
                  <a:pt x="1617371" y="2538383"/>
                  <a:pt x="1124714" y="2468170"/>
                </a:cubicBezTo>
              </a:path>
              <a:path w="2456533" h="2472571" fill="none" stroke="0" extrusionOk="0">
                <a:moveTo>
                  <a:pt x="1086545" y="8257"/>
                </a:moveTo>
                <a:cubicBezTo>
                  <a:pt x="1536499" y="-48826"/>
                  <a:pt x="1968345" y="210614"/>
                  <a:pt x="2262820" y="569892"/>
                </a:cubicBezTo>
                <a:cubicBezTo>
                  <a:pt x="2512748" y="955339"/>
                  <a:pt x="2505037" y="1490728"/>
                  <a:pt x="2282809" y="1870143"/>
                </a:cubicBezTo>
                <a:cubicBezTo>
                  <a:pt x="2081785" y="2298133"/>
                  <a:pt x="1618931" y="2514350"/>
                  <a:pt x="1124714" y="2468170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B5DB9D-52B5-A94A-9A17-A769115A3405}"/>
              </a:ext>
            </a:extLst>
          </p:cNvPr>
          <p:cNvSpPr/>
          <p:nvPr/>
        </p:nvSpPr>
        <p:spPr>
          <a:xfrm>
            <a:off x="6105653" y="2058481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5956025-F4A0-5147-8194-CF768BC85BA7}"/>
              </a:ext>
            </a:extLst>
          </p:cNvPr>
          <p:cNvSpPr/>
          <p:nvPr/>
        </p:nvSpPr>
        <p:spPr>
          <a:xfrm>
            <a:off x="6105652" y="2049629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37C689-3DDF-1342-9E42-92DCDFE4A9CF}"/>
              </a:ext>
            </a:extLst>
          </p:cNvPr>
          <p:cNvSpPr/>
          <p:nvPr/>
        </p:nvSpPr>
        <p:spPr>
          <a:xfrm>
            <a:off x="1376479" y="511816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195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88275-9104-5542-BE2E-5B8C1439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member accessing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74F7E-DD81-F340-A84D-03A1BDCA0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26" y="1260164"/>
            <a:ext cx="4795157" cy="89419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Courier" pitchFamily="2" charset="0"/>
              </a:rPr>
              <a:t>p-&gt;member</a:t>
            </a:r>
          </a:p>
          <a:p>
            <a:r>
              <a:rPr kumimoji="1" lang="en-US" altLang="zh-CN" dirty="0">
                <a:latin typeface="Courier" pitchFamily="2" charset="0"/>
              </a:rPr>
              <a:t>(*p).member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EAD5EC-A711-D54D-868A-B20AE19AC169}"/>
              </a:ext>
            </a:extLst>
          </p:cNvPr>
          <p:cNvSpPr/>
          <p:nvPr/>
        </p:nvSpPr>
        <p:spPr>
          <a:xfrm>
            <a:off x="446032" y="231666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C588FC-A964-6F48-B1B7-050C3D978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49166"/>
              </p:ext>
            </p:extLst>
          </p:nvPr>
        </p:nvGraphicFramePr>
        <p:xfrm>
          <a:off x="4750976" y="961001"/>
          <a:ext cx="3303816" cy="4142656"/>
        </p:xfrm>
        <a:graphic>
          <a:graphicData uri="http://schemas.openxmlformats.org/drawingml/2006/table">
            <a:tbl>
              <a:tblPr/>
              <a:tblGrid>
                <a:gridCol w="930730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3F175D8-5A16-2D48-9CDC-DF2610D74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89759"/>
              </p:ext>
            </p:extLst>
          </p:nvPr>
        </p:nvGraphicFramePr>
        <p:xfrm>
          <a:off x="4888381" y="5583215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pStu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7" name="弧 6">
            <a:extLst>
              <a:ext uri="{FF2B5EF4-FFF2-40B4-BE49-F238E27FC236}">
                <a16:creationId xmlns:a16="http://schemas.microsoft.com/office/drawing/2014/main" id="{0466E616-4999-4C49-9B52-CDA8A6B83728}"/>
              </a:ext>
            </a:extLst>
          </p:cNvPr>
          <p:cNvSpPr/>
          <p:nvPr/>
        </p:nvSpPr>
        <p:spPr>
          <a:xfrm>
            <a:off x="5598259" y="4784271"/>
            <a:ext cx="2456533" cy="1555671"/>
          </a:xfrm>
          <a:custGeom>
            <a:avLst/>
            <a:gdLst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  <a:gd name="connsiteX4" fmla="*/ 1228267 w 2456533"/>
              <a:gd name="connsiteY4" fmla="*/ 777836 h 1555671"/>
              <a:gd name="connsiteX5" fmla="*/ 1138739 w 2456533"/>
              <a:gd name="connsiteY5" fmla="*/ 2069 h 1555671"/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1555671" stroke="0" extrusionOk="0">
                <a:moveTo>
                  <a:pt x="1138739" y="2069"/>
                </a:moveTo>
                <a:cubicBezTo>
                  <a:pt x="1458513" y="-34326"/>
                  <a:pt x="1827984" y="69873"/>
                  <a:pt x="2089369" y="223168"/>
                </a:cubicBezTo>
                <a:cubicBezTo>
                  <a:pt x="2600150" y="527561"/>
                  <a:pt x="2527671" y="1007275"/>
                  <a:pt x="2119140" y="1313316"/>
                </a:cubicBezTo>
                <a:cubicBezTo>
                  <a:pt x="1864123" y="1485767"/>
                  <a:pt x="1510289" y="1631957"/>
                  <a:pt x="1162974" y="1554572"/>
                </a:cubicBezTo>
                <a:cubicBezTo>
                  <a:pt x="1142543" y="1277546"/>
                  <a:pt x="1220245" y="1148238"/>
                  <a:pt x="1228267" y="777836"/>
                </a:cubicBezTo>
                <a:cubicBezTo>
                  <a:pt x="1212365" y="608265"/>
                  <a:pt x="1117602" y="338890"/>
                  <a:pt x="1138739" y="2069"/>
                </a:cubicBezTo>
                <a:close/>
              </a:path>
              <a:path w="2456533" h="1555671" fill="none" extrusionOk="0">
                <a:moveTo>
                  <a:pt x="1138739" y="2069"/>
                </a:moveTo>
                <a:cubicBezTo>
                  <a:pt x="1483180" y="-15516"/>
                  <a:pt x="1848661" y="75491"/>
                  <a:pt x="2089369" y="223168"/>
                </a:cubicBezTo>
                <a:cubicBezTo>
                  <a:pt x="2592818" y="558896"/>
                  <a:pt x="2588561" y="1090773"/>
                  <a:pt x="2119140" y="1313316"/>
                </a:cubicBezTo>
                <a:cubicBezTo>
                  <a:pt x="1897220" y="1518029"/>
                  <a:pt x="1550488" y="1601452"/>
                  <a:pt x="1162974" y="1554572"/>
                </a:cubicBezTo>
              </a:path>
              <a:path w="2456533" h="1555671" fill="none" stroke="0" extrusionOk="0">
                <a:moveTo>
                  <a:pt x="1138739" y="2069"/>
                </a:moveTo>
                <a:cubicBezTo>
                  <a:pt x="1462870" y="-18558"/>
                  <a:pt x="1798321" y="103159"/>
                  <a:pt x="2089369" y="223168"/>
                </a:cubicBezTo>
                <a:cubicBezTo>
                  <a:pt x="2560254" y="455389"/>
                  <a:pt x="2552181" y="1044729"/>
                  <a:pt x="2119140" y="1313316"/>
                </a:cubicBezTo>
                <a:cubicBezTo>
                  <a:pt x="1899748" y="1494285"/>
                  <a:pt x="1572800" y="1578868"/>
                  <a:pt x="1162974" y="1554572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51BDC4-68A4-0346-BD91-94B9C4201886}"/>
              </a:ext>
            </a:extLst>
          </p:cNvPr>
          <p:cNvSpPr/>
          <p:nvPr/>
        </p:nvSpPr>
        <p:spPr>
          <a:xfrm>
            <a:off x="6049189" y="459436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'L'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4BE40B-D9BB-E74D-AA1F-DECA02B44D06}"/>
              </a:ext>
            </a:extLst>
          </p:cNvPr>
          <p:cNvSpPr/>
          <p:nvPr/>
        </p:nvSpPr>
        <p:spPr>
          <a:xfrm>
            <a:off x="5904604" y="3118312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A0ECB4-7B48-9A41-ABDE-036A4B7F8AF4}"/>
              </a:ext>
            </a:extLst>
          </p:cNvPr>
          <p:cNvSpPr/>
          <p:nvPr/>
        </p:nvSpPr>
        <p:spPr>
          <a:xfrm>
            <a:off x="5868847" y="3126953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2A366F-A375-FB4E-AA86-C5B45E5EEAA4}"/>
              </a:ext>
            </a:extLst>
          </p:cNvPr>
          <p:cNvSpPr/>
          <p:nvPr/>
        </p:nvSpPr>
        <p:spPr>
          <a:xfrm>
            <a:off x="6042763" y="4334158"/>
            <a:ext cx="36054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lang="en-US" altLang="zh-CN" sz="1600" b="1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C28BC8-56A1-4F42-AE56-B7375E10112B}"/>
              </a:ext>
            </a:extLst>
          </p:cNvPr>
          <p:cNvSpPr/>
          <p:nvPr/>
        </p:nvSpPr>
        <p:spPr>
          <a:xfrm>
            <a:off x="6030723" y="251800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031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04663-3F8E-974C-AF71-821F6CB9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Print out the addresses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6AE6C-8253-5647-B74C-FA8D4124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22829"/>
          </a:xfrm>
        </p:spPr>
        <p:txBody>
          <a:bodyPr/>
          <a:lstStyle/>
          <a:p>
            <a:r>
              <a:rPr kumimoji="1" lang="en-US" altLang="zh-CN" dirty="0"/>
              <a:t>Since the value of a pointer is an address, we can print it out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F8300F-A1A9-2248-BEAF-249516E7917B}"/>
              </a:ext>
            </a:extLst>
          </p:cNvPr>
          <p:cNvSpPr/>
          <p:nvPr/>
        </p:nvSpPr>
        <p:spPr>
          <a:xfrm>
            <a:off x="838199" y="1949824"/>
            <a:ext cx="91664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//C++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born: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male: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F2BBC18-8C11-1D47-A74D-B6095313A8DB}"/>
              </a:ext>
            </a:extLst>
          </p:cNvPr>
          <p:cNvSpPr txBox="1">
            <a:spLocks/>
          </p:cNvSpPr>
          <p:nvPr/>
        </p:nvSpPr>
        <p:spPr>
          <a:xfrm>
            <a:off x="838198" y="3819183"/>
            <a:ext cx="11053879" cy="62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address should be an unsigned 32-bit or 64-bit integer.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12E037-8809-1547-ACCC-B2418956D61D}"/>
              </a:ext>
            </a:extLst>
          </p:cNvPr>
          <p:cNvSpPr/>
          <p:nvPr/>
        </p:nvSpPr>
        <p:spPr>
          <a:xfrm>
            <a:off x="838198" y="4557045"/>
            <a:ext cx="7283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65708-CB55-804F-BA79-86AFD05D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 of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B49B-992B-174E-B279-CE4B25756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319247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Pointers are variables, they also have addresses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F93B48-3929-D243-B99A-79BEEB14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17825"/>
              </p:ext>
            </p:extLst>
          </p:nvPr>
        </p:nvGraphicFramePr>
        <p:xfrm>
          <a:off x="6680212" y="2160626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2925CF1-FF73-B64C-A036-24C3194F4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9747"/>
              </p:ext>
            </p:extLst>
          </p:nvPr>
        </p:nvGraphicFramePr>
        <p:xfrm>
          <a:off x="5181612" y="3761369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0xBBCCDD00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9" name="任意形状 8">
            <a:extLst>
              <a:ext uri="{FF2B5EF4-FFF2-40B4-BE49-F238E27FC236}">
                <a16:creationId xmlns:a16="http://schemas.microsoft.com/office/drawing/2014/main" id="{A448B968-68EB-E04C-A934-7B59E1D5A1AA}"/>
              </a:ext>
            </a:extLst>
          </p:cNvPr>
          <p:cNvSpPr/>
          <p:nvPr/>
        </p:nvSpPr>
        <p:spPr>
          <a:xfrm>
            <a:off x="6868845" y="3199857"/>
            <a:ext cx="1309967" cy="1166137"/>
          </a:xfrm>
          <a:custGeom>
            <a:avLst/>
            <a:gdLst>
              <a:gd name="connsiteX0" fmla="*/ 0 w 1309967"/>
              <a:gd name="connsiteY0" fmla="*/ 1166137 h 1166137"/>
              <a:gd name="connsiteX1" fmla="*/ 756619 w 1309967"/>
              <a:gd name="connsiteY1" fmla="*/ 857848 h 1166137"/>
              <a:gd name="connsiteX2" fmla="*/ 1309967 w 1309967"/>
              <a:gd name="connsiteY2" fmla="*/ 0 h 1166137"/>
              <a:gd name="connsiteX3" fmla="*/ 1309967 w 1309967"/>
              <a:gd name="connsiteY3" fmla="*/ 0 h 116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967" h="1166137" extrusionOk="0">
                <a:moveTo>
                  <a:pt x="0" y="1166137"/>
                </a:moveTo>
                <a:cubicBezTo>
                  <a:pt x="227085" y="1083227"/>
                  <a:pt x="497263" y="1067603"/>
                  <a:pt x="756619" y="857848"/>
                </a:cubicBezTo>
                <a:cubicBezTo>
                  <a:pt x="974947" y="663492"/>
                  <a:pt x="1309966" y="0"/>
                  <a:pt x="1309967" y="0"/>
                </a:cubicBezTo>
                <a:lnTo>
                  <a:pt x="1309967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20F947C-5BB3-094D-A85A-337A592EE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55643"/>
              </p:ext>
            </p:extLst>
          </p:nvPr>
        </p:nvGraphicFramePr>
        <p:xfrm>
          <a:off x="8831729" y="568980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sp>
        <p:nvSpPr>
          <p:cNvPr id="12" name="任意形状 11">
            <a:extLst>
              <a:ext uri="{FF2B5EF4-FFF2-40B4-BE49-F238E27FC236}">
                <a16:creationId xmlns:a16="http://schemas.microsoft.com/office/drawing/2014/main" id="{64680F83-4AB9-0C46-AD7A-54F192DEC9DB}"/>
              </a:ext>
            </a:extLst>
          </p:cNvPr>
          <p:cNvSpPr/>
          <p:nvPr/>
        </p:nvSpPr>
        <p:spPr>
          <a:xfrm>
            <a:off x="8178813" y="1815352"/>
            <a:ext cx="1987164" cy="981635"/>
          </a:xfrm>
          <a:custGeom>
            <a:avLst/>
            <a:gdLst>
              <a:gd name="connsiteX0" fmla="*/ 0 w 1987164"/>
              <a:gd name="connsiteY0" fmla="*/ 981635 h 981635"/>
              <a:gd name="connsiteX1" fmla="*/ 1147759 w 1987164"/>
              <a:gd name="connsiteY1" fmla="*/ 722122 h 981635"/>
              <a:gd name="connsiteX2" fmla="*/ 1987164 w 1987164"/>
              <a:gd name="connsiteY2" fmla="*/ 0 h 981635"/>
              <a:gd name="connsiteX3" fmla="*/ 1987164 w 1987164"/>
              <a:gd name="connsiteY3" fmla="*/ 0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7164" h="981635" extrusionOk="0">
                <a:moveTo>
                  <a:pt x="0" y="981635"/>
                </a:moveTo>
                <a:cubicBezTo>
                  <a:pt x="353995" y="900195"/>
                  <a:pt x="783006" y="898323"/>
                  <a:pt x="1147759" y="722122"/>
                </a:cubicBezTo>
                <a:cubicBezTo>
                  <a:pt x="1478953" y="558517"/>
                  <a:pt x="1987163" y="0"/>
                  <a:pt x="1987164" y="0"/>
                </a:cubicBezTo>
                <a:lnTo>
                  <a:pt x="1987164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B3417F-E5DD-1D42-95C9-3B4D43B9D8C1}"/>
              </a:ext>
            </a:extLst>
          </p:cNvPr>
          <p:cNvSpPr/>
          <p:nvPr/>
        </p:nvSpPr>
        <p:spPr>
          <a:xfrm>
            <a:off x="1594248" y="21733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6E078C-E0F7-E346-B2A4-B9E0CF26108C}"/>
              </a:ext>
            </a:extLst>
          </p:cNvPr>
          <p:cNvSpPr/>
          <p:nvPr/>
        </p:nvSpPr>
        <p:spPr>
          <a:xfrm>
            <a:off x="1376479" y="5118168"/>
            <a:ext cx="310854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pointer2pointer.cpp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28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68701-7774-0B4B-956C-EA59700B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pointers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BF19E3-1875-0B40-A01E-5CB823B2D910}"/>
              </a:ext>
            </a:extLst>
          </p:cNvPr>
          <p:cNvSpPr/>
          <p:nvPr/>
        </p:nvSpPr>
        <p:spPr>
          <a:xfrm>
            <a:off x="842682" y="2268788"/>
            <a:ext cx="89736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the value the p1 points to through p1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value of p2 (address)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either of them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3A236D-459A-F94D-9C5A-F2F9AD81546E}"/>
              </a:ext>
            </a:extLst>
          </p:cNvPr>
          <p:cNvSpPr/>
          <p:nvPr/>
        </p:nvSpPr>
        <p:spPr>
          <a:xfrm>
            <a:off x="1246093" y="6342916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090312-D46F-F442-81BC-EDB1E7FAC447}"/>
              </a:ext>
            </a:extLst>
          </p:cNvPr>
          <p:cNvSpPr/>
          <p:nvPr/>
        </p:nvSpPr>
        <p:spPr>
          <a:xfrm>
            <a:off x="6096000" y="0"/>
            <a:ext cx="6096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the value that p points to cannot be changed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play a trick?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//syntax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92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6B9E44-4E37-1543-9F17-9B45D9EF6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Pointers and Arrays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196E63C-2376-CC41-8E15-035054CAA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7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21829</TotalTime>
  <Words>2084</Words>
  <Application>Microsoft Macintosh PowerPoint</Application>
  <PresentationFormat>宽屏</PresentationFormat>
  <Paragraphs>431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DejaVuSansMono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Pointers</vt:lpstr>
      <vt:lpstr>Pointers</vt:lpstr>
      <vt:lpstr>How pointers work</vt:lpstr>
      <vt:lpstr>Structure member accessing</vt:lpstr>
      <vt:lpstr>Print out the addresses</vt:lpstr>
      <vt:lpstr>Pointers of Pointers</vt:lpstr>
      <vt:lpstr>Constant pointers</vt:lpstr>
      <vt:lpstr>Pointers and Arrays</vt:lpstr>
      <vt:lpstr>The addresses of array elements</vt:lpstr>
      <vt:lpstr>Array name</vt:lpstr>
      <vt:lpstr>Pointer arithmetic</vt:lpstr>
      <vt:lpstr>Pointer arithmetic</vt:lpstr>
      <vt:lpstr>Differences between a pointer and an array</vt:lpstr>
      <vt:lpstr>Allocate memory: C style</vt:lpstr>
      <vt:lpstr>Program memory</vt:lpstr>
      <vt:lpstr>Program memory</vt:lpstr>
      <vt:lpstr>Memory allocation</vt:lpstr>
      <vt:lpstr>Memory deallocation</vt:lpstr>
      <vt:lpstr>Allocate memory: C++ style</vt:lpstr>
      <vt:lpstr>Operator new and new[]</vt:lpstr>
      <vt:lpstr>Operator new and new[]</vt:lpstr>
      <vt:lpstr>Operator delete and delete[]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888</cp:revision>
  <dcterms:created xsi:type="dcterms:W3CDTF">2020-09-05T08:11:12Z</dcterms:created>
  <dcterms:modified xsi:type="dcterms:W3CDTF">2021-10-07T08:19:28Z</dcterms:modified>
  <cp:category/>
</cp:coreProperties>
</file>