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6" r:id="rId10"/>
    <p:sldId id="267" r:id="rId11"/>
    <p:sldId id="265" r:id="rId12"/>
    <p:sldId id="279" r:id="rId13"/>
    <p:sldId id="268" r:id="rId14"/>
    <p:sldId id="270" r:id="rId15"/>
    <p:sldId id="271" r:id="rId16"/>
    <p:sldId id="269" r:id="rId17"/>
    <p:sldId id="273" r:id="rId18"/>
    <p:sldId id="420" r:id="rId19"/>
    <p:sldId id="421" r:id="rId20"/>
    <p:sldId id="272" r:id="rId21"/>
    <p:sldId id="288" r:id="rId22"/>
    <p:sldId id="277" r:id="rId23"/>
    <p:sldId id="276" r:id="rId24"/>
    <p:sldId id="275" r:id="rId25"/>
    <p:sldId id="280" r:id="rId26"/>
    <p:sldId id="286" r:id="rId27"/>
    <p:sldId id="274" r:id="rId28"/>
    <p:sldId id="281" r:id="rId29"/>
    <p:sldId id="282" r:id="rId30"/>
    <p:sldId id="283" r:id="rId31"/>
    <p:sldId id="285" r:id="rId32"/>
    <p:sldId id="287" r:id="rId33"/>
    <p:sldId id="418" r:id="rId34"/>
    <p:sldId id="419" r:id="rId35"/>
    <p:sldId id="284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9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3E5E3-89CC-C241-AE50-D218E71A8019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6270E6F2-3DF1-C44D-AAB3-419D207B7F0F}">
      <dgm:prSet phldrT="[文本]"/>
      <dgm:spPr/>
      <dgm:t>
        <a:bodyPr/>
        <a:lstStyle/>
        <a:p>
          <a:r>
            <a:rPr lang="en-US" altLang="zh-CN" dirty="0"/>
            <a:t>long double</a:t>
          </a:r>
          <a:endParaRPr lang="zh-CN" altLang="en-US" dirty="0"/>
        </a:p>
      </dgm:t>
    </dgm:pt>
    <dgm:pt modelId="{3391AE86-7BD4-4947-9516-2ED894C958AD}" type="parTrans" cxnId="{A3C60269-B053-974A-9573-D9DB912E1CC8}">
      <dgm:prSet/>
      <dgm:spPr/>
      <dgm:t>
        <a:bodyPr/>
        <a:lstStyle/>
        <a:p>
          <a:endParaRPr lang="zh-CN" altLang="en-US"/>
        </a:p>
      </dgm:t>
    </dgm:pt>
    <dgm:pt modelId="{CFCCE7D7-86A4-9A4D-B800-8B7E91888C32}" type="sibTrans" cxnId="{A3C60269-B053-974A-9573-D9DB912E1CC8}">
      <dgm:prSet/>
      <dgm:spPr/>
      <dgm:t>
        <a:bodyPr/>
        <a:lstStyle/>
        <a:p>
          <a:endParaRPr lang="zh-CN" altLang="en-US"/>
        </a:p>
      </dgm:t>
    </dgm:pt>
    <dgm:pt modelId="{C0E168E7-E7AF-7444-98AA-B59BEE74C927}">
      <dgm:prSet phldrT="[文本]"/>
      <dgm:spPr/>
      <dgm:t>
        <a:bodyPr/>
        <a:lstStyle/>
        <a:p>
          <a:r>
            <a:rPr lang="en-US" altLang="zh-CN" dirty="0"/>
            <a:t>double</a:t>
          </a:r>
          <a:endParaRPr lang="zh-CN" altLang="en-US" dirty="0"/>
        </a:p>
      </dgm:t>
    </dgm:pt>
    <dgm:pt modelId="{C9E37E0D-63AE-0E4F-904E-4D84E503D007}" type="parTrans" cxnId="{633A5AE6-E59A-6F4D-9F06-A2760A4B2329}">
      <dgm:prSet/>
      <dgm:spPr/>
      <dgm:t>
        <a:bodyPr/>
        <a:lstStyle/>
        <a:p>
          <a:endParaRPr lang="zh-CN" altLang="en-US"/>
        </a:p>
      </dgm:t>
    </dgm:pt>
    <dgm:pt modelId="{BAD7540E-F402-724B-AC5E-17BFCA813264}" type="sibTrans" cxnId="{633A5AE6-E59A-6F4D-9F06-A2760A4B2329}">
      <dgm:prSet/>
      <dgm:spPr/>
      <dgm:t>
        <a:bodyPr/>
        <a:lstStyle/>
        <a:p>
          <a:endParaRPr lang="zh-CN" altLang="en-US"/>
        </a:p>
      </dgm:t>
    </dgm:pt>
    <dgm:pt modelId="{8F74B83B-2991-2B45-A21D-C5370DE56B97}">
      <dgm:prSet phldrT="[文本]"/>
      <dgm:spPr/>
      <dgm:t>
        <a:bodyPr/>
        <a:lstStyle/>
        <a:p>
          <a:r>
            <a:rPr lang="en-US" altLang="zh-CN" dirty="0"/>
            <a:t>float</a:t>
          </a:r>
          <a:endParaRPr lang="zh-CN" altLang="en-US" dirty="0"/>
        </a:p>
      </dgm:t>
    </dgm:pt>
    <dgm:pt modelId="{456EE65E-E8B6-C446-B3C2-4FA589A3CBC0}" type="parTrans" cxnId="{0F141C8D-BE53-C549-8A9E-A3465B706304}">
      <dgm:prSet/>
      <dgm:spPr/>
      <dgm:t>
        <a:bodyPr/>
        <a:lstStyle/>
        <a:p>
          <a:endParaRPr lang="zh-CN" altLang="en-US"/>
        </a:p>
      </dgm:t>
    </dgm:pt>
    <dgm:pt modelId="{FA5757EB-FA22-D040-AD00-EB323EAAC4A4}" type="sibTrans" cxnId="{0F141C8D-BE53-C549-8A9E-A3465B706304}">
      <dgm:prSet/>
      <dgm:spPr/>
      <dgm:t>
        <a:bodyPr/>
        <a:lstStyle/>
        <a:p>
          <a:endParaRPr lang="zh-CN" altLang="en-US"/>
        </a:p>
      </dgm:t>
    </dgm:pt>
    <dgm:pt modelId="{53CE0B6A-E679-DF40-856D-73DFB09B7F63}">
      <dgm:prSet phldrT="[文本]"/>
      <dgm:spPr/>
      <dgm:t>
        <a:bodyPr/>
        <a:lstStyle/>
        <a:p>
          <a:r>
            <a:rPr lang="en-US" altLang="zh-CN" dirty="0"/>
            <a:t>long</a:t>
          </a:r>
          <a:endParaRPr lang="zh-CN" altLang="en-US" dirty="0"/>
        </a:p>
      </dgm:t>
    </dgm:pt>
    <dgm:pt modelId="{F9706C68-5063-894A-8EBB-EF4E488B00B0}" type="parTrans" cxnId="{330882AA-9BB9-D741-9622-83047688B53F}">
      <dgm:prSet/>
      <dgm:spPr/>
      <dgm:t>
        <a:bodyPr/>
        <a:lstStyle/>
        <a:p>
          <a:endParaRPr lang="zh-CN" altLang="en-US"/>
        </a:p>
      </dgm:t>
    </dgm:pt>
    <dgm:pt modelId="{3E6066C9-EF4E-C144-9F1C-9E1E4C96FA0A}" type="sibTrans" cxnId="{330882AA-9BB9-D741-9622-83047688B53F}">
      <dgm:prSet/>
      <dgm:spPr/>
      <dgm:t>
        <a:bodyPr/>
        <a:lstStyle/>
        <a:p>
          <a:endParaRPr lang="zh-CN" altLang="en-US"/>
        </a:p>
      </dgm:t>
    </dgm:pt>
    <dgm:pt modelId="{93E29DA6-4AFF-9D4C-BEF0-95BEC5FF4207}">
      <dgm:prSet phldrT="[文本]"/>
      <dgm:spPr/>
      <dgm:t>
        <a:bodyPr/>
        <a:lstStyle/>
        <a:p>
          <a:r>
            <a:rPr lang="en-US" altLang="zh-CN" dirty="0"/>
            <a:t>int</a:t>
          </a:r>
          <a:endParaRPr lang="zh-CN" altLang="en-US" dirty="0"/>
        </a:p>
      </dgm:t>
    </dgm:pt>
    <dgm:pt modelId="{57D78BA7-A060-EF4F-8E5E-AC80BC211564}" type="parTrans" cxnId="{AB7BADEB-6AE7-744D-BE80-90EF147D0B6C}">
      <dgm:prSet/>
      <dgm:spPr/>
      <dgm:t>
        <a:bodyPr/>
        <a:lstStyle/>
        <a:p>
          <a:endParaRPr lang="zh-CN" altLang="en-US"/>
        </a:p>
      </dgm:t>
    </dgm:pt>
    <dgm:pt modelId="{8871ACF5-C6BF-BA42-9B9B-CC5013FBCE5F}" type="sibTrans" cxnId="{AB7BADEB-6AE7-744D-BE80-90EF147D0B6C}">
      <dgm:prSet/>
      <dgm:spPr/>
      <dgm:t>
        <a:bodyPr/>
        <a:lstStyle/>
        <a:p>
          <a:endParaRPr lang="zh-CN" altLang="en-US"/>
        </a:p>
      </dgm:t>
    </dgm:pt>
    <dgm:pt modelId="{6CFF9DA0-2DAE-AF47-BFAD-2491C55670A1}">
      <dgm:prSet phldrT="[文本]"/>
      <dgm:spPr/>
      <dgm:t>
        <a:bodyPr/>
        <a:lstStyle/>
        <a:p>
          <a:r>
            <a:rPr lang="en-US" altLang="zh-CN" dirty="0"/>
            <a:t>short</a:t>
          </a:r>
          <a:endParaRPr lang="zh-CN" altLang="en-US" dirty="0"/>
        </a:p>
      </dgm:t>
    </dgm:pt>
    <dgm:pt modelId="{11F948E1-3F2F-C74B-909D-0DAC3DA8A4CD}" type="parTrans" cxnId="{24010384-6B7D-654F-BFA3-9224116F52DB}">
      <dgm:prSet/>
      <dgm:spPr/>
      <dgm:t>
        <a:bodyPr/>
        <a:lstStyle/>
        <a:p>
          <a:endParaRPr lang="zh-CN" altLang="en-US"/>
        </a:p>
      </dgm:t>
    </dgm:pt>
    <dgm:pt modelId="{1A2C408B-B56D-7446-8FEE-2BDDC1EC4209}" type="sibTrans" cxnId="{24010384-6B7D-654F-BFA3-9224116F52DB}">
      <dgm:prSet/>
      <dgm:spPr/>
      <dgm:t>
        <a:bodyPr/>
        <a:lstStyle/>
        <a:p>
          <a:endParaRPr lang="zh-CN" altLang="en-US"/>
        </a:p>
      </dgm:t>
    </dgm:pt>
    <dgm:pt modelId="{DA7BCB46-D26A-C740-B698-1CA235B7A36E}">
      <dgm:prSet phldrT="[文本]"/>
      <dgm:spPr/>
      <dgm:t>
        <a:bodyPr/>
        <a:lstStyle/>
        <a:p>
          <a:r>
            <a:rPr lang="en-US" altLang="zh-CN" dirty="0"/>
            <a:t>char</a:t>
          </a:r>
          <a:endParaRPr lang="zh-CN" altLang="en-US" dirty="0"/>
        </a:p>
      </dgm:t>
    </dgm:pt>
    <dgm:pt modelId="{424D3C4F-E04C-994E-AE04-D6CBFB356C0A}" type="parTrans" cxnId="{935AA20C-297E-A74F-839C-A985977DEAF1}">
      <dgm:prSet/>
      <dgm:spPr/>
      <dgm:t>
        <a:bodyPr/>
        <a:lstStyle/>
        <a:p>
          <a:endParaRPr lang="zh-CN" altLang="en-US"/>
        </a:p>
      </dgm:t>
    </dgm:pt>
    <dgm:pt modelId="{9EEDC359-A12C-FE4E-BCEF-6CA1A88009ED}" type="sibTrans" cxnId="{935AA20C-297E-A74F-839C-A985977DEAF1}">
      <dgm:prSet/>
      <dgm:spPr/>
      <dgm:t>
        <a:bodyPr/>
        <a:lstStyle/>
        <a:p>
          <a:endParaRPr lang="zh-CN" altLang="en-US"/>
        </a:p>
      </dgm:t>
    </dgm:pt>
    <dgm:pt modelId="{50665DDE-50DB-4440-8B01-F10D3A706DAB}" type="pres">
      <dgm:prSet presAssocID="{2773E5E3-89CC-C241-AE50-D218E71A8019}" presName="linearFlow" presStyleCnt="0">
        <dgm:presLayoutVars>
          <dgm:resizeHandles val="exact"/>
        </dgm:presLayoutVars>
      </dgm:prSet>
      <dgm:spPr/>
    </dgm:pt>
    <dgm:pt modelId="{7906AD5C-DA51-5C4B-9578-87505EE2597D}" type="pres">
      <dgm:prSet presAssocID="{6270E6F2-3DF1-C44D-AAB3-419D207B7F0F}" presName="node" presStyleLbl="node1" presStyleIdx="0" presStyleCnt="7">
        <dgm:presLayoutVars>
          <dgm:bulletEnabled val="1"/>
        </dgm:presLayoutVars>
      </dgm:prSet>
      <dgm:spPr/>
    </dgm:pt>
    <dgm:pt modelId="{8829E2E6-1575-AA4E-BCEE-4968ABC81C63}" type="pres">
      <dgm:prSet presAssocID="{CFCCE7D7-86A4-9A4D-B800-8B7E91888C32}" presName="sibTrans" presStyleLbl="sibTrans2D1" presStyleIdx="0" presStyleCnt="6"/>
      <dgm:spPr/>
    </dgm:pt>
    <dgm:pt modelId="{877632A0-145F-2642-8FD6-8DA678072BB5}" type="pres">
      <dgm:prSet presAssocID="{CFCCE7D7-86A4-9A4D-B800-8B7E91888C32}" presName="connectorText" presStyleLbl="sibTrans2D1" presStyleIdx="0" presStyleCnt="6"/>
      <dgm:spPr/>
    </dgm:pt>
    <dgm:pt modelId="{115B6E76-8CC3-8E4A-8761-0724E7572C0E}" type="pres">
      <dgm:prSet presAssocID="{C0E168E7-E7AF-7444-98AA-B59BEE74C927}" presName="node" presStyleLbl="node1" presStyleIdx="1" presStyleCnt="7">
        <dgm:presLayoutVars>
          <dgm:bulletEnabled val="1"/>
        </dgm:presLayoutVars>
      </dgm:prSet>
      <dgm:spPr/>
    </dgm:pt>
    <dgm:pt modelId="{AC2CB434-BDF3-434A-B5C6-31C7B2022203}" type="pres">
      <dgm:prSet presAssocID="{BAD7540E-F402-724B-AC5E-17BFCA813264}" presName="sibTrans" presStyleLbl="sibTrans2D1" presStyleIdx="1" presStyleCnt="6"/>
      <dgm:spPr/>
    </dgm:pt>
    <dgm:pt modelId="{326CBEE7-42AC-8E41-8674-99D98DF81C64}" type="pres">
      <dgm:prSet presAssocID="{BAD7540E-F402-724B-AC5E-17BFCA813264}" presName="connectorText" presStyleLbl="sibTrans2D1" presStyleIdx="1" presStyleCnt="6"/>
      <dgm:spPr/>
    </dgm:pt>
    <dgm:pt modelId="{2E8DC594-9DAE-F14F-8013-41D2AB3896DE}" type="pres">
      <dgm:prSet presAssocID="{8F74B83B-2991-2B45-A21D-C5370DE56B97}" presName="node" presStyleLbl="node1" presStyleIdx="2" presStyleCnt="7">
        <dgm:presLayoutVars>
          <dgm:bulletEnabled val="1"/>
        </dgm:presLayoutVars>
      </dgm:prSet>
      <dgm:spPr/>
    </dgm:pt>
    <dgm:pt modelId="{51A61BF9-C432-BA4B-B571-540012275FA4}" type="pres">
      <dgm:prSet presAssocID="{FA5757EB-FA22-D040-AD00-EB323EAAC4A4}" presName="sibTrans" presStyleLbl="sibTrans2D1" presStyleIdx="2" presStyleCnt="6"/>
      <dgm:spPr/>
    </dgm:pt>
    <dgm:pt modelId="{95C1D095-F3D4-4F44-A409-5FB24A94B92A}" type="pres">
      <dgm:prSet presAssocID="{FA5757EB-FA22-D040-AD00-EB323EAAC4A4}" presName="connectorText" presStyleLbl="sibTrans2D1" presStyleIdx="2" presStyleCnt="6"/>
      <dgm:spPr/>
    </dgm:pt>
    <dgm:pt modelId="{1CFB0198-0139-7A45-BDA6-D0BC1666719A}" type="pres">
      <dgm:prSet presAssocID="{53CE0B6A-E679-DF40-856D-73DFB09B7F63}" presName="node" presStyleLbl="node1" presStyleIdx="3" presStyleCnt="7">
        <dgm:presLayoutVars>
          <dgm:bulletEnabled val="1"/>
        </dgm:presLayoutVars>
      </dgm:prSet>
      <dgm:spPr/>
    </dgm:pt>
    <dgm:pt modelId="{58543BD1-0A02-AE40-956E-21283CF7EC7D}" type="pres">
      <dgm:prSet presAssocID="{3E6066C9-EF4E-C144-9F1C-9E1E4C96FA0A}" presName="sibTrans" presStyleLbl="sibTrans2D1" presStyleIdx="3" presStyleCnt="6"/>
      <dgm:spPr/>
    </dgm:pt>
    <dgm:pt modelId="{97F42FAC-0888-7641-A667-452D98635D49}" type="pres">
      <dgm:prSet presAssocID="{3E6066C9-EF4E-C144-9F1C-9E1E4C96FA0A}" presName="connectorText" presStyleLbl="sibTrans2D1" presStyleIdx="3" presStyleCnt="6"/>
      <dgm:spPr/>
    </dgm:pt>
    <dgm:pt modelId="{30B5F5CA-DB2E-0740-BC2E-65C14703B3B5}" type="pres">
      <dgm:prSet presAssocID="{93E29DA6-4AFF-9D4C-BEF0-95BEC5FF4207}" presName="node" presStyleLbl="node1" presStyleIdx="4" presStyleCnt="7">
        <dgm:presLayoutVars>
          <dgm:bulletEnabled val="1"/>
        </dgm:presLayoutVars>
      </dgm:prSet>
      <dgm:spPr/>
    </dgm:pt>
    <dgm:pt modelId="{AF0A2952-9279-5844-91C4-857862F431AA}" type="pres">
      <dgm:prSet presAssocID="{8871ACF5-C6BF-BA42-9B9B-CC5013FBCE5F}" presName="sibTrans" presStyleLbl="sibTrans2D1" presStyleIdx="4" presStyleCnt="6"/>
      <dgm:spPr/>
    </dgm:pt>
    <dgm:pt modelId="{EA1D6D67-EE20-EA49-91A6-0688FDF14EF9}" type="pres">
      <dgm:prSet presAssocID="{8871ACF5-C6BF-BA42-9B9B-CC5013FBCE5F}" presName="connectorText" presStyleLbl="sibTrans2D1" presStyleIdx="4" presStyleCnt="6"/>
      <dgm:spPr/>
    </dgm:pt>
    <dgm:pt modelId="{01526F09-CA2D-4345-934F-08773F76B62A}" type="pres">
      <dgm:prSet presAssocID="{6CFF9DA0-2DAE-AF47-BFAD-2491C55670A1}" presName="node" presStyleLbl="node1" presStyleIdx="5" presStyleCnt="7">
        <dgm:presLayoutVars>
          <dgm:bulletEnabled val="1"/>
        </dgm:presLayoutVars>
      </dgm:prSet>
      <dgm:spPr/>
    </dgm:pt>
    <dgm:pt modelId="{1DF14911-51CA-A64A-B489-6669F37AB516}" type="pres">
      <dgm:prSet presAssocID="{1A2C408B-B56D-7446-8FEE-2BDDC1EC4209}" presName="sibTrans" presStyleLbl="sibTrans2D1" presStyleIdx="5" presStyleCnt="6"/>
      <dgm:spPr/>
    </dgm:pt>
    <dgm:pt modelId="{5D5F9E49-6888-6441-9FE4-8DF6F217DCDF}" type="pres">
      <dgm:prSet presAssocID="{1A2C408B-B56D-7446-8FEE-2BDDC1EC4209}" presName="connectorText" presStyleLbl="sibTrans2D1" presStyleIdx="5" presStyleCnt="6"/>
      <dgm:spPr/>
    </dgm:pt>
    <dgm:pt modelId="{B8129B69-C10B-AE4B-99EF-10E02F654B22}" type="pres">
      <dgm:prSet presAssocID="{DA7BCB46-D26A-C740-B698-1CA235B7A36E}" presName="node" presStyleLbl="node1" presStyleIdx="6" presStyleCnt="7">
        <dgm:presLayoutVars>
          <dgm:bulletEnabled val="1"/>
        </dgm:presLayoutVars>
      </dgm:prSet>
      <dgm:spPr/>
    </dgm:pt>
  </dgm:ptLst>
  <dgm:cxnLst>
    <dgm:cxn modelId="{F4E01909-2CD4-2846-A869-44FE70B706BD}" type="presOf" srcId="{53CE0B6A-E679-DF40-856D-73DFB09B7F63}" destId="{1CFB0198-0139-7A45-BDA6-D0BC1666719A}" srcOrd="0" destOrd="0" presId="urn:microsoft.com/office/officeart/2005/8/layout/process2"/>
    <dgm:cxn modelId="{935AA20C-297E-A74F-839C-A985977DEAF1}" srcId="{2773E5E3-89CC-C241-AE50-D218E71A8019}" destId="{DA7BCB46-D26A-C740-B698-1CA235B7A36E}" srcOrd="6" destOrd="0" parTransId="{424D3C4F-E04C-994E-AE04-D6CBFB356C0A}" sibTransId="{9EEDC359-A12C-FE4E-BCEF-6CA1A88009ED}"/>
    <dgm:cxn modelId="{8DACF92F-4229-4041-892D-A0C93A263432}" type="presOf" srcId="{BAD7540E-F402-724B-AC5E-17BFCA813264}" destId="{326CBEE7-42AC-8E41-8674-99D98DF81C64}" srcOrd="1" destOrd="0" presId="urn:microsoft.com/office/officeart/2005/8/layout/process2"/>
    <dgm:cxn modelId="{89255742-BCD4-1E4D-B5CE-EA263BAD4B69}" type="presOf" srcId="{CFCCE7D7-86A4-9A4D-B800-8B7E91888C32}" destId="{877632A0-145F-2642-8FD6-8DA678072BB5}" srcOrd="1" destOrd="0" presId="urn:microsoft.com/office/officeart/2005/8/layout/process2"/>
    <dgm:cxn modelId="{7840BF49-AD9A-314C-B7CE-1391452BB6FE}" type="presOf" srcId="{3E6066C9-EF4E-C144-9F1C-9E1E4C96FA0A}" destId="{58543BD1-0A02-AE40-956E-21283CF7EC7D}" srcOrd="0" destOrd="0" presId="urn:microsoft.com/office/officeart/2005/8/layout/process2"/>
    <dgm:cxn modelId="{A3C60269-B053-974A-9573-D9DB912E1CC8}" srcId="{2773E5E3-89CC-C241-AE50-D218E71A8019}" destId="{6270E6F2-3DF1-C44D-AAB3-419D207B7F0F}" srcOrd="0" destOrd="0" parTransId="{3391AE86-7BD4-4947-9516-2ED894C958AD}" sibTransId="{CFCCE7D7-86A4-9A4D-B800-8B7E91888C32}"/>
    <dgm:cxn modelId="{DB47446C-0CDC-5B43-8740-3D08E50DFD2E}" type="presOf" srcId="{8871ACF5-C6BF-BA42-9B9B-CC5013FBCE5F}" destId="{EA1D6D67-EE20-EA49-91A6-0688FDF14EF9}" srcOrd="1" destOrd="0" presId="urn:microsoft.com/office/officeart/2005/8/layout/process2"/>
    <dgm:cxn modelId="{20FBD277-C45D-544B-AE9E-2D9E560665F0}" type="presOf" srcId="{C0E168E7-E7AF-7444-98AA-B59BEE74C927}" destId="{115B6E76-8CC3-8E4A-8761-0724E7572C0E}" srcOrd="0" destOrd="0" presId="urn:microsoft.com/office/officeart/2005/8/layout/process2"/>
    <dgm:cxn modelId="{C614F178-A1D9-BC48-812A-FD41EA7A5262}" type="presOf" srcId="{3E6066C9-EF4E-C144-9F1C-9E1E4C96FA0A}" destId="{97F42FAC-0888-7641-A667-452D98635D49}" srcOrd="1" destOrd="0" presId="urn:microsoft.com/office/officeart/2005/8/layout/process2"/>
    <dgm:cxn modelId="{428F1E79-11B2-2447-8E6B-CE2BF10FE994}" type="presOf" srcId="{2773E5E3-89CC-C241-AE50-D218E71A8019}" destId="{50665DDE-50DB-4440-8B01-F10D3A706DAB}" srcOrd="0" destOrd="0" presId="urn:microsoft.com/office/officeart/2005/8/layout/process2"/>
    <dgm:cxn modelId="{F3D6F379-2193-D749-96A8-22F5B6A0FEBB}" type="presOf" srcId="{93E29DA6-4AFF-9D4C-BEF0-95BEC5FF4207}" destId="{30B5F5CA-DB2E-0740-BC2E-65C14703B3B5}" srcOrd="0" destOrd="0" presId="urn:microsoft.com/office/officeart/2005/8/layout/process2"/>
    <dgm:cxn modelId="{5D1DC180-6BF0-3A4D-A6A7-A8A5343CE65C}" type="presOf" srcId="{1A2C408B-B56D-7446-8FEE-2BDDC1EC4209}" destId="{1DF14911-51CA-A64A-B489-6669F37AB516}" srcOrd="0" destOrd="0" presId="urn:microsoft.com/office/officeart/2005/8/layout/process2"/>
    <dgm:cxn modelId="{77AD3482-8B41-4B4F-8C25-A511A903143D}" type="presOf" srcId="{6270E6F2-3DF1-C44D-AAB3-419D207B7F0F}" destId="{7906AD5C-DA51-5C4B-9578-87505EE2597D}" srcOrd="0" destOrd="0" presId="urn:microsoft.com/office/officeart/2005/8/layout/process2"/>
    <dgm:cxn modelId="{E1D17682-C172-4346-862C-F289AF7E0BCB}" type="presOf" srcId="{8F74B83B-2991-2B45-A21D-C5370DE56B97}" destId="{2E8DC594-9DAE-F14F-8013-41D2AB3896DE}" srcOrd="0" destOrd="0" presId="urn:microsoft.com/office/officeart/2005/8/layout/process2"/>
    <dgm:cxn modelId="{24010384-6B7D-654F-BFA3-9224116F52DB}" srcId="{2773E5E3-89CC-C241-AE50-D218E71A8019}" destId="{6CFF9DA0-2DAE-AF47-BFAD-2491C55670A1}" srcOrd="5" destOrd="0" parTransId="{11F948E1-3F2F-C74B-909D-0DAC3DA8A4CD}" sibTransId="{1A2C408B-B56D-7446-8FEE-2BDDC1EC4209}"/>
    <dgm:cxn modelId="{8DA23889-BA4B-D840-B37C-C953053E66E6}" type="presOf" srcId="{BAD7540E-F402-724B-AC5E-17BFCA813264}" destId="{AC2CB434-BDF3-434A-B5C6-31C7B2022203}" srcOrd="0" destOrd="0" presId="urn:microsoft.com/office/officeart/2005/8/layout/process2"/>
    <dgm:cxn modelId="{8322218A-6D4C-A74E-8D9F-A2539A5FC5A9}" type="presOf" srcId="{CFCCE7D7-86A4-9A4D-B800-8B7E91888C32}" destId="{8829E2E6-1575-AA4E-BCEE-4968ABC81C63}" srcOrd="0" destOrd="0" presId="urn:microsoft.com/office/officeart/2005/8/layout/process2"/>
    <dgm:cxn modelId="{0F141C8D-BE53-C549-8A9E-A3465B706304}" srcId="{2773E5E3-89CC-C241-AE50-D218E71A8019}" destId="{8F74B83B-2991-2B45-A21D-C5370DE56B97}" srcOrd="2" destOrd="0" parTransId="{456EE65E-E8B6-C446-B3C2-4FA589A3CBC0}" sibTransId="{FA5757EB-FA22-D040-AD00-EB323EAAC4A4}"/>
    <dgm:cxn modelId="{CCA22D8E-F15E-EA44-9C37-FCBB08626152}" type="presOf" srcId="{6CFF9DA0-2DAE-AF47-BFAD-2491C55670A1}" destId="{01526F09-CA2D-4345-934F-08773F76B62A}" srcOrd="0" destOrd="0" presId="urn:microsoft.com/office/officeart/2005/8/layout/process2"/>
    <dgm:cxn modelId="{4BF6B095-B487-8840-82DC-7C7DC2E963F3}" type="presOf" srcId="{DA7BCB46-D26A-C740-B698-1CA235B7A36E}" destId="{B8129B69-C10B-AE4B-99EF-10E02F654B22}" srcOrd="0" destOrd="0" presId="urn:microsoft.com/office/officeart/2005/8/layout/process2"/>
    <dgm:cxn modelId="{F2A674A9-658B-A744-B387-85DB497B30BA}" type="presOf" srcId="{8871ACF5-C6BF-BA42-9B9B-CC5013FBCE5F}" destId="{AF0A2952-9279-5844-91C4-857862F431AA}" srcOrd="0" destOrd="0" presId="urn:microsoft.com/office/officeart/2005/8/layout/process2"/>
    <dgm:cxn modelId="{330882AA-9BB9-D741-9622-83047688B53F}" srcId="{2773E5E3-89CC-C241-AE50-D218E71A8019}" destId="{53CE0B6A-E679-DF40-856D-73DFB09B7F63}" srcOrd="3" destOrd="0" parTransId="{F9706C68-5063-894A-8EBB-EF4E488B00B0}" sibTransId="{3E6066C9-EF4E-C144-9F1C-9E1E4C96FA0A}"/>
    <dgm:cxn modelId="{67BCBEB2-6DF3-844B-88BC-4FF1E680A8B1}" type="presOf" srcId="{FA5757EB-FA22-D040-AD00-EB323EAAC4A4}" destId="{95C1D095-F3D4-4F44-A409-5FB24A94B92A}" srcOrd="1" destOrd="0" presId="urn:microsoft.com/office/officeart/2005/8/layout/process2"/>
    <dgm:cxn modelId="{EB17CCBB-A0BE-CA43-9E83-CC55E1BD85A7}" type="presOf" srcId="{1A2C408B-B56D-7446-8FEE-2BDDC1EC4209}" destId="{5D5F9E49-6888-6441-9FE4-8DF6F217DCDF}" srcOrd="1" destOrd="0" presId="urn:microsoft.com/office/officeart/2005/8/layout/process2"/>
    <dgm:cxn modelId="{BE1B9BCC-5D28-7A45-A1D7-77EE49A68ACC}" type="presOf" srcId="{FA5757EB-FA22-D040-AD00-EB323EAAC4A4}" destId="{51A61BF9-C432-BA4B-B571-540012275FA4}" srcOrd="0" destOrd="0" presId="urn:microsoft.com/office/officeart/2005/8/layout/process2"/>
    <dgm:cxn modelId="{633A5AE6-E59A-6F4D-9F06-A2760A4B2329}" srcId="{2773E5E3-89CC-C241-AE50-D218E71A8019}" destId="{C0E168E7-E7AF-7444-98AA-B59BEE74C927}" srcOrd="1" destOrd="0" parTransId="{C9E37E0D-63AE-0E4F-904E-4D84E503D007}" sibTransId="{BAD7540E-F402-724B-AC5E-17BFCA813264}"/>
    <dgm:cxn modelId="{AB7BADEB-6AE7-744D-BE80-90EF147D0B6C}" srcId="{2773E5E3-89CC-C241-AE50-D218E71A8019}" destId="{93E29DA6-4AFF-9D4C-BEF0-95BEC5FF4207}" srcOrd="4" destOrd="0" parTransId="{57D78BA7-A060-EF4F-8E5E-AC80BC211564}" sibTransId="{8871ACF5-C6BF-BA42-9B9B-CC5013FBCE5F}"/>
    <dgm:cxn modelId="{E4BE935A-FF1D-BA4A-8198-684FC662F094}" type="presParOf" srcId="{50665DDE-50DB-4440-8B01-F10D3A706DAB}" destId="{7906AD5C-DA51-5C4B-9578-87505EE2597D}" srcOrd="0" destOrd="0" presId="urn:microsoft.com/office/officeart/2005/8/layout/process2"/>
    <dgm:cxn modelId="{A8BC2807-4179-B144-858C-59BFFCBFE5BA}" type="presParOf" srcId="{50665DDE-50DB-4440-8B01-F10D3A706DAB}" destId="{8829E2E6-1575-AA4E-BCEE-4968ABC81C63}" srcOrd="1" destOrd="0" presId="urn:microsoft.com/office/officeart/2005/8/layout/process2"/>
    <dgm:cxn modelId="{E0059419-D304-F446-BADB-B753079F5012}" type="presParOf" srcId="{8829E2E6-1575-AA4E-BCEE-4968ABC81C63}" destId="{877632A0-145F-2642-8FD6-8DA678072BB5}" srcOrd="0" destOrd="0" presId="urn:microsoft.com/office/officeart/2005/8/layout/process2"/>
    <dgm:cxn modelId="{E62DEFF7-3661-434D-B90E-6AE16C2B388C}" type="presParOf" srcId="{50665DDE-50DB-4440-8B01-F10D3A706DAB}" destId="{115B6E76-8CC3-8E4A-8761-0724E7572C0E}" srcOrd="2" destOrd="0" presId="urn:microsoft.com/office/officeart/2005/8/layout/process2"/>
    <dgm:cxn modelId="{8B48FD67-CD04-E145-9FB4-E28288A25A1B}" type="presParOf" srcId="{50665DDE-50DB-4440-8B01-F10D3A706DAB}" destId="{AC2CB434-BDF3-434A-B5C6-31C7B2022203}" srcOrd="3" destOrd="0" presId="urn:microsoft.com/office/officeart/2005/8/layout/process2"/>
    <dgm:cxn modelId="{EB03ABA0-4D14-8C4F-B1FF-BEE04E10BACC}" type="presParOf" srcId="{AC2CB434-BDF3-434A-B5C6-31C7B2022203}" destId="{326CBEE7-42AC-8E41-8674-99D98DF81C64}" srcOrd="0" destOrd="0" presId="urn:microsoft.com/office/officeart/2005/8/layout/process2"/>
    <dgm:cxn modelId="{EB5F59A1-DE01-9444-90F9-0AD592F6D2A9}" type="presParOf" srcId="{50665DDE-50DB-4440-8B01-F10D3A706DAB}" destId="{2E8DC594-9DAE-F14F-8013-41D2AB3896DE}" srcOrd="4" destOrd="0" presId="urn:microsoft.com/office/officeart/2005/8/layout/process2"/>
    <dgm:cxn modelId="{554C441C-55EA-A449-9ECF-7B1EACF2A669}" type="presParOf" srcId="{50665DDE-50DB-4440-8B01-F10D3A706DAB}" destId="{51A61BF9-C432-BA4B-B571-540012275FA4}" srcOrd="5" destOrd="0" presId="urn:microsoft.com/office/officeart/2005/8/layout/process2"/>
    <dgm:cxn modelId="{616A9976-5CAD-F945-9811-B54EE2D1E536}" type="presParOf" srcId="{51A61BF9-C432-BA4B-B571-540012275FA4}" destId="{95C1D095-F3D4-4F44-A409-5FB24A94B92A}" srcOrd="0" destOrd="0" presId="urn:microsoft.com/office/officeart/2005/8/layout/process2"/>
    <dgm:cxn modelId="{1825F788-CFFE-3B4D-AE5F-46C3F3A39F09}" type="presParOf" srcId="{50665DDE-50DB-4440-8B01-F10D3A706DAB}" destId="{1CFB0198-0139-7A45-BDA6-D0BC1666719A}" srcOrd="6" destOrd="0" presId="urn:microsoft.com/office/officeart/2005/8/layout/process2"/>
    <dgm:cxn modelId="{AE9EFCD4-810A-294C-B7D3-30608A94CB42}" type="presParOf" srcId="{50665DDE-50DB-4440-8B01-F10D3A706DAB}" destId="{58543BD1-0A02-AE40-956E-21283CF7EC7D}" srcOrd="7" destOrd="0" presId="urn:microsoft.com/office/officeart/2005/8/layout/process2"/>
    <dgm:cxn modelId="{9CB4A64C-B0F4-3C4C-B32E-D05C86812D45}" type="presParOf" srcId="{58543BD1-0A02-AE40-956E-21283CF7EC7D}" destId="{97F42FAC-0888-7641-A667-452D98635D49}" srcOrd="0" destOrd="0" presId="urn:microsoft.com/office/officeart/2005/8/layout/process2"/>
    <dgm:cxn modelId="{B0BF5DD8-8D09-594E-9688-84BA69455C0C}" type="presParOf" srcId="{50665DDE-50DB-4440-8B01-F10D3A706DAB}" destId="{30B5F5CA-DB2E-0740-BC2E-65C14703B3B5}" srcOrd="8" destOrd="0" presId="urn:microsoft.com/office/officeart/2005/8/layout/process2"/>
    <dgm:cxn modelId="{6898D8D2-937F-C645-88B3-B29168099402}" type="presParOf" srcId="{50665DDE-50DB-4440-8B01-F10D3A706DAB}" destId="{AF0A2952-9279-5844-91C4-857862F431AA}" srcOrd="9" destOrd="0" presId="urn:microsoft.com/office/officeart/2005/8/layout/process2"/>
    <dgm:cxn modelId="{52CD88F2-007C-5247-8CDA-6A162A12C812}" type="presParOf" srcId="{AF0A2952-9279-5844-91C4-857862F431AA}" destId="{EA1D6D67-EE20-EA49-91A6-0688FDF14EF9}" srcOrd="0" destOrd="0" presId="urn:microsoft.com/office/officeart/2005/8/layout/process2"/>
    <dgm:cxn modelId="{9F871266-ED1C-F743-A93A-E673CA0D5202}" type="presParOf" srcId="{50665DDE-50DB-4440-8B01-F10D3A706DAB}" destId="{01526F09-CA2D-4345-934F-08773F76B62A}" srcOrd="10" destOrd="0" presId="urn:microsoft.com/office/officeart/2005/8/layout/process2"/>
    <dgm:cxn modelId="{88B0FCA8-EF5C-A44A-9DBF-38D8D0AC3AC1}" type="presParOf" srcId="{50665DDE-50DB-4440-8B01-F10D3A706DAB}" destId="{1DF14911-51CA-A64A-B489-6669F37AB516}" srcOrd="11" destOrd="0" presId="urn:microsoft.com/office/officeart/2005/8/layout/process2"/>
    <dgm:cxn modelId="{B93F045F-5885-9C42-A6B9-19C72CD62006}" type="presParOf" srcId="{1DF14911-51CA-A64A-B489-6669F37AB516}" destId="{5D5F9E49-6888-6441-9FE4-8DF6F217DCDF}" srcOrd="0" destOrd="0" presId="urn:microsoft.com/office/officeart/2005/8/layout/process2"/>
    <dgm:cxn modelId="{E7F1E4C6-47B7-2944-9B89-9F474ADDF273}" type="presParOf" srcId="{50665DDE-50DB-4440-8B01-F10D3A706DAB}" destId="{B8129B69-C10B-AE4B-99EF-10E02F654B2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6AD5C-DA51-5C4B-9578-87505EE2597D}">
      <dsp:nvSpPr>
        <dsp:cNvPr id="0" name=""/>
        <dsp:cNvSpPr/>
      </dsp:nvSpPr>
      <dsp:spPr>
        <a:xfrm>
          <a:off x="257846" y="592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long double</a:t>
          </a:r>
          <a:endParaRPr lang="zh-CN" altLang="en-US" sz="1800" kern="1200" dirty="0"/>
        </a:p>
      </dsp:txBody>
      <dsp:txXfrm>
        <a:off x="272047" y="14793"/>
        <a:ext cx="1244363" cy="456460"/>
      </dsp:txXfrm>
    </dsp:sp>
    <dsp:sp modelId="{8829E2E6-1575-AA4E-BCEE-4968ABC81C63}">
      <dsp:nvSpPr>
        <dsp:cNvPr id="0" name=""/>
        <dsp:cNvSpPr/>
      </dsp:nvSpPr>
      <dsp:spPr>
        <a:xfrm rot="5400000">
          <a:off x="803317" y="497576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515759"/>
        <a:ext cx="130912" cy="127276"/>
      </dsp:txXfrm>
    </dsp:sp>
    <dsp:sp modelId="{115B6E76-8CC3-8E4A-8761-0724E7572C0E}">
      <dsp:nvSpPr>
        <dsp:cNvPr id="0" name=""/>
        <dsp:cNvSpPr/>
      </dsp:nvSpPr>
      <dsp:spPr>
        <a:xfrm>
          <a:off x="257846" y="727886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double</a:t>
          </a:r>
          <a:endParaRPr lang="zh-CN" altLang="en-US" sz="1800" kern="1200" dirty="0"/>
        </a:p>
      </dsp:txBody>
      <dsp:txXfrm>
        <a:off x="272047" y="742087"/>
        <a:ext cx="1244363" cy="456460"/>
      </dsp:txXfrm>
    </dsp:sp>
    <dsp:sp modelId="{AC2CB434-BDF3-434A-B5C6-31C7B2022203}">
      <dsp:nvSpPr>
        <dsp:cNvPr id="0" name=""/>
        <dsp:cNvSpPr/>
      </dsp:nvSpPr>
      <dsp:spPr>
        <a:xfrm rot="5400000">
          <a:off x="803317" y="1224870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1243053"/>
        <a:ext cx="130912" cy="127276"/>
      </dsp:txXfrm>
    </dsp:sp>
    <dsp:sp modelId="{2E8DC594-9DAE-F14F-8013-41D2AB3896DE}">
      <dsp:nvSpPr>
        <dsp:cNvPr id="0" name=""/>
        <dsp:cNvSpPr/>
      </dsp:nvSpPr>
      <dsp:spPr>
        <a:xfrm>
          <a:off x="257846" y="1455180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float</a:t>
          </a:r>
          <a:endParaRPr lang="zh-CN" altLang="en-US" sz="1800" kern="1200" dirty="0"/>
        </a:p>
      </dsp:txBody>
      <dsp:txXfrm>
        <a:off x="272047" y="1469381"/>
        <a:ext cx="1244363" cy="456460"/>
      </dsp:txXfrm>
    </dsp:sp>
    <dsp:sp modelId="{51A61BF9-C432-BA4B-B571-540012275FA4}">
      <dsp:nvSpPr>
        <dsp:cNvPr id="0" name=""/>
        <dsp:cNvSpPr/>
      </dsp:nvSpPr>
      <dsp:spPr>
        <a:xfrm rot="5400000">
          <a:off x="803317" y="1952165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1970348"/>
        <a:ext cx="130912" cy="127276"/>
      </dsp:txXfrm>
    </dsp:sp>
    <dsp:sp modelId="{1CFB0198-0139-7A45-BDA6-D0BC1666719A}">
      <dsp:nvSpPr>
        <dsp:cNvPr id="0" name=""/>
        <dsp:cNvSpPr/>
      </dsp:nvSpPr>
      <dsp:spPr>
        <a:xfrm>
          <a:off x="257846" y="2182475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long</a:t>
          </a:r>
          <a:endParaRPr lang="zh-CN" altLang="en-US" sz="1800" kern="1200" dirty="0"/>
        </a:p>
      </dsp:txBody>
      <dsp:txXfrm>
        <a:off x="272047" y="2196676"/>
        <a:ext cx="1244363" cy="456460"/>
      </dsp:txXfrm>
    </dsp:sp>
    <dsp:sp modelId="{58543BD1-0A02-AE40-956E-21283CF7EC7D}">
      <dsp:nvSpPr>
        <dsp:cNvPr id="0" name=""/>
        <dsp:cNvSpPr/>
      </dsp:nvSpPr>
      <dsp:spPr>
        <a:xfrm rot="5400000">
          <a:off x="803317" y="2679459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2697642"/>
        <a:ext cx="130912" cy="127276"/>
      </dsp:txXfrm>
    </dsp:sp>
    <dsp:sp modelId="{30B5F5CA-DB2E-0740-BC2E-65C14703B3B5}">
      <dsp:nvSpPr>
        <dsp:cNvPr id="0" name=""/>
        <dsp:cNvSpPr/>
      </dsp:nvSpPr>
      <dsp:spPr>
        <a:xfrm>
          <a:off x="257846" y="2909769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int</a:t>
          </a:r>
          <a:endParaRPr lang="zh-CN" altLang="en-US" sz="1800" kern="1200" dirty="0"/>
        </a:p>
      </dsp:txBody>
      <dsp:txXfrm>
        <a:off x="272047" y="2923970"/>
        <a:ext cx="1244363" cy="456460"/>
      </dsp:txXfrm>
    </dsp:sp>
    <dsp:sp modelId="{AF0A2952-9279-5844-91C4-857862F431AA}">
      <dsp:nvSpPr>
        <dsp:cNvPr id="0" name=""/>
        <dsp:cNvSpPr/>
      </dsp:nvSpPr>
      <dsp:spPr>
        <a:xfrm rot="5400000">
          <a:off x="803317" y="3406753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3424936"/>
        <a:ext cx="130912" cy="127276"/>
      </dsp:txXfrm>
    </dsp:sp>
    <dsp:sp modelId="{01526F09-CA2D-4345-934F-08773F76B62A}">
      <dsp:nvSpPr>
        <dsp:cNvPr id="0" name=""/>
        <dsp:cNvSpPr/>
      </dsp:nvSpPr>
      <dsp:spPr>
        <a:xfrm>
          <a:off x="257846" y="3637063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short</a:t>
          </a:r>
          <a:endParaRPr lang="zh-CN" altLang="en-US" sz="1800" kern="1200" dirty="0"/>
        </a:p>
      </dsp:txBody>
      <dsp:txXfrm>
        <a:off x="272047" y="3651264"/>
        <a:ext cx="1244363" cy="456460"/>
      </dsp:txXfrm>
    </dsp:sp>
    <dsp:sp modelId="{1DF14911-51CA-A64A-B489-6669F37AB516}">
      <dsp:nvSpPr>
        <dsp:cNvPr id="0" name=""/>
        <dsp:cNvSpPr/>
      </dsp:nvSpPr>
      <dsp:spPr>
        <a:xfrm rot="5400000">
          <a:off x="803317" y="4134048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4152231"/>
        <a:ext cx="130912" cy="127276"/>
      </dsp:txXfrm>
    </dsp:sp>
    <dsp:sp modelId="{B8129B69-C10B-AE4B-99EF-10E02F654B22}">
      <dsp:nvSpPr>
        <dsp:cNvPr id="0" name=""/>
        <dsp:cNvSpPr/>
      </dsp:nvSpPr>
      <dsp:spPr>
        <a:xfrm>
          <a:off x="257846" y="4364358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char</a:t>
          </a:r>
          <a:endParaRPr lang="zh-CN" altLang="en-US" sz="1800" kern="1200" dirty="0"/>
        </a:p>
      </dsp:txBody>
      <dsp:txXfrm>
        <a:off x="272047" y="4378559"/>
        <a:ext cx="1244363" cy="456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9724"/>
            <a:ext cx="1097495" cy="11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9724"/>
            <a:ext cx="1097495" cy="11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book/operator_precedenc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implicit_conversion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54AB9-C83C-2F4B-A9FF-C5B237D2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Courier" pitchFamily="2" charset="0"/>
              </a:rPr>
              <a:t>sizeof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E6283-3C62-0A49-BFEA-758DB4462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60831"/>
          </a:xfrm>
        </p:spPr>
        <p:txBody>
          <a:bodyPr/>
          <a:lstStyle/>
          <a:p>
            <a:r>
              <a:rPr kumimoji="1" lang="en-US" altLang="zh-CN" dirty="0"/>
              <a:t>It is an operator, not a function!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BDD129-8447-6446-88F9-763095FF8001}"/>
              </a:ext>
            </a:extLst>
          </p:cNvPr>
          <p:cNvSpPr/>
          <p:nvPr/>
        </p:nvSpPr>
        <p:spPr>
          <a:xfrm>
            <a:off x="838198" y="2274838"/>
            <a:ext cx="82925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short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(int)="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(short)="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(long)="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long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3DDCB0-EA96-0748-A55A-1C52B0F89BCA}"/>
              </a:ext>
            </a:extLst>
          </p:cNvPr>
          <p:cNvSpPr/>
          <p:nvPr/>
        </p:nvSpPr>
        <p:spPr>
          <a:xfrm>
            <a:off x="838198" y="1874728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size.cpp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884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88890-B69D-214E-920B-ACC4BB36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A502D-2B1F-4448-A252-F19CC02C9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char</a:t>
            </a:r>
            <a:r>
              <a:rPr kumimoji="1" lang="en-US" altLang="zh-CN" dirty="0"/>
              <a:t>: type for character representation, </a:t>
            </a:r>
            <a:r>
              <a:rPr kumimoji="1" lang="en-US" altLang="zh-CN" dirty="0">
                <a:solidFill>
                  <a:srgbClr val="7030A0"/>
                </a:solidFill>
              </a:rPr>
              <a:t>8-bit integer indeed!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signed char</a:t>
            </a:r>
            <a:r>
              <a:rPr kumimoji="1" lang="en-US" altLang="zh-CN" dirty="0"/>
              <a:t>: signed 8-bit integer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unsinged char</a:t>
            </a:r>
            <a:r>
              <a:rPr kumimoji="1" lang="en-US" altLang="zh-CN" dirty="0"/>
              <a:t>: unsigned 8-bit integer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char</a:t>
            </a:r>
            <a:r>
              <a:rPr kumimoji="1" lang="en-US" altLang="zh-CN" dirty="0"/>
              <a:t>: either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signed char </a:t>
            </a:r>
            <a:r>
              <a:rPr kumimoji="1" lang="en-US" altLang="zh-CN" dirty="0"/>
              <a:t>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unsinged char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78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DFB9A-7421-E140-9308-AD3D282F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Integers and characters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C457F-9993-AF4A-947D-87C3154F9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How we express a character?</a:t>
            </a:r>
          </a:p>
          <a:p>
            <a:pPr lvl="1"/>
            <a:r>
              <a:rPr kumimoji="1" lang="en-US" altLang="zh-CN" dirty="0"/>
              <a:t>Use an 8-bit integer</a:t>
            </a:r>
          </a:p>
          <a:p>
            <a:pPr lvl="1"/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0x50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Chinese characters?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char16_t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u'</a:t>
            </a:r>
            <a:r>
              <a:rPr lang="zh-CN" altLang="en-US" dirty="0">
                <a:solidFill>
                  <a:srgbClr val="A31515"/>
                </a:solidFill>
                <a:latin typeface="Menlo" panose="020B0609030804020204" pitchFamily="49" charset="0"/>
              </a:rPr>
              <a:t>于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//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c++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11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char32_t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U'</a:t>
            </a:r>
            <a:r>
              <a:rPr lang="zh-CN" altLang="en-US" dirty="0">
                <a:solidFill>
                  <a:srgbClr val="A31515"/>
                </a:solidFill>
                <a:latin typeface="Menlo" panose="020B0609030804020204" pitchFamily="49" charset="0"/>
              </a:rPr>
              <a:t>于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//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c++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11</a:t>
            </a:r>
          </a:p>
          <a:p>
            <a:pPr marL="457200" lvl="1" indent="0">
              <a:buNone/>
            </a:pP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9DE142-45A7-7E48-A2AC-1C7B7818B22D}"/>
              </a:ext>
            </a:extLst>
          </p:cNvPr>
          <p:cNvSpPr/>
          <p:nvPr/>
        </p:nvSpPr>
        <p:spPr>
          <a:xfrm>
            <a:off x="1466506" y="2205012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char.cpp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42911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CE23E-FBC2-AE4E-9BB0-C09A97A9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bool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97384-E652-CF45-B0CF-1815FCE11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262215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 C++ keyword, but not a C keyword</a:t>
            </a:r>
          </a:p>
          <a:p>
            <a:r>
              <a:rPr kumimoji="1" lang="en-US" altLang="zh-CN" dirty="0"/>
              <a:t>bool width: 1 byte (8 bits), </a:t>
            </a:r>
            <a:r>
              <a:rPr kumimoji="1" lang="en-US" altLang="zh-CN" dirty="0">
                <a:solidFill>
                  <a:srgbClr val="FF0000"/>
                </a:solidFill>
              </a:rPr>
              <a:t>NOT</a:t>
            </a:r>
            <a:r>
              <a:rPr kumimoji="1" lang="en-US" altLang="zh-CN" dirty="0"/>
              <a:t> 1 bit!</a:t>
            </a:r>
          </a:p>
          <a:p>
            <a:r>
              <a:rPr kumimoji="1" lang="en-US" altLang="zh-CN" dirty="0"/>
              <a:t>Value: 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kumimoji="1" lang="en-US" altLang="zh-CN" dirty="0"/>
              <a:t> (1) or 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kumimoji="1" lang="en-US" altLang="zh-CN" dirty="0">
                <a:solidFill>
                  <a:prstClr val="black"/>
                </a:solidFill>
              </a:rPr>
              <a:t> (0) </a:t>
            </a:r>
            <a:endParaRPr lang="en-US" altLang="zh-CN" sz="2400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What is the output?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347E18-4A23-C947-85E2-2D4C23C8C01B}"/>
              </a:ext>
            </a:extLst>
          </p:cNvPr>
          <p:cNvSpPr/>
          <p:nvPr/>
        </p:nvSpPr>
        <p:spPr>
          <a:xfrm>
            <a:off x="1099931" y="465076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="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"b="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F63E84-4F3F-AF4F-920E-B6B57EF74504}"/>
              </a:ext>
            </a:extLst>
          </p:cNvPr>
          <p:cNvSpPr/>
          <p:nvPr/>
        </p:nvSpPr>
        <p:spPr>
          <a:xfrm>
            <a:off x="1099931" y="4250659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bool.cpp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42205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E0A06-FFC5-0F44-999A-ABDF7485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size_t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7597B-B18B-3D4F-B628-E1A568D00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8729871" cy="4849968"/>
          </a:xfrm>
        </p:spPr>
        <p:txBody>
          <a:bodyPr/>
          <a:lstStyle/>
          <a:p>
            <a:r>
              <a:rPr kumimoji="1" lang="en-US" altLang="zh-CN" dirty="0"/>
              <a:t>Computer memory keeps increasing</a:t>
            </a:r>
          </a:p>
          <a:p>
            <a:r>
              <a:rPr kumimoji="1" lang="en-US" altLang="zh-CN" dirty="0"/>
              <a:t>32-bit int was enough in the past to express the data size</a:t>
            </a:r>
          </a:p>
          <a:p>
            <a:r>
              <a:rPr kumimoji="1" lang="en-US" altLang="zh-CN" dirty="0"/>
              <a:t>But now it is not.</a:t>
            </a:r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54D2B6-61C0-9C42-A2FB-B3B96F33BE96}"/>
              </a:ext>
            </a:extLst>
          </p:cNvPr>
          <p:cNvSpPr/>
          <p:nvPr/>
        </p:nvSpPr>
        <p:spPr>
          <a:xfrm>
            <a:off x="838198" y="3214463"/>
            <a:ext cx="6808305" cy="241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kumimoji="1" lang="en-US" altLang="zh-CN" sz="2800" dirty="0" err="1">
                <a:solidFill>
                  <a:srgbClr val="0000CC"/>
                </a:solidFill>
                <a:latin typeface="Courier" pitchFamily="2" charset="0"/>
              </a:rPr>
              <a:t>size_t</a:t>
            </a:r>
            <a:r>
              <a:rPr kumimoji="1" lang="en-US" altLang="zh-CN" sz="2800" dirty="0">
                <a:solidFill>
                  <a:prstClr val="black"/>
                </a:solidFill>
              </a:rPr>
              <a:t>: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Unsigned integer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Type of the result of </a:t>
            </a:r>
            <a:r>
              <a:rPr kumimoji="1" lang="en-US" altLang="zh-CN" sz="2800" dirty="0" err="1">
                <a:solidFill>
                  <a:srgbClr val="0000CC"/>
                </a:solidFill>
                <a:latin typeface="Courier" pitchFamily="2" charset="0"/>
              </a:rPr>
              <a:t>sizeof</a:t>
            </a:r>
            <a:r>
              <a:rPr kumimoji="1" lang="en-US" altLang="zh-CN" sz="2800" dirty="0">
                <a:solidFill>
                  <a:prstClr val="black"/>
                </a:solidFill>
              </a:rPr>
              <a:t> operator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can store the maximum size of a theoretically possible object of any type</a:t>
            </a:r>
            <a:endParaRPr kumimoji="1"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33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B4B09-68C4-6443-8E50-A998AB42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Fixed width integer types </a:t>
            </a:r>
            <a:r>
              <a:rPr kumimoji="1" lang="en" altLang="zh-CN" sz="3200" dirty="0">
                <a:solidFill>
                  <a:schemeClr val="accent6">
                    <a:lumMod val="75000"/>
                  </a:schemeClr>
                </a:solidFill>
              </a:rPr>
              <a:t>(since C++11)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00E01-B25C-1A41-85EB-DA9F18524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3866323" cy="4849968"/>
          </a:xfrm>
        </p:spPr>
        <p:txBody>
          <a:bodyPr/>
          <a:lstStyle/>
          <a:p>
            <a:pPr marL="0" indent="0">
              <a:buNone/>
            </a:pPr>
            <a:r>
              <a:rPr kumimoji="1" lang="en" altLang="zh-CN" dirty="0"/>
              <a:t>Defined in &lt;</a:t>
            </a:r>
            <a:r>
              <a:rPr kumimoji="1" lang="en" altLang="zh-CN" dirty="0" err="1"/>
              <a:t>cstdint</a:t>
            </a:r>
            <a:r>
              <a:rPr kumimoji="1" lang="en" altLang="zh-CN" dirty="0"/>
              <a:t>&gt;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uint8_t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uint16_t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uint32_t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uint64_t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endParaRPr kumimoji="1" lang="zh-CN" altLang="en-US" sz="2400" dirty="0">
              <a:solidFill>
                <a:srgbClr val="0000CC"/>
              </a:solidFill>
              <a:latin typeface="Courier" pitchFamily="2" charset="0"/>
              <a:cs typeface="Menlo" panose="020B0609030804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13F604-34C6-C947-9798-EB519F088461}"/>
              </a:ext>
            </a:extLst>
          </p:cNvPr>
          <p:cNvSpPr/>
          <p:nvPr/>
        </p:nvSpPr>
        <p:spPr>
          <a:xfrm>
            <a:off x="2925328" y="2158789"/>
            <a:ext cx="386632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sz="2800" dirty="0">
                <a:solidFill>
                  <a:prstClr val="black"/>
                </a:solidFill>
              </a:rPr>
              <a:t>Some useful macros </a:t>
            </a:r>
            <a:endParaRPr kumimoji="1" lang="en" altLang="zh-CN" dirty="0">
              <a:solidFill>
                <a:srgbClr val="0000CC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83D83A-6A65-664B-A860-D4A6B8AEC918}"/>
              </a:ext>
            </a:extLst>
          </p:cNvPr>
          <p:cNvSpPr/>
          <p:nvPr/>
        </p:nvSpPr>
        <p:spPr>
          <a:xfrm>
            <a:off x="5966789" y="1929646"/>
            <a:ext cx="6225211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cstdint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using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"INT8_MAX="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INT8_MAX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3834A1-A6B0-814E-AA1E-7E1BD41ADE3B}"/>
              </a:ext>
            </a:extLst>
          </p:cNvPr>
          <p:cNvSpPr/>
          <p:nvPr/>
        </p:nvSpPr>
        <p:spPr>
          <a:xfrm>
            <a:off x="5966789" y="1505766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intmax.cpp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5689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03682-BA12-8B4F-80DC-1013DDD0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Choose</a:t>
            </a:r>
            <a:r>
              <a:rPr kumimoji="1" lang="zh-CN" altLang="en-US" dirty="0"/>
              <a:t> </a:t>
            </a:r>
            <a:r>
              <a:rPr kumimoji="1" lang="en" altLang="zh-CN" dirty="0"/>
              <a:t>appropriate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 type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1CF7D-B83E-334A-A5F1-4628375B7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Wider integers consume more memory.</a:t>
            </a:r>
          </a:p>
          <a:p>
            <a:r>
              <a:rPr kumimoji="1" lang="en-US" altLang="zh-CN" dirty="0"/>
              <a:t>1M pixels for a 1000x1000 image</a:t>
            </a:r>
          </a:p>
          <a:p>
            <a:r>
              <a:rPr kumimoji="1" lang="en-US" altLang="zh-CN" dirty="0"/>
              <a:t>char(byte) is used for image pixels mostly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Choose a data type carefully, and consider all possibilities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7452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AC0775F-980B-3B49-9DFF-873BEADE1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Floating-point numbers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08DAF44-5162-214F-8C1A-50F345DEF5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899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AA0EB-8D06-3A42-986C-8FCB909E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What’s the output?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868BED-849F-184A-8C4D-F3876C397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593011" cy="5266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sz="2000" dirty="0" err="1">
                <a:solidFill>
                  <a:srgbClr val="A31515"/>
                </a:solidFill>
                <a:latin typeface="Menlo" panose="020B0609030804020204" pitchFamily="49" charset="0"/>
              </a:rPr>
              <a:t>iomanip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using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1.2f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1000000000000000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fixed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setprecision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fixed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setprecision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1910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8CB9D-6233-E14F-8D51-9BAA79DF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Understanding Computing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6D0CDA-7F4F-A248-A606-FC1E9153B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Are computers always accurate?</a:t>
            </a:r>
          </a:p>
          <a:p>
            <a:r>
              <a:rPr lang="en" altLang="zh-CN" dirty="0"/>
              <a:t>Floating-point operations always bring some tiny errors.</a:t>
            </a:r>
          </a:p>
          <a:p>
            <a:r>
              <a:rPr lang="en" altLang="zh-CN" dirty="0"/>
              <a:t>Those errors cannot be eliminated. </a:t>
            </a:r>
          </a:p>
          <a:p>
            <a:r>
              <a:rPr lang="en" altLang="zh-CN" dirty="0"/>
              <a:t>What we can do: to manage them not to cause a problem.</a:t>
            </a:r>
          </a:p>
          <a:p>
            <a:endParaRPr lang="en" altLang="zh-CN" dirty="0"/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48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B77703E-FBBB-AD4F-BCCE-628D5AF56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Integer numbers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2D17B78-9390-7345-983D-7618BC113C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15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3F270-6D15-B148-879A-2F44B1D0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Floating-point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DC151-4001-E349-A051-16B8091A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float</a:t>
            </a:r>
            <a:r>
              <a:rPr kumimoji="1" lang="en-US" altLang="zh-CN" dirty="0"/>
              <a:t>: single precision floating-point type, 32 bits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kumimoji="1" lang="en-US" altLang="zh-CN" dirty="0"/>
              <a:t>: double precision floating-point type, 64 bits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long double</a:t>
            </a:r>
            <a:r>
              <a:rPr kumimoji="1" lang="en-US" altLang="zh-CN" dirty="0"/>
              <a:t>: extended precision floating-point type</a:t>
            </a:r>
          </a:p>
          <a:p>
            <a:pPr lvl="1"/>
            <a:r>
              <a:rPr kumimoji="1" lang="en-US" altLang="zh-CN" dirty="0"/>
              <a:t>128 bits if supported</a:t>
            </a:r>
          </a:p>
          <a:p>
            <a:pPr lvl="1"/>
            <a:r>
              <a:rPr kumimoji="1" lang="en-US" altLang="zh-CN" dirty="0"/>
              <a:t>64 bits otherwise</a:t>
            </a:r>
          </a:p>
          <a:p>
            <a:r>
              <a:rPr kumimoji="1" lang="en-US" altLang="zh-CN" dirty="0"/>
              <a:t>half precision floating-point, 16 bits </a:t>
            </a:r>
            <a:r>
              <a:rPr kumimoji="1" lang="en-US" altLang="zh-CN" sz="2000" dirty="0"/>
              <a:t>(used in deep learning, but not in C++ standard)</a:t>
            </a:r>
            <a:endParaRPr kumimoji="1"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B184B9-A987-774B-BEB9-80717DD6B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905" y="4439061"/>
            <a:ext cx="7493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6BA829E-165E-8C40-AFE1-0F3342A18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479" y="5620704"/>
            <a:ext cx="6332260" cy="47255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991CECC-7908-E941-9857-F36F5207C706}"/>
              </a:ext>
            </a:extLst>
          </p:cNvPr>
          <p:cNvSpPr/>
          <p:nvPr/>
        </p:nvSpPr>
        <p:spPr>
          <a:xfrm>
            <a:off x="1249905" y="6468925"/>
            <a:ext cx="6910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https://en.wikipedia.org/wiki/Single-precision_floating-point_format</a:t>
            </a:r>
          </a:p>
        </p:txBody>
      </p:sp>
    </p:spTree>
    <p:extLst>
      <p:ext uri="{BB962C8B-B14F-4D97-AF65-F5344CB8AC3E}">
        <p14:creationId xmlns:p14="http://schemas.microsoft.com/office/powerpoint/2010/main" val="807353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C34C0-B606-874C-B09A-0A5EEDFF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Floating-point VS integers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30767-A7C7-9043-BA5A-CCB4BC606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Represent values between integers</a:t>
            </a:r>
          </a:p>
          <a:p>
            <a:r>
              <a:rPr kumimoji="1" lang="en-US" altLang="zh-CN" dirty="0"/>
              <a:t>A much greater range of values</a:t>
            </a:r>
          </a:p>
          <a:p>
            <a:r>
              <a:rPr kumimoji="1" lang="en-US" altLang="zh-CN" dirty="0"/>
              <a:t>Floating-point operations are slower than integer operations</a:t>
            </a:r>
          </a:p>
          <a:p>
            <a:r>
              <a:rPr kumimoji="1" lang="en-US" altLang="zh-CN" dirty="0"/>
              <a:t>Lose precision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double</a:t>
            </a:r>
            <a:r>
              <a:rPr kumimoji="1" lang="en-US" altLang="zh-CN" dirty="0"/>
              <a:t> operations is slower than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float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2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DF240-BFA4-564D-9B0E-BE0F77DE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Precision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4D5F6-3D87-FD42-9577-A57488114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8458201" cy="4849968"/>
          </a:xfrm>
        </p:spPr>
        <p:txBody>
          <a:bodyPr/>
          <a:lstStyle/>
          <a:p>
            <a:r>
              <a:rPr kumimoji="1" lang="en-US" altLang="zh-CN" dirty="0"/>
              <a:t>Will f2 be greater than f1?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2.34E+10f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kumimoji="1" lang="en-US" altLang="zh-CN" dirty="0"/>
              <a:t>Why?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Can we use == operator to compare two floating point numbers?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BFE841-8422-1644-A918-690D8726BADA}"/>
              </a:ext>
            </a:extLst>
          </p:cNvPr>
          <p:cNvSpPr/>
          <p:nvPr/>
        </p:nvSpPr>
        <p:spPr>
          <a:xfrm>
            <a:off x="1475471" y="2348448"/>
            <a:ext cx="21852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precision.cpp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FF2CCF-41B5-DD47-AEB0-292841B6D5BB}"/>
              </a:ext>
            </a:extLst>
          </p:cNvPr>
          <p:cNvSpPr/>
          <p:nvPr/>
        </p:nvSpPr>
        <p:spPr>
          <a:xfrm>
            <a:off x="1376479" y="55310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(f1 == f2)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//bad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(f1 - f2) &lt; FLT_EPSILON)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good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03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F5ACC-7979-F94C-9460-039CF0015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inf and nan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85CCA-CFD9-534D-BB0E-70D5DB2DD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What will f1 and f2 be?</a:t>
            </a:r>
            <a:endParaRPr kumimoji="1" lang="zh-CN" altLang="en-US" dirty="0"/>
          </a:p>
          <a:p>
            <a:pPr marL="685800" lvl="1" indent="0">
              <a:buNone/>
            </a:pP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±inf: infinity (Exponent=11111111, fraction=0)</a:t>
            </a:r>
          </a:p>
          <a:p>
            <a:r>
              <a:rPr kumimoji="1" lang="en-US" altLang="zh-CN" dirty="0"/>
              <a:t>nan: not a number (Exponent=11111111, fraction!=0)</a:t>
            </a:r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391D30-6F65-A346-BD4B-B11B0A1F916E}"/>
              </a:ext>
            </a:extLst>
          </p:cNvPr>
          <p:cNvSpPr/>
          <p:nvPr/>
        </p:nvSpPr>
        <p:spPr>
          <a:xfrm>
            <a:off x="1502365" y="1783671"/>
            <a:ext cx="126188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nan.cpp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44539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FAFA1AD-1EB2-D44A-BD76-2F9542D0D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Arithmetic Operators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2B05F09-50DD-7942-A04D-270E11AE44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13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28B48-84FF-4647-B4DA-B4DFC168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Constant numbers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1C96E4-DD63-1746-A211-DF67FE6FD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4199966" cy="4849968"/>
          </a:xfrm>
        </p:spPr>
        <p:txBody>
          <a:bodyPr/>
          <a:lstStyle/>
          <a:p>
            <a:pPr marL="0" indent="0">
              <a:buNone/>
            </a:pPr>
            <a:r>
              <a:rPr lang="en" altLang="zh-CN" dirty="0"/>
              <a:t>95 </a:t>
            </a:r>
            <a:r>
              <a:rPr lang="en" altLang="zh-CN" dirty="0">
                <a:solidFill>
                  <a:srgbClr val="007000"/>
                </a:solidFill>
              </a:rPr>
              <a:t>// decimal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0137</a:t>
            </a:r>
            <a:r>
              <a:rPr lang="en" altLang="zh-CN" dirty="0">
                <a:solidFill>
                  <a:srgbClr val="007000"/>
                </a:solidFill>
              </a:rPr>
              <a:t>// octal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0x5F </a:t>
            </a:r>
            <a:r>
              <a:rPr lang="en" altLang="zh-CN" dirty="0">
                <a:solidFill>
                  <a:srgbClr val="007000"/>
                </a:solidFill>
              </a:rPr>
              <a:t>// hexadecimal </a:t>
            </a:r>
          </a:p>
          <a:p>
            <a:pPr marL="0" indent="0">
              <a:buNone/>
            </a:pPr>
            <a:endParaRPr kumimoji="1" lang="en" altLang="zh-CN" dirty="0">
              <a:solidFill>
                <a:srgbClr val="007000"/>
              </a:solidFill>
            </a:endParaRPr>
          </a:p>
          <a:p>
            <a:pPr marL="0" indent="0">
              <a:buNone/>
            </a:pPr>
            <a:r>
              <a:rPr lang="en" altLang="zh-CN" dirty="0"/>
              <a:t>95 </a:t>
            </a:r>
            <a:r>
              <a:rPr lang="en" altLang="zh-CN" dirty="0">
                <a:solidFill>
                  <a:srgbClr val="007000"/>
                </a:solidFill>
              </a:rPr>
              <a:t>// int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95u </a:t>
            </a:r>
            <a:r>
              <a:rPr lang="en" altLang="zh-CN" dirty="0">
                <a:solidFill>
                  <a:srgbClr val="007000"/>
                </a:solidFill>
              </a:rPr>
              <a:t>// unsigned int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95l </a:t>
            </a:r>
            <a:r>
              <a:rPr lang="en" altLang="zh-CN" dirty="0">
                <a:solidFill>
                  <a:srgbClr val="007000"/>
                </a:solidFill>
              </a:rPr>
              <a:t>// long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95ul </a:t>
            </a:r>
            <a:r>
              <a:rPr lang="en" altLang="zh-CN" dirty="0">
                <a:solidFill>
                  <a:srgbClr val="007000"/>
                </a:solidFill>
              </a:rPr>
              <a:t>// unsigned long </a:t>
            </a:r>
          </a:p>
          <a:p>
            <a:pPr marL="0" indent="0">
              <a:buNone/>
            </a:pPr>
            <a:r>
              <a:rPr lang="en" altLang="zh-CN" dirty="0"/>
              <a:t>95lu </a:t>
            </a:r>
            <a:r>
              <a:rPr lang="en" altLang="zh-CN" dirty="0">
                <a:solidFill>
                  <a:srgbClr val="007000"/>
                </a:solidFill>
              </a:rPr>
              <a:t>// unsigned long 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6F4D6D-31E1-D945-9B1C-095DDE70D560}"/>
              </a:ext>
            </a:extLst>
          </p:cNvPr>
          <p:cNvSpPr/>
          <p:nvPr/>
        </p:nvSpPr>
        <p:spPr>
          <a:xfrm>
            <a:off x="5204408" y="1232322"/>
            <a:ext cx="49794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/>
              <a:t>3.14159 </a:t>
            </a:r>
            <a:r>
              <a:rPr lang="en" altLang="zh-CN" sz="2800" dirty="0">
                <a:solidFill>
                  <a:srgbClr val="007000"/>
                </a:solidFill>
              </a:rPr>
              <a:t>// 3.14159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6.02e23 </a:t>
            </a:r>
            <a:r>
              <a:rPr lang="en" altLang="zh-CN" sz="2800" dirty="0">
                <a:solidFill>
                  <a:srgbClr val="007000"/>
                </a:solidFill>
              </a:rPr>
              <a:t>// 6.02 x 10^23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1.6e-19 </a:t>
            </a:r>
            <a:r>
              <a:rPr lang="en" altLang="zh-CN" sz="2800" dirty="0">
                <a:solidFill>
                  <a:srgbClr val="007000"/>
                </a:solidFill>
              </a:rPr>
              <a:t>// 1.6 x 10^-19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3.0 </a:t>
            </a:r>
            <a:r>
              <a:rPr lang="en" altLang="zh-CN" sz="2800" dirty="0">
                <a:solidFill>
                  <a:srgbClr val="007000"/>
                </a:solidFill>
              </a:rPr>
              <a:t>// 3.0 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54743F-0476-1A42-AF4B-E230A560CD2D}"/>
              </a:ext>
            </a:extLst>
          </p:cNvPr>
          <p:cNvSpPr/>
          <p:nvPr/>
        </p:nvSpPr>
        <p:spPr>
          <a:xfrm>
            <a:off x="5177911" y="3751979"/>
            <a:ext cx="37651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/>
              <a:t>6.02e23L </a:t>
            </a:r>
            <a:r>
              <a:rPr lang="en" altLang="zh-CN" sz="2800" dirty="0">
                <a:solidFill>
                  <a:srgbClr val="007000"/>
                </a:solidFill>
              </a:rPr>
              <a:t>// long double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6.02e23f </a:t>
            </a:r>
            <a:r>
              <a:rPr lang="en" altLang="zh-CN" sz="2800" dirty="0">
                <a:solidFill>
                  <a:srgbClr val="007000"/>
                </a:solidFill>
              </a:rPr>
              <a:t>// float </a:t>
            </a:r>
          </a:p>
          <a:p>
            <a:r>
              <a:rPr lang="en" altLang="zh-CN" sz="2800" dirty="0"/>
              <a:t>6.02e23 </a:t>
            </a:r>
            <a:r>
              <a:rPr lang="en" altLang="zh-CN" sz="2800" dirty="0">
                <a:solidFill>
                  <a:srgbClr val="007000"/>
                </a:solidFill>
              </a:rPr>
              <a:t>// double</a:t>
            </a:r>
          </a:p>
        </p:txBody>
      </p:sp>
    </p:spTree>
    <p:extLst>
      <p:ext uri="{BB962C8B-B14F-4D97-AF65-F5344CB8AC3E}">
        <p14:creationId xmlns:p14="http://schemas.microsoft.com/office/powerpoint/2010/main" val="3596550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EAE89-9CA9-114A-B66D-CF0821DD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 type qualifier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4A5CC-F360-F244-866D-D116EEAC3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3.1415926f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//error!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If a variable/object is const-qualified, it cannot be modified. </a:t>
            </a:r>
          </a:p>
          <a:p>
            <a:r>
              <a:rPr kumimoji="1" lang="en-US" altLang="zh-CN" dirty="0"/>
              <a:t>It must be initialized when you define it.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342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407C1-8B0C-FE45-A45C-592070C3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auto</a:t>
            </a:r>
            <a:r>
              <a:rPr kumimoji="1" lang="en-US" altLang="zh-CN" sz="3200" dirty="0">
                <a:solidFill>
                  <a:schemeClr val="accent6">
                    <a:lumMod val="75000"/>
                  </a:schemeClr>
                </a:solidFill>
              </a:rPr>
              <a:t> (since C++11)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0D858-0047-CC43-89D2-7D3C94928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kumimoji="1" lang="en-US" altLang="zh-CN" dirty="0"/>
              <a:t> is</a:t>
            </a:r>
            <a:r>
              <a:rPr lang="en" altLang="zh-CN" dirty="0"/>
              <a:t> placeholder type specifier. </a:t>
            </a:r>
          </a:p>
          <a:p>
            <a:pPr marL="0" indent="0">
              <a:buNone/>
            </a:pPr>
            <a:r>
              <a:rPr lang="en" altLang="zh-CN" dirty="0"/>
              <a:t>The type of the variable will be deduced from its initializer.</a:t>
            </a:r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type of a is int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type of b is double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auto c; //valid in C, error in C++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927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8AADA-DC00-0B43-BDB3-CD74372C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Arithmetic operators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0DC3E5-D757-7649-BBB1-4AA5D2378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776" y="1326995"/>
            <a:ext cx="5993302" cy="4849968"/>
          </a:xfrm>
        </p:spPr>
        <p:txBody>
          <a:bodyPr/>
          <a:lstStyle/>
          <a:p>
            <a:r>
              <a:rPr kumimoji="1" lang="en-US" altLang="zh-CN" dirty="0"/>
              <a:t>Operator Precedence</a:t>
            </a:r>
          </a:p>
          <a:p>
            <a:pPr marL="457200" lvl="1" indent="0">
              <a:buNone/>
            </a:pPr>
            <a:r>
              <a:rPr kumimoji="1" lang="en-US" altLang="zh-CN" dirty="0"/>
              <a:t>If you cannot remember the precedence, use parentheses!</a:t>
            </a:r>
          </a:p>
          <a:p>
            <a:pPr lvl="1"/>
            <a:r>
              <a:rPr kumimoji="1" lang="en-US" altLang="zh-CN" dirty="0"/>
              <a:t>a++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++a</a:t>
            </a:r>
          </a:p>
          <a:p>
            <a:pPr lvl="1"/>
            <a:r>
              <a:rPr kumimoji="1" lang="en-US" altLang="zh-CN" dirty="0"/>
              <a:t>*   /</a:t>
            </a:r>
          </a:p>
          <a:p>
            <a:pPr lvl="1"/>
            <a:r>
              <a:rPr kumimoji="1" lang="en-US" altLang="zh-CN" dirty="0"/>
              <a:t>+   -</a:t>
            </a:r>
          </a:p>
          <a:p>
            <a:pPr lvl="1"/>
            <a:r>
              <a:rPr kumimoji="1" lang="en-US" altLang="zh-CN" dirty="0"/>
              <a:t>&lt;&lt;   &gt;&gt;</a:t>
            </a:r>
          </a:p>
          <a:p>
            <a:pPr lvl="1"/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3715DBC-81F0-6942-B3E6-E1BDCC7C3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803391"/>
              </p:ext>
            </p:extLst>
          </p:nvPr>
        </p:nvGraphicFramePr>
        <p:xfrm>
          <a:off x="1376479" y="1305804"/>
          <a:ext cx="3535452" cy="5287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4590">
                  <a:extLst>
                    <a:ext uri="{9D8B030D-6E8A-4147-A177-3AD203B41FA5}">
                      <a16:colId xmlns:a16="http://schemas.microsoft.com/office/drawing/2014/main" val="1629708644"/>
                    </a:ext>
                  </a:extLst>
                </a:gridCol>
                <a:gridCol w="1320862">
                  <a:extLst>
                    <a:ext uri="{9D8B030D-6E8A-4147-A177-3AD203B41FA5}">
                      <a16:colId xmlns:a16="http://schemas.microsoft.com/office/drawing/2014/main" val="443638805"/>
                    </a:ext>
                  </a:extLst>
                </a:gridCol>
              </a:tblGrid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Operator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Syntax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6450498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unary plus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+a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8626649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unary minus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-a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3784205"/>
                  </a:ext>
                </a:extLst>
              </a:tr>
              <a:tr h="438010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addition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+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0649179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subtraction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-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2410959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multiplication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*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9607551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division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/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8277480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modulo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 %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6351966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NOT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~a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2207341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AND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&amp;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4952485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bitwise OR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|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0013906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bitwise XOR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^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46996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left shift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&lt;&lt;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9329642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right shift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&gt;&gt;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4950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286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A399C-AB68-5B43-AF46-12F0E287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Other operators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261ADE-FAF9-4840-BE4B-B5CC14691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4128248" cy="484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Assignment Operators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+=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-=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*=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/=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%=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&amp;=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|=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^=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&lt;&lt;=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&gt;&gt;= b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1A94934-167B-4440-9941-3D07EC39117E}"/>
              </a:ext>
            </a:extLst>
          </p:cNvPr>
          <p:cNvSpPr txBox="1">
            <a:spLocks/>
          </p:cNvSpPr>
          <p:nvPr/>
        </p:nvSpPr>
        <p:spPr>
          <a:xfrm>
            <a:off x="5598458" y="1326995"/>
            <a:ext cx="4128248" cy="25855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Increment/decrement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a++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++a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a--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--a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ADC6EE-EEBF-9845-9C80-791A84D8A58C}"/>
              </a:ext>
            </a:extLst>
          </p:cNvPr>
          <p:cNvSpPr/>
          <p:nvPr/>
        </p:nvSpPr>
        <p:spPr>
          <a:xfrm>
            <a:off x="3898795" y="3450904"/>
            <a:ext cx="6096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What's the value of b?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++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What's the value of c?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74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030F7-AA92-0B42-86F0-2E8B05A9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467DA-28DA-4E4F-986C-8CD5CBDC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kumimoji="1" lang="en-US" altLang="zh-CN" dirty="0"/>
              <a:t> is the most used integer type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 //declare a variable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j = 10; //declare and initialize 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k;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k = 20; //assign a value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What will happen?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 </a:t>
            </a:r>
          </a:p>
          <a:p>
            <a:pPr marL="685800" lvl="1" indent="0">
              <a:buNone/>
            </a:pP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cout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&lt;&lt;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 //what is i's value?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26270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6DE4A-216C-F242-83CD-CD794236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Data type conversions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13E4D-BB8B-E241-B92D-1A3288F02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530" y="3747246"/>
            <a:ext cx="7817223" cy="243868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DANGER: </a:t>
            </a:r>
          </a:p>
          <a:p>
            <a:r>
              <a:rPr kumimoji="1" lang="en-US" altLang="zh-CN" dirty="0"/>
              <a:t>The source code can be compiled successfully (even with warning messages) when the data types do not match.</a:t>
            </a:r>
          </a:p>
          <a:p>
            <a:r>
              <a:rPr kumimoji="1" lang="en-US" altLang="zh-CN" dirty="0"/>
              <a:t>Please use explicit conversion if possible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1A2174-C1F4-AA42-9329-948F1D540E43}"/>
              </a:ext>
            </a:extLst>
          </p:cNvPr>
          <p:cNvSpPr/>
          <p:nvPr/>
        </p:nvSpPr>
        <p:spPr>
          <a:xfrm>
            <a:off x="538278" y="1326995"/>
            <a:ext cx="116537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assigning an int value to num_int1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implicit conversion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explicit conversion, C-style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explicit conversion, function style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//implicit conversion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//implicit conversion from double to float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short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num_short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650000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67A15E-7D48-5E4C-928D-C7071DDA5640}"/>
              </a:ext>
            </a:extLst>
          </p:cNvPr>
          <p:cNvSpPr/>
          <p:nvPr/>
        </p:nvSpPr>
        <p:spPr>
          <a:xfrm>
            <a:off x="538278" y="932477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conversion.cpp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5268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667A6-2FD0-8448-A1CE-A4D98EF4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 loss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32A1C47-C338-D74C-A4AA-525226DFEC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734425"/>
              </p:ext>
            </p:extLst>
          </p:nvPr>
        </p:nvGraphicFramePr>
        <p:xfrm>
          <a:off x="2272553" y="1336115"/>
          <a:ext cx="1788459" cy="4849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下箭头 4">
            <a:extLst>
              <a:ext uri="{FF2B5EF4-FFF2-40B4-BE49-F238E27FC236}">
                <a16:creationId xmlns:a16="http://schemas.microsoft.com/office/drawing/2014/main" id="{A79250C9-FAAA-1F4E-97E5-C007513E2C2C}"/>
              </a:ext>
            </a:extLst>
          </p:cNvPr>
          <p:cNvSpPr/>
          <p:nvPr/>
        </p:nvSpPr>
        <p:spPr>
          <a:xfrm>
            <a:off x="2010337" y="1394198"/>
            <a:ext cx="161364" cy="4733646"/>
          </a:xfrm>
          <a:prstGeom prst="downArrow">
            <a:avLst>
              <a:gd name="adj1" fmla="val 50000"/>
              <a:gd name="adj2" fmla="val 232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753C9C4C-9987-1D4B-A463-34AE4529A560}"/>
              </a:ext>
            </a:extLst>
          </p:cNvPr>
          <p:cNvSpPr/>
          <p:nvPr/>
        </p:nvSpPr>
        <p:spPr>
          <a:xfrm rot="10800000">
            <a:off x="4161864" y="1394198"/>
            <a:ext cx="161364" cy="4733646"/>
          </a:xfrm>
          <a:prstGeom prst="downArrow">
            <a:avLst>
              <a:gd name="adj1" fmla="val 50000"/>
              <a:gd name="adj2" fmla="val 232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D666E7-158E-F245-8412-1D14F0A641FD}"/>
              </a:ext>
            </a:extLst>
          </p:cNvPr>
          <p:cNvSpPr/>
          <p:nvPr/>
        </p:nvSpPr>
        <p:spPr>
          <a:xfrm>
            <a:off x="982620" y="2858852"/>
            <a:ext cx="102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data loss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A368DB-BDB1-AA4A-ABB0-FBE792497CC2}"/>
              </a:ext>
            </a:extLst>
          </p:cNvPr>
          <p:cNvSpPr/>
          <p:nvPr/>
        </p:nvSpPr>
        <p:spPr>
          <a:xfrm>
            <a:off x="4323228" y="2858852"/>
            <a:ext cx="130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no data loss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53B2B9-7A75-3F4F-8394-9782034C55F1}"/>
              </a:ext>
            </a:extLst>
          </p:cNvPr>
          <p:cNvSpPr/>
          <p:nvPr/>
        </p:nvSpPr>
        <p:spPr>
          <a:xfrm>
            <a:off x="5961529" y="198482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0x7ABCDEF0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num_int_float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num_int_float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5D4546-38DC-1E4C-8B5E-53EE72C2CADC}"/>
              </a:ext>
            </a:extLst>
          </p:cNvPr>
          <p:cNvSpPr/>
          <p:nvPr/>
        </p:nvSpPr>
        <p:spPr>
          <a:xfrm>
            <a:off x="5729864" y="982172"/>
            <a:ext cx="9044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000" dirty="0"/>
              <a:t>But</a:t>
            </a:r>
            <a:endParaRPr lang="zh-CN" altLang="en-US" sz="4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E5554E-C942-934D-BF57-35140B02AFEC}"/>
              </a:ext>
            </a:extLst>
          </p:cNvPr>
          <p:cNvSpPr/>
          <p:nvPr/>
        </p:nvSpPr>
        <p:spPr>
          <a:xfrm>
            <a:off x="5894144" y="1637388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conversion.cpp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53578D-2719-9C4C-84C6-805FE0C531C6}"/>
              </a:ext>
            </a:extLst>
          </p:cNvPr>
          <p:cNvSpPr/>
          <p:nvPr/>
        </p:nvSpPr>
        <p:spPr>
          <a:xfrm>
            <a:off x="5894144" y="3199302"/>
            <a:ext cx="55089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/>
              <a:t>Will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num_int2 </a:t>
            </a:r>
            <a:r>
              <a:rPr kumimoji="1" lang="en-US" altLang="zh-CN" sz="2000" dirty="0"/>
              <a:t>be the same with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kumimoji="1" lang="en-US" altLang="zh-CN" sz="2000" dirty="0"/>
              <a:t>?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843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2EC8A-D667-1A4E-A587-8D601CE9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Associativity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0A8BA6-A18F-1F49-8C6B-3BDB7AD52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8977132" cy="356909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Left-to-right associativity or a right-to-left associativity</a:t>
            </a:r>
          </a:p>
          <a:p>
            <a:pPr lvl="1"/>
            <a:r>
              <a:rPr kumimoji="1" lang="en-US" altLang="zh-CN" dirty="0"/>
              <a:t>Ref: </a:t>
            </a:r>
            <a:r>
              <a:rPr kumimoji="1" lang="en-US" altLang="zh-CN" dirty="0">
                <a:hlinkClick r:id="rId2"/>
              </a:rPr>
              <a:t>https://en.cppreference.com/book/operator_precedence</a:t>
            </a:r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The following two lines are equivalent.</a:t>
            </a: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1018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11276-E5B8-C246-A45A-F043B14D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Divisions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6CD45-D2B9-314D-AF6B-A8F37DF87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Both operands are integers</a:t>
            </a:r>
          </a:p>
          <a:p>
            <a:pPr lvl="1"/>
            <a:r>
              <a:rPr kumimoji="1" lang="en-US" altLang="zh-CN" dirty="0"/>
              <a:t>Perform integer division</a:t>
            </a:r>
          </a:p>
          <a:p>
            <a:pPr lvl="1"/>
            <a:r>
              <a:rPr kumimoji="1" lang="en-US" altLang="zh-CN" dirty="0"/>
              <a:t>Any fractional part of the answer is discarded to make the result an integer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latin typeface="Menlo" panose="020B0609030804020204" pitchFamily="49" charset="0"/>
              </a:rPr>
              <a:t>; // f will be 3.f, not 3.4f.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One or both operands are floating-point numbers</a:t>
            </a:r>
          </a:p>
          <a:p>
            <a:pPr lvl="1"/>
            <a:r>
              <a:rPr kumimoji="1" lang="en-US" altLang="zh-CN" dirty="0"/>
              <a:t>Perform floating-point division</a:t>
            </a:r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987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F50F-5340-D54F-8C28-B1FA3DC4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Distinct Operations for Different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AA2F5-D8E3-D04A-9C22-734223A7B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int, long, float, double</a:t>
            </a:r>
            <a:r>
              <a:rPr kumimoji="1" lang="en-US" altLang="zh-CN" dirty="0"/>
              <a:t>: four kinds of operations</a:t>
            </a:r>
          </a:p>
          <a:p>
            <a:r>
              <a:rPr kumimoji="1" lang="en-US" altLang="zh-CN" dirty="0"/>
              <a:t>If the operands are not the four types, automatic convert their types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c = ?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The operands will be converted to one of the four types without losing data: </a:t>
            </a:r>
            <a:r>
              <a:rPr kumimoji="1" lang="en-US" altLang="zh-CN" sz="2400" dirty="0">
                <a:solidFill>
                  <a:srgbClr val="0000CC"/>
                </a:solidFill>
                <a:latin typeface="Courier" pitchFamily="2" charset="0"/>
              </a:rPr>
              <a:t>int, long, float, double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Ref: 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  <a:hlinkClick r:id="rId2"/>
              </a:rPr>
              <a:t>https://en.cppreference.com/w/cpp/language/implicit_conversion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440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5D745-8654-0E4A-8CA7-FFBDA6AB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C/C++ Supposes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0D763-3669-8044-8984-05ECF214A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You (the programmer) are smart enough!</a:t>
            </a:r>
          </a:p>
          <a:p>
            <a:r>
              <a:rPr kumimoji="1" lang="en-US" altLang="zh-CN" dirty="0"/>
              <a:t>You know what exactly the source code means!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37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967A1-E05A-0642-9186-E160228B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Variable Initialization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A2443-7BF8-8045-8A57-002126916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6751" y="264221"/>
            <a:ext cx="4515328" cy="526678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Uninitialized variables may have random values</a:t>
            </a:r>
          </a:p>
          <a:p>
            <a:r>
              <a:rPr kumimoji="1" lang="en-US" altLang="zh-CN" dirty="0"/>
              <a:t>The behavior depends on the compiler. Clang (x86_64) and Clang (arm64) in the demo.</a:t>
            </a:r>
          </a:p>
          <a:p>
            <a:r>
              <a:rPr kumimoji="1" lang="en-US" altLang="zh-CN" sz="3600" dirty="0">
                <a:solidFill>
                  <a:srgbClr val="FF0000"/>
                </a:solidFill>
              </a:rPr>
              <a:t>Please initialize variables </a:t>
            </a:r>
            <a:r>
              <a:rPr kumimoji="1" lang="en-US" altLang="zh-CN" sz="3600" b="1" dirty="0">
                <a:solidFill>
                  <a:srgbClr val="FF0000"/>
                </a:solidFill>
              </a:rPr>
              <a:t>EXPLICITLY</a:t>
            </a:r>
            <a:r>
              <a:rPr kumimoji="1" lang="en-US" altLang="zh-CN" sz="3600" dirty="0">
                <a:solidFill>
                  <a:srgbClr val="FF0000"/>
                </a:solidFill>
              </a:rPr>
              <a:t>!</a:t>
            </a:r>
            <a:endParaRPr kumimoji="1"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2AD0E5-2D06-B744-A23D-841FAD23595D}"/>
              </a:ext>
            </a:extLst>
          </p:cNvPr>
          <p:cNvSpPr/>
          <p:nvPr/>
        </p:nvSpPr>
        <p:spPr>
          <a:xfrm>
            <a:off x="954950" y="1451809"/>
            <a:ext cx="6376792" cy="2862322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stdio.h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//bad: uninitialized variable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i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j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//bad: uninitialized variable j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%d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, j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%d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j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882C33-47C5-CE4B-A38C-585C9A8530C3}"/>
              </a:ext>
            </a:extLst>
          </p:cNvPr>
          <p:cNvSpPr/>
          <p:nvPr/>
        </p:nvSpPr>
        <p:spPr>
          <a:xfrm>
            <a:off x="954950" y="1022611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init.cpp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DE3DB87-1E2B-C742-BEAD-2CB93648C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50" y="5717200"/>
            <a:ext cx="5475840" cy="1140800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7FC77E-3CB0-2844-A8CE-3CB3E2C2D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50" y="4408134"/>
            <a:ext cx="5475840" cy="1101984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0931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A4BBF-5678-3947-92CF-187C19BF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initialize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501AB-C632-124B-BEC9-0B3207886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7516907" cy="484996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= 10;//do not forget this line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= 10;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(10);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I {10};</a:t>
            </a:r>
            <a:endParaRPr kumimoji="1" lang="zh-CN" altLang="en-US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40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44B5F-87ED-C04C-A0F6-C519D709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Overflow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CBCC2-CC84-364A-B0E1-8348FC000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23" y="3298306"/>
            <a:ext cx="5163671" cy="3048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The output is a </a:t>
            </a:r>
            <a:r>
              <a:rPr kumimoji="1" lang="en-US" altLang="zh-CN" dirty="0">
                <a:solidFill>
                  <a:srgbClr val="FF0000"/>
                </a:solidFill>
              </a:rPr>
              <a:t>negative</a:t>
            </a:r>
            <a:r>
              <a:rPr kumimoji="1" lang="en-US" altLang="zh-CN" dirty="0"/>
              <a:t> number!</a:t>
            </a:r>
          </a:p>
          <a:p>
            <a:pPr marL="0" indent="0" algn="ctr">
              <a:buNone/>
            </a:pPr>
            <a:r>
              <a:rPr kumimoji="1" lang="en-US" altLang="zh-CN" b="1" dirty="0">
                <a:solidFill>
                  <a:srgbClr val="FF0000"/>
                </a:solidFill>
              </a:rPr>
              <a:t>-1069976775</a:t>
            </a:r>
          </a:p>
          <a:p>
            <a:pPr marL="0" indent="0">
              <a:buNone/>
            </a:pPr>
            <a:r>
              <a:rPr kumimoji="1" lang="en-US" altLang="zh-CN" dirty="0"/>
              <a:t>Because 56789 is 0xDDD5, 16 bits</a:t>
            </a:r>
          </a:p>
          <a:p>
            <a:pPr marL="0" indent="0">
              <a:buNone/>
            </a:pPr>
            <a:r>
              <a:rPr kumimoji="1" lang="en-US" altLang="zh-CN" dirty="0"/>
              <a:t>The correct result is 3,224,990,521 (0x C0 39 73 39).</a:t>
            </a:r>
          </a:p>
          <a:p>
            <a:pPr marL="0" indent="0">
              <a:buNone/>
            </a:pPr>
            <a:r>
              <a:rPr kumimoji="1" lang="en-US" altLang="zh-CN" dirty="0"/>
              <a:t>The sign bit is 1!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956592-9237-5547-B4A7-E574CB97D923}"/>
              </a:ext>
            </a:extLst>
          </p:cNvPr>
          <p:cNvSpPr/>
          <p:nvPr/>
        </p:nvSpPr>
        <p:spPr>
          <a:xfrm>
            <a:off x="3854823" y="1290138"/>
            <a:ext cx="386154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800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800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8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40CAC0-35E3-1141-950E-DFF2585713ED}"/>
              </a:ext>
            </a:extLst>
          </p:cNvPr>
          <p:cNvSpPr/>
          <p:nvPr/>
        </p:nvSpPr>
        <p:spPr>
          <a:xfrm>
            <a:off x="3854823" y="890028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overflow.cpp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4DD413-A4F9-EA47-9A1D-5C33FC1A1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9" y="1390650"/>
            <a:ext cx="29464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F642E-31C9-5A42-AA8D-84C21A07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signed and unsigned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2164B-88AD-BF43-BBA8-9B7C68823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10116672" cy="4849968"/>
          </a:xfrm>
        </p:spPr>
        <p:txBody>
          <a:bodyPr/>
          <a:lstStyle/>
          <a:p>
            <a:r>
              <a:rPr kumimoji="1" lang="en-US" altLang="zh-CN" dirty="0"/>
              <a:t>The following code can give the correct answer.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signed int </a:t>
            </a:r>
            <a:r>
              <a:rPr kumimoji="1" lang="en-US" altLang="zh-CN" dirty="0"/>
              <a:t>can be shorten as 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kumimoji="1" lang="en-US" altLang="zh-CN" dirty="0"/>
              <a:t>. Its range </a:t>
            </a:r>
            <a:r>
              <a:rPr kumimoji="1" lang="en-US" altLang="zh-CN" b="1" dirty="0"/>
              <a:t>may be </a:t>
            </a:r>
            <a:r>
              <a:rPr kumimoji="1" lang="en-US" altLang="zh-CN" dirty="0"/>
              <a:t>[-2</a:t>
            </a:r>
            <a:r>
              <a:rPr kumimoji="1" lang="en-US" altLang="zh-CN" baseline="30000" dirty="0"/>
              <a:t>31</a:t>
            </a:r>
            <a:r>
              <a:rPr kumimoji="1" lang="en-US" altLang="zh-CN" dirty="0"/>
              <a:t>, 2</a:t>
            </a:r>
            <a:r>
              <a:rPr kumimoji="1" lang="en-US" altLang="zh-CN" baseline="30000" dirty="0"/>
              <a:t>31</a:t>
            </a:r>
            <a:r>
              <a:rPr kumimoji="1" lang="en-US" altLang="zh-CN" dirty="0"/>
              <a:t>-1].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unsigned int</a:t>
            </a:r>
            <a:r>
              <a:rPr kumimoji="1" lang="en-US" altLang="zh-CN" dirty="0"/>
              <a:t>: Its range </a:t>
            </a:r>
            <a:r>
              <a:rPr kumimoji="1" lang="en-US" altLang="zh-CN" b="1" dirty="0"/>
              <a:t>may be </a:t>
            </a:r>
            <a:r>
              <a:rPr kumimoji="1" lang="en-US" altLang="zh-CN" dirty="0"/>
              <a:t>[0, 2</a:t>
            </a:r>
            <a:r>
              <a:rPr kumimoji="1" lang="en-US" altLang="zh-CN" baseline="30000" dirty="0"/>
              <a:t>32</a:t>
            </a:r>
            <a:r>
              <a:rPr kumimoji="1" lang="en-US" altLang="zh-CN" dirty="0"/>
              <a:t>-1].</a:t>
            </a:r>
          </a:p>
          <a:p>
            <a:r>
              <a:rPr kumimoji="1" lang="en-US" altLang="zh-CN" dirty="0"/>
              <a:t>32 bits for most modern systems, 16 for some old ones.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1EE7804-79C7-FF4C-956F-FD3E75981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269184"/>
              </p:ext>
            </p:extLst>
          </p:nvPr>
        </p:nvGraphicFramePr>
        <p:xfrm>
          <a:off x="1376479" y="5179132"/>
          <a:ext cx="7835905" cy="1574800"/>
        </p:xfrm>
        <a:graphic>
          <a:graphicData uri="http://schemas.openxmlformats.org/drawingml/2006/table">
            <a:tbl>
              <a:tblPr/>
              <a:tblGrid>
                <a:gridCol w="915233">
                  <a:extLst>
                    <a:ext uri="{9D8B030D-6E8A-4147-A177-3AD203B41FA5}">
                      <a16:colId xmlns:a16="http://schemas.microsoft.com/office/drawing/2014/main" val="699698844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1235522902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993963888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460901240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2318172046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128419811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350436376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1519223397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2670310428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1211376795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662847415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295376958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2572403797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1344563638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2592978276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515939218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4242852791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1552438722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758021884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2446182970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631049297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989257966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4130923551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754523039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663588075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514181409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31155467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442976084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02937644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248600138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2037089083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4168700311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94056399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5916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r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signed 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513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565118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r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unsigned 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490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92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A6D74-402B-3E4D-AB89-6ED93C23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Different Data Types for Integer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67B07-3966-E94E-972D-1517834AB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/>
              <a:t>use </a:t>
            </a:r>
            <a:r>
              <a:rPr lang="en" altLang="zh-CN" sz="3200" dirty="0">
                <a:solidFill>
                  <a:srgbClr val="0000FF"/>
                </a:solidFill>
                <a:latin typeface="Menlo" panose="020B0609030804020204" pitchFamily="49" charset="0"/>
              </a:rPr>
              <a:t>long int</a:t>
            </a:r>
            <a:r>
              <a:rPr kumimoji="1" lang="en-US" altLang="zh-CN" sz="3200" dirty="0"/>
              <a:t> for longer integers.</a:t>
            </a:r>
          </a:p>
          <a:p>
            <a:r>
              <a:rPr kumimoji="1" lang="en-US" altLang="zh-CN" sz="3200" dirty="0"/>
              <a:t>use </a:t>
            </a:r>
            <a:r>
              <a:rPr lang="en" altLang="zh-CN" sz="3200" dirty="0">
                <a:solidFill>
                  <a:srgbClr val="0000FF"/>
                </a:solidFill>
                <a:latin typeface="Menlo" panose="020B0609030804020204" pitchFamily="49" charset="0"/>
              </a:rPr>
              <a:t>short int</a:t>
            </a:r>
            <a:r>
              <a:rPr kumimoji="1" lang="en-US" altLang="zh-CN" sz="3200" dirty="0"/>
              <a:t> for shorter integers.</a:t>
            </a:r>
          </a:p>
          <a:p>
            <a:r>
              <a:rPr kumimoji="1" lang="en-US" altLang="zh-CN" sz="3200" dirty="0"/>
              <a:t>and </a:t>
            </a:r>
            <a:r>
              <a:rPr lang="en" altLang="zh-CN" sz="3200" dirty="0">
                <a:solidFill>
                  <a:srgbClr val="0000FF"/>
                </a:solidFill>
                <a:latin typeface="Menlo" panose="020B0609030804020204" pitchFamily="49" charset="0"/>
              </a:rPr>
              <a:t>long long</a:t>
            </a:r>
            <a:endParaRPr kumimoji="1" lang="en-US" altLang="zh-CN" sz="3200" dirty="0"/>
          </a:p>
          <a:p>
            <a:endParaRPr kumimoji="1" lang="en-US" altLang="zh-CN" sz="3200" dirty="0"/>
          </a:p>
          <a:p>
            <a:pPr marL="0" indent="0">
              <a:buNone/>
            </a:pPr>
            <a:r>
              <a:rPr kumimoji="1" lang="en-US" altLang="zh-CN" sz="3200" dirty="0"/>
              <a:t>But</a:t>
            </a:r>
          </a:p>
          <a:p>
            <a:r>
              <a:rPr kumimoji="1" lang="en-US" altLang="zh-CN" sz="3200" dirty="0"/>
              <a:t>C and C++ standards do not fix the widths of them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20216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1CD35-8700-5F4D-B244-0C14B2AD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3D84C-33FF-204C-A236-4E495A1C8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353" y="1326995"/>
            <a:ext cx="4361725" cy="4849968"/>
          </a:xfrm>
        </p:spPr>
        <p:txBody>
          <a:bodyPr/>
          <a:lstStyle/>
          <a:p>
            <a:r>
              <a:rPr kumimoji="1" lang="en-US" altLang="zh-CN" dirty="0"/>
              <a:t>Width in bits of different data model</a:t>
            </a:r>
          </a:p>
          <a:p>
            <a:r>
              <a:rPr kumimoji="1" lang="en-US" altLang="zh-CN" dirty="0" err="1"/>
              <a:t>sizeof</a:t>
            </a:r>
            <a:r>
              <a:rPr kumimoji="1" lang="en-US" altLang="zh-CN" dirty="0"/>
              <a:t> operator can return the width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D1398F-78F6-774E-AED5-80A83112F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" y="167579"/>
            <a:ext cx="7512424" cy="661273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6905FFE-A7F7-DD4E-8D99-D6CCD9109DC3}"/>
              </a:ext>
            </a:extLst>
          </p:cNvPr>
          <p:cNvSpPr/>
          <p:nvPr/>
        </p:nvSpPr>
        <p:spPr>
          <a:xfrm>
            <a:off x="7075407" y="-35016"/>
            <a:ext cx="5116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https://en.cppreference.com/w/cpp/language/types</a:t>
            </a:r>
          </a:p>
        </p:txBody>
      </p:sp>
    </p:spTree>
    <p:extLst>
      <p:ext uri="{BB962C8B-B14F-4D97-AF65-F5344CB8AC3E}">
        <p14:creationId xmlns:p14="http://schemas.microsoft.com/office/powerpoint/2010/main" val="309655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10661</TotalTime>
  <Words>2030</Words>
  <Application>Microsoft Macintosh PowerPoint</Application>
  <PresentationFormat>宽屏</PresentationFormat>
  <Paragraphs>438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等线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Integer numbers</vt:lpstr>
      <vt:lpstr>int</vt:lpstr>
      <vt:lpstr>Variable Initialization</vt:lpstr>
      <vt:lpstr>How to initialize</vt:lpstr>
      <vt:lpstr>Overflow</vt:lpstr>
      <vt:lpstr>signed and unsigned</vt:lpstr>
      <vt:lpstr>Different Data Types for Integer</vt:lpstr>
      <vt:lpstr>PowerPoint 演示文稿</vt:lpstr>
      <vt:lpstr>sizeof</vt:lpstr>
      <vt:lpstr>char</vt:lpstr>
      <vt:lpstr>Integers and characters</vt:lpstr>
      <vt:lpstr>bool</vt:lpstr>
      <vt:lpstr>size_t</vt:lpstr>
      <vt:lpstr>Fixed width integer types (since C++11)</vt:lpstr>
      <vt:lpstr>Choose appropriate data type</vt:lpstr>
      <vt:lpstr>Floating-point numbers</vt:lpstr>
      <vt:lpstr>What’s the output?</vt:lpstr>
      <vt:lpstr>Understanding Computing</vt:lpstr>
      <vt:lpstr>Floating-point types</vt:lpstr>
      <vt:lpstr>Floating-point VS integers</vt:lpstr>
      <vt:lpstr>Precision</vt:lpstr>
      <vt:lpstr>inf and nan</vt:lpstr>
      <vt:lpstr>Arithmetic Operators</vt:lpstr>
      <vt:lpstr>Constant numbers</vt:lpstr>
      <vt:lpstr>const type qualifier</vt:lpstr>
      <vt:lpstr>auto (since C++11)</vt:lpstr>
      <vt:lpstr>Arithmetic operators</vt:lpstr>
      <vt:lpstr>Other operators</vt:lpstr>
      <vt:lpstr>Data type conversions</vt:lpstr>
      <vt:lpstr>Data loss</vt:lpstr>
      <vt:lpstr>Operator Associativity</vt:lpstr>
      <vt:lpstr>Divisions</vt:lpstr>
      <vt:lpstr>Distinct Operations for Different Types</vt:lpstr>
      <vt:lpstr>C/C++ Supposes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326</cp:revision>
  <dcterms:created xsi:type="dcterms:W3CDTF">2020-09-05T08:11:12Z</dcterms:created>
  <dcterms:modified xsi:type="dcterms:W3CDTF">2021-09-08T02:31:28Z</dcterms:modified>
  <cp:category/>
</cp:coreProperties>
</file>