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477" r:id="rId4"/>
    <p:sldId id="433" r:id="rId5"/>
    <p:sldId id="435" r:id="rId6"/>
    <p:sldId id="427" r:id="rId7"/>
    <p:sldId id="437" r:id="rId8"/>
    <p:sldId id="438" r:id="rId10"/>
    <p:sldId id="439" r:id="rId11"/>
    <p:sldId id="441" r:id="rId12"/>
    <p:sldId id="442" r:id="rId13"/>
    <p:sldId id="443" r:id="rId14"/>
    <p:sldId id="448" r:id="rId15"/>
    <p:sldId id="490" r:id="rId16"/>
    <p:sldId id="487" r:id="rId17"/>
    <p:sldId id="488" r:id="rId18"/>
    <p:sldId id="1000" r:id="rId19"/>
    <p:sldId id="444" r:id="rId20"/>
    <p:sldId id="445" r:id="rId21"/>
    <p:sldId id="577" r:id="rId22"/>
    <p:sldId id="654" r:id="rId23"/>
    <p:sldId id="655" r:id="rId24"/>
    <p:sldId id="656" r:id="rId25"/>
    <p:sldId id="658" r:id="rId26"/>
    <p:sldId id="659" r:id="rId27"/>
    <p:sldId id="660" r:id="rId28"/>
    <p:sldId id="661" r:id="rId29"/>
    <p:sldId id="662" r:id="rId30"/>
    <p:sldId id="663" r:id="rId31"/>
    <p:sldId id="664" r:id="rId32"/>
    <p:sldId id="665" r:id="rId33"/>
    <p:sldId id="672" r:id="rId34"/>
    <p:sldId id="666" r:id="rId35"/>
    <p:sldId id="667" r:id="rId36"/>
    <p:sldId id="668" r:id="rId37"/>
    <p:sldId id="669" r:id="rId38"/>
    <p:sldId id="670" r:id="rId39"/>
    <p:sldId id="481" r:id="rId40"/>
    <p:sldId id="1001" r:id="rId41"/>
    <p:sldId id="671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956" autoAdjust="0"/>
    <p:restoredTop sz="94660"/>
  </p:normalViewPr>
  <p:slideViewPr>
    <p:cSldViewPr snapToGrid="0">
      <p:cViewPr varScale="1">
        <p:scale>
          <a:sx n="82" d="100"/>
          <a:sy n="82" d="100"/>
        </p:scale>
        <p:origin x="21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37EF7-A117-46B7-88A8-1B7FB98FF0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05520-EB74-4E10-9207-DDFEA7EA0F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5C04F1-088D-43BB-BF6A-7E5350A2AB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5C04F1-088D-43BB-BF6A-7E5350A2AB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5C04F1-088D-43BB-BF6A-7E5350A2AB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5C04F1-088D-43BB-BF6A-7E5350A2AB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5C04F1-088D-43BB-BF6A-7E5350A2AB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>
            <a:fillRect/>
          </a:stretch>
        </p:blipFill>
        <p:spPr>
          <a:xfrm>
            <a:off x="8610600" y="0"/>
            <a:ext cx="3515893" cy="1007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11" name="图片 10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8448" y="365125"/>
            <a:ext cx="10055352" cy="815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89888"/>
            <a:ext cx="10515600" cy="478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517904" y="6356350"/>
            <a:ext cx="2063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2950"/>
            <a:ext cx="1152144" cy="4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24.w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23.wmf"/><Relationship Id="rId1" Type="http://schemas.openxmlformats.org/officeDocument/2006/relationships/oleObject" Target="../embeddings/oleObject10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5.wmf"/><Relationship Id="rId1" Type="http://schemas.openxmlformats.org/officeDocument/2006/relationships/oleObject" Target="../embeddings/oleObject12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6.wmf"/><Relationship Id="rId1" Type="http://schemas.openxmlformats.org/officeDocument/2006/relationships/oleObject" Target="../embeddings/oleObject13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5.wmf"/><Relationship Id="rId1" Type="http://schemas.openxmlformats.org/officeDocument/2006/relationships/oleObject" Target="../embeddings/oleObject14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5.wmf"/><Relationship Id="rId1" Type="http://schemas.openxmlformats.org/officeDocument/2006/relationships/oleObject" Target="../embeddings/oleObject15.bin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8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27.wmf"/><Relationship Id="rId1" Type="http://schemas.openxmlformats.org/officeDocument/2006/relationships/oleObject" Target="../embeddings/oleObject16.bin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30.w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29.wmf"/><Relationship Id="rId1" Type="http://schemas.openxmlformats.org/officeDocument/2006/relationships/oleObject" Target="../embeddings/oleObject18.bin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32.w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31.wmf"/><Relationship Id="rId1" Type="http://schemas.openxmlformats.org/officeDocument/2006/relationships/oleObject" Target="../embeddings/oleObject20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1" Type="http://schemas.openxmlformats.org/officeDocument/2006/relationships/tags" Target="../tags/tag1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wmf"/><Relationship Id="rId1" Type="http://schemas.openxmlformats.org/officeDocument/2006/relationships/oleObject" Target="../embeddings/oleObject22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wmf"/><Relationship Id="rId1" Type="http://schemas.openxmlformats.org/officeDocument/2006/relationships/oleObject" Target="../embeddings/oleObject23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6.wmf"/><Relationship Id="rId1" Type="http://schemas.openxmlformats.org/officeDocument/2006/relationships/oleObject" Target="../embeddings/oleObject24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7.wmf"/><Relationship Id="rId1" Type="http://schemas.openxmlformats.org/officeDocument/2006/relationships/oleObject" Target="../embeddings/oleObject25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8.wmf"/><Relationship Id="rId1" Type="http://schemas.openxmlformats.org/officeDocument/2006/relationships/oleObject" Target="../embeddings/oleObject26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8.wmf"/><Relationship Id="rId1" Type="http://schemas.openxmlformats.org/officeDocument/2006/relationships/oleObject" Target="../embeddings/oleObject27.bin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0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3" Type="http://schemas.openxmlformats.org/officeDocument/2006/relationships/image" Target="../media/image45.png"/><Relationship Id="rId2" Type="http://schemas.openxmlformats.org/officeDocument/2006/relationships/image" Target="../media/image44.wmf"/><Relationship Id="rId1" Type="http://schemas.openxmlformats.org/officeDocument/2006/relationships/oleObject" Target="../embeddings/oleObject28.bin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8.wmf"/><Relationship Id="rId1" Type="http://schemas.openxmlformats.org/officeDocument/2006/relationships/oleObject" Target="../embeddings/oleObject29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8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7.wmf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3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12.wmf"/><Relationship Id="rId1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5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14.wmf"/><Relationship Id="rId1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7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16.wmf"/><Relationship Id="rId1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  <a:sym typeface="+mn-ea"/>
              </a:rPr>
              <a:t>Lab 5, pointers and dynamic memory</a:t>
            </a:r>
            <a:endParaRPr lang="en-US" altLang="zh-CN" sz="3600" dirty="0">
              <a:latin typeface="Franklin Gothic Medium" panose="020B0603020102020204" pitchFamily="34" charset="0"/>
            </a:endParaRPr>
          </a:p>
          <a:p>
            <a:endParaRPr lang="en-US" altLang="zh-CN" sz="3600" dirty="0">
              <a:latin typeface="Franklin Gothic Medium" panose="020B0603020102020204" pitchFamily="34" charset="0"/>
            </a:endParaRP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zh-CN" altLang="en-US" dirty="0">
                <a:latin typeface="Franklin Gothic Medium" panose="020B0603020102020204" pitchFamily="34" charset="0"/>
                <a:sym typeface="+mn-ea"/>
              </a:rPr>
              <a:t>廖琪梅，</a:t>
            </a:r>
            <a:r>
              <a:rPr lang="zh-CN" altLang="en-US" dirty="0">
                <a:latin typeface="Franklin Gothic Medium" panose="020B0603020102020204" pitchFamily="34" charset="0"/>
                <a:sym typeface="+mn-ea"/>
              </a:rPr>
              <a:t>王大兴</a:t>
            </a:r>
            <a:endParaRPr lang="en-US" altLang="zh-CN" dirty="0">
              <a:latin typeface="Franklin Gothic Medium" panose="020B0603020102020204" pitchFamily="34" charset="0"/>
            </a:endParaRP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60648"/>
            <a:ext cx="9144000" cy="504056"/>
          </a:xfrm>
        </p:spPr>
        <p:txBody>
          <a:bodyPr>
            <a:noAutofit/>
          </a:bodyPr>
          <a:lstStyle/>
          <a:p>
            <a:pPr marL="109220" lvl="1" indent="0">
              <a:spcBef>
                <a:spcPts val="1200"/>
              </a:spcBef>
              <a:buSzPct val="68000"/>
              <a:buNone/>
            </a:pPr>
            <a:r>
              <a:rPr lang="en-US" sz="2000" b="1" dirty="0"/>
              <a:t> 2. Dynamic Memory Allocation for Arrays</a:t>
            </a:r>
            <a:endParaRPr lang="zh-CN" altLang="zh-CN" sz="2000" b="1" dirty="0"/>
          </a:p>
          <a:p>
            <a:pPr marL="109220" lvl="1" indent="0">
              <a:spcBef>
                <a:spcPts val="1200"/>
              </a:spcBef>
              <a:buSzPct val="68000"/>
              <a:buNone/>
            </a:pPr>
            <a:endParaRPr lang="en-US" sz="2000" b="1" dirty="0"/>
          </a:p>
          <a:p>
            <a:pPr marL="109220" lvl="1" indent="0">
              <a:spcBef>
                <a:spcPts val="1200"/>
              </a:spcBef>
              <a:buSzPct val="68000"/>
              <a:buNone/>
            </a:pPr>
            <a:r>
              <a:rPr lang="en-US" sz="2000" b="1" dirty="0"/>
              <a:t>  </a:t>
            </a:r>
            <a:endParaRPr lang="en-US" sz="20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980728"/>
            <a:ext cx="61849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5" y="1615728"/>
            <a:ext cx="6780213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272" y="2492896"/>
            <a:ext cx="7339013" cy="73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3" y="3090416"/>
            <a:ext cx="6983413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284" y="3861048"/>
            <a:ext cx="7123113" cy="269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809402" y="116633"/>
          <a:ext cx="5726758" cy="5736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Image" r:id="rId1" imgW="5486400" imgH="5467350" progId="Photoshop.Image.13">
                  <p:embed/>
                </p:oleObj>
              </mc:Choice>
              <mc:Fallback>
                <p:oleObj name="Image" r:id="rId1" imgW="5486400" imgH="5467350" progId="Photoshop.Image.13">
                  <p:embed/>
                  <p:pic>
                    <p:nvPicPr>
                      <p:cNvPr id="0" name="对象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09402" y="116633"/>
                        <a:ext cx="5726758" cy="57366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2783634" y="877473"/>
            <a:ext cx="7488831" cy="1152128"/>
            <a:chOff x="4026561" y="1399730"/>
            <a:chExt cx="6656739" cy="1152128"/>
          </a:xfrm>
        </p:grpSpPr>
        <p:sp>
          <p:nvSpPr>
            <p:cNvPr id="5" name="矩形 4"/>
            <p:cNvSpPr/>
            <p:nvPr/>
          </p:nvSpPr>
          <p:spPr>
            <a:xfrm>
              <a:off x="4026561" y="2007041"/>
              <a:ext cx="2560284" cy="54481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圆角矩形标注 5"/>
            <p:cNvSpPr/>
            <p:nvPr/>
          </p:nvSpPr>
          <p:spPr>
            <a:xfrm>
              <a:off x="6530876" y="1399730"/>
              <a:ext cx="4152424" cy="679319"/>
            </a:xfrm>
            <a:prstGeom prst="wedgeRoundRectCallout">
              <a:avLst>
                <a:gd name="adj1" fmla="val -62202"/>
                <a:gd name="adj2" fmla="val 93428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Allocate the memory to store 10 integers, and assign its address to the pointer </a:t>
              </a:r>
              <a:r>
                <a:rPr kumimoji="0" lang="en-US" altLang="zh-CN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pArray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.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819518" y="2276872"/>
            <a:ext cx="7452947" cy="1224136"/>
            <a:chOff x="3514504" y="1214953"/>
            <a:chExt cx="6624842" cy="1224136"/>
          </a:xfrm>
        </p:grpSpPr>
        <p:sp>
          <p:nvSpPr>
            <p:cNvPr id="8" name="矩形 7"/>
            <p:cNvSpPr/>
            <p:nvPr/>
          </p:nvSpPr>
          <p:spPr>
            <a:xfrm>
              <a:off x="3514504" y="1894272"/>
              <a:ext cx="3136349" cy="54481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圆角矩形标注 8"/>
            <p:cNvSpPr/>
            <p:nvPr/>
          </p:nvSpPr>
          <p:spPr>
            <a:xfrm>
              <a:off x="6626993" y="1214953"/>
              <a:ext cx="3512353" cy="679319"/>
            </a:xfrm>
            <a:prstGeom prst="wedgeRoundRectCallout">
              <a:avLst>
                <a:gd name="adj1" fmla="val -62202"/>
                <a:gd name="adj2" fmla="val 93428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Assign 10 values to the memory by the pointer </a:t>
              </a:r>
              <a:r>
                <a:rPr kumimoji="0" lang="en-US" altLang="zh-CN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pArray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.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819517" y="3924708"/>
            <a:ext cx="7344817" cy="1160477"/>
            <a:chOff x="3514504" y="1894272"/>
            <a:chExt cx="6528726" cy="1160477"/>
          </a:xfrm>
        </p:grpSpPr>
        <p:sp>
          <p:nvSpPr>
            <p:cNvPr id="11" name="矩形 10"/>
            <p:cNvSpPr/>
            <p:nvPr/>
          </p:nvSpPr>
          <p:spPr>
            <a:xfrm>
              <a:off x="3514504" y="1894272"/>
              <a:ext cx="3904434" cy="54481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圆角矩形标注 11"/>
            <p:cNvSpPr/>
            <p:nvPr/>
          </p:nvSpPr>
          <p:spPr>
            <a:xfrm>
              <a:off x="6138796" y="2231414"/>
              <a:ext cx="3904434" cy="823335"/>
            </a:xfrm>
            <a:prstGeom prst="wedgeRoundRectCallout">
              <a:avLst>
                <a:gd name="adj1" fmla="val -57970"/>
                <a:gd name="adj2" fmla="val -55729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If you access the value by * operator,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be sure do not move the pointer which assign the address by new. 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871076" y="4828400"/>
            <a:ext cx="3728980" cy="1048873"/>
            <a:chOff x="3514505" y="1894272"/>
            <a:chExt cx="3314650" cy="1048873"/>
          </a:xfrm>
        </p:grpSpPr>
        <p:sp>
          <p:nvSpPr>
            <p:cNvPr id="14" name="矩形 13"/>
            <p:cNvSpPr/>
            <p:nvPr/>
          </p:nvSpPr>
          <p:spPr>
            <a:xfrm>
              <a:off x="3514505" y="1894272"/>
              <a:ext cx="1856206" cy="40080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圆角矩形标注 14"/>
            <p:cNvSpPr/>
            <p:nvPr/>
          </p:nvSpPr>
          <p:spPr>
            <a:xfrm>
              <a:off x="4614790" y="2439089"/>
              <a:ext cx="2214365" cy="504056"/>
            </a:xfrm>
            <a:prstGeom prst="wedgeRoundRectCallout">
              <a:avLst>
                <a:gd name="adj1" fmla="val -57441"/>
                <a:gd name="adj2" fmla="val -85622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Release the memory.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919536" y="6132892"/>
            <a:ext cx="7055568" cy="571500"/>
            <a:chOff x="395536" y="6132892"/>
            <a:chExt cx="7055568" cy="571500"/>
          </a:xfrm>
        </p:grpSpPr>
        <p:sp>
          <p:nvSpPr>
            <p:cNvPr id="2" name="TextBox 1"/>
            <p:cNvSpPr txBox="1"/>
            <p:nvPr/>
          </p:nvSpPr>
          <p:spPr>
            <a:xfrm>
              <a:off x="395536" y="6155929"/>
              <a:ext cx="1311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Sample out: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6" name="对象 15"/>
            <p:cNvGraphicFramePr>
              <a:graphicFrameLocks noChangeAspect="1"/>
            </p:cNvGraphicFramePr>
            <p:nvPr/>
          </p:nvGraphicFramePr>
          <p:xfrm>
            <a:off x="1736104" y="6132892"/>
            <a:ext cx="5715000" cy="571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7" name="Image" r:id="rId3" imgW="4286250" imgH="428625" progId="Photoshop.Image.13">
                    <p:embed/>
                  </p:oleObj>
                </mc:Choice>
                <mc:Fallback>
                  <p:oleObj name="Image" r:id="rId3" imgW="4286250" imgH="428625" progId="Photoshop.Image.13">
                    <p:embed/>
                    <p:pic>
                      <p:nvPicPr>
                        <p:cNvPr id="0" name="对象 1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736104" y="6132892"/>
                          <a:ext cx="5715000" cy="571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172957" y="314548"/>
          <a:ext cx="5180013" cy="534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Image" r:id="rId1" imgW="3886200" imgH="4010025" progId="Photoshop.Image.13">
                  <p:embed/>
                </p:oleObj>
              </mc:Choice>
              <mc:Fallback>
                <p:oleObj name="Image" r:id="rId1" imgW="3886200" imgH="4010025" progId="Photoshop.Image.13">
                  <p:embed/>
                  <p:pic>
                    <p:nvPicPr>
                      <p:cNvPr id="0" name="对象 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72957" y="314548"/>
                        <a:ext cx="5180013" cy="534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5586" name="Group 2"/>
          <p:cNvGrpSpPr/>
          <p:nvPr/>
        </p:nvGrpSpPr>
        <p:grpSpPr bwMode="auto">
          <a:xfrm>
            <a:off x="8534401" y="742950"/>
            <a:ext cx="1323975" cy="5334000"/>
            <a:chOff x="4176" y="672"/>
            <a:chExt cx="834" cy="3360"/>
          </a:xfrm>
        </p:grpSpPr>
        <p:sp>
          <p:nvSpPr>
            <p:cNvPr id="195599" name="Line 3"/>
            <p:cNvSpPr>
              <a:spLocks noChangeShapeType="1"/>
            </p:cNvSpPr>
            <p:nvPr/>
          </p:nvSpPr>
          <p:spPr bwMode="auto">
            <a:xfrm>
              <a:off x="4176" y="978"/>
              <a:ext cx="8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5600" name="AutoShape 4"/>
            <p:cNvSpPr>
              <a:spLocks noChangeArrowheads="1"/>
            </p:cNvSpPr>
            <p:nvPr/>
          </p:nvSpPr>
          <p:spPr bwMode="auto">
            <a:xfrm>
              <a:off x="4176" y="672"/>
              <a:ext cx="834" cy="3360"/>
            </a:xfrm>
            <a:prstGeom prst="wave">
              <a:avLst>
                <a:gd name="adj1" fmla="val 2611"/>
                <a:gd name="adj2" fmla="val 0"/>
              </a:avLst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5601" name="Line 5"/>
            <p:cNvSpPr>
              <a:spLocks noChangeShapeType="1"/>
            </p:cNvSpPr>
            <p:nvPr/>
          </p:nvSpPr>
          <p:spPr bwMode="auto">
            <a:xfrm>
              <a:off x="4176" y="1227"/>
              <a:ext cx="8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5602" name="Line 6"/>
            <p:cNvSpPr>
              <a:spLocks noChangeShapeType="1"/>
            </p:cNvSpPr>
            <p:nvPr/>
          </p:nvSpPr>
          <p:spPr bwMode="auto">
            <a:xfrm>
              <a:off x="4176" y="1725"/>
              <a:ext cx="8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5603" name="Line 7"/>
            <p:cNvSpPr>
              <a:spLocks noChangeShapeType="1"/>
            </p:cNvSpPr>
            <p:nvPr/>
          </p:nvSpPr>
          <p:spPr bwMode="auto">
            <a:xfrm>
              <a:off x="4176" y="1476"/>
              <a:ext cx="8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5604" name="Line 8"/>
            <p:cNvSpPr>
              <a:spLocks noChangeShapeType="1"/>
            </p:cNvSpPr>
            <p:nvPr/>
          </p:nvSpPr>
          <p:spPr bwMode="auto">
            <a:xfrm>
              <a:off x="4176" y="1974"/>
              <a:ext cx="8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5605" name="Line 9"/>
            <p:cNvSpPr>
              <a:spLocks noChangeShapeType="1"/>
            </p:cNvSpPr>
            <p:nvPr/>
          </p:nvSpPr>
          <p:spPr bwMode="auto">
            <a:xfrm>
              <a:off x="4176" y="2223"/>
              <a:ext cx="8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5606" name="Line 10"/>
            <p:cNvSpPr>
              <a:spLocks noChangeShapeType="1"/>
            </p:cNvSpPr>
            <p:nvPr/>
          </p:nvSpPr>
          <p:spPr bwMode="auto">
            <a:xfrm>
              <a:off x="4176" y="2471"/>
              <a:ext cx="8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5607" name="Line 11"/>
            <p:cNvSpPr>
              <a:spLocks noChangeShapeType="1"/>
            </p:cNvSpPr>
            <p:nvPr/>
          </p:nvSpPr>
          <p:spPr bwMode="auto">
            <a:xfrm>
              <a:off x="4176" y="2720"/>
              <a:ext cx="8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5608" name="Line 12"/>
            <p:cNvSpPr>
              <a:spLocks noChangeShapeType="1"/>
            </p:cNvSpPr>
            <p:nvPr/>
          </p:nvSpPr>
          <p:spPr bwMode="auto">
            <a:xfrm>
              <a:off x="4176" y="2969"/>
              <a:ext cx="8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5609" name="Line 13"/>
            <p:cNvSpPr>
              <a:spLocks noChangeShapeType="1"/>
            </p:cNvSpPr>
            <p:nvPr/>
          </p:nvSpPr>
          <p:spPr bwMode="auto">
            <a:xfrm>
              <a:off x="4176" y="3218"/>
              <a:ext cx="8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5610" name="Line 14"/>
            <p:cNvSpPr>
              <a:spLocks noChangeShapeType="1"/>
            </p:cNvSpPr>
            <p:nvPr/>
          </p:nvSpPr>
          <p:spPr bwMode="auto">
            <a:xfrm>
              <a:off x="4176" y="1109"/>
              <a:ext cx="8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5611" name="Line 15"/>
            <p:cNvSpPr>
              <a:spLocks noChangeShapeType="1"/>
            </p:cNvSpPr>
            <p:nvPr/>
          </p:nvSpPr>
          <p:spPr bwMode="auto">
            <a:xfrm>
              <a:off x="4176" y="978"/>
              <a:ext cx="8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5612" name="Line 16"/>
            <p:cNvSpPr>
              <a:spLocks noChangeShapeType="1"/>
            </p:cNvSpPr>
            <p:nvPr/>
          </p:nvSpPr>
          <p:spPr bwMode="auto">
            <a:xfrm>
              <a:off x="4176" y="3467"/>
              <a:ext cx="8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5613" name="Line 17"/>
            <p:cNvSpPr>
              <a:spLocks noChangeShapeType="1"/>
            </p:cNvSpPr>
            <p:nvPr/>
          </p:nvSpPr>
          <p:spPr bwMode="auto">
            <a:xfrm>
              <a:off x="4176" y="1037"/>
              <a:ext cx="8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5614" name="Line 18"/>
            <p:cNvSpPr>
              <a:spLocks noChangeShapeType="1"/>
            </p:cNvSpPr>
            <p:nvPr/>
          </p:nvSpPr>
          <p:spPr bwMode="auto">
            <a:xfrm>
              <a:off x="4176" y="1181"/>
              <a:ext cx="8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5615" name="Line 19"/>
            <p:cNvSpPr>
              <a:spLocks noChangeShapeType="1"/>
            </p:cNvSpPr>
            <p:nvPr/>
          </p:nvSpPr>
          <p:spPr bwMode="auto">
            <a:xfrm>
              <a:off x="4176" y="1349"/>
              <a:ext cx="8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5616" name="Line 20"/>
            <p:cNvSpPr>
              <a:spLocks noChangeShapeType="1"/>
            </p:cNvSpPr>
            <p:nvPr/>
          </p:nvSpPr>
          <p:spPr bwMode="auto">
            <a:xfrm>
              <a:off x="4176" y="1277"/>
              <a:ext cx="8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5617" name="Line 21"/>
            <p:cNvSpPr>
              <a:spLocks noChangeShapeType="1"/>
            </p:cNvSpPr>
            <p:nvPr/>
          </p:nvSpPr>
          <p:spPr bwMode="auto">
            <a:xfrm>
              <a:off x="4176" y="1421"/>
              <a:ext cx="8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95618" name="Group 22"/>
            <p:cNvGrpSpPr/>
            <p:nvPr/>
          </p:nvGrpSpPr>
          <p:grpSpPr bwMode="auto">
            <a:xfrm>
              <a:off x="4176" y="1539"/>
              <a:ext cx="834" cy="144"/>
              <a:chOff x="3744" y="1632"/>
              <a:chExt cx="834" cy="144"/>
            </a:xfrm>
          </p:grpSpPr>
          <p:sp>
            <p:nvSpPr>
              <p:cNvPr id="195653" name="Line 23"/>
              <p:cNvSpPr>
                <a:spLocks noChangeShapeType="1"/>
              </p:cNvSpPr>
              <p:nvPr/>
            </p:nvSpPr>
            <p:spPr bwMode="auto">
              <a:xfrm>
                <a:off x="3744" y="1704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5654" name="Line 24"/>
              <p:cNvSpPr>
                <a:spLocks noChangeShapeType="1"/>
              </p:cNvSpPr>
              <p:nvPr/>
            </p:nvSpPr>
            <p:spPr bwMode="auto">
              <a:xfrm>
                <a:off x="3744" y="1632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5655" name="Line 25"/>
              <p:cNvSpPr>
                <a:spLocks noChangeShapeType="1"/>
              </p:cNvSpPr>
              <p:nvPr/>
            </p:nvSpPr>
            <p:spPr bwMode="auto">
              <a:xfrm>
                <a:off x="3744" y="1776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95619" name="Group 26"/>
            <p:cNvGrpSpPr/>
            <p:nvPr/>
          </p:nvGrpSpPr>
          <p:grpSpPr bwMode="auto">
            <a:xfrm>
              <a:off x="4176" y="1784"/>
              <a:ext cx="834" cy="144"/>
              <a:chOff x="3744" y="1632"/>
              <a:chExt cx="834" cy="144"/>
            </a:xfrm>
          </p:grpSpPr>
          <p:sp>
            <p:nvSpPr>
              <p:cNvPr id="195650" name="Line 27"/>
              <p:cNvSpPr>
                <a:spLocks noChangeShapeType="1"/>
              </p:cNvSpPr>
              <p:nvPr/>
            </p:nvSpPr>
            <p:spPr bwMode="auto">
              <a:xfrm>
                <a:off x="3744" y="1704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5651" name="Line 28"/>
              <p:cNvSpPr>
                <a:spLocks noChangeShapeType="1"/>
              </p:cNvSpPr>
              <p:nvPr/>
            </p:nvSpPr>
            <p:spPr bwMode="auto">
              <a:xfrm>
                <a:off x="3744" y="1632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5652" name="Line 29"/>
              <p:cNvSpPr>
                <a:spLocks noChangeShapeType="1"/>
              </p:cNvSpPr>
              <p:nvPr/>
            </p:nvSpPr>
            <p:spPr bwMode="auto">
              <a:xfrm>
                <a:off x="3744" y="1776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95620" name="Group 30"/>
            <p:cNvGrpSpPr/>
            <p:nvPr/>
          </p:nvGrpSpPr>
          <p:grpSpPr bwMode="auto">
            <a:xfrm>
              <a:off x="4176" y="2029"/>
              <a:ext cx="834" cy="144"/>
              <a:chOff x="3744" y="1632"/>
              <a:chExt cx="834" cy="144"/>
            </a:xfrm>
          </p:grpSpPr>
          <p:sp>
            <p:nvSpPr>
              <p:cNvPr id="195647" name="Line 31"/>
              <p:cNvSpPr>
                <a:spLocks noChangeShapeType="1"/>
              </p:cNvSpPr>
              <p:nvPr/>
            </p:nvSpPr>
            <p:spPr bwMode="auto">
              <a:xfrm>
                <a:off x="3744" y="1704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5648" name="Line 32"/>
              <p:cNvSpPr>
                <a:spLocks noChangeShapeType="1"/>
              </p:cNvSpPr>
              <p:nvPr/>
            </p:nvSpPr>
            <p:spPr bwMode="auto">
              <a:xfrm>
                <a:off x="3744" y="1632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5649" name="Line 33"/>
              <p:cNvSpPr>
                <a:spLocks noChangeShapeType="1"/>
              </p:cNvSpPr>
              <p:nvPr/>
            </p:nvSpPr>
            <p:spPr bwMode="auto">
              <a:xfrm>
                <a:off x="3744" y="1776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95621" name="Group 34"/>
            <p:cNvGrpSpPr/>
            <p:nvPr/>
          </p:nvGrpSpPr>
          <p:grpSpPr bwMode="auto">
            <a:xfrm>
              <a:off x="4176" y="2281"/>
              <a:ext cx="834" cy="144"/>
              <a:chOff x="3744" y="1632"/>
              <a:chExt cx="834" cy="144"/>
            </a:xfrm>
          </p:grpSpPr>
          <p:sp>
            <p:nvSpPr>
              <p:cNvPr id="195644" name="Line 35"/>
              <p:cNvSpPr>
                <a:spLocks noChangeShapeType="1"/>
              </p:cNvSpPr>
              <p:nvPr/>
            </p:nvSpPr>
            <p:spPr bwMode="auto">
              <a:xfrm>
                <a:off x="3744" y="1704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5645" name="Line 36"/>
              <p:cNvSpPr>
                <a:spLocks noChangeShapeType="1"/>
              </p:cNvSpPr>
              <p:nvPr/>
            </p:nvSpPr>
            <p:spPr bwMode="auto">
              <a:xfrm>
                <a:off x="3744" y="1632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5646" name="Line 37"/>
              <p:cNvSpPr>
                <a:spLocks noChangeShapeType="1"/>
              </p:cNvSpPr>
              <p:nvPr/>
            </p:nvSpPr>
            <p:spPr bwMode="auto">
              <a:xfrm>
                <a:off x="3744" y="1776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95622" name="Group 38"/>
            <p:cNvGrpSpPr/>
            <p:nvPr/>
          </p:nvGrpSpPr>
          <p:grpSpPr bwMode="auto">
            <a:xfrm>
              <a:off x="4176" y="2525"/>
              <a:ext cx="834" cy="144"/>
              <a:chOff x="3744" y="1632"/>
              <a:chExt cx="834" cy="144"/>
            </a:xfrm>
          </p:grpSpPr>
          <p:sp>
            <p:nvSpPr>
              <p:cNvPr id="195641" name="Line 39"/>
              <p:cNvSpPr>
                <a:spLocks noChangeShapeType="1"/>
              </p:cNvSpPr>
              <p:nvPr/>
            </p:nvSpPr>
            <p:spPr bwMode="auto">
              <a:xfrm>
                <a:off x="3744" y="1704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5642" name="Line 40"/>
              <p:cNvSpPr>
                <a:spLocks noChangeShapeType="1"/>
              </p:cNvSpPr>
              <p:nvPr/>
            </p:nvSpPr>
            <p:spPr bwMode="auto">
              <a:xfrm>
                <a:off x="3744" y="1632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5643" name="Line 41"/>
              <p:cNvSpPr>
                <a:spLocks noChangeShapeType="1"/>
              </p:cNvSpPr>
              <p:nvPr/>
            </p:nvSpPr>
            <p:spPr bwMode="auto">
              <a:xfrm>
                <a:off x="3744" y="1776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95623" name="Group 42"/>
            <p:cNvGrpSpPr/>
            <p:nvPr/>
          </p:nvGrpSpPr>
          <p:grpSpPr bwMode="auto">
            <a:xfrm>
              <a:off x="4176" y="2782"/>
              <a:ext cx="834" cy="144"/>
              <a:chOff x="3744" y="1632"/>
              <a:chExt cx="834" cy="144"/>
            </a:xfrm>
          </p:grpSpPr>
          <p:sp>
            <p:nvSpPr>
              <p:cNvPr id="195638" name="Line 43"/>
              <p:cNvSpPr>
                <a:spLocks noChangeShapeType="1"/>
              </p:cNvSpPr>
              <p:nvPr/>
            </p:nvSpPr>
            <p:spPr bwMode="auto">
              <a:xfrm>
                <a:off x="3744" y="1704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5639" name="Line 44"/>
              <p:cNvSpPr>
                <a:spLocks noChangeShapeType="1"/>
              </p:cNvSpPr>
              <p:nvPr/>
            </p:nvSpPr>
            <p:spPr bwMode="auto">
              <a:xfrm>
                <a:off x="3744" y="1632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5640" name="Line 45"/>
              <p:cNvSpPr>
                <a:spLocks noChangeShapeType="1"/>
              </p:cNvSpPr>
              <p:nvPr/>
            </p:nvSpPr>
            <p:spPr bwMode="auto">
              <a:xfrm>
                <a:off x="3744" y="1776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95624" name="Group 46"/>
            <p:cNvGrpSpPr/>
            <p:nvPr/>
          </p:nvGrpSpPr>
          <p:grpSpPr bwMode="auto">
            <a:xfrm>
              <a:off x="4176" y="3022"/>
              <a:ext cx="834" cy="144"/>
              <a:chOff x="3744" y="1632"/>
              <a:chExt cx="834" cy="144"/>
            </a:xfrm>
          </p:grpSpPr>
          <p:sp>
            <p:nvSpPr>
              <p:cNvPr id="195635" name="Line 47"/>
              <p:cNvSpPr>
                <a:spLocks noChangeShapeType="1"/>
              </p:cNvSpPr>
              <p:nvPr/>
            </p:nvSpPr>
            <p:spPr bwMode="auto">
              <a:xfrm>
                <a:off x="3744" y="1704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5636" name="Line 48"/>
              <p:cNvSpPr>
                <a:spLocks noChangeShapeType="1"/>
              </p:cNvSpPr>
              <p:nvPr/>
            </p:nvSpPr>
            <p:spPr bwMode="auto">
              <a:xfrm>
                <a:off x="3744" y="1632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5637" name="Line 49"/>
              <p:cNvSpPr>
                <a:spLocks noChangeShapeType="1"/>
              </p:cNvSpPr>
              <p:nvPr/>
            </p:nvSpPr>
            <p:spPr bwMode="auto">
              <a:xfrm>
                <a:off x="3744" y="1776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95625" name="Group 50"/>
            <p:cNvGrpSpPr/>
            <p:nvPr/>
          </p:nvGrpSpPr>
          <p:grpSpPr bwMode="auto">
            <a:xfrm>
              <a:off x="4176" y="3285"/>
              <a:ext cx="834" cy="144"/>
              <a:chOff x="3744" y="1632"/>
              <a:chExt cx="834" cy="144"/>
            </a:xfrm>
          </p:grpSpPr>
          <p:sp>
            <p:nvSpPr>
              <p:cNvPr id="195632" name="Line 51"/>
              <p:cNvSpPr>
                <a:spLocks noChangeShapeType="1"/>
              </p:cNvSpPr>
              <p:nvPr/>
            </p:nvSpPr>
            <p:spPr bwMode="auto">
              <a:xfrm>
                <a:off x="3744" y="1704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5633" name="Line 52"/>
              <p:cNvSpPr>
                <a:spLocks noChangeShapeType="1"/>
              </p:cNvSpPr>
              <p:nvPr/>
            </p:nvSpPr>
            <p:spPr bwMode="auto">
              <a:xfrm>
                <a:off x="3744" y="1632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5634" name="Line 53"/>
              <p:cNvSpPr>
                <a:spLocks noChangeShapeType="1"/>
              </p:cNvSpPr>
              <p:nvPr/>
            </p:nvSpPr>
            <p:spPr bwMode="auto">
              <a:xfrm>
                <a:off x="3744" y="1776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95626" name="Group 54"/>
            <p:cNvGrpSpPr/>
            <p:nvPr/>
          </p:nvGrpSpPr>
          <p:grpSpPr bwMode="auto">
            <a:xfrm>
              <a:off x="4176" y="3513"/>
              <a:ext cx="834" cy="196"/>
              <a:chOff x="4176" y="3504"/>
              <a:chExt cx="834" cy="196"/>
            </a:xfrm>
          </p:grpSpPr>
          <p:sp>
            <p:nvSpPr>
              <p:cNvPr id="195627" name="Line 55"/>
              <p:cNvSpPr>
                <a:spLocks noChangeShapeType="1"/>
              </p:cNvSpPr>
              <p:nvPr/>
            </p:nvSpPr>
            <p:spPr bwMode="auto">
              <a:xfrm>
                <a:off x="4176" y="3700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195628" name="Group 56"/>
              <p:cNvGrpSpPr/>
              <p:nvPr/>
            </p:nvGrpSpPr>
            <p:grpSpPr bwMode="auto">
              <a:xfrm>
                <a:off x="4176" y="3504"/>
                <a:ext cx="834" cy="144"/>
                <a:chOff x="3744" y="1632"/>
                <a:chExt cx="834" cy="144"/>
              </a:xfrm>
            </p:grpSpPr>
            <p:sp>
              <p:nvSpPr>
                <p:cNvPr id="195629" name="Line 57"/>
                <p:cNvSpPr>
                  <a:spLocks noChangeShapeType="1"/>
                </p:cNvSpPr>
                <p:nvPr/>
              </p:nvSpPr>
              <p:spPr bwMode="auto">
                <a:xfrm>
                  <a:off x="3744" y="170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95630" name="Line 58"/>
                <p:cNvSpPr>
                  <a:spLocks noChangeShapeType="1"/>
                </p:cNvSpPr>
                <p:nvPr/>
              </p:nvSpPr>
              <p:spPr bwMode="auto">
                <a:xfrm>
                  <a:off x="3744" y="163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95631" name="Line 59"/>
                <p:cNvSpPr>
                  <a:spLocks noChangeShapeType="1"/>
                </p:cNvSpPr>
                <p:nvPr/>
              </p:nvSpPr>
              <p:spPr bwMode="auto">
                <a:xfrm>
                  <a:off x="3744" y="177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</p:grpSp>
      <p:grpSp>
        <p:nvGrpSpPr>
          <p:cNvPr id="13" name="Group 62"/>
          <p:cNvGrpSpPr/>
          <p:nvPr/>
        </p:nvGrpSpPr>
        <p:grpSpPr bwMode="auto">
          <a:xfrm>
            <a:off x="6311905" y="5037139"/>
            <a:ext cx="2222502" cy="369887"/>
            <a:chOff x="3016" y="3329"/>
            <a:chExt cx="1400" cy="233"/>
          </a:xfrm>
        </p:grpSpPr>
        <p:sp>
          <p:nvSpPr>
            <p:cNvPr id="195596" name="Rectangle 63"/>
            <p:cNvSpPr>
              <a:spLocks noChangeArrowheads="1"/>
            </p:cNvSpPr>
            <p:nvPr/>
          </p:nvSpPr>
          <p:spPr bwMode="auto">
            <a:xfrm>
              <a:off x="3504" y="3393"/>
              <a:ext cx="480" cy="144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5597" name="Text Box 64"/>
            <p:cNvSpPr txBox="1">
              <a:spLocks noChangeArrowheads="1"/>
            </p:cNvSpPr>
            <p:nvPr/>
          </p:nvSpPr>
          <p:spPr bwMode="auto">
            <a:xfrm>
              <a:off x="3016" y="3329"/>
              <a:ext cx="52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pArray</a:t>
              </a:r>
              <a:endPara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5598" name="Line 65"/>
            <p:cNvSpPr>
              <a:spLocks noChangeShapeType="1"/>
            </p:cNvSpPr>
            <p:nvPr/>
          </p:nvSpPr>
          <p:spPr bwMode="auto">
            <a:xfrm>
              <a:off x="3936" y="3465"/>
              <a:ext cx="48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95590" name="Text Box 66"/>
          <p:cNvSpPr txBox="1">
            <a:spLocks noChangeArrowheads="1"/>
          </p:cNvSpPr>
          <p:nvPr/>
        </p:nvSpPr>
        <p:spPr bwMode="auto">
          <a:xfrm>
            <a:off x="8921750" y="1144588"/>
            <a:ext cx="527050" cy="404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100</a:t>
            </a:r>
            <a:endParaRPr kumimoji="1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101</a:t>
            </a:r>
            <a:endParaRPr kumimoji="1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102</a:t>
            </a:r>
            <a:endParaRPr kumimoji="1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103</a:t>
            </a:r>
            <a:endParaRPr kumimoji="1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104</a:t>
            </a:r>
            <a:endParaRPr kumimoji="1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105</a:t>
            </a:r>
            <a:endParaRPr kumimoji="1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106</a:t>
            </a:r>
            <a:endParaRPr kumimoji="1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107</a:t>
            </a:r>
            <a:endParaRPr kumimoji="1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108</a:t>
            </a:r>
            <a:endParaRPr kumimoji="1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109</a:t>
            </a:r>
            <a:endParaRPr kumimoji="1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159896" y="3913189"/>
            <a:ext cx="1008113" cy="2936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" name="圆角矩形标注 74"/>
          <p:cNvSpPr/>
          <p:nvPr/>
        </p:nvSpPr>
        <p:spPr>
          <a:xfrm>
            <a:off x="3272530" y="5737291"/>
            <a:ext cx="4839694" cy="679319"/>
          </a:xfrm>
          <a:prstGeom prst="wedgeRoundRectCallout">
            <a:avLst>
              <a:gd name="adj1" fmla="val 23523"/>
              <a:gd name="adj2" fmla="val -1043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After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for loop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, the pointer is now pointed to the memory out of  the range you have requested.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567608" y="4509121"/>
            <a:ext cx="1728192" cy="2756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5" grpId="0" animBg="1"/>
      <p:bldP spid="6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351585" y="16718"/>
          <a:ext cx="6276975" cy="672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Image" r:id="rId1" imgW="6257925" imgH="6705600" progId="Photoshop.Image.13">
                  <p:embed/>
                </p:oleObj>
              </mc:Choice>
              <mc:Fallback>
                <p:oleObj name="Image" r:id="rId1" imgW="6257925" imgH="6705600" progId="Photoshop.Image.13">
                  <p:embed/>
                  <p:pic>
                    <p:nvPicPr>
                      <p:cNvPr id="0" name="对象 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51585" y="16718"/>
                        <a:ext cx="6276975" cy="672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圆角矩形标注 74"/>
          <p:cNvSpPr/>
          <p:nvPr/>
        </p:nvSpPr>
        <p:spPr>
          <a:xfrm>
            <a:off x="4871864" y="5949281"/>
            <a:ext cx="4680520" cy="679319"/>
          </a:xfrm>
          <a:prstGeom prst="wedgeRoundRectCallout">
            <a:avLst>
              <a:gd name="adj1" fmla="val -56511"/>
              <a:gd name="adj2" fmla="val 1850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Ther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e is no output in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VScode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, just a message of 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“Segmentation fault (core dumped)”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351584" y="6249740"/>
            <a:ext cx="2232248" cy="2756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" name="对象 76"/>
          <p:cNvGraphicFramePr>
            <a:graphicFrameLocks noChangeAspect="1"/>
          </p:cNvGraphicFramePr>
          <p:nvPr/>
        </p:nvGraphicFramePr>
        <p:xfrm>
          <a:off x="1767514" y="250825"/>
          <a:ext cx="5180013" cy="534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Image" r:id="rId1" imgW="3886200" imgH="4010025" progId="Photoshop.Image.13">
                  <p:embed/>
                </p:oleObj>
              </mc:Choice>
              <mc:Fallback>
                <p:oleObj name="Image" r:id="rId1" imgW="3886200" imgH="4010025" progId="Photoshop.Image.13">
                  <p:embed/>
                  <p:pic>
                    <p:nvPicPr>
                      <p:cNvPr id="0" name="对象 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67514" y="250825"/>
                        <a:ext cx="5180013" cy="534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6610" name="Group 2"/>
          <p:cNvGrpSpPr/>
          <p:nvPr/>
        </p:nvGrpSpPr>
        <p:grpSpPr bwMode="auto">
          <a:xfrm>
            <a:off x="8534401" y="742950"/>
            <a:ext cx="1323975" cy="5334000"/>
            <a:chOff x="4176" y="672"/>
            <a:chExt cx="834" cy="3360"/>
          </a:xfrm>
        </p:grpSpPr>
        <p:sp>
          <p:nvSpPr>
            <p:cNvPr id="196634" name="Line 3"/>
            <p:cNvSpPr>
              <a:spLocks noChangeShapeType="1"/>
            </p:cNvSpPr>
            <p:nvPr/>
          </p:nvSpPr>
          <p:spPr bwMode="auto">
            <a:xfrm>
              <a:off x="4176" y="978"/>
              <a:ext cx="8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6635" name="AutoShape 4"/>
            <p:cNvSpPr>
              <a:spLocks noChangeArrowheads="1"/>
            </p:cNvSpPr>
            <p:nvPr/>
          </p:nvSpPr>
          <p:spPr bwMode="auto">
            <a:xfrm>
              <a:off x="4176" y="672"/>
              <a:ext cx="834" cy="3360"/>
            </a:xfrm>
            <a:prstGeom prst="wave">
              <a:avLst>
                <a:gd name="adj1" fmla="val 2611"/>
                <a:gd name="adj2" fmla="val 0"/>
              </a:avLst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6636" name="Line 5"/>
            <p:cNvSpPr>
              <a:spLocks noChangeShapeType="1"/>
            </p:cNvSpPr>
            <p:nvPr/>
          </p:nvSpPr>
          <p:spPr bwMode="auto">
            <a:xfrm>
              <a:off x="4176" y="1227"/>
              <a:ext cx="8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6637" name="Line 6"/>
            <p:cNvSpPr>
              <a:spLocks noChangeShapeType="1"/>
            </p:cNvSpPr>
            <p:nvPr/>
          </p:nvSpPr>
          <p:spPr bwMode="auto">
            <a:xfrm>
              <a:off x="4176" y="1725"/>
              <a:ext cx="8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6638" name="Line 7"/>
            <p:cNvSpPr>
              <a:spLocks noChangeShapeType="1"/>
            </p:cNvSpPr>
            <p:nvPr/>
          </p:nvSpPr>
          <p:spPr bwMode="auto">
            <a:xfrm>
              <a:off x="4176" y="1476"/>
              <a:ext cx="8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6639" name="Line 8"/>
            <p:cNvSpPr>
              <a:spLocks noChangeShapeType="1"/>
            </p:cNvSpPr>
            <p:nvPr/>
          </p:nvSpPr>
          <p:spPr bwMode="auto">
            <a:xfrm>
              <a:off x="4176" y="1974"/>
              <a:ext cx="8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6640" name="Line 9"/>
            <p:cNvSpPr>
              <a:spLocks noChangeShapeType="1"/>
            </p:cNvSpPr>
            <p:nvPr/>
          </p:nvSpPr>
          <p:spPr bwMode="auto">
            <a:xfrm>
              <a:off x="4176" y="2223"/>
              <a:ext cx="8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6641" name="Line 10"/>
            <p:cNvSpPr>
              <a:spLocks noChangeShapeType="1"/>
            </p:cNvSpPr>
            <p:nvPr/>
          </p:nvSpPr>
          <p:spPr bwMode="auto">
            <a:xfrm>
              <a:off x="4176" y="2471"/>
              <a:ext cx="8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6642" name="Line 11"/>
            <p:cNvSpPr>
              <a:spLocks noChangeShapeType="1"/>
            </p:cNvSpPr>
            <p:nvPr/>
          </p:nvSpPr>
          <p:spPr bwMode="auto">
            <a:xfrm>
              <a:off x="4176" y="2720"/>
              <a:ext cx="8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6643" name="Line 12"/>
            <p:cNvSpPr>
              <a:spLocks noChangeShapeType="1"/>
            </p:cNvSpPr>
            <p:nvPr/>
          </p:nvSpPr>
          <p:spPr bwMode="auto">
            <a:xfrm>
              <a:off x="4176" y="2969"/>
              <a:ext cx="8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6644" name="Line 13"/>
            <p:cNvSpPr>
              <a:spLocks noChangeShapeType="1"/>
            </p:cNvSpPr>
            <p:nvPr/>
          </p:nvSpPr>
          <p:spPr bwMode="auto">
            <a:xfrm>
              <a:off x="4176" y="3218"/>
              <a:ext cx="8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6645" name="Line 14"/>
            <p:cNvSpPr>
              <a:spLocks noChangeShapeType="1"/>
            </p:cNvSpPr>
            <p:nvPr/>
          </p:nvSpPr>
          <p:spPr bwMode="auto">
            <a:xfrm>
              <a:off x="4176" y="1109"/>
              <a:ext cx="8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6646" name="Line 15"/>
            <p:cNvSpPr>
              <a:spLocks noChangeShapeType="1"/>
            </p:cNvSpPr>
            <p:nvPr/>
          </p:nvSpPr>
          <p:spPr bwMode="auto">
            <a:xfrm>
              <a:off x="4176" y="978"/>
              <a:ext cx="8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6647" name="Line 16"/>
            <p:cNvSpPr>
              <a:spLocks noChangeShapeType="1"/>
            </p:cNvSpPr>
            <p:nvPr/>
          </p:nvSpPr>
          <p:spPr bwMode="auto">
            <a:xfrm>
              <a:off x="4176" y="3467"/>
              <a:ext cx="8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6648" name="Line 17"/>
            <p:cNvSpPr>
              <a:spLocks noChangeShapeType="1"/>
            </p:cNvSpPr>
            <p:nvPr/>
          </p:nvSpPr>
          <p:spPr bwMode="auto">
            <a:xfrm>
              <a:off x="4176" y="1037"/>
              <a:ext cx="8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6649" name="Line 18"/>
            <p:cNvSpPr>
              <a:spLocks noChangeShapeType="1"/>
            </p:cNvSpPr>
            <p:nvPr/>
          </p:nvSpPr>
          <p:spPr bwMode="auto">
            <a:xfrm>
              <a:off x="4176" y="1181"/>
              <a:ext cx="8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6650" name="Line 19"/>
            <p:cNvSpPr>
              <a:spLocks noChangeShapeType="1"/>
            </p:cNvSpPr>
            <p:nvPr/>
          </p:nvSpPr>
          <p:spPr bwMode="auto">
            <a:xfrm>
              <a:off x="4176" y="1349"/>
              <a:ext cx="8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6651" name="Line 20"/>
            <p:cNvSpPr>
              <a:spLocks noChangeShapeType="1"/>
            </p:cNvSpPr>
            <p:nvPr/>
          </p:nvSpPr>
          <p:spPr bwMode="auto">
            <a:xfrm>
              <a:off x="4176" y="1277"/>
              <a:ext cx="8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6652" name="Line 21"/>
            <p:cNvSpPr>
              <a:spLocks noChangeShapeType="1"/>
            </p:cNvSpPr>
            <p:nvPr/>
          </p:nvSpPr>
          <p:spPr bwMode="auto">
            <a:xfrm>
              <a:off x="4176" y="1421"/>
              <a:ext cx="8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96653" name="Group 22"/>
            <p:cNvGrpSpPr/>
            <p:nvPr/>
          </p:nvGrpSpPr>
          <p:grpSpPr bwMode="auto">
            <a:xfrm>
              <a:off x="4176" y="1539"/>
              <a:ext cx="834" cy="144"/>
              <a:chOff x="3744" y="1632"/>
              <a:chExt cx="834" cy="144"/>
            </a:xfrm>
          </p:grpSpPr>
          <p:sp>
            <p:nvSpPr>
              <p:cNvPr id="196688" name="Line 23"/>
              <p:cNvSpPr>
                <a:spLocks noChangeShapeType="1"/>
              </p:cNvSpPr>
              <p:nvPr/>
            </p:nvSpPr>
            <p:spPr bwMode="auto">
              <a:xfrm>
                <a:off x="3744" y="1704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6689" name="Line 24"/>
              <p:cNvSpPr>
                <a:spLocks noChangeShapeType="1"/>
              </p:cNvSpPr>
              <p:nvPr/>
            </p:nvSpPr>
            <p:spPr bwMode="auto">
              <a:xfrm>
                <a:off x="3744" y="1632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6690" name="Line 25"/>
              <p:cNvSpPr>
                <a:spLocks noChangeShapeType="1"/>
              </p:cNvSpPr>
              <p:nvPr/>
            </p:nvSpPr>
            <p:spPr bwMode="auto">
              <a:xfrm>
                <a:off x="3744" y="1776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96654" name="Group 26"/>
            <p:cNvGrpSpPr/>
            <p:nvPr/>
          </p:nvGrpSpPr>
          <p:grpSpPr bwMode="auto">
            <a:xfrm>
              <a:off x="4176" y="1784"/>
              <a:ext cx="834" cy="144"/>
              <a:chOff x="3744" y="1632"/>
              <a:chExt cx="834" cy="144"/>
            </a:xfrm>
          </p:grpSpPr>
          <p:sp>
            <p:nvSpPr>
              <p:cNvPr id="196685" name="Line 27"/>
              <p:cNvSpPr>
                <a:spLocks noChangeShapeType="1"/>
              </p:cNvSpPr>
              <p:nvPr/>
            </p:nvSpPr>
            <p:spPr bwMode="auto">
              <a:xfrm>
                <a:off x="3744" y="1704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6686" name="Line 28"/>
              <p:cNvSpPr>
                <a:spLocks noChangeShapeType="1"/>
              </p:cNvSpPr>
              <p:nvPr/>
            </p:nvSpPr>
            <p:spPr bwMode="auto">
              <a:xfrm>
                <a:off x="3744" y="1632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6687" name="Line 29"/>
              <p:cNvSpPr>
                <a:spLocks noChangeShapeType="1"/>
              </p:cNvSpPr>
              <p:nvPr/>
            </p:nvSpPr>
            <p:spPr bwMode="auto">
              <a:xfrm>
                <a:off x="3744" y="1776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96655" name="Group 30"/>
            <p:cNvGrpSpPr/>
            <p:nvPr/>
          </p:nvGrpSpPr>
          <p:grpSpPr bwMode="auto">
            <a:xfrm>
              <a:off x="4176" y="2029"/>
              <a:ext cx="834" cy="144"/>
              <a:chOff x="3744" y="1632"/>
              <a:chExt cx="834" cy="144"/>
            </a:xfrm>
          </p:grpSpPr>
          <p:sp>
            <p:nvSpPr>
              <p:cNvPr id="196682" name="Line 31"/>
              <p:cNvSpPr>
                <a:spLocks noChangeShapeType="1"/>
              </p:cNvSpPr>
              <p:nvPr/>
            </p:nvSpPr>
            <p:spPr bwMode="auto">
              <a:xfrm>
                <a:off x="3744" y="1704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6683" name="Line 32"/>
              <p:cNvSpPr>
                <a:spLocks noChangeShapeType="1"/>
              </p:cNvSpPr>
              <p:nvPr/>
            </p:nvSpPr>
            <p:spPr bwMode="auto">
              <a:xfrm>
                <a:off x="3744" y="1632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6684" name="Line 33"/>
              <p:cNvSpPr>
                <a:spLocks noChangeShapeType="1"/>
              </p:cNvSpPr>
              <p:nvPr/>
            </p:nvSpPr>
            <p:spPr bwMode="auto">
              <a:xfrm>
                <a:off x="3744" y="1776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96656" name="Group 34"/>
            <p:cNvGrpSpPr/>
            <p:nvPr/>
          </p:nvGrpSpPr>
          <p:grpSpPr bwMode="auto">
            <a:xfrm>
              <a:off x="4176" y="2281"/>
              <a:ext cx="834" cy="144"/>
              <a:chOff x="3744" y="1632"/>
              <a:chExt cx="834" cy="144"/>
            </a:xfrm>
          </p:grpSpPr>
          <p:sp>
            <p:nvSpPr>
              <p:cNvPr id="196679" name="Line 35"/>
              <p:cNvSpPr>
                <a:spLocks noChangeShapeType="1"/>
              </p:cNvSpPr>
              <p:nvPr/>
            </p:nvSpPr>
            <p:spPr bwMode="auto">
              <a:xfrm>
                <a:off x="3744" y="1704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6680" name="Line 36"/>
              <p:cNvSpPr>
                <a:spLocks noChangeShapeType="1"/>
              </p:cNvSpPr>
              <p:nvPr/>
            </p:nvSpPr>
            <p:spPr bwMode="auto">
              <a:xfrm>
                <a:off x="3744" y="1632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6681" name="Line 37"/>
              <p:cNvSpPr>
                <a:spLocks noChangeShapeType="1"/>
              </p:cNvSpPr>
              <p:nvPr/>
            </p:nvSpPr>
            <p:spPr bwMode="auto">
              <a:xfrm>
                <a:off x="3744" y="1776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96657" name="Group 38"/>
            <p:cNvGrpSpPr/>
            <p:nvPr/>
          </p:nvGrpSpPr>
          <p:grpSpPr bwMode="auto">
            <a:xfrm>
              <a:off x="4176" y="2525"/>
              <a:ext cx="834" cy="144"/>
              <a:chOff x="3744" y="1632"/>
              <a:chExt cx="834" cy="144"/>
            </a:xfrm>
          </p:grpSpPr>
          <p:sp>
            <p:nvSpPr>
              <p:cNvPr id="196676" name="Line 39"/>
              <p:cNvSpPr>
                <a:spLocks noChangeShapeType="1"/>
              </p:cNvSpPr>
              <p:nvPr/>
            </p:nvSpPr>
            <p:spPr bwMode="auto">
              <a:xfrm>
                <a:off x="3744" y="1704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6677" name="Line 40"/>
              <p:cNvSpPr>
                <a:spLocks noChangeShapeType="1"/>
              </p:cNvSpPr>
              <p:nvPr/>
            </p:nvSpPr>
            <p:spPr bwMode="auto">
              <a:xfrm>
                <a:off x="3744" y="1632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6678" name="Line 41"/>
              <p:cNvSpPr>
                <a:spLocks noChangeShapeType="1"/>
              </p:cNvSpPr>
              <p:nvPr/>
            </p:nvSpPr>
            <p:spPr bwMode="auto">
              <a:xfrm>
                <a:off x="3744" y="1776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96658" name="Group 42"/>
            <p:cNvGrpSpPr/>
            <p:nvPr/>
          </p:nvGrpSpPr>
          <p:grpSpPr bwMode="auto">
            <a:xfrm>
              <a:off x="4176" y="2782"/>
              <a:ext cx="834" cy="144"/>
              <a:chOff x="3744" y="1632"/>
              <a:chExt cx="834" cy="144"/>
            </a:xfrm>
          </p:grpSpPr>
          <p:sp>
            <p:nvSpPr>
              <p:cNvPr id="196673" name="Line 43"/>
              <p:cNvSpPr>
                <a:spLocks noChangeShapeType="1"/>
              </p:cNvSpPr>
              <p:nvPr/>
            </p:nvSpPr>
            <p:spPr bwMode="auto">
              <a:xfrm>
                <a:off x="3744" y="1704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6674" name="Line 44"/>
              <p:cNvSpPr>
                <a:spLocks noChangeShapeType="1"/>
              </p:cNvSpPr>
              <p:nvPr/>
            </p:nvSpPr>
            <p:spPr bwMode="auto">
              <a:xfrm>
                <a:off x="3744" y="1632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6675" name="Line 45"/>
              <p:cNvSpPr>
                <a:spLocks noChangeShapeType="1"/>
              </p:cNvSpPr>
              <p:nvPr/>
            </p:nvSpPr>
            <p:spPr bwMode="auto">
              <a:xfrm>
                <a:off x="3744" y="1776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96659" name="Group 46"/>
            <p:cNvGrpSpPr/>
            <p:nvPr/>
          </p:nvGrpSpPr>
          <p:grpSpPr bwMode="auto">
            <a:xfrm>
              <a:off x="4176" y="3022"/>
              <a:ext cx="834" cy="144"/>
              <a:chOff x="3744" y="1632"/>
              <a:chExt cx="834" cy="144"/>
            </a:xfrm>
          </p:grpSpPr>
          <p:sp>
            <p:nvSpPr>
              <p:cNvPr id="196670" name="Line 47"/>
              <p:cNvSpPr>
                <a:spLocks noChangeShapeType="1"/>
              </p:cNvSpPr>
              <p:nvPr/>
            </p:nvSpPr>
            <p:spPr bwMode="auto">
              <a:xfrm>
                <a:off x="3744" y="1704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6671" name="Line 48"/>
              <p:cNvSpPr>
                <a:spLocks noChangeShapeType="1"/>
              </p:cNvSpPr>
              <p:nvPr/>
            </p:nvSpPr>
            <p:spPr bwMode="auto">
              <a:xfrm>
                <a:off x="3744" y="1632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6672" name="Line 49"/>
              <p:cNvSpPr>
                <a:spLocks noChangeShapeType="1"/>
              </p:cNvSpPr>
              <p:nvPr/>
            </p:nvSpPr>
            <p:spPr bwMode="auto">
              <a:xfrm>
                <a:off x="3744" y="1776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96660" name="Group 50"/>
            <p:cNvGrpSpPr/>
            <p:nvPr/>
          </p:nvGrpSpPr>
          <p:grpSpPr bwMode="auto">
            <a:xfrm>
              <a:off x="4176" y="3285"/>
              <a:ext cx="834" cy="144"/>
              <a:chOff x="3744" y="1632"/>
              <a:chExt cx="834" cy="144"/>
            </a:xfrm>
          </p:grpSpPr>
          <p:sp>
            <p:nvSpPr>
              <p:cNvPr id="196667" name="Line 51"/>
              <p:cNvSpPr>
                <a:spLocks noChangeShapeType="1"/>
              </p:cNvSpPr>
              <p:nvPr/>
            </p:nvSpPr>
            <p:spPr bwMode="auto">
              <a:xfrm>
                <a:off x="3744" y="1704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6668" name="Line 52"/>
              <p:cNvSpPr>
                <a:spLocks noChangeShapeType="1"/>
              </p:cNvSpPr>
              <p:nvPr/>
            </p:nvSpPr>
            <p:spPr bwMode="auto">
              <a:xfrm>
                <a:off x="3744" y="1632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6669" name="Line 53"/>
              <p:cNvSpPr>
                <a:spLocks noChangeShapeType="1"/>
              </p:cNvSpPr>
              <p:nvPr/>
            </p:nvSpPr>
            <p:spPr bwMode="auto">
              <a:xfrm>
                <a:off x="3744" y="1776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96661" name="Group 54"/>
            <p:cNvGrpSpPr/>
            <p:nvPr/>
          </p:nvGrpSpPr>
          <p:grpSpPr bwMode="auto">
            <a:xfrm>
              <a:off x="4176" y="3513"/>
              <a:ext cx="834" cy="196"/>
              <a:chOff x="4176" y="3504"/>
              <a:chExt cx="834" cy="196"/>
            </a:xfrm>
          </p:grpSpPr>
          <p:sp>
            <p:nvSpPr>
              <p:cNvPr id="196662" name="Line 55"/>
              <p:cNvSpPr>
                <a:spLocks noChangeShapeType="1"/>
              </p:cNvSpPr>
              <p:nvPr/>
            </p:nvSpPr>
            <p:spPr bwMode="auto">
              <a:xfrm>
                <a:off x="4176" y="3700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196663" name="Group 56"/>
              <p:cNvGrpSpPr/>
              <p:nvPr/>
            </p:nvGrpSpPr>
            <p:grpSpPr bwMode="auto">
              <a:xfrm>
                <a:off x="4176" y="3504"/>
                <a:ext cx="834" cy="144"/>
                <a:chOff x="3744" y="1632"/>
                <a:chExt cx="834" cy="144"/>
              </a:xfrm>
            </p:grpSpPr>
            <p:sp>
              <p:nvSpPr>
                <p:cNvPr id="196664" name="Line 57"/>
                <p:cNvSpPr>
                  <a:spLocks noChangeShapeType="1"/>
                </p:cNvSpPr>
                <p:nvPr/>
              </p:nvSpPr>
              <p:spPr bwMode="auto">
                <a:xfrm>
                  <a:off x="3744" y="170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96665" name="Line 58"/>
                <p:cNvSpPr>
                  <a:spLocks noChangeShapeType="1"/>
                </p:cNvSpPr>
                <p:nvPr/>
              </p:nvSpPr>
              <p:spPr bwMode="auto">
                <a:xfrm>
                  <a:off x="3744" y="163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96666" name="Line 59"/>
                <p:cNvSpPr>
                  <a:spLocks noChangeShapeType="1"/>
                </p:cNvSpPr>
                <p:nvPr/>
              </p:nvSpPr>
              <p:spPr bwMode="auto">
                <a:xfrm>
                  <a:off x="3744" y="177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</p:grpSp>
      <p:grpSp>
        <p:nvGrpSpPr>
          <p:cNvPr id="196613" name="Group 62"/>
          <p:cNvGrpSpPr/>
          <p:nvPr/>
        </p:nvGrpSpPr>
        <p:grpSpPr bwMode="auto">
          <a:xfrm>
            <a:off x="6311905" y="5024439"/>
            <a:ext cx="2222502" cy="369887"/>
            <a:chOff x="3016" y="3321"/>
            <a:chExt cx="1400" cy="233"/>
          </a:xfrm>
        </p:grpSpPr>
        <p:sp>
          <p:nvSpPr>
            <p:cNvPr id="196631" name="Rectangle 63"/>
            <p:cNvSpPr>
              <a:spLocks noChangeArrowheads="1"/>
            </p:cNvSpPr>
            <p:nvPr/>
          </p:nvSpPr>
          <p:spPr bwMode="auto">
            <a:xfrm>
              <a:off x="3504" y="3393"/>
              <a:ext cx="480" cy="144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6632" name="Text Box 64"/>
            <p:cNvSpPr txBox="1">
              <a:spLocks noChangeArrowheads="1"/>
            </p:cNvSpPr>
            <p:nvPr/>
          </p:nvSpPr>
          <p:spPr bwMode="auto">
            <a:xfrm>
              <a:off x="3016" y="3321"/>
              <a:ext cx="52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pArray</a:t>
              </a:r>
              <a:endPara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6633" name="Line 65"/>
            <p:cNvSpPr>
              <a:spLocks noChangeShapeType="1"/>
            </p:cNvSpPr>
            <p:nvPr/>
          </p:nvSpPr>
          <p:spPr bwMode="auto">
            <a:xfrm>
              <a:off x="3936" y="3465"/>
              <a:ext cx="48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96614" name="Text Box 66"/>
          <p:cNvSpPr txBox="1">
            <a:spLocks noChangeArrowheads="1"/>
          </p:cNvSpPr>
          <p:nvPr/>
        </p:nvSpPr>
        <p:spPr bwMode="auto">
          <a:xfrm>
            <a:off x="8921750" y="1144588"/>
            <a:ext cx="527050" cy="404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100</a:t>
            </a:r>
            <a:endParaRPr kumimoji="1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101</a:t>
            </a:r>
            <a:endParaRPr kumimoji="1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102</a:t>
            </a:r>
            <a:endParaRPr kumimoji="1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103</a:t>
            </a:r>
            <a:endParaRPr kumimoji="1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104</a:t>
            </a:r>
            <a:endParaRPr kumimoji="1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105</a:t>
            </a:r>
            <a:endParaRPr kumimoji="1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106</a:t>
            </a:r>
            <a:endParaRPr kumimoji="1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107</a:t>
            </a:r>
            <a:endParaRPr kumimoji="1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108</a:t>
            </a:r>
            <a:endParaRPr kumimoji="1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109</a:t>
            </a:r>
            <a:endParaRPr kumimoji="1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5" name="Group 74"/>
          <p:cNvGrpSpPr/>
          <p:nvPr/>
        </p:nvGrpSpPr>
        <p:grpSpPr bwMode="auto">
          <a:xfrm>
            <a:off x="8656638" y="5178425"/>
            <a:ext cx="1066800" cy="914400"/>
            <a:chOff x="4512" y="3408"/>
            <a:chExt cx="672" cy="576"/>
          </a:xfrm>
        </p:grpSpPr>
        <p:sp>
          <p:nvSpPr>
            <p:cNvPr id="196621" name="Line 75"/>
            <p:cNvSpPr>
              <a:spLocks noChangeShapeType="1"/>
            </p:cNvSpPr>
            <p:nvPr/>
          </p:nvSpPr>
          <p:spPr bwMode="auto">
            <a:xfrm>
              <a:off x="4512" y="3408"/>
              <a:ext cx="0" cy="384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6622" name="Line 76"/>
            <p:cNvSpPr>
              <a:spLocks noChangeShapeType="1"/>
            </p:cNvSpPr>
            <p:nvPr/>
          </p:nvSpPr>
          <p:spPr bwMode="auto">
            <a:xfrm>
              <a:off x="4608" y="3408"/>
              <a:ext cx="0" cy="384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6623" name="Line 77"/>
            <p:cNvSpPr>
              <a:spLocks noChangeShapeType="1"/>
            </p:cNvSpPr>
            <p:nvPr/>
          </p:nvSpPr>
          <p:spPr bwMode="auto">
            <a:xfrm>
              <a:off x="4704" y="3408"/>
              <a:ext cx="0" cy="43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6624" name="Line 78"/>
            <p:cNvSpPr>
              <a:spLocks noChangeShapeType="1"/>
            </p:cNvSpPr>
            <p:nvPr/>
          </p:nvSpPr>
          <p:spPr bwMode="auto">
            <a:xfrm>
              <a:off x="4800" y="3408"/>
              <a:ext cx="0" cy="43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6625" name="Line 79"/>
            <p:cNvSpPr>
              <a:spLocks noChangeShapeType="1"/>
            </p:cNvSpPr>
            <p:nvPr/>
          </p:nvSpPr>
          <p:spPr bwMode="auto">
            <a:xfrm>
              <a:off x="4896" y="3408"/>
              <a:ext cx="0" cy="52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6626" name="Line 80"/>
            <p:cNvSpPr>
              <a:spLocks noChangeShapeType="1"/>
            </p:cNvSpPr>
            <p:nvPr/>
          </p:nvSpPr>
          <p:spPr bwMode="auto">
            <a:xfrm>
              <a:off x="4992" y="3408"/>
              <a:ext cx="0" cy="57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6627" name="Line 81"/>
            <p:cNvSpPr>
              <a:spLocks noChangeShapeType="1"/>
            </p:cNvSpPr>
            <p:nvPr/>
          </p:nvSpPr>
          <p:spPr bwMode="auto">
            <a:xfrm>
              <a:off x="5088" y="3408"/>
              <a:ext cx="0" cy="57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6628" name="Line 82"/>
            <p:cNvSpPr>
              <a:spLocks noChangeShapeType="1"/>
            </p:cNvSpPr>
            <p:nvPr/>
          </p:nvSpPr>
          <p:spPr bwMode="auto">
            <a:xfrm>
              <a:off x="5184" y="3408"/>
              <a:ext cx="0" cy="52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5" name="矩形 84"/>
          <p:cNvSpPr/>
          <p:nvPr/>
        </p:nvSpPr>
        <p:spPr>
          <a:xfrm>
            <a:off x="2135560" y="4437112"/>
            <a:ext cx="2016224" cy="4079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6" name="圆角矩形标注 85"/>
          <p:cNvSpPr/>
          <p:nvPr/>
        </p:nvSpPr>
        <p:spPr>
          <a:xfrm>
            <a:off x="2927648" y="5737291"/>
            <a:ext cx="5328592" cy="679319"/>
          </a:xfrm>
          <a:prstGeom prst="wedgeRoundRectCallout">
            <a:avLst>
              <a:gd name="adj1" fmla="val 23523"/>
              <a:gd name="adj2" fmla="val -1043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The memory you release will not what you requested.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" name="对象 80"/>
          <p:cNvGraphicFramePr>
            <a:graphicFrameLocks noChangeAspect="1"/>
          </p:cNvGraphicFramePr>
          <p:nvPr/>
        </p:nvGraphicFramePr>
        <p:xfrm>
          <a:off x="1802202" y="330201"/>
          <a:ext cx="5180013" cy="534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Image" r:id="rId1" imgW="3886200" imgH="4010025" progId="Photoshop.Image.13">
                  <p:embed/>
                </p:oleObj>
              </mc:Choice>
              <mc:Fallback>
                <p:oleObj name="Image" r:id="rId1" imgW="3886200" imgH="4010025" progId="Photoshop.Image.13">
                  <p:embed/>
                  <p:pic>
                    <p:nvPicPr>
                      <p:cNvPr id="0" name="对象 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02202" y="330201"/>
                        <a:ext cx="5180013" cy="534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7634" name="Group 2"/>
          <p:cNvGrpSpPr/>
          <p:nvPr/>
        </p:nvGrpSpPr>
        <p:grpSpPr bwMode="auto">
          <a:xfrm>
            <a:off x="8534401" y="735013"/>
            <a:ext cx="1323975" cy="5334000"/>
            <a:chOff x="4176" y="672"/>
            <a:chExt cx="834" cy="3360"/>
          </a:xfrm>
        </p:grpSpPr>
        <p:sp>
          <p:nvSpPr>
            <p:cNvPr id="197661" name="Line 3"/>
            <p:cNvSpPr>
              <a:spLocks noChangeShapeType="1"/>
            </p:cNvSpPr>
            <p:nvPr/>
          </p:nvSpPr>
          <p:spPr bwMode="auto">
            <a:xfrm>
              <a:off x="4176" y="978"/>
              <a:ext cx="8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7662" name="AutoShape 4"/>
            <p:cNvSpPr>
              <a:spLocks noChangeArrowheads="1"/>
            </p:cNvSpPr>
            <p:nvPr/>
          </p:nvSpPr>
          <p:spPr bwMode="auto">
            <a:xfrm>
              <a:off x="4176" y="672"/>
              <a:ext cx="834" cy="3360"/>
            </a:xfrm>
            <a:prstGeom prst="wave">
              <a:avLst>
                <a:gd name="adj1" fmla="val 2611"/>
                <a:gd name="adj2" fmla="val 0"/>
              </a:avLst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7663" name="Line 5"/>
            <p:cNvSpPr>
              <a:spLocks noChangeShapeType="1"/>
            </p:cNvSpPr>
            <p:nvPr/>
          </p:nvSpPr>
          <p:spPr bwMode="auto">
            <a:xfrm>
              <a:off x="4176" y="1227"/>
              <a:ext cx="8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7664" name="Line 6"/>
            <p:cNvSpPr>
              <a:spLocks noChangeShapeType="1"/>
            </p:cNvSpPr>
            <p:nvPr/>
          </p:nvSpPr>
          <p:spPr bwMode="auto">
            <a:xfrm>
              <a:off x="4176" y="1725"/>
              <a:ext cx="8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7665" name="Line 7"/>
            <p:cNvSpPr>
              <a:spLocks noChangeShapeType="1"/>
            </p:cNvSpPr>
            <p:nvPr/>
          </p:nvSpPr>
          <p:spPr bwMode="auto">
            <a:xfrm>
              <a:off x="4176" y="1476"/>
              <a:ext cx="8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7666" name="Line 8"/>
            <p:cNvSpPr>
              <a:spLocks noChangeShapeType="1"/>
            </p:cNvSpPr>
            <p:nvPr/>
          </p:nvSpPr>
          <p:spPr bwMode="auto">
            <a:xfrm>
              <a:off x="4176" y="1974"/>
              <a:ext cx="8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7667" name="Line 9"/>
            <p:cNvSpPr>
              <a:spLocks noChangeShapeType="1"/>
            </p:cNvSpPr>
            <p:nvPr/>
          </p:nvSpPr>
          <p:spPr bwMode="auto">
            <a:xfrm>
              <a:off x="4176" y="2223"/>
              <a:ext cx="8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7668" name="Line 10"/>
            <p:cNvSpPr>
              <a:spLocks noChangeShapeType="1"/>
            </p:cNvSpPr>
            <p:nvPr/>
          </p:nvSpPr>
          <p:spPr bwMode="auto">
            <a:xfrm>
              <a:off x="4176" y="2471"/>
              <a:ext cx="8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7669" name="Line 11"/>
            <p:cNvSpPr>
              <a:spLocks noChangeShapeType="1"/>
            </p:cNvSpPr>
            <p:nvPr/>
          </p:nvSpPr>
          <p:spPr bwMode="auto">
            <a:xfrm>
              <a:off x="4176" y="2720"/>
              <a:ext cx="8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7670" name="Line 12"/>
            <p:cNvSpPr>
              <a:spLocks noChangeShapeType="1"/>
            </p:cNvSpPr>
            <p:nvPr/>
          </p:nvSpPr>
          <p:spPr bwMode="auto">
            <a:xfrm>
              <a:off x="4176" y="2969"/>
              <a:ext cx="8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7671" name="Line 13"/>
            <p:cNvSpPr>
              <a:spLocks noChangeShapeType="1"/>
            </p:cNvSpPr>
            <p:nvPr/>
          </p:nvSpPr>
          <p:spPr bwMode="auto">
            <a:xfrm>
              <a:off x="4176" y="3218"/>
              <a:ext cx="8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7672" name="Line 14"/>
            <p:cNvSpPr>
              <a:spLocks noChangeShapeType="1"/>
            </p:cNvSpPr>
            <p:nvPr/>
          </p:nvSpPr>
          <p:spPr bwMode="auto">
            <a:xfrm>
              <a:off x="4176" y="1109"/>
              <a:ext cx="8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7673" name="Line 15"/>
            <p:cNvSpPr>
              <a:spLocks noChangeShapeType="1"/>
            </p:cNvSpPr>
            <p:nvPr/>
          </p:nvSpPr>
          <p:spPr bwMode="auto">
            <a:xfrm>
              <a:off x="4176" y="978"/>
              <a:ext cx="8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7674" name="Line 16"/>
            <p:cNvSpPr>
              <a:spLocks noChangeShapeType="1"/>
            </p:cNvSpPr>
            <p:nvPr/>
          </p:nvSpPr>
          <p:spPr bwMode="auto">
            <a:xfrm>
              <a:off x="4176" y="3467"/>
              <a:ext cx="8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7675" name="Line 17"/>
            <p:cNvSpPr>
              <a:spLocks noChangeShapeType="1"/>
            </p:cNvSpPr>
            <p:nvPr/>
          </p:nvSpPr>
          <p:spPr bwMode="auto">
            <a:xfrm>
              <a:off x="4176" y="1037"/>
              <a:ext cx="8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7676" name="Line 18"/>
            <p:cNvSpPr>
              <a:spLocks noChangeShapeType="1"/>
            </p:cNvSpPr>
            <p:nvPr/>
          </p:nvSpPr>
          <p:spPr bwMode="auto">
            <a:xfrm>
              <a:off x="4176" y="1181"/>
              <a:ext cx="8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7677" name="Line 19"/>
            <p:cNvSpPr>
              <a:spLocks noChangeShapeType="1"/>
            </p:cNvSpPr>
            <p:nvPr/>
          </p:nvSpPr>
          <p:spPr bwMode="auto">
            <a:xfrm>
              <a:off x="4176" y="1349"/>
              <a:ext cx="8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7678" name="Line 20"/>
            <p:cNvSpPr>
              <a:spLocks noChangeShapeType="1"/>
            </p:cNvSpPr>
            <p:nvPr/>
          </p:nvSpPr>
          <p:spPr bwMode="auto">
            <a:xfrm>
              <a:off x="4176" y="1277"/>
              <a:ext cx="8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7679" name="Line 21"/>
            <p:cNvSpPr>
              <a:spLocks noChangeShapeType="1"/>
            </p:cNvSpPr>
            <p:nvPr/>
          </p:nvSpPr>
          <p:spPr bwMode="auto">
            <a:xfrm>
              <a:off x="4176" y="1421"/>
              <a:ext cx="8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97680" name="Group 22"/>
            <p:cNvGrpSpPr/>
            <p:nvPr/>
          </p:nvGrpSpPr>
          <p:grpSpPr bwMode="auto">
            <a:xfrm>
              <a:off x="4176" y="1539"/>
              <a:ext cx="834" cy="144"/>
              <a:chOff x="3744" y="1632"/>
              <a:chExt cx="834" cy="144"/>
            </a:xfrm>
          </p:grpSpPr>
          <p:sp>
            <p:nvSpPr>
              <p:cNvPr id="197715" name="Line 23"/>
              <p:cNvSpPr>
                <a:spLocks noChangeShapeType="1"/>
              </p:cNvSpPr>
              <p:nvPr/>
            </p:nvSpPr>
            <p:spPr bwMode="auto">
              <a:xfrm>
                <a:off x="3744" y="1704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7716" name="Line 24"/>
              <p:cNvSpPr>
                <a:spLocks noChangeShapeType="1"/>
              </p:cNvSpPr>
              <p:nvPr/>
            </p:nvSpPr>
            <p:spPr bwMode="auto">
              <a:xfrm>
                <a:off x="3744" y="1632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7717" name="Line 25"/>
              <p:cNvSpPr>
                <a:spLocks noChangeShapeType="1"/>
              </p:cNvSpPr>
              <p:nvPr/>
            </p:nvSpPr>
            <p:spPr bwMode="auto">
              <a:xfrm>
                <a:off x="3744" y="1776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97681" name="Group 26"/>
            <p:cNvGrpSpPr/>
            <p:nvPr/>
          </p:nvGrpSpPr>
          <p:grpSpPr bwMode="auto">
            <a:xfrm>
              <a:off x="4176" y="1784"/>
              <a:ext cx="834" cy="144"/>
              <a:chOff x="3744" y="1632"/>
              <a:chExt cx="834" cy="144"/>
            </a:xfrm>
          </p:grpSpPr>
          <p:sp>
            <p:nvSpPr>
              <p:cNvPr id="197712" name="Line 27"/>
              <p:cNvSpPr>
                <a:spLocks noChangeShapeType="1"/>
              </p:cNvSpPr>
              <p:nvPr/>
            </p:nvSpPr>
            <p:spPr bwMode="auto">
              <a:xfrm>
                <a:off x="3744" y="1704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7713" name="Line 28"/>
              <p:cNvSpPr>
                <a:spLocks noChangeShapeType="1"/>
              </p:cNvSpPr>
              <p:nvPr/>
            </p:nvSpPr>
            <p:spPr bwMode="auto">
              <a:xfrm>
                <a:off x="3744" y="1632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7714" name="Line 29"/>
              <p:cNvSpPr>
                <a:spLocks noChangeShapeType="1"/>
              </p:cNvSpPr>
              <p:nvPr/>
            </p:nvSpPr>
            <p:spPr bwMode="auto">
              <a:xfrm>
                <a:off x="3744" y="1776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97682" name="Group 30"/>
            <p:cNvGrpSpPr/>
            <p:nvPr/>
          </p:nvGrpSpPr>
          <p:grpSpPr bwMode="auto">
            <a:xfrm>
              <a:off x="4176" y="2029"/>
              <a:ext cx="834" cy="144"/>
              <a:chOff x="3744" y="1632"/>
              <a:chExt cx="834" cy="144"/>
            </a:xfrm>
          </p:grpSpPr>
          <p:sp>
            <p:nvSpPr>
              <p:cNvPr id="197709" name="Line 31"/>
              <p:cNvSpPr>
                <a:spLocks noChangeShapeType="1"/>
              </p:cNvSpPr>
              <p:nvPr/>
            </p:nvSpPr>
            <p:spPr bwMode="auto">
              <a:xfrm>
                <a:off x="3744" y="1704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7710" name="Line 32"/>
              <p:cNvSpPr>
                <a:spLocks noChangeShapeType="1"/>
              </p:cNvSpPr>
              <p:nvPr/>
            </p:nvSpPr>
            <p:spPr bwMode="auto">
              <a:xfrm>
                <a:off x="3744" y="1632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7711" name="Line 33"/>
              <p:cNvSpPr>
                <a:spLocks noChangeShapeType="1"/>
              </p:cNvSpPr>
              <p:nvPr/>
            </p:nvSpPr>
            <p:spPr bwMode="auto">
              <a:xfrm>
                <a:off x="3744" y="1776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97683" name="Group 34"/>
            <p:cNvGrpSpPr/>
            <p:nvPr/>
          </p:nvGrpSpPr>
          <p:grpSpPr bwMode="auto">
            <a:xfrm>
              <a:off x="4176" y="2281"/>
              <a:ext cx="834" cy="144"/>
              <a:chOff x="3744" y="1632"/>
              <a:chExt cx="834" cy="144"/>
            </a:xfrm>
          </p:grpSpPr>
          <p:sp>
            <p:nvSpPr>
              <p:cNvPr id="197706" name="Line 35"/>
              <p:cNvSpPr>
                <a:spLocks noChangeShapeType="1"/>
              </p:cNvSpPr>
              <p:nvPr/>
            </p:nvSpPr>
            <p:spPr bwMode="auto">
              <a:xfrm>
                <a:off x="3744" y="1704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7707" name="Line 36"/>
              <p:cNvSpPr>
                <a:spLocks noChangeShapeType="1"/>
              </p:cNvSpPr>
              <p:nvPr/>
            </p:nvSpPr>
            <p:spPr bwMode="auto">
              <a:xfrm>
                <a:off x="3744" y="1632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7708" name="Line 37"/>
              <p:cNvSpPr>
                <a:spLocks noChangeShapeType="1"/>
              </p:cNvSpPr>
              <p:nvPr/>
            </p:nvSpPr>
            <p:spPr bwMode="auto">
              <a:xfrm>
                <a:off x="3744" y="1776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97684" name="Group 38"/>
            <p:cNvGrpSpPr/>
            <p:nvPr/>
          </p:nvGrpSpPr>
          <p:grpSpPr bwMode="auto">
            <a:xfrm>
              <a:off x="4176" y="2525"/>
              <a:ext cx="834" cy="144"/>
              <a:chOff x="3744" y="1632"/>
              <a:chExt cx="834" cy="144"/>
            </a:xfrm>
          </p:grpSpPr>
          <p:sp>
            <p:nvSpPr>
              <p:cNvPr id="197703" name="Line 39"/>
              <p:cNvSpPr>
                <a:spLocks noChangeShapeType="1"/>
              </p:cNvSpPr>
              <p:nvPr/>
            </p:nvSpPr>
            <p:spPr bwMode="auto">
              <a:xfrm>
                <a:off x="3744" y="1704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7704" name="Line 40"/>
              <p:cNvSpPr>
                <a:spLocks noChangeShapeType="1"/>
              </p:cNvSpPr>
              <p:nvPr/>
            </p:nvSpPr>
            <p:spPr bwMode="auto">
              <a:xfrm>
                <a:off x="3744" y="1632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7705" name="Line 41"/>
              <p:cNvSpPr>
                <a:spLocks noChangeShapeType="1"/>
              </p:cNvSpPr>
              <p:nvPr/>
            </p:nvSpPr>
            <p:spPr bwMode="auto">
              <a:xfrm>
                <a:off x="3744" y="1776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97685" name="Group 42"/>
            <p:cNvGrpSpPr/>
            <p:nvPr/>
          </p:nvGrpSpPr>
          <p:grpSpPr bwMode="auto">
            <a:xfrm>
              <a:off x="4176" y="2782"/>
              <a:ext cx="834" cy="144"/>
              <a:chOff x="3744" y="1632"/>
              <a:chExt cx="834" cy="144"/>
            </a:xfrm>
          </p:grpSpPr>
          <p:sp>
            <p:nvSpPr>
              <p:cNvPr id="197700" name="Line 43"/>
              <p:cNvSpPr>
                <a:spLocks noChangeShapeType="1"/>
              </p:cNvSpPr>
              <p:nvPr/>
            </p:nvSpPr>
            <p:spPr bwMode="auto">
              <a:xfrm>
                <a:off x="3744" y="1704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7701" name="Line 44"/>
              <p:cNvSpPr>
                <a:spLocks noChangeShapeType="1"/>
              </p:cNvSpPr>
              <p:nvPr/>
            </p:nvSpPr>
            <p:spPr bwMode="auto">
              <a:xfrm>
                <a:off x="3744" y="1632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7702" name="Line 45"/>
              <p:cNvSpPr>
                <a:spLocks noChangeShapeType="1"/>
              </p:cNvSpPr>
              <p:nvPr/>
            </p:nvSpPr>
            <p:spPr bwMode="auto">
              <a:xfrm>
                <a:off x="3744" y="1776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97686" name="Group 46"/>
            <p:cNvGrpSpPr/>
            <p:nvPr/>
          </p:nvGrpSpPr>
          <p:grpSpPr bwMode="auto">
            <a:xfrm>
              <a:off x="4176" y="3022"/>
              <a:ext cx="834" cy="144"/>
              <a:chOff x="3744" y="1632"/>
              <a:chExt cx="834" cy="144"/>
            </a:xfrm>
          </p:grpSpPr>
          <p:sp>
            <p:nvSpPr>
              <p:cNvPr id="197697" name="Line 47"/>
              <p:cNvSpPr>
                <a:spLocks noChangeShapeType="1"/>
              </p:cNvSpPr>
              <p:nvPr/>
            </p:nvSpPr>
            <p:spPr bwMode="auto">
              <a:xfrm>
                <a:off x="3744" y="1704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7698" name="Line 48"/>
              <p:cNvSpPr>
                <a:spLocks noChangeShapeType="1"/>
              </p:cNvSpPr>
              <p:nvPr/>
            </p:nvSpPr>
            <p:spPr bwMode="auto">
              <a:xfrm>
                <a:off x="3744" y="1632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7699" name="Line 49"/>
              <p:cNvSpPr>
                <a:spLocks noChangeShapeType="1"/>
              </p:cNvSpPr>
              <p:nvPr/>
            </p:nvSpPr>
            <p:spPr bwMode="auto">
              <a:xfrm>
                <a:off x="3744" y="1776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97687" name="Group 50"/>
            <p:cNvGrpSpPr/>
            <p:nvPr/>
          </p:nvGrpSpPr>
          <p:grpSpPr bwMode="auto">
            <a:xfrm>
              <a:off x="4176" y="3285"/>
              <a:ext cx="834" cy="144"/>
              <a:chOff x="3744" y="1632"/>
              <a:chExt cx="834" cy="144"/>
            </a:xfrm>
          </p:grpSpPr>
          <p:sp>
            <p:nvSpPr>
              <p:cNvPr id="197694" name="Line 51"/>
              <p:cNvSpPr>
                <a:spLocks noChangeShapeType="1"/>
              </p:cNvSpPr>
              <p:nvPr/>
            </p:nvSpPr>
            <p:spPr bwMode="auto">
              <a:xfrm>
                <a:off x="3744" y="1704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7695" name="Line 52"/>
              <p:cNvSpPr>
                <a:spLocks noChangeShapeType="1"/>
              </p:cNvSpPr>
              <p:nvPr/>
            </p:nvSpPr>
            <p:spPr bwMode="auto">
              <a:xfrm>
                <a:off x="3744" y="1632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7696" name="Line 53"/>
              <p:cNvSpPr>
                <a:spLocks noChangeShapeType="1"/>
              </p:cNvSpPr>
              <p:nvPr/>
            </p:nvSpPr>
            <p:spPr bwMode="auto">
              <a:xfrm>
                <a:off x="3744" y="1776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97688" name="Group 54"/>
            <p:cNvGrpSpPr/>
            <p:nvPr/>
          </p:nvGrpSpPr>
          <p:grpSpPr bwMode="auto">
            <a:xfrm>
              <a:off x="4176" y="3513"/>
              <a:ext cx="834" cy="196"/>
              <a:chOff x="4176" y="3504"/>
              <a:chExt cx="834" cy="196"/>
            </a:xfrm>
          </p:grpSpPr>
          <p:sp>
            <p:nvSpPr>
              <p:cNvPr id="197689" name="Line 55"/>
              <p:cNvSpPr>
                <a:spLocks noChangeShapeType="1"/>
              </p:cNvSpPr>
              <p:nvPr/>
            </p:nvSpPr>
            <p:spPr bwMode="auto">
              <a:xfrm>
                <a:off x="4176" y="3700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197690" name="Group 56"/>
              <p:cNvGrpSpPr/>
              <p:nvPr/>
            </p:nvGrpSpPr>
            <p:grpSpPr bwMode="auto">
              <a:xfrm>
                <a:off x="4176" y="3504"/>
                <a:ext cx="834" cy="144"/>
                <a:chOff x="3744" y="1632"/>
                <a:chExt cx="834" cy="144"/>
              </a:xfrm>
            </p:grpSpPr>
            <p:sp>
              <p:nvSpPr>
                <p:cNvPr id="197691" name="Line 57"/>
                <p:cNvSpPr>
                  <a:spLocks noChangeShapeType="1"/>
                </p:cNvSpPr>
                <p:nvPr/>
              </p:nvSpPr>
              <p:spPr bwMode="auto">
                <a:xfrm>
                  <a:off x="3744" y="170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97692" name="Line 58"/>
                <p:cNvSpPr>
                  <a:spLocks noChangeShapeType="1"/>
                </p:cNvSpPr>
                <p:nvPr/>
              </p:nvSpPr>
              <p:spPr bwMode="auto">
                <a:xfrm>
                  <a:off x="3744" y="163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97693" name="Line 59"/>
                <p:cNvSpPr>
                  <a:spLocks noChangeShapeType="1"/>
                </p:cNvSpPr>
                <p:nvPr/>
              </p:nvSpPr>
              <p:spPr bwMode="auto">
                <a:xfrm>
                  <a:off x="3744" y="177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</p:grpSp>
      <p:grpSp>
        <p:nvGrpSpPr>
          <p:cNvPr id="197637" name="Group 62"/>
          <p:cNvGrpSpPr/>
          <p:nvPr/>
        </p:nvGrpSpPr>
        <p:grpSpPr bwMode="auto">
          <a:xfrm>
            <a:off x="6311905" y="5016500"/>
            <a:ext cx="2222502" cy="369888"/>
            <a:chOff x="3016" y="3321"/>
            <a:chExt cx="1400" cy="233"/>
          </a:xfrm>
        </p:grpSpPr>
        <p:sp>
          <p:nvSpPr>
            <p:cNvPr id="197658" name="Rectangle 63"/>
            <p:cNvSpPr>
              <a:spLocks noChangeArrowheads="1"/>
            </p:cNvSpPr>
            <p:nvPr/>
          </p:nvSpPr>
          <p:spPr bwMode="auto">
            <a:xfrm>
              <a:off x="3504" y="3393"/>
              <a:ext cx="480" cy="144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7659" name="Text Box 64"/>
            <p:cNvSpPr txBox="1">
              <a:spLocks noChangeArrowheads="1"/>
            </p:cNvSpPr>
            <p:nvPr/>
          </p:nvSpPr>
          <p:spPr bwMode="auto">
            <a:xfrm>
              <a:off x="3016" y="3321"/>
              <a:ext cx="52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pArray</a:t>
              </a:r>
              <a:endPara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7660" name="Line 65"/>
            <p:cNvSpPr>
              <a:spLocks noChangeShapeType="1"/>
            </p:cNvSpPr>
            <p:nvPr/>
          </p:nvSpPr>
          <p:spPr bwMode="auto">
            <a:xfrm>
              <a:off x="3936" y="3465"/>
              <a:ext cx="48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97638" name="Text Box 66"/>
          <p:cNvSpPr txBox="1">
            <a:spLocks noChangeArrowheads="1"/>
          </p:cNvSpPr>
          <p:nvPr/>
        </p:nvSpPr>
        <p:spPr bwMode="auto">
          <a:xfrm>
            <a:off x="8921750" y="1136650"/>
            <a:ext cx="527050" cy="404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100</a:t>
            </a:r>
            <a:endParaRPr kumimoji="1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101</a:t>
            </a:r>
            <a:endParaRPr kumimoji="1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102</a:t>
            </a:r>
            <a:endParaRPr kumimoji="1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103</a:t>
            </a:r>
            <a:endParaRPr kumimoji="1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104</a:t>
            </a:r>
            <a:endParaRPr kumimoji="1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105</a:t>
            </a:r>
            <a:endParaRPr kumimoji="1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106</a:t>
            </a:r>
            <a:endParaRPr kumimoji="1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107</a:t>
            </a:r>
            <a:endParaRPr kumimoji="1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108</a:t>
            </a:r>
            <a:endParaRPr kumimoji="1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109</a:t>
            </a:r>
            <a:endParaRPr kumimoji="1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45928" name="AutoShape 72"/>
          <p:cNvSpPr/>
          <p:nvPr/>
        </p:nvSpPr>
        <p:spPr bwMode="auto">
          <a:xfrm>
            <a:off x="5719936" y="2852936"/>
            <a:ext cx="1600200" cy="664965"/>
          </a:xfrm>
          <a:prstGeom prst="borderCallout2">
            <a:avLst>
              <a:gd name="adj1" fmla="val 21431"/>
              <a:gd name="adj2" fmla="val 104764"/>
              <a:gd name="adj3" fmla="val 21431"/>
              <a:gd name="adj4" fmla="val 122819"/>
              <a:gd name="adj5" fmla="val -118153"/>
              <a:gd name="adj6" fmla="val 18055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memory leak</a:t>
            </a:r>
            <a:endParaRPr kumimoji="1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内存泄漏</a:t>
            </a:r>
            <a:endParaRPr kumimoji="1" lang="zh-CN" altLang="en-US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5" name="Group 73"/>
          <p:cNvGrpSpPr/>
          <p:nvPr/>
        </p:nvGrpSpPr>
        <p:grpSpPr bwMode="auto">
          <a:xfrm>
            <a:off x="8534400" y="1230313"/>
            <a:ext cx="1322388" cy="3962400"/>
            <a:chOff x="4416" y="952"/>
            <a:chExt cx="833" cy="2496"/>
          </a:xfrm>
        </p:grpSpPr>
        <p:sp>
          <p:nvSpPr>
            <p:cNvPr id="197653" name="Rectangle 74"/>
            <p:cNvSpPr>
              <a:spLocks noChangeArrowheads="1"/>
            </p:cNvSpPr>
            <p:nvPr/>
          </p:nvSpPr>
          <p:spPr bwMode="auto">
            <a:xfrm>
              <a:off x="4422" y="952"/>
              <a:ext cx="827" cy="2496"/>
            </a:xfrm>
            <a:prstGeom prst="rect">
              <a:avLst/>
            </a:prstGeom>
            <a:solidFill>
              <a:srgbClr val="FFCC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7654" name="Line 75"/>
            <p:cNvSpPr>
              <a:spLocks noChangeShapeType="1"/>
            </p:cNvSpPr>
            <p:nvPr/>
          </p:nvSpPr>
          <p:spPr bwMode="auto">
            <a:xfrm>
              <a:off x="4416" y="952"/>
              <a:ext cx="816" cy="249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7655" name="Line 76"/>
            <p:cNvSpPr>
              <a:spLocks noChangeShapeType="1"/>
            </p:cNvSpPr>
            <p:nvPr/>
          </p:nvSpPr>
          <p:spPr bwMode="auto">
            <a:xfrm flipH="1">
              <a:off x="4416" y="952"/>
              <a:ext cx="816" cy="249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97644" name="Group 77"/>
          <p:cNvGrpSpPr/>
          <p:nvPr/>
        </p:nvGrpSpPr>
        <p:grpSpPr bwMode="auto">
          <a:xfrm>
            <a:off x="8656638" y="5170488"/>
            <a:ext cx="1066800" cy="914400"/>
            <a:chOff x="4512" y="3408"/>
            <a:chExt cx="672" cy="576"/>
          </a:xfrm>
        </p:grpSpPr>
        <p:sp>
          <p:nvSpPr>
            <p:cNvPr id="197645" name="Line 78"/>
            <p:cNvSpPr>
              <a:spLocks noChangeShapeType="1"/>
            </p:cNvSpPr>
            <p:nvPr/>
          </p:nvSpPr>
          <p:spPr bwMode="auto">
            <a:xfrm>
              <a:off x="4512" y="3408"/>
              <a:ext cx="0" cy="384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7646" name="Line 79"/>
            <p:cNvSpPr>
              <a:spLocks noChangeShapeType="1"/>
            </p:cNvSpPr>
            <p:nvPr/>
          </p:nvSpPr>
          <p:spPr bwMode="auto">
            <a:xfrm>
              <a:off x="4608" y="3408"/>
              <a:ext cx="0" cy="384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7647" name="Line 80"/>
            <p:cNvSpPr>
              <a:spLocks noChangeShapeType="1"/>
            </p:cNvSpPr>
            <p:nvPr/>
          </p:nvSpPr>
          <p:spPr bwMode="auto">
            <a:xfrm>
              <a:off x="4704" y="3408"/>
              <a:ext cx="0" cy="43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7648" name="Line 81"/>
            <p:cNvSpPr>
              <a:spLocks noChangeShapeType="1"/>
            </p:cNvSpPr>
            <p:nvPr/>
          </p:nvSpPr>
          <p:spPr bwMode="auto">
            <a:xfrm>
              <a:off x="4800" y="3408"/>
              <a:ext cx="0" cy="43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7649" name="Line 82"/>
            <p:cNvSpPr>
              <a:spLocks noChangeShapeType="1"/>
            </p:cNvSpPr>
            <p:nvPr/>
          </p:nvSpPr>
          <p:spPr bwMode="auto">
            <a:xfrm>
              <a:off x="4896" y="3408"/>
              <a:ext cx="0" cy="52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7650" name="Line 83"/>
            <p:cNvSpPr>
              <a:spLocks noChangeShapeType="1"/>
            </p:cNvSpPr>
            <p:nvPr/>
          </p:nvSpPr>
          <p:spPr bwMode="auto">
            <a:xfrm>
              <a:off x="4992" y="3408"/>
              <a:ext cx="0" cy="57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7651" name="Line 84"/>
            <p:cNvSpPr>
              <a:spLocks noChangeShapeType="1"/>
            </p:cNvSpPr>
            <p:nvPr/>
          </p:nvSpPr>
          <p:spPr bwMode="auto">
            <a:xfrm>
              <a:off x="5088" y="3408"/>
              <a:ext cx="0" cy="57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7652" name="Line 85"/>
            <p:cNvSpPr>
              <a:spLocks noChangeShapeType="1"/>
            </p:cNvSpPr>
            <p:nvPr/>
          </p:nvSpPr>
          <p:spPr bwMode="auto">
            <a:xfrm>
              <a:off x="5184" y="3408"/>
              <a:ext cx="0" cy="52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7" name="矩形 86"/>
          <p:cNvSpPr/>
          <p:nvPr/>
        </p:nvSpPr>
        <p:spPr>
          <a:xfrm>
            <a:off x="2088952" y="4509120"/>
            <a:ext cx="2016224" cy="4079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92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4592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5928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919536" y="1390256"/>
          <a:ext cx="5302533" cy="5279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name="Image" r:id="rId1" imgW="6429375" imgH="6372225" progId="Photoshop.Image.13">
                  <p:embed/>
                </p:oleObj>
              </mc:Choice>
              <mc:Fallback>
                <p:oleObj name="Image" r:id="rId1" imgW="6429375" imgH="6372225" progId="Photoshop.Image.13">
                  <p:embed/>
                  <p:pic>
                    <p:nvPicPr>
                      <p:cNvPr id="0" name="对象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19536" y="1390256"/>
                        <a:ext cx="5302533" cy="5279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919537" y="68432"/>
            <a:ext cx="85007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Many times, you are not aware in advance how much memory you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will need to store particular information in a defined variable, but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the size of required memory can be determined at run time.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11624" y="3184695"/>
            <a:ext cx="2304256" cy="288032"/>
          </a:xfrm>
          <a:prstGeom prst="rect">
            <a:avLst/>
          </a:prstGeom>
          <a:noFill/>
          <a:ln w="2540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11624" y="5661248"/>
            <a:ext cx="1440160" cy="288032"/>
          </a:xfrm>
          <a:prstGeom prst="rect">
            <a:avLst/>
          </a:prstGeom>
          <a:noFill/>
          <a:ln w="2540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6023992" y="5517233"/>
            <a:ext cx="4513684" cy="1213799"/>
            <a:chOff x="4499992" y="5517232"/>
            <a:chExt cx="4513684" cy="1213799"/>
          </a:xfrm>
        </p:grpSpPr>
        <p:graphicFrame>
          <p:nvGraphicFramePr>
            <p:cNvPr id="5" name="对象 4"/>
            <p:cNvGraphicFramePr>
              <a:graphicFrameLocks noChangeAspect="1"/>
            </p:cNvGraphicFramePr>
            <p:nvPr/>
          </p:nvGraphicFramePr>
          <p:xfrm>
            <a:off x="4499992" y="5918568"/>
            <a:ext cx="4513684" cy="812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7" name="Image" r:id="rId3" imgW="4286250" imgH="771525" progId="Photoshop.Image.13">
                    <p:embed/>
                  </p:oleObj>
                </mc:Choice>
                <mc:Fallback>
                  <p:oleObj name="Image" r:id="rId3" imgW="4286250" imgH="771525" progId="Photoshop.Image.13">
                    <p:embed/>
                    <p:pic>
                      <p:nvPicPr>
                        <p:cNvPr id="0" name="对象 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499992" y="5918568"/>
                          <a:ext cx="4513684" cy="8124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Box 1"/>
            <p:cNvSpPr txBox="1"/>
            <p:nvPr/>
          </p:nvSpPr>
          <p:spPr>
            <a:xfrm>
              <a:off x="5924718" y="5517232"/>
              <a:ext cx="1311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Sample out: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" name="椭圆 1"/>
          <p:cNvSpPr/>
          <p:nvPr/>
        </p:nvSpPr>
        <p:spPr>
          <a:xfrm>
            <a:off x="2567608" y="4725144"/>
            <a:ext cx="1512168" cy="288032"/>
          </a:xfrm>
          <a:prstGeom prst="ellipse">
            <a:avLst/>
          </a:prstGeom>
          <a:noFill/>
          <a:ln w="19050" cmpd="sng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676379" y="620689"/>
          <a:ext cx="6207022" cy="5498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name="Image" r:id="rId1" imgW="7477125" imgH="6591300" progId="Photoshop.Image.13">
                  <p:embed/>
                </p:oleObj>
              </mc:Choice>
              <mc:Fallback>
                <p:oleObj name="Image" r:id="rId1" imgW="7477125" imgH="6591300" progId="Photoshop.Image.13">
                  <p:embed/>
                  <p:pic>
                    <p:nvPicPr>
                      <p:cNvPr id="0" name="对象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76379" y="620689"/>
                        <a:ext cx="6207022" cy="54989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2"/>
          <p:cNvSpPr txBox="1"/>
          <p:nvPr/>
        </p:nvSpPr>
        <p:spPr>
          <a:xfrm>
            <a:off x="1524000" y="116632"/>
            <a:ext cx="9144000" cy="50405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220" marR="0" lvl="1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68000"/>
              <a:buFont typeface="Arial" panose="020B0604020202020204" pitchFamily="34" charset="0"/>
              <a:buNone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3. Dynamic Memory Allocation for Structures</a:t>
            </a:r>
            <a:endParaRPr kumimoji="0" lang="zh-CN" altLang="zh-CN" sz="2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109220" marR="0" lvl="1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68000"/>
              <a:buFont typeface="Arial" panose="020B0604020202020204" pitchFamily="34" charset="0"/>
              <a:buNone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09220" marR="0" lvl="1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68000"/>
              <a:buFont typeface="Arial" panose="020B0604020202020204" pitchFamily="34" charset="0"/>
              <a:buNone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423592" y="1579262"/>
            <a:ext cx="5760638" cy="1561707"/>
            <a:chOff x="3578512" y="638889"/>
            <a:chExt cx="5120567" cy="1561707"/>
          </a:xfrm>
        </p:grpSpPr>
        <p:sp>
          <p:nvSpPr>
            <p:cNvPr id="6" name="矩形 5"/>
            <p:cNvSpPr/>
            <p:nvPr/>
          </p:nvSpPr>
          <p:spPr>
            <a:xfrm>
              <a:off x="3578512" y="1894272"/>
              <a:ext cx="2368263" cy="30632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圆角矩形标注 6"/>
            <p:cNvSpPr/>
            <p:nvPr/>
          </p:nvSpPr>
          <p:spPr>
            <a:xfrm>
              <a:off x="5178689" y="638889"/>
              <a:ext cx="3520390" cy="919459"/>
            </a:xfrm>
            <a:prstGeom prst="wedgeRoundRectCallout">
              <a:avLst>
                <a:gd name="adj1" fmla="val -64847"/>
                <a:gd name="adj2" fmla="val 93428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Create an unnamed structure of the inflatable type and assign its address to </a:t>
              </a:r>
              <a:r>
                <a:rPr kumimoji="0" lang="en-US" altLang="zh-CN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ps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 pointer  using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new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 operator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007768" y="3933056"/>
            <a:ext cx="5328590" cy="1258356"/>
            <a:chOff x="3578512" y="1286961"/>
            <a:chExt cx="4736527" cy="1258356"/>
          </a:xfrm>
        </p:grpSpPr>
        <p:sp>
          <p:nvSpPr>
            <p:cNvPr id="9" name="矩形 8"/>
            <p:cNvSpPr/>
            <p:nvPr/>
          </p:nvSpPr>
          <p:spPr>
            <a:xfrm>
              <a:off x="3578512" y="1894272"/>
              <a:ext cx="873911" cy="65104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圆角矩形标注 9"/>
            <p:cNvSpPr/>
            <p:nvPr/>
          </p:nvSpPr>
          <p:spPr>
            <a:xfrm>
              <a:off x="4282589" y="1286961"/>
              <a:ext cx="4032450" cy="487411"/>
            </a:xfrm>
            <a:prstGeom prst="wedgeRoundRectCallout">
              <a:avLst>
                <a:gd name="adj1" fmla="val -51686"/>
                <a:gd name="adj2" fmla="val 74491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Access the structure members using 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-&gt;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 or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(*).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423594" y="5314164"/>
            <a:ext cx="3456381" cy="635117"/>
            <a:chOff x="3578512" y="1894272"/>
            <a:chExt cx="3072340" cy="635117"/>
          </a:xfrm>
        </p:grpSpPr>
        <p:sp>
          <p:nvSpPr>
            <p:cNvPr id="12" name="矩形 11"/>
            <p:cNvSpPr/>
            <p:nvPr/>
          </p:nvSpPr>
          <p:spPr>
            <a:xfrm>
              <a:off x="3578512" y="1894272"/>
              <a:ext cx="896100" cy="25678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圆角矩形标注 12"/>
            <p:cNvSpPr/>
            <p:nvPr/>
          </p:nvSpPr>
          <p:spPr>
            <a:xfrm>
              <a:off x="4602625" y="2223065"/>
              <a:ext cx="2048227" cy="306324"/>
            </a:xfrm>
            <a:prstGeom prst="wedgeRoundRectCallout">
              <a:avLst>
                <a:gd name="adj1" fmla="val -57104"/>
                <a:gd name="adj2" fmla="val -110956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Release the memory.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829843" y="5257890"/>
            <a:ext cx="3685778" cy="1542731"/>
            <a:chOff x="5305843" y="5257889"/>
            <a:chExt cx="3685778" cy="1542731"/>
          </a:xfrm>
        </p:grpSpPr>
        <p:sp>
          <p:nvSpPr>
            <p:cNvPr id="2" name="TextBox 1"/>
            <p:cNvSpPr txBox="1"/>
            <p:nvPr/>
          </p:nvSpPr>
          <p:spPr>
            <a:xfrm>
              <a:off x="6660230" y="5257889"/>
              <a:ext cx="16321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Sample output: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4" name="对象 13"/>
            <p:cNvGraphicFramePr>
              <a:graphicFrameLocks noChangeAspect="1"/>
            </p:cNvGraphicFramePr>
            <p:nvPr/>
          </p:nvGraphicFramePr>
          <p:xfrm>
            <a:off x="5305843" y="5673640"/>
            <a:ext cx="3685778" cy="11269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1" name="Image" r:id="rId3" imgW="3800475" imgH="1162050" progId="Photoshop.Image.13">
                    <p:embed/>
                  </p:oleObj>
                </mc:Choice>
                <mc:Fallback>
                  <p:oleObj name="Image" r:id="rId3" imgW="3800475" imgH="1162050" progId="Photoshop.Image.13">
                    <p:embed/>
                    <p:pic>
                      <p:nvPicPr>
                        <p:cNvPr id="0" name="对象 1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305843" y="5673640"/>
                          <a:ext cx="3685778" cy="112698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890246" y="672810"/>
          <a:ext cx="6158945" cy="5132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4" name="Image" r:id="rId1" imgW="8524875" imgH="7077075" progId="Photoshop.Image.13">
                  <p:embed/>
                </p:oleObj>
              </mc:Choice>
              <mc:Fallback>
                <p:oleObj name="Image" r:id="rId1" imgW="8524875" imgH="7077075" progId="Photoshop.Image.13">
                  <p:embed/>
                  <p:pic>
                    <p:nvPicPr>
                      <p:cNvPr id="0" name="对象 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90246" y="672810"/>
                        <a:ext cx="6158945" cy="51324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91544" y="116633"/>
            <a:ext cx="2264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Structured array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495600" y="1484784"/>
            <a:ext cx="6048673" cy="1728192"/>
            <a:chOff x="3514504" y="638889"/>
            <a:chExt cx="5376598" cy="1728192"/>
          </a:xfrm>
        </p:grpSpPr>
        <p:sp>
          <p:nvSpPr>
            <p:cNvPr id="8" name="矩形 7"/>
            <p:cNvSpPr/>
            <p:nvPr/>
          </p:nvSpPr>
          <p:spPr>
            <a:xfrm>
              <a:off x="3514504" y="1894272"/>
              <a:ext cx="2648038" cy="47280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圆角矩形标注 8"/>
            <p:cNvSpPr/>
            <p:nvPr/>
          </p:nvSpPr>
          <p:spPr>
            <a:xfrm>
              <a:off x="5178690" y="638889"/>
              <a:ext cx="3712412" cy="919459"/>
            </a:xfrm>
            <a:prstGeom prst="wedgeRoundRectCallout">
              <a:avLst>
                <a:gd name="adj1" fmla="val -55487"/>
                <a:gd name="adj2" fmla="val 100148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Create an unnamed structured array of the Employee type and assign its address to </a:t>
              </a:r>
              <a:r>
                <a:rPr kumimoji="0" lang="en-US" altLang="zh-CN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DynArray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 pointer  using new operator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" name="圆角矩形标注 9"/>
          <p:cNvSpPr/>
          <p:nvPr/>
        </p:nvSpPr>
        <p:spPr>
          <a:xfrm>
            <a:off x="5454386" y="3140968"/>
            <a:ext cx="4890086" cy="1602740"/>
          </a:xfrm>
          <a:prstGeom prst="wedgeRoundRectCallout">
            <a:avLst>
              <a:gd name="adj1" fmla="val -83568"/>
              <a:gd name="adj2" fmla="val -485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nothrow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constant, this constant value is used as an argument for  [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operator new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] and [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operator new[]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] to indicate that these functions shall not throw an exception on failure, but return a </a:t>
            </a: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null pointer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instead.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423594" y="5029822"/>
            <a:ext cx="4320479" cy="559419"/>
            <a:chOff x="3514504" y="1988785"/>
            <a:chExt cx="3840426" cy="559419"/>
          </a:xfrm>
        </p:grpSpPr>
        <p:sp>
          <p:nvSpPr>
            <p:cNvPr id="12" name="矩形 11"/>
            <p:cNvSpPr/>
            <p:nvPr/>
          </p:nvSpPr>
          <p:spPr>
            <a:xfrm>
              <a:off x="3514504" y="2044148"/>
              <a:ext cx="1408156" cy="34502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圆角矩形标注 12"/>
            <p:cNvSpPr/>
            <p:nvPr/>
          </p:nvSpPr>
          <p:spPr>
            <a:xfrm>
              <a:off x="5174508" y="1988785"/>
              <a:ext cx="2180422" cy="559419"/>
            </a:xfrm>
            <a:prstGeom prst="wedgeRoundRectCallout">
              <a:avLst>
                <a:gd name="adj1" fmla="val -63669"/>
                <a:gd name="adj2" fmla="val -21339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Release the memory.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744072" y="5435932"/>
            <a:ext cx="3886200" cy="1377444"/>
            <a:chOff x="5220072" y="5435932"/>
            <a:chExt cx="3886200" cy="1377444"/>
          </a:xfrm>
        </p:grpSpPr>
        <p:graphicFrame>
          <p:nvGraphicFramePr>
            <p:cNvPr id="3" name="对象 2"/>
            <p:cNvGraphicFramePr>
              <a:graphicFrameLocks noChangeAspect="1"/>
            </p:cNvGraphicFramePr>
            <p:nvPr/>
          </p:nvGraphicFramePr>
          <p:xfrm>
            <a:off x="5220072" y="5810076"/>
            <a:ext cx="3886200" cy="1003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5" name="Image" r:id="rId3" imgW="2914650" imgH="752475" progId="Photoshop.Image.13">
                    <p:embed/>
                  </p:oleObj>
                </mc:Choice>
                <mc:Fallback>
                  <p:oleObj name="Image" r:id="rId3" imgW="2914650" imgH="752475" progId="Photoshop.Image.13">
                    <p:embed/>
                    <p:pic>
                      <p:nvPicPr>
                        <p:cNvPr id="0" name="对象 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220072" y="5810076"/>
                          <a:ext cx="3886200" cy="1003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Box 1"/>
            <p:cNvSpPr txBox="1"/>
            <p:nvPr/>
          </p:nvSpPr>
          <p:spPr>
            <a:xfrm>
              <a:off x="6660230" y="5435932"/>
              <a:ext cx="16321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Sample output: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560820" y="3344545"/>
            <a:ext cx="2738120" cy="4597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753870" y="2371725"/>
            <a:ext cx="3150870" cy="4245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Debugging with </a:t>
            </a:r>
            <a:r>
              <a:rPr lang="en-US" altLang="zh-CN" b="1" dirty="0" err="1"/>
              <a:t>gdb</a:t>
            </a:r>
            <a:endParaRPr lang="en-US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Debugging is a common process in the software development process.</a:t>
            </a:r>
            <a:endParaRPr lang="en-US" altLang="zh-CN"/>
          </a:p>
          <a:p>
            <a:r>
              <a:rPr lang="en-US" altLang="zh-CN"/>
              <a:t>Let us assume we don’t know why the following code went wrong: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797685" y="2371725"/>
            <a:ext cx="335407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#include&lt;iostream&gt;</a:t>
            </a:r>
            <a:endParaRPr lang="zh-CN" altLang="en-US"/>
          </a:p>
          <a:p>
            <a:r>
              <a:rPr lang="zh-CN" altLang="en-US"/>
              <a:t>using std::cout;</a:t>
            </a:r>
            <a:endParaRPr lang="zh-CN" altLang="en-US"/>
          </a:p>
          <a:p>
            <a:r>
              <a:rPr lang="zh-CN" altLang="en-US"/>
              <a:t>using std::endl;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int plus( int a, int b ) {</a:t>
            </a:r>
            <a:endParaRPr lang="zh-CN" altLang="en-US"/>
          </a:p>
          <a:p>
            <a:r>
              <a:rPr lang="en-US" altLang="zh-CN"/>
              <a:t>        </a:t>
            </a:r>
            <a:r>
              <a:rPr lang="zh-CN" altLang="en-US"/>
              <a:t>return a + b;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int main() {</a:t>
            </a:r>
            <a:endParaRPr lang="zh-CN" altLang="en-US"/>
          </a:p>
          <a:p>
            <a:r>
              <a:rPr lang="en-US" altLang="zh-CN">
                <a:sym typeface="+mn-ea"/>
              </a:rPr>
              <a:t>        </a:t>
            </a:r>
            <a:r>
              <a:rPr lang="zh-CN" altLang="en-US"/>
              <a:t>int a = 1234567890;</a:t>
            </a:r>
            <a:endParaRPr lang="zh-CN" altLang="en-US"/>
          </a:p>
          <a:p>
            <a:r>
              <a:rPr lang="en-US" altLang="zh-CN">
                <a:sym typeface="+mn-ea"/>
              </a:rPr>
              <a:t>        </a:t>
            </a:r>
            <a:r>
              <a:rPr lang="zh-CN" altLang="en-US"/>
              <a:t>int b = 1234567890;</a:t>
            </a:r>
            <a:endParaRPr lang="zh-CN" altLang="en-US"/>
          </a:p>
          <a:p>
            <a:r>
              <a:rPr lang="en-US" altLang="zh-CN">
                <a:sym typeface="+mn-ea"/>
              </a:rPr>
              <a:t>        </a:t>
            </a:r>
            <a:r>
              <a:rPr lang="zh-CN" altLang="en-US"/>
              <a:t>int c = plus(a, b);</a:t>
            </a:r>
            <a:endParaRPr lang="zh-CN" altLang="en-US"/>
          </a:p>
          <a:p>
            <a:r>
              <a:rPr lang="en-US" altLang="zh-CN">
                <a:sym typeface="+mn-ea"/>
              </a:rPr>
              <a:t>        </a:t>
            </a:r>
            <a:r>
              <a:rPr lang="zh-CN" altLang="en-US"/>
              <a:t>cout&lt;&lt;"a + b = "&lt;&lt;c&lt;&lt;endl;</a:t>
            </a:r>
            <a:endParaRPr lang="zh-CN" altLang="en-US"/>
          </a:p>
          <a:p>
            <a:r>
              <a:rPr lang="zh-CN" altLang="en-US"/>
              <a:t>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560820" y="3344545"/>
            <a:ext cx="287528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/>
              <a:t>a + b = -1825831516</a:t>
            </a:r>
            <a:endParaRPr lang="zh-CN" alt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i="0" dirty="0">
                <a:solidFill>
                  <a:srgbClr val="24292F"/>
                </a:solidFill>
                <a:effectLst/>
                <a:latin typeface="-apple-system"/>
              </a:rPr>
              <a:t>Pointers and Dynamic Memory</a:t>
            </a:r>
            <a:endParaRPr lang="en-US" altLang="zh-CN" b="1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Pointers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Dynamic Memory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Debugging with gdb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Debugging with vscode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979410" y="1971675"/>
            <a:ext cx="3334385" cy="430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Debugging with gdb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One common way of debugging: inserting “cout” everywhere.</a:t>
            </a:r>
            <a:endParaRPr lang="en-US" altLang="zh-CN"/>
          </a:p>
          <a:p>
            <a:r>
              <a:rPr lang="en-US" altLang="zh-CN"/>
              <a:t>Simple to understand.</a:t>
            </a:r>
            <a:endParaRPr lang="en-US" altLang="zh-CN"/>
          </a:p>
          <a:p>
            <a:r>
              <a:rPr lang="en-US" altLang="zh-CN"/>
              <a:t>After you find the bug, you need to remove all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the “cout”, could take a lot of time.</a:t>
            </a:r>
            <a:endParaRPr lang="en-US" altLang="zh-CN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/>
              <a:t>Using gdb could be a better choice.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015605" y="2025015"/>
            <a:ext cx="3424555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int plus( int a, int b ) {</a:t>
            </a:r>
            <a:endParaRPr lang="zh-CN" altLang="en-US"/>
          </a:p>
          <a:p>
            <a:r>
              <a:rPr lang="en-US" altLang="zh-CN">
                <a:sym typeface="+mn-ea"/>
              </a:rPr>
              <a:t>        </a:t>
            </a:r>
            <a:r>
              <a:rPr lang="zh-CN" altLang="en-US"/>
              <a:t>cout&lt;&lt;"in plus "&lt;&lt;a&lt;&lt;endl;</a:t>
            </a:r>
            <a:endParaRPr lang="zh-CN" altLang="en-US"/>
          </a:p>
          <a:p>
            <a:r>
              <a:rPr lang="en-US" altLang="zh-CN">
                <a:sym typeface="+mn-ea"/>
              </a:rPr>
              <a:t>        </a:t>
            </a:r>
            <a:r>
              <a:rPr lang="zh-CN" altLang="en-US"/>
              <a:t>cout&lt;&lt;"in plus "&lt;&lt;b&lt;&lt;endl;</a:t>
            </a:r>
            <a:endParaRPr lang="zh-CN" altLang="en-US"/>
          </a:p>
          <a:p>
            <a:r>
              <a:rPr lang="en-US" altLang="zh-CN">
                <a:sym typeface="+mn-ea"/>
              </a:rPr>
              <a:t>        </a:t>
            </a:r>
            <a:r>
              <a:rPr lang="zh-CN" altLang="en-US"/>
              <a:t>return a + b;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int main() {</a:t>
            </a:r>
            <a:endParaRPr lang="zh-CN" altLang="en-US"/>
          </a:p>
          <a:p>
            <a:r>
              <a:rPr lang="en-US" altLang="zh-CN"/>
              <a:t>        </a:t>
            </a:r>
            <a:r>
              <a:rPr lang="zh-CN" altLang="en-US"/>
              <a:t>int a = 1234567890;</a:t>
            </a:r>
            <a:endParaRPr lang="zh-CN" altLang="en-US"/>
          </a:p>
          <a:p>
            <a:r>
              <a:rPr lang="en-US" altLang="zh-CN">
                <a:sym typeface="+mn-ea"/>
              </a:rPr>
              <a:t>        </a:t>
            </a:r>
            <a:r>
              <a:rPr lang="zh-CN" altLang="en-US"/>
              <a:t>cout&lt;&lt;"in main "&lt;&lt;a&lt;&lt;endl;</a:t>
            </a:r>
            <a:endParaRPr lang="zh-CN" altLang="en-US"/>
          </a:p>
          <a:p>
            <a:r>
              <a:rPr lang="en-US" altLang="zh-CN">
                <a:sym typeface="+mn-ea"/>
              </a:rPr>
              <a:t>        </a:t>
            </a:r>
            <a:r>
              <a:rPr lang="zh-CN" altLang="en-US"/>
              <a:t>int b = 1234567890;</a:t>
            </a:r>
            <a:endParaRPr lang="zh-CN" altLang="en-US"/>
          </a:p>
          <a:p>
            <a:r>
              <a:rPr lang="en-US" altLang="zh-CN">
                <a:sym typeface="+mn-ea"/>
              </a:rPr>
              <a:t>        </a:t>
            </a:r>
            <a:r>
              <a:rPr lang="zh-CN" altLang="en-US"/>
              <a:t>cout&lt;&lt;"in main "&lt;&lt;b&lt;&lt;endl;</a:t>
            </a:r>
            <a:endParaRPr lang="zh-CN" altLang="en-US"/>
          </a:p>
          <a:p>
            <a:r>
              <a:rPr lang="en-US" altLang="zh-CN">
                <a:sym typeface="+mn-ea"/>
              </a:rPr>
              <a:t>        </a:t>
            </a:r>
            <a:r>
              <a:rPr lang="zh-CN" altLang="en-US"/>
              <a:t>int c = plus(a, b);</a:t>
            </a:r>
            <a:endParaRPr lang="zh-CN" altLang="en-US"/>
          </a:p>
          <a:p>
            <a:r>
              <a:rPr lang="en-US" altLang="zh-CN">
                <a:sym typeface="+mn-ea"/>
              </a:rPr>
              <a:t>        </a:t>
            </a:r>
            <a:r>
              <a:rPr lang="zh-CN" altLang="en-US"/>
              <a:t>cout&lt;&lt;"a + b = "&lt;&lt;c&lt;&lt;endl;</a:t>
            </a:r>
            <a:endParaRPr lang="zh-CN" altLang="en-US"/>
          </a:p>
          <a:p>
            <a:r>
              <a:rPr lang="zh-CN" altLang="en-US"/>
              <a:t>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22985" y="4229735"/>
            <a:ext cx="3844925" cy="5575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Debugging with gdb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First step of using </a:t>
            </a:r>
            <a:r>
              <a:rPr lang="en-US" altLang="zh-CN" dirty="0" err="1"/>
              <a:t>gdb</a:t>
            </a:r>
            <a:r>
              <a:rPr lang="en-US" altLang="zh-CN" dirty="0"/>
              <a:t>:</a:t>
            </a:r>
            <a:endParaRPr lang="en-US" altLang="zh-CN" dirty="0"/>
          </a:p>
          <a:p>
            <a:r>
              <a:rPr lang="en-US" altLang="zh-CN" dirty="0"/>
              <a:t>Compile the program with </a:t>
            </a:r>
            <a:r>
              <a:rPr lang="en-US" altLang="zh-CN" b="1" dirty="0"/>
              <a:t>-g</a:t>
            </a:r>
            <a:r>
              <a:rPr lang="en-US" altLang="zh-CN" dirty="0"/>
              <a:t>, tell the compiler to include the symbol table. You can not debug the program without </a:t>
            </a:r>
            <a:r>
              <a:rPr lang="en-US" altLang="zh-CN" b="1" dirty="0"/>
              <a:t>-g</a:t>
            </a:r>
            <a:r>
              <a:rPr lang="en-US" altLang="zh-CN" dirty="0"/>
              <a:t>.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For example, run the following command to compile main.cpp: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g++ -g -o main main.cpp</a:t>
            </a:r>
            <a:endParaRPr lang="en-US" altLang="zh-C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94740" y="2850515"/>
            <a:ext cx="1501140" cy="4864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54100" y="1835785"/>
            <a:ext cx="3134360" cy="4972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Debugging with gdb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Next, running the compiled program with gdb: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gdb </a:t>
            </a:r>
            <a:r>
              <a:rPr lang="en-US" altLang="zh-CN" i="1"/>
              <a:t>program_name</a:t>
            </a:r>
            <a:endParaRPr lang="en-US" altLang="zh-CN"/>
          </a:p>
          <a:p>
            <a:r>
              <a:rPr lang="en-US" altLang="zh-CN"/>
              <a:t>For example, if your executable name is “main”, then run: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gdb main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r>
              <a:rPr lang="en-US" altLang="zh-CN"/>
              <a:t>You see something like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this: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803775" y="3154045"/>
            <a:ext cx="7155180" cy="340614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Debugging with gdb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8959" y="1407640"/>
            <a:ext cx="11053879" cy="484996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/>
              <a:t>Now gdb is running, you can execute some command on the gdb.</a:t>
            </a:r>
            <a:endParaRPr lang="en-US" altLang="zh-CN"/>
          </a:p>
          <a:p>
            <a:r>
              <a:rPr lang="en-US" altLang="zh-CN"/>
              <a:t>Using the “run” command to make gdb execute your program</a:t>
            </a:r>
            <a:endParaRPr lang="en-US" altLang="zh-CN"/>
          </a:p>
        </p:txBody>
      </p:sp>
      <p:graphicFrame>
        <p:nvGraphicFramePr>
          <p:cNvPr id="10" name="对象 9"/>
          <p:cNvGraphicFramePr/>
          <p:nvPr/>
        </p:nvGraphicFramePr>
        <p:xfrm>
          <a:off x="933450" y="2973070"/>
          <a:ext cx="9594215" cy="2646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" r:id="rId1" imgW="5836920" imgH="1478280" progId="Paint.Picture">
                  <p:embed/>
                </p:oleObj>
              </mc:Choice>
              <mc:Fallback>
                <p:oleObj name="" r:id="rId1" imgW="5836920" imgH="1478280" progId="Paint.Picture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33450" y="2973070"/>
                        <a:ext cx="9594215" cy="2646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188960" y="2363470"/>
            <a:ext cx="3722370" cy="43211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Debugging with gdb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8959" y="1407640"/>
            <a:ext cx="11053879" cy="484996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/>
              <a:t>One important feature of gdb is that it can execute to some point of the program, and see the current state of the program.</a:t>
            </a:r>
            <a:endParaRPr lang="en-US" altLang="zh-CN"/>
          </a:p>
          <a:p>
            <a:pPr>
              <a:buFont typeface="Arial" panose="020B0604020202020204" pitchFamily="34" charset="0"/>
              <a:buChar char="•"/>
            </a:pPr>
            <a:endParaRPr lang="en-US" altLang="zh-CN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/>
              <a:t>Suppose we want to insert a “break point” before</a:t>
            </a:r>
            <a:endParaRPr lang="en-US" altLang="zh-CN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   int c = plus(a,b);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8285480" y="2400935"/>
            <a:ext cx="370586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#include&lt;iostream&gt;</a:t>
            </a:r>
            <a:endParaRPr lang="zh-CN" altLang="en-US"/>
          </a:p>
          <a:p>
            <a:r>
              <a:rPr lang="zh-CN" altLang="en-US"/>
              <a:t>using std::cout;</a:t>
            </a:r>
            <a:endParaRPr lang="zh-CN" altLang="en-US"/>
          </a:p>
          <a:p>
            <a:r>
              <a:rPr lang="zh-CN" altLang="en-US"/>
              <a:t>using std::endl;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int plus( int a, int b ) {</a:t>
            </a:r>
            <a:endParaRPr lang="zh-CN" altLang="en-US"/>
          </a:p>
          <a:p>
            <a:r>
              <a:rPr lang="zh-CN" altLang="en-US"/>
              <a:t>	return a + b;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int main() {</a:t>
            </a:r>
            <a:endParaRPr lang="zh-CN" altLang="en-US"/>
          </a:p>
          <a:p>
            <a:r>
              <a:rPr lang="zh-CN" altLang="en-US"/>
              <a:t>	int a = 1234567890;</a:t>
            </a:r>
            <a:endParaRPr lang="zh-CN" altLang="en-US"/>
          </a:p>
          <a:p>
            <a:r>
              <a:rPr lang="zh-CN" altLang="en-US"/>
              <a:t>	int b = 1234567890;</a:t>
            </a:r>
            <a:endParaRPr lang="zh-CN" altLang="en-US"/>
          </a:p>
          <a:p>
            <a:r>
              <a:rPr lang="zh-CN" altLang="en-US"/>
              <a:t>	int c = plus(a, b);</a:t>
            </a:r>
            <a:endParaRPr lang="zh-CN" altLang="en-US"/>
          </a:p>
          <a:p>
            <a:r>
              <a:rPr lang="zh-CN" altLang="en-US"/>
              <a:t>	cout&lt;&lt;"a + b = "&lt;&lt;c&lt;&lt;endl;</a:t>
            </a:r>
            <a:endParaRPr lang="zh-CN" altLang="en-US"/>
          </a:p>
          <a:p>
            <a:r>
              <a:rPr lang="zh-CN" altLang="en-US"/>
              <a:t>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6704330" y="5548630"/>
            <a:ext cx="2474595" cy="161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360420" y="5214620"/>
            <a:ext cx="334391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Insert break point before:</a:t>
            </a:r>
            <a:endParaRPr lang="en-US" altLang="zh-CN" sz="2400"/>
          </a:p>
          <a:p>
            <a:r>
              <a:rPr lang="en-US" altLang="zh-CN" sz="2400"/>
              <a:t>int c = plus(a,b);</a:t>
            </a:r>
            <a:endParaRPr lang="en-US" altLang="zh-CN"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Debugging with gdb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Press “q” and enter to quit the execution, and rerun “gdb main” to execute gdb on the “main” executable.</a:t>
            </a:r>
            <a:endParaRPr lang="en-US" altLang="zh-CN"/>
          </a:p>
          <a:p>
            <a:r>
              <a:rPr lang="en-US" altLang="zh-CN"/>
              <a:t>Press “l” and enter to list the line numbers.</a:t>
            </a:r>
            <a:endParaRPr lang="en-US" altLang="zh-CN"/>
          </a:p>
          <a:p>
            <a:r>
              <a:rPr lang="en-US" altLang="zh-CN"/>
              <a:t>We need to insert a break point at the 12th line.</a:t>
            </a:r>
            <a:endParaRPr lang="en-US" altLang="zh-CN"/>
          </a:p>
        </p:txBody>
      </p:sp>
      <p:graphicFrame>
        <p:nvGraphicFramePr>
          <p:cNvPr id="6" name="对象 5"/>
          <p:cNvGraphicFramePr/>
          <p:nvPr/>
        </p:nvGraphicFramePr>
        <p:xfrm>
          <a:off x="4904740" y="3150235"/>
          <a:ext cx="6854825" cy="3652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" r:id="rId1" imgW="5806440" imgH="2689860" progId="Paint.Picture">
                  <p:embed/>
                </p:oleObj>
              </mc:Choice>
              <mc:Fallback>
                <p:oleObj name="" r:id="rId1" imgW="5806440" imgH="2689860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04740" y="3150235"/>
                        <a:ext cx="6854825" cy="3652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43940" y="1825625"/>
            <a:ext cx="1541780" cy="4565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Debugging with gdb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Set a break point at the 12th line with: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break 12</a:t>
            </a:r>
            <a:endParaRPr lang="en-US" altLang="zh-CN"/>
          </a:p>
          <a:p>
            <a:r>
              <a:rPr lang="en-US" altLang="zh-CN"/>
              <a:t>See the output:</a:t>
            </a:r>
            <a:endParaRPr lang="en-US" altLang="zh-CN"/>
          </a:p>
        </p:txBody>
      </p:sp>
      <p:graphicFrame>
        <p:nvGraphicFramePr>
          <p:cNvPr id="7" name="对象 6"/>
          <p:cNvGraphicFramePr/>
          <p:nvPr/>
        </p:nvGraphicFramePr>
        <p:xfrm>
          <a:off x="1303655" y="3112135"/>
          <a:ext cx="8873490" cy="217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4427220" imgH="937260" progId="Paint.Picture">
                  <p:embed/>
                </p:oleObj>
              </mc:Choice>
              <mc:Fallback>
                <p:oleObj name="" r:id="rId1" imgW="4427220" imgH="937260" progId="Paint.Picture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03655" y="3112135"/>
                        <a:ext cx="8873490" cy="2174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Debugging with gdb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Print current state of variables, for example, print variable a:</a:t>
            </a:r>
            <a:endParaRPr lang="en-US" altLang="zh-CN" dirty="0"/>
          </a:p>
          <a:p>
            <a:r>
              <a:rPr lang="en-US" altLang="zh-CN" dirty="0"/>
              <a:t>print a</a:t>
            </a:r>
            <a:endParaRPr lang="en-US" altLang="zh-CN" dirty="0"/>
          </a:p>
          <a:p>
            <a:r>
              <a:rPr lang="en-US" altLang="zh-CN" dirty="0"/>
              <a:t>See the output: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Because we haven’t run anything yet.</a:t>
            </a:r>
            <a:endParaRPr lang="en-US" altLang="zh-CN" dirty="0"/>
          </a:p>
        </p:txBody>
      </p:sp>
      <p:graphicFrame>
        <p:nvGraphicFramePr>
          <p:cNvPr id="6" name="对象 5"/>
          <p:cNvGraphicFramePr/>
          <p:nvPr/>
        </p:nvGraphicFramePr>
        <p:xfrm>
          <a:off x="3769360" y="2001520"/>
          <a:ext cx="6955790" cy="2353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" r:id="rId1" imgW="4366260" imgH="1409700" progId="Paint.Picture">
                  <p:embed/>
                </p:oleObj>
              </mc:Choice>
              <mc:Fallback>
                <p:oleObj name="" r:id="rId1" imgW="4366260" imgH="1409700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69360" y="2001520"/>
                        <a:ext cx="6955790" cy="2353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Debugging with gdb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Now let’s “execute” run and “print a” again.</a:t>
            </a:r>
            <a:endParaRPr lang="en-US" altLang="zh-CN"/>
          </a:p>
        </p:txBody>
      </p:sp>
      <p:graphicFrame>
        <p:nvGraphicFramePr>
          <p:cNvPr id="6" name="对象 5"/>
          <p:cNvGraphicFramePr/>
          <p:nvPr/>
        </p:nvGraphicFramePr>
        <p:xfrm>
          <a:off x="2196465" y="3073400"/>
          <a:ext cx="7442200" cy="3388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" r:id="rId1" imgW="3413760" imgH="1440180" progId="Paint.Picture">
                  <p:embed/>
                </p:oleObj>
              </mc:Choice>
              <mc:Fallback>
                <p:oleObj name="" r:id="rId1" imgW="3413760" imgH="1440180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96465" y="3073400"/>
                        <a:ext cx="7442200" cy="3388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Debugging with gdb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Two information we can get from here:</a:t>
            </a:r>
            <a:endParaRPr lang="en-US" altLang="zh-CN"/>
          </a:p>
          <a:p>
            <a:r>
              <a:rPr lang="en-US" altLang="zh-CN"/>
              <a:t>The run command will stop at the position of the break point as line 12.</a:t>
            </a:r>
            <a:endParaRPr lang="en-US" altLang="zh-CN"/>
          </a:p>
          <a:p>
            <a:r>
              <a:rPr lang="en-US" altLang="zh-CN"/>
              <a:t>The print command prints the variable “a” successfully.</a:t>
            </a:r>
            <a:endParaRPr lang="en-US" altLang="zh-CN"/>
          </a:p>
        </p:txBody>
      </p:sp>
      <p:graphicFrame>
        <p:nvGraphicFramePr>
          <p:cNvPr id="6" name="对象 5"/>
          <p:cNvGraphicFramePr/>
          <p:nvPr/>
        </p:nvGraphicFramePr>
        <p:xfrm>
          <a:off x="2196465" y="3073400"/>
          <a:ext cx="7442200" cy="3388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" r:id="rId1" imgW="3413760" imgH="1440180" progId="Paint.Picture">
                  <p:embed/>
                </p:oleObj>
              </mc:Choice>
              <mc:Fallback>
                <p:oleObj name="" r:id="rId1" imgW="3413760" imgH="1440180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96465" y="3073400"/>
                        <a:ext cx="7442200" cy="3388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727" y="4484127"/>
            <a:ext cx="4801439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3624" y="53336"/>
            <a:ext cx="2776521" cy="2205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086270" y="4221089"/>
            <a:ext cx="39600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Note: 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1.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Reference operator(&amp;)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gives the address of a variable.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2.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Dereference operator(*)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gets the value stored in the memory address.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3. The (*) sign used the declaration of pointer is not the dereference pointer. It is just a similar notation that creates a pointer.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336866" y="109166"/>
          <a:ext cx="5927234" cy="4183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Image" r:id="rId3" imgW="8534400" imgH="6000750" progId="Photoshop.Image.13">
                  <p:embed/>
                </p:oleObj>
              </mc:Choice>
              <mc:Fallback>
                <p:oleObj name="Image" r:id="rId3" imgW="8534400" imgH="6000750" progId="Photoshop.Image.13">
                  <p:embed/>
                  <p:pic>
                    <p:nvPicPr>
                      <p:cNvPr id="0" name="对象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36866" y="109166"/>
                        <a:ext cx="5927234" cy="4183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3887072" y="420380"/>
            <a:ext cx="5544616" cy="1154874"/>
            <a:chOff x="683568" y="332656"/>
            <a:chExt cx="5544616" cy="1154874"/>
          </a:xfrm>
        </p:grpSpPr>
        <p:sp>
          <p:nvSpPr>
            <p:cNvPr id="10" name="矩形 9"/>
            <p:cNvSpPr/>
            <p:nvPr/>
          </p:nvSpPr>
          <p:spPr>
            <a:xfrm>
              <a:off x="683568" y="927574"/>
              <a:ext cx="1080120" cy="55995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 flipV="1">
              <a:off x="1763688" y="332656"/>
              <a:ext cx="4464496" cy="86409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3852388" y="921028"/>
            <a:ext cx="5616624" cy="1296144"/>
            <a:chOff x="683568" y="188640"/>
            <a:chExt cx="5616624" cy="1296144"/>
          </a:xfrm>
        </p:grpSpPr>
        <p:sp>
          <p:nvSpPr>
            <p:cNvPr id="13" name="矩形 12"/>
            <p:cNvSpPr/>
            <p:nvPr/>
          </p:nvSpPr>
          <p:spPr>
            <a:xfrm>
              <a:off x="683568" y="1196752"/>
              <a:ext cx="1080120" cy="2880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4" name="直接箭头连接符 13"/>
            <p:cNvCxnSpPr/>
            <p:nvPr/>
          </p:nvCxnSpPr>
          <p:spPr>
            <a:xfrm flipV="1">
              <a:off x="1763688" y="188640"/>
              <a:ext cx="4536504" cy="115212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3880382" y="1478430"/>
            <a:ext cx="5616624" cy="1380852"/>
            <a:chOff x="683568" y="103932"/>
            <a:chExt cx="5616624" cy="1380852"/>
          </a:xfrm>
        </p:grpSpPr>
        <p:sp>
          <p:nvSpPr>
            <p:cNvPr id="16" name="矩形 15"/>
            <p:cNvSpPr/>
            <p:nvPr/>
          </p:nvSpPr>
          <p:spPr>
            <a:xfrm>
              <a:off x="683568" y="1196752"/>
              <a:ext cx="1080120" cy="2880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>
            <a:xfrm flipV="1">
              <a:off x="1763688" y="103932"/>
              <a:ext cx="4536504" cy="123683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3815064" y="2073157"/>
            <a:ext cx="5616624" cy="1418425"/>
            <a:chOff x="683568" y="19224"/>
            <a:chExt cx="5616624" cy="1418425"/>
          </a:xfrm>
        </p:grpSpPr>
        <p:sp>
          <p:nvSpPr>
            <p:cNvPr id="19" name="矩形 18"/>
            <p:cNvSpPr/>
            <p:nvPr/>
          </p:nvSpPr>
          <p:spPr>
            <a:xfrm>
              <a:off x="683568" y="1149617"/>
              <a:ext cx="1080120" cy="2880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20" name="直接箭头连接符 19"/>
            <p:cNvCxnSpPr/>
            <p:nvPr/>
          </p:nvCxnSpPr>
          <p:spPr>
            <a:xfrm flipV="1">
              <a:off x="1763688" y="19224"/>
              <a:ext cx="4536504" cy="132154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3"/>
          <p:cNvSpPr txBox="1"/>
          <p:nvPr/>
        </p:nvSpPr>
        <p:spPr>
          <a:xfrm>
            <a:off x="465512" y="1935317"/>
            <a:ext cx="28810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A pointer is a special type who holds the address of a value.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75834" y="1021926"/>
            <a:ext cx="15829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Pointers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Debugging with gdb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Using “info locals” to show all the variables in the current stack: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And use “bt” to print the function stack: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4475" y="1925955"/>
            <a:ext cx="3811270" cy="17691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350" y="4826000"/>
            <a:ext cx="5103495" cy="120269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Debugging with gdb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Now that our program is waiting here.</a:t>
            </a:r>
            <a:endParaRPr lang="en-US" altLang="zh-CN"/>
          </a:p>
          <a:p>
            <a:r>
              <a:rPr lang="en-US" altLang="zh-CN"/>
              <a:t>We can use “continue” command to make the program continue to run.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8835" y="2729230"/>
            <a:ext cx="7131050" cy="184531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Debugging with gdb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You may need to refer to the GNU document for more detail:</a:t>
            </a:r>
            <a:endParaRPr lang="en-US" altLang="zh-CN"/>
          </a:p>
          <a:p>
            <a:r>
              <a:rPr lang="en-US" altLang="zh-CN"/>
              <a:t>https://www.gnu.org/software/gdb/documentation/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Or if you could search for a beginner tutorial.</a:t>
            </a:r>
            <a:endParaRPr lang="en-US" altLang="zh-C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ym typeface="+mn-ea"/>
              </a:rPr>
              <a:t>Debugging with vscode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After you know how to use gdb in a command line, you may want to use vscode to do the debugging.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From the directory of your C/C++ codes, run “code .” to start vscode.</a:t>
            </a:r>
            <a:endParaRPr lang="en-US" altLang="zh-CN"/>
          </a:p>
          <a:p>
            <a:r>
              <a:rPr lang="en-US" altLang="zh-CN"/>
              <a:t>You probably have already installed the C/C++ extension, if not, install it: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2035" y="4159885"/>
            <a:ext cx="6287770" cy="201739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Debugging with vscode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Not when you click on the left, you can easily set break points.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You can remove a break point by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clicking again.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50940" y="1907540"/>
            <a:ext cx="4030980" cy="478980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Debugging with vscode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Now click the “run and debug” to debug the program.</a:t>
            </a:r>
            <a:endParaRPr lang="en-US" altLang="zh-CN"/>
          </a:p>
          <a:p>
            <a:r>
              <a:rPr lang="en-US" altLang="zh-CN"/>
              <a:t>Everything will run automatically.</a:t>
            </a:r>
            <a:endParaRPr lang="en-US" altLang="zh-CN"/>
          </a:p>
        </p:txBody>
      </p:sp>
      <p:graphicFrame>
        <p:nvGraphicFramePr>
          <p:cNvPr id="4" name="对象 3"/>
          <p:cNvGraphicFramePr/>
          <p:nvPr/>
        </p:nvGraphicFramePr>
        <p:xfrm>
          <a:off x="299922" y="2694305"/>
          <a:ext cx="3427095" cy="323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" r:id="rId1" imgW="2887980" imgH="3048000" progId="Paint.Picture">
                  <p:embed/>
                </p:oleObj>
              </mc:Choice>
              <mc:Fallback>
                <p:oleObj name="" r:id="rId1" imgW="2887980" imgH="304800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9922" y="2694305"/>
                        <a:ext cx="3427095" cy="323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3757729" y="2694305"/>
            <a:ext cx="2876550" cy="3295650"/>
            <a:chOff x="3757729" y="2694305"/>
            <a:chExt cx="2876550" cy="329565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7729" y="2694305"/>
              <a:ext cx="2876550" cy="3295650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4460033" y="3116424"/>
              <a:ext cx="1960048" cy="40121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720002" y="2800350"/>
            <a:ext cx="2543176" cy="1257300"/>
            <a:chOff x="6720002" y="2800350"/>
            <a:chExt cx="2543176" cy="125730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20003" y="2800350"/>
              <a:ext cx="2543175" cy="1257300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6720002" y="3247054"/>
              <a:ext cx="1774585" cy="27058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572375" y="4283230"/>
            <a:ext cx="4619625" cy="2495550"/>
            <a:chOff x="7572375" y="4283230"/>
            <a:chExt cx="4619625" cy="2495550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72375" y="4283230"/>
              <a:ext cx="4619625" cy="2495550"/>
            </a:xfrm>
            <a:prstGeom prst="rect">
              <a:avLst/>
            </a:prstGeom>
          </p:spPr>
        </p:pic>
        <p:sp>
          <p:nvSpPr>
            <p:cNvPr id="13" name="矩形 12"/>
            <p:cNvSpPr/>
            <p:nvPr/>
          </p:nvSpPr>
          <p:spPr>
            <a:xfrm>
              <a:off x="7590859" y="4705739"/>
              <a:ext cx="4331931" cy="31413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Debugging with vscode</a:t>
            </a:r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 noChangeAspect="1"/>
          </p:cNvGraphicFramePr>
          <p:nvPr>
            <p:ph idx="1"/>
          </p:nvPr>
        </p:nvGraphicFramePr>
        <p:xfrm>
          <a:off x="1525270" y="1003935"/>
          <a:ext cx="7731760" cy="5738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" r:id="rId1" imgW="7772400" imgH="5768340" progId="Paint.Picture">
                  <p:embed/>
                </p:oleObj>
              </mc:Choice>
              <mc:Fallback>
                <p:oleObj name="" r:id="rId1" imgW="7772400" imgH="576834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25270" y="1003935"/>
                        <a:ext cx="7731760" cy="5738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Exercise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220" lvl="1" indent="0">
              <a:spcBef>
                <a:spcPts val="1200"/>
              </a:spcBef>
              <a:buSzPct val="68000"/>
              <a:buNone/>
            </a:pPr>
            <a:r>
              <a:rPr lang="en-US" altLang="zh-CN" sz="2800" dirty="0"/>
              <a:t>Write a program that use </a:t>
            </a:r>
            <a:r>
              <a:rPr lang="en-US" altLang="zh-CN" sz="2800" b="1" i="1" dirty="0"/>
              <a:t>new</a:t>
            </a:r>
            <a:r>
              <a:rPr lang="en-US" altLang="zh-CN" sz="2800" dirty="0"/>
              <a:t> to allocate the array dynamically of five integers. </a:t>
            </a:r>
            <a:endParaRPr lang="en-US" altLang="zh-CN" sz="2800" dirty="0"/>
          </a:p>
          <a:p>
            <a:pPr marL="452120" lvl="1" indent="-342900">
              <a:spcBef>
                <a:spcPts val="1200"/>
              </a:spcBef>
              <a:buSzPct val="68000"/>
              <a:buFont typeface="Wingdings" panose="05000000000000000000" pitchFamily="2" charset="2"/>
              <a:buChar char="l"/>
            </a:pPr>
            <a:r>
              <a:rPr lang="en-US" altLang="zh-CN" sz="2800" dirty="0"/>
              <a:t>The five values will be stored in an array using a pointer.</a:t>
            </a:r>
            <a:endParaRPr lang="en-US" altLang="zh-CN" sz="2800" dirty="0"/>
          </a:p>
          <a:p>
            <a:pPr marL="452120" lvl="1" indent="-342900">
              <a:spcBef>
                <a:spcPts val="1200"/>
              </a:spcBef>
              <a:buSzPct val="68000"/>
              <a:buFont typeface="Wingdings" panose="05000000000000000000" pitchFamily="2" charset="2"/>
              <a:buChar char="l"/>
            </a:pPr>
            <a:r>
              <a:rPr lang="en-US" altLang="zh-CN" sz="2800" dirty="0"/>
              <a:t>Print the elements of the array in reverse order using a pointer.</a:t>
            </a:r>
            <a:endParaRPr lang="en-US" altLang="zh-CN" sz="28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Exercise 2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81437" y="1559872"/>
            <a:ext cx="109471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24292F"/>
                </a:solidFill>
                <a:effectLst/>
                <a:uLnTx/>
                <a:uFillTx/>
                <a:latin typeface="-apple-system"/>
                <a:ea typeface="宋体" panose="02010600030101010101" pitchFamily="2" charset="-122"/>
                <a:cs typeface="+mn-cs"/>
              </a:rPr>
              <a:t>Allocate memory for an array of characters, modify elements by integer values one by one, then print out the result as a string. Please try to modify the element out of range and see what will happen.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24292F"/>
              </a:solidFill>
              <a:effectLst/>
              <a:uLnTx/>
              <a:uFillTx/>
              <a:latin typeface="-apple-system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53870" y="1896745"/>
            <a:ext cx="5345430" cy="48482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 3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Using </a:t>
            </a:r>
            <a:r>
              <a:rPr lang="en-US" altLang="zh-CN" dirty="0" err="1"/>
              <a:t>gdb</a:t>
            </a:r>
            <a:r>
              <a:rPr lang="en-US" altLang="zh-CN"/>
              <a:t> to debug the following program: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894840" y="1935480"/>
            <a:ext cx="5076190" cy="4799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#include&lt;iostream&gt;</a:t>
            </a:r>
            <a:endParaRPr lang="zh-CN" altLang="en-US" dirty="0"/>
          </a:p>
          <a:p>
            <a:r>
              <a:rPr lang="zh-CN" altLang="en-US" dirty="0"/>
              <a:t>using std::cout;</a:t>
            </a:r>
            <a:endParaRPr lang="zh-CN" altLang="en-US" dirty="0"/>
          </a:p>
          <a:p>
            <a:r>
              <a:rPr lang="zh-CN" altLang="en-US" dirty="0"/>
              <a:t>using std::endl;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// naive approach to see if num is a prime number</a:t>
            </a:r>
            <a:endParaRPr lang="zh-CN" altLang="en-US" dirty="0"/>
          </a:p>
          <a:p>
            <a:r>
              <a:rPr lang="zh-CN" altLang="en-US" dirty="0"/>
              <a:t>bool isPrime( int num ) {</a:t>
            </a:r>
            <a:endParaRPr lang="zh-CN" altLang="en-US" dirty="0"/>
          </a:p>
          <a:p>
            <a:r>
              <a:rPr lang="zh-CN" altLang="en-US" dirty="0"/>
              <a:t>	for( int i = 1; i &lt;= num; ++ i )</a:t>
            </a:r>
            <a:endParaRPr lang="zh-CN" altLang="en-US" dirty="0"/>
          </a:p>
          <a:p>
            <a:r>
              <a:rPr lang="zh-CN" altLang="en-US" dirty="0"/>
              <a:t>		if( num % i == 0 )</a:t>
            </a:r>
            <a:endParaRPr lang="zh-CN" altLang="en-US" dirty="0"/>
          </a:p>
          <a:p>
            <a:r>
              <a:rPr lang="zh-CN" altLang="en-US" dirty="0"/>
              <a:t>			return false;</a:t>
            </a:r>
            <a:endParaRPr lang="zh-CN" altLang="en-US" dirty="0"/>
          </a:p>
          <a:p>
            <a:r>
              <a:rPr lang="zh-CN" altLang="en-US" dirty="0"/>
              <a:t>	return </a:t>
            </a:r>
            <a:r>
              <a:rPr lang="en-US" altLang="zh-CN" dirty="0"/>
              <a:t>false</a:t>
            </a:r>
            <a:r>
              <a:rPr lang="zh-CN" altLang="en-US" dirty="0"/>
              <a:t>;</a:t>
            </a:r>
            <a:endParaRPr lang="zh-CN" altLang="en-US" dirty="0"/>
          </a:p>
          <a:p>
            <a:r>
              <a:rPr lang="zh-CN" altLang="en-US" dirty="0"/>
              <a:t>}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int main() {</a:t>
            </a:r>
            <a:endParaRPr lang="zh-CN" altLang="en-US" dirty="0"/>
          </a:p>
          <a:p>
            <a:r>
              <a:rPr lang="zh-CN" altLang="en-US" dirty="0"/>
              <a:t>	int a = 23;</a:t>
            </a:r>
            <a:endParaRPr lang="zh-CN" altLang="en-US" dirty="0"/>
          </a:p>
          <a:p>
            <a:r>
              <a:rPr lang="zh-CN" altLang="en-US" dirty="0"/>
              <a:t>	cout&lt;&lt;isPrime(a)&lt;&lt;endl;</a:t>
            </a:r>
            <a:endParaRPr lang="zh-CN" altLang="en-US" dirty="0"/>
          </a:p>
          <a:p>
            <a:r>
              <a:rPr lang="zh-CN" altLang="en-US" dirty="0"/>
              <a:t>return 0;</a:t>
            </a:r>
            <a:endParaRPr lang="zh-CN" altLang="en-US" dirty="0"/>
          </a:p>
          <a:p>
            <a:r>
              <a:rPr lang="zh-CN" altLang="en-US" dirty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952808" y="514487"/>
          <a:ext cx="6404639" cy="4152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Image" r:id="rId1" imgW="8810625" imgH="5686425" progId="Photoshop.Image.13">
                  <p:embed/>
                </p:oleObj>
              </mc:Choice>
              <mc:Fallback>
                <p:oleObj name="Image" r:id="rId1" imgW="8810625" imgH="5686425" progId="Photoshop.Image.13">
                  <p:embed/>
                  <p:pic>
                    <p:nvPicPr>
                      <p:cNvPr id="0" name="对象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52808" y="514487"/>
                        <a:ext cx="6404639" cy="4152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919537" y="-27384"/>
            <a:ext cx="32426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Pointers to structure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35931" y="6095038"/>
            <a:ext cx="8202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Note: Since pointer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ptr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 pointed to variable  d in this program,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(*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ptr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).inch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,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ptr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-&gt;inch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and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d.inch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are exact the same.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431704" y="2016245"/>
            <a:ext cx="5112568" cy="645541"/>
            <a:chOff x="3714526" y="1419218"/>
            <a:chExt cx="5112568" cy="645541"/>
          </a:xfrm>
        </p:grpSpPr>
        <p:sp>
          <p:nvSpPr>
            <p:cNvPr id="7" name="矩形 6"/>
            <p:cNvSpPr/>
            <p:nvPr/>
          </p:nvSpPr>
          <p:spPr>
            <a:xfrm>
              <a:off x="3714526" y="1834621"/>
              <a:ext cx="592041" cy="23013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圆角矩形标注 7"/>
            <p:cNvSpPr/>
            <p:nvPr/>
          </p:nvSpPr>
          <p:spPr>
            <a:xfrm>
              <a:off x="4002558" y="1419218"/>
              <a:ext cx="4824536" cy="306324"/>
            </a:xfrm>
            <a:prstGeom prst="wedgeRoundRectCallout">
              <a:avLst>
                <a:gd name="adj1" fmla="val -45702"/>
                <a:gd name="adj2" fmla="val 114940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Creates a pointer </a:t>
              </a:r>
              <a:r>
                <a:rPr kumimoji="0" lang="en-US" altLang="zh-CN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ptr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of type structure Distance.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639616" y="2660990"/>
            <a:ext cx="6408712" cy="370263"/>
            <a:chOff x="3642518" y="1859335"/>
            <a:chExt cx="6408712" cy="370263"/>
          </a:xfrm>
        </p:grpSpPr>
        <p:sp>
          <p:nvSpPr>
            <p:cNvPr id="10" name="矩形 9"/>
            <p:cNvSpPr/>
            <p:nvPr/>
          </p:nvSpPr>
          <p:spPr>
            <a:xfrm>
              <a:off x="3642518" y="1859335"/>
              <a:ext cx="901229" cy="23013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圆角矩形标注 10"/>
            <p:cNvSpPr/>
            <p:nvPr/>
          </p:nvSpPr>
          <p:spPr>
            <a:xfrm>
              <a:off x="5514726" y="1923274"/>
              <a:ext cx="4536504" cy="306324"/>
            </a:xfrm>
            <a:prstGeom prst="wedgeRoundRectCallout">
              <a:avLst>
                <a:gd name="adj1" fmla="val -71315"/>
                <a:gd name="adj2" fmla="val -30279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ptr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 must pointes to the Distance variable.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071664" y="3126854"/>
            <a:ext cx="6192688" cy="734194"/>
            <a:chOff x="1547664" y="3126854"/>
            <a:chExt cx="6192688" cy="734194"/>
          </a:xfrm>
        </p:grpSpPr>
        <p:grpSp>
          <p:nvGrpSpPr>
            <p:cNvPr id="12" name="组合 11"/>
            <p:cNvGrpSpPr/>
            <p:nvPr/>
          </p:nvGrpSpPr>
          <p:grpSpPr>
            <a:xfrm>
              <a:off x="1573380" y="3284984"/>
              <a:ext cx="6166972" cy="576064"/>
              <a:chOff x="2732130" y="1919334"/>
              <a:chExt cx="6166972" cy="576064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2732130" y="2141211"/>
                <a:ext cx="1152128" cy="23013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圆角矩形标注 13"/>
              <p:cNvSpPr/>
              <p:nvPr/>
            </p:nvSpPr>
            <p:spPr>
              <a:xfrm>
                <a:off x="4074566" y="1919334"/>
                <a:ext cx="4824536" cy="576064"/>
              </a:xfrm>
              <a:prstGeom prst="wedgeRoundRectCallout">
                <a:avLst>
                  <a:gd name="adj1" fmla="val -53386"/>
                  <a:gd name="adj2" fmla="val -34314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These two ways can both access the members of structure, but </a:t>
                </a: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-&gt; notation 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is more common.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1547664" y="3126854"/>
              <a:ext cx="1152128" cy="23013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396590" y="4817040"/>
            <a:ext cx="4780087" cy="839650"/>
            <a:chOff x="872589" y="4817040"/>
            <a:chExt cx="4780087" cy="839650"/>
          </a:xfrm>
        </p:grpSpPr>
        <p:graphicFrame>
          <p:nvGraphicFramePr>
            <p:cNvPr id="5" name="对象 4"/>
            <p:cNvGraphicFramePr>
              <a:graphicFrameLocks noChangeAspect="1"/>
            </p:cNvGraphicFramePr>
            <p:nvPr/>
          </p:nvGraphicFramePr>
          <p:xfrm>
            <a:off x="2627784" y="4817040"/>
            <a:ext cx="3024892" cy="839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1" name="Image" r:id="rId3" imgW="2676525" imgH="742950" progId="Photoshop.Image.13">
                    <p:embed/>
                  </p:oleObj>
                </mc:Choice>
                <mc:Fallback>
                  <p:oleObj name="Image" r:id="rId3" imgW="2676525" imgH="742950" progId="Photoshop.Image.13">
                    <p:embed/>
                    <p:pic>
                      <p:nvPicPr>
                        <p:cNvPr id="0" name="对象 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627784" y="4817040"/>
                          <a:ext cx="3024892" cy="8396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TextBox 3"/>
            <p:cNvSpPr txBox="1"/>
            <p:nvPr/>
          </p:nvSpPr>
          <p:spPr>
            <a:xfrm>
              <a:off x="872589" y="5085184"/>
              <a:ext cx="16321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Sample output: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490" y="631189"/>
            <a:ext cx="5451282" cy="4742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19536" y="44624"/>
            <a:ext cx="2901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Pointers and array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135560" y="2708920"/>
            <a:ext cx="4608512" cy="306324"/>
            <a:chOff x="3642518" y="1787327"/>
            <a:chExt cx="4608512" cy="306324"/>
          </a:xfrm>
        </p:grpSpPr>
        <p:sp>
          <p:nvSpPr>
            <p:cNvPr id="10" name="矩形 9"/>
            <p:cNvSpPr/>
            <p:nvPr/>
          </p:nvSpPr>
          <p:spPr>
            <a:xfrm>
              <a:off x="3642518" y="1859335"/>
              <a:ext cx="1224136" cy="21710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圆角矩形标注 10"/>
            <p:cNvSpPr/>
            <p:nvPr/>
          </p:nvSpPr>
          <p:spPr>
            <a:xfrm>
              <a:off x="5442718" y="1787327"/>
              <a:ext cx="2808312" cy="306324"/>
            </a:xfrm>
            <a:prstGeom prst="wedgeRoundRectCallout">
              <a:avLst>
                <a:gd name="adj1" fmla="val -70875"/>
                <a:gd name="adj2" fmla="val 1992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ptr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 pointes to the array.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643" y="306234"/>
            <a:ext cx="3878095" cy="3482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" name="组合 11"/>
          <p:cNvGrpSpPr/>
          <p:nvPr/>
        </p:nvGrpSpPr>
        <p:grpSpPr>
          <a:xfrm>
            <a:off x="5303912" y="4634846"/>
            <a:ext cx="2880320" cy="1386443"/>
            <a:chOff x="3642518" y="1859336"/>
            <a:chExt cx="2880320" cy="1386443"/>
          </a:xfrm>
        </p:grpSpPr>
        <p:sp>
          <p:nvSpPr>
            <p:cNvPr id="13" name="矩形 12"/>
            <p:cNvSpPr/>
            <p:nvPr/>
          </p:nvSpPr>
          <p:spPr>
            <a:xfrm>
              <a:off x="3642518" y="1859336"/>
              <a:ext cx="864096" cy="21602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圆角矩形标注 13"/>
            <p:cNvSpPr/>
            <p:nvPr/>
          </p:nvSpPr>
          <p:spPr>
            <a:xfrm>
              <a:off x="4002558" y="2444545"/>
              <a:ext cx="2520280" cy="801234"/>
            </a:xfrm>
            <a:prstGeom prst="wedgeRoundRectCallout">
              <a:avLst>
                <a:gd name="adj1" fmla="val -44900"/>
                <a:gd name="adj2" fmla="val -103717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Access the values of elements by pointer using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*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 operator.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104662" y="3356992"/>
            <a:ext cx="3223587" cy="908668"/>
            <a:chOff x="3731299" y="1859335"/>
            <a:chExt cx="3223587" cy="908668"/>
          </a:xfrm>
        </p:grpSpPr>
        <p:sp>
          <p:nvSpPr>
            <p:cNvPr id="16" name="矩形 15"/>
            <p:cNvSpPr/>
            <p:nvPr/>
          </p:nvSpPr>
          <p:spPr>
            <a:xfrm>
              <a:off x="3731299" y="1859335"/>
              <a:ext cx="603682" cy="21710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圆角矩形标注 10"/>
            <p:cNvSpPr/>
            <p:nvPr/>
          </p:nvSpPr>
          <p:spPr>
            <a:xfrm>
              <a:off x="4146574" y="2309095"/>
              <a:ext cx="2808312" cy="458908"/>
            </a:xfrm>
            <a:prstGeom prst="wedgeRoundRectCallout">
              <a:avLst>
                <a:gd name="adj1" fmla="val -48747"/>
                <a:gd name="adj2" fmla="val -114875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Access the address of each element by pointer.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223792" y="1484785"/>
            <a:ext cx="2448272" cy="1180641"/>
            <a:chOff x="2867203" y="895795"/>
            <a:chExt cx="2448272" cy="1180641"/>
          </a:xfrm>
        </p:grpSpPr>
        <p:sp>
          <p:nvSpPr>
            <p:cNvPr id="19" name="矩形 18"/>
            <p:cNvSpPr/>
            <p:nvPr/>
          </p:nvSpPr>
          <p:spPr>
            <a:xfrm>
              <a:off x="3731299" y="1859335"/>
              <a:ext cx="603682" cy="21710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圆角矩形标注 10"/>
            <p:cNvSpPr/>
            <p:nvPr/>
          </p:nvSpPr>
          <p:spPr>
            <a:xfrm>
              <a:off x="2867203" y="895795"/>
              <a:ext cx="2448272" cy="458908"/>
            </a:xfrm>
            <a:prstGeom prst="wedgeRoundRectCallout">
              <a:avLst>
                <a:gd name="adj1" fmla="val 382"/>
                <a:gd name="adj2" fmla="val 154024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Access the address of each element by array.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663953" y="483692"/>
            <a:ext cx="2808311" cy="1964632"/>
            <a:chOff x="-247229" y="1196752"/>
            <a:chExt cx="2808311" cy="1964632"/>
          </a:xfrm>
        </p:grpSpPr>
        <p:sp>
          <p:nvSpPr>
            <p:cNvPr id="22" name="矩形 21"/>
            <p:cNvSpPr/>
            <p:nvPr/>
          </p:nvSpPr>
          <p:spPr>
            <a:xfrm>
              <a:off x="855201" y="1196752"/>
              <a:ext cx="1705881" cy="85707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23" name="直接箭头连接符 22"/>
            <p:cNvCxnSpPr/>
            <p:nvPr/>
          </p:nvCxnSpPr>
          <p:spPr>
            <a:xfrm flipV="1">
              <a:off x="-247229" y="1765796"/>
              <a:ext cx="1127690" cy="13955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5647159" y="1699132"/>
            <a:ext cx="2806364" cy="1657860"/>
            <a:chOff x="-192014" y="1196752"/>
            <a:chExt cx="2806364" cy="1657860"/>
          </a:xfrm>
        </p:grpSpPr>
        <p:sp>
          <p:nvSpPr>
            <p:cNvPr id="26" name="矩形 25"/>
            <p:cNvSpPr/>
            <p:nvPr/>
          </p:nvSpPr>
          <p:spPr>
            <a:xfrm>
              <a:off x="908469" y="1196752"/>
              <a:ext cx="1705881" cy="85707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>
            <a:xfrm flipV="1">
              <a:off x="-192014" y="1765796"/>
              <a:ext cx="1072475" cy="108881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/>
        </p:nvGrpSpPr>
        <p:grpSpPr>
          <a:xfrm>
            <a:off x="5951985" y="2895651"/>
            <a:ext cx="2493645" cy="1738289"/>
            <a:chOff x="67437" y="1196752"/>
            <a:chExt cx="2493645" cy="1738289"/>
          </a:xfrm>
        </p:grpSpPr>
        <p:sp>
          <p:nvSpPr>
            <p:cNvPr id="29" name="矩形 28"/>
            <p:cNvSpPr/>
            <p:nvPr/>
          </p:nvSpPr>
          <p:spPr>
            <a:xfrm>
              <a:off x="855201" y="1196752"/>
              <a:ext cx="1705881" cy="85707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30" name="直接箭头连接符 29"/>
            <p:cNvCxnSpPr/>
            <p:nvPr/>
          </p:nvCxnSpPr>
          <p:spPr>
            <a:xfrm flipV="1">
              <a:off x="67437" y="1765796"/>
              <a:ext cx="813024" cy="116924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955315" y="44625"/>
            <a:ext cx="8369424" cy="1029537"/>
          </a:xfrm>
        </p:spPr>
        <p:txBody>
          <a:bodyPr>
            <a:noAutofit/>
          </a:bodyPr>
          <a:lstStyle/>
          <a:p>
            <a:r>
              <a:rPr lang="en-US" altLang="zh-CN" sz="4000" dirty="0"/>
              <a:t> Dynamic Memory</a:t>
            </a:r>
            <a:endParaRPr lang="en-US" altLang="zh-CN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2204864"/>
            <a:ext cx="7973334" cy="3385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63553" y="1556793"/>
            <a:ext cx="7533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These functions can be found in the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&lt;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stdlib.h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&gt;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header file.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32341" y="5847655"/>
            <a:ext cx="86153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When you are not in need of memory any more, you should release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that memory by calling the function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free().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29323" y="980728"/>
            <a:ext cx="36583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C Dynamic Memory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714866" y="1428161"/>
          <a:ext cx="5318538" cy="4756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Image" r:id="rId1" imgW="7448550" imgH="6629400" progId="Photoshop.Image.13">
                  <p:embed/>
                </p:oleObj>
              </mc:Choice>
              <mc:Fallback>
                <p:oleObj name="Image" r:id="rId1" imgW="7448550" imgH="6629400" progId="Photoshop.Image.13">
                  <p:embed/>
                  <p:pic>
                    <p:nvPicPr>
                      <p:cNvPr id="0" name="对象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14866" y="1428161"/>
                        <a:ext cx="5318538" cy="47569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919536" y="61174"/>
            <a:ext cx="4554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1. Allocating Memory Dynamically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47528" y="548680"/>
            <a:ext cx="86296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When you declare an array, you must specify the number of the elements. Sometimes you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don’t know the amount of the elements, you can declare a pointer, and let it point to the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memory which allocated dynamically.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351586" y="2060848"/>
            <a:ext cx="5328591" cy="700712"/>
            <a:chOff x="3642519" y="1375210"/>
            <a:chExt cx="4736526" cy="700712"/>
          </a:xfrm>
        </p:grpSpPr>
        <p:sp>
          <p:nvSpPr>
            <p:cNvPr id="8" name="矩形 7"/>
            <p:cNvSpPr/>
            <p:nvPr/>
          </p:nvSpPr>
          <p:spPr>
            <a:xfrm>
              <a:off x="3642519" y="1859336"/>
              <a:ext cx="1088121" cy="2165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圆角矩形标注 8"/>
            <p:cNvSpPr/>
            <p:nvPr/>
          </p:nvSpPr>
          <p:spPr>
            <a:xfrm>
              <a:off x="4922661" y="1375210"/>
              <a:ext cx="3456384" cy="306324"/>
            </a:xfrm>
            <a:prstGeom prst="wedgeRoundRectCallout">
              <a:avLst>
                <a:gd name="adj1" fmla="val -57338"/>
                <a:gd name="adj2" fmla="val 127001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Declare an array with 100 elements.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342705" y="2564904"/>
            <a:ext cx="3681286" cy="413756"/>
            <a:chOff x="3826648" y="1662680"/>
            <a:chExt cx="3272256" cy="413756"/>
          </a:xfrm>
        </p:grpSpPr>
        <p:sp>
          <p:nvSpPr>
            <p:cNvPr id="12" name="矩形 11"/>
            <p:cNvSpPr/>
            <p:nvPr/>
          </p:nvSpPr>
          <p:spPr>
            <a:xfrm>
              <a:off x="3826648" y="1859335"/>
              <a:ext cx="1160021" cy="21710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圆角矩形标注 12"/>
            <p:cNvSpPr/>
            <p:nvPr/>
          </p:nvSpPr>
          <p:spPr>
            <a:xfrm>
              <a:off x="5242698" y="1662680"/>
              <a:ext cx="1856206" cy="306324"/>
            </a:xfrm>
            <a:prstGeom prst="wedgeRoundRectCallout">
              <a:avLst>
                <a:gd name="adj1" fmla="val -66175"/>
                <a:gd name="adj2" fmla="val 60338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Declare a pointer.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351584" y="2996952"/>
            <a:ext cx="5904656" cy="759764"/>
            <a:chOff x="3578511" y="1356356"/>
            <a:chExt cx="5248583" cy="759764"/>
          </a:xfrm>
        </p:grpSpPr>
        <p:sp>
          <p:nvSpPr>
            <p:cNvPr id="15" name="矩形 14"/>
            <p:cNvSpPr/>
            <p:nvPr/>
          </p:nvSpPr>
          <p:spPr>
            <a:xfrm>
              <a:off x="3578511" y="1859335"/>
              <a:ext cx="3072342" cy="25678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圆角矩形标注 15"/>
            <p:cNvSpPr/>
            <p:nvPr/>
          </p:nvSpPr>
          <p:spPr>
            <a:xfrm>
              <a:off x="5370710" y="1356356"/>
              <a:ext cx="3456384" cy="306324"/>
            </a:xfrm>
            <a:prstGeom prst="wedgeRoundRectCallout">
              <a:avLst>
                <a:gd name="adj1" fmla="val -27975"/>
                <a:gd name="adj2" fmla="val 114941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Let the pointer point to the memory.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567610" y="4221089"/>
            <a:ext cx="4248471" cy="697611"/>
            <a:chOff x="3578511" y="1468048"/>
            <a:chExt cx="3776419" cy="697611"/>
          </a:xfrm>
        </p:grpSpPr>
        <p:sp>
          <p:nvSpPr>
            <p:cNvPr id="18" name="矩形 17"/>
            <p:cNvSpPr/>
            <p:nvPr/>
          </p:nvSpPr>
          <p:spPr>
            <a:xfrm>
              <a:off x="3578511" y="1859335"/>
              <a:ext cx="3776419" cy="30632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圆角矩形标注 18"/>
            <p:cNvSpPr/>
            <p:nvPr/>
          </p:nvSpPr>
          <p:spPr>
            <a:xfrm>
              <a:off x="4218582" y="1468048"/>
              <a:ext cx="2624291" cy="306324"/>
            </a:xfrm>
            <a:prstGeom prst="wedgeRoundRectCallout">
              <a:avLst>
                <a:gd name="adj1" fmla="val -59040"/>
                <a:gd name="adj2" fmla="val 94772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Copy a string to the memory.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351585" y="5445224"/>
            <a:ext cx="4392487" cy="306324"/>
            <a:chOff x="3578512" y="1809796"/>
            <a:chExt cx="3904431" cy="306324"/>
          </a:xfrm>
        </p:grpSpPr>
        <p:sp>
          <p:nvSpPr>
            <p:cNvPr id="21" name="矩形 20"/>
            <p:cNvSpPr/>
            <p:nvPr/>
          </p:nvSpPr>
          <p:spPr>
            <a:xfrm>
              <a:off x="3578512" y="1859335"/>
              <a:ext cx="1345303" cy="25387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圆角矩形标注 21"/>
            <p:cNvSpPr/>
            <p:nvPr/>
          </p:nvSpPr>
          <p:spPr>
            <a:xfrm>
              <a:off x="5242694" y="1809796"/>
              <a:ext cx="2240249" cy="306324"/>
            </a:xfrm>
            <a:prstGeom prst="wedgeRoundRectCallout">
              <a:avLst>
                <a:gd name="adj1" fmla="val -64625"/>
                <a:gd name="adj2" fmla="val 1993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Release the memory.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3" name="圆角矩形标注 22"/>
          <p:cNvSpPr/>
          <p:nvPr/>
        </p:nvSpPr>
        <p:spPr>
          <a:xfrm>
            <a:off x="6384032" y="3330780"/>
            <a:ext cx="3888432" cy="530268"/>
          </a:xfrm>
          <a:prstGeom prst="wedgeRoundRectCallout">
            <a:avLst>
              <a:gd name="adj1" fmla="val -66075"/>
              <a:gd name="adj2" fmla="val 1143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You can use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calloc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(200,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sizeof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(char))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to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replace malloc function.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396589" y="6253994"/>
            <a:ext cx="8220560" cy="533400"/>
            <a:chOff x="872589" y="6253994"/>
            <a:chExt cx="8220560" cy="533400"/>
          </a:xfrm>
        </p:grpSpPr>
        <p:sp>
          <p:nvSpPr>
            <p:cNvPr id="4" name="TextBox 3"/>
            <p:cNvSpPr txBox="1"/>
            <p:nvPr/>
          </p:nvSpPr>
          <p:spPr>
            <a:xfrm>
              <a:off x="872589" y="6316495"/>
              <a:ext cx="16321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Sample output: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6" name="对象 5"/>
            <p:cNvGraphicFramePr>
              <a:graphicFrameLocks noChangeAspect="1"/>
            </p:cNvGraphicFramePr>
            <p:nvPr/>
          </p:nvGraphicFramePr>
          <p:xfrm>
            <a:off x="2643137" y="6253994"/>
            <a:ext cx="6450012" cy="53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5" name="Image" r:id="rId3" imgW="4838700" imgH="400050" progId="Photoshop.Image.13">
                    <p:embed/>
                  </p:oleObj>
                </mc:Choice>
                <mc:Fallback>
                  <p:oleObj name="Image" r:id="rId3" imgW="4838700" imgH="400050" progId="Photoshop.Image.13">
                    <p:embed/>
                    <p:pic>
                      <p:nvPicPr>
                        <p:cNvPr id="0" name="对象 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643137" y="6253994"/>
                          <a:ext cx="6450012" cy="533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946028" y="1007583"/>
          <a:ext cx="5382220" cy="5279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Image" r:id="rId1" imgW="7467600" imgH="7286625" progId="Photoshop.Image.13">
                  <p:embed/>
                </p:oleObj>
              </mc:Choice>
              <mc:Fallback>
                <p:oleObj name="Image" r:id="rId1" imgW="7467600" imgH="7286625" progId="Photoshop.Image.13">
                  <p:embed/>
                  <p:pic>
                    <p:nvPicPr>
                      <p:cNvPr id="0" name="对象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46028" y="1007583"/>
                        <a:ext cx="5382220" cy="52797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919536" y="61174"/>
            <a:ext cx="2687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2. Resizing Memory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47529" y="548681"/>
            <a:ext cx="8619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You can increase or decrease the size of an allocated memory block by calling the function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realloc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().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719736" y="4581128"/>
            <a:ext cx="3744416" cy="566918"/>
            <a:chOff x="3642518" y="1518664"/>
            <a:chExt cx="3328370" cy="566918"/>
          </a:xfrm>
        </p:grpSpPr>
        <p:sp>
          <p:nvSpPr>
            <p:cNvPr id="12" name="矩形 11"/>
            <p:cNvSpPr/>
            <p:nvPr/>
          </p:nvSpPr>
          <p:spPr>
            <a:xfrm>
              <a:off x="3642518" y="1859335"/>
              <a:ext cx="2816313" cy="22624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圆角矩形标注 12"/>
            <p:cNvSpPr/>
            <p:nvPr/>
          </p:nvSpPr>
          <p:spPr>
            <a:xfrm>
              <a:off x="4666632" y="1518664"/>
              <a:ext cx="2304256" cy="306324"/>
            </a:xfrm>
            <a:prstGeom prst="wedgeRoundRectCallout">
              <a:avLst>
                <a:gd name="adj1" fmla="val -83554"/>
                <a:gd name="adj2" fmla="val 62501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Concatenate the string.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575720" y="5724111"/>
            <a:ext cx="3816425" cy="370263"/>
            <a:chOff x="3898547" y="1994205"/>
            <a:chExt cx="3392378" cy="370263"/>
          </a:xfrm>
        </p:grpSpPr>
        <p:sp>
          <p:nvSpPr>
            <p:cNvPr id="15" name="矩形 14"/>
            <p:cNvSpPr/>
            <p:nvPr/>
          </p:nvSpPr>
          <p:spPr>
            <a:xfrm>
              <a:off x="3898547" y="1994205"/>
              <a:ext cx="1280142" cy="22624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圆角矩形标注 15"/>
            <p:cNvSpPr/>
            <p:nvPr/>
          </p:nvSpPr>
          <p:spPr>
            <a:xfrm>
              <a:off x="5242696" y="2058144"/>
              <a:ext cx="2048229" cy="306324"/>
            </a:xfrm>
            <a:prstGeom prst="wedgeRoundRectCallout">
              <a:avLst>
                <a:gd name="adj1" fmla="val -56575"/>
                <a:gd name="adj2" fmla="val -38347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Release the memory.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575722" y="3789040"/>
            <a:ext cx="4320479" cy="654822"/>
            <a:chOff x="3898547" y="1396040"/>
            <a:chExt cx="3840426" cy="654822"/>
          </a:xfrm>
        </p:grpSpPr>
        <p:sp>
          <p:nvSpPr>
            <p:cNvPr id="18" name="矩形 17"/>
            <p:cNvSpPr/>
            <p:nvPr/>
          </p:nvSpPr>
          <p:spPr>
            <a:xfrm>
              <a:off x="3898547" y="1828088"/>
              <a:ext cx="3840426" cy="22277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圆角矩形标注 18"/>
            <p:cNvSpPr/>
            <p:nvPr/>
          </p:nvSpPr>
          <p:spPr>
            <a:xfrm>
              <a:off x="5306704" y="1396040"/>
              <a:ext cx="2269904" cy="306324"/>
            </a:xfrm>
            <a:prstGeom prst="wedgeRoundRectCallout">
              <a:avLst>
                <a:gd name="adj1" fmla="val -59040"/>
                <a:gd name="adj2" fmla="val 94772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Resizing the memory.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703512" y="6309320"/>
            <a:ext cx="7920880" cy="482424"/>
            <a:chOff x="179512" y="6309320"/>
            <a:chExt cx="7920880" cy="482424"/>
          </a:xfrm>
        </p:grpSpPr>
        <p:sp>
          <p:nvSpPr>
            <p:cNvPr id="4" name="TextBox 3"/>
            <p:cNvSpPr txBox="1"/>
            <p:nvPr/>
          </p:nvSpPr>
          <p:spPr>
            <a:xfrm>
              <a:off x="179512" y="6336605"/>
              <a:ext cx="16321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Sample output: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6" name="对象 5"/>
            <p:cNvGraphicFramePr>
              <a:graphicFrameLocks noChangeAspect="1"/>
            </p:cNvGraphicFramePr>
            <p:nvPr/>
          </p:nvGraphicFramePr>
          <p:xfrm>
            <a:off x="1819066" y="6309320"/>
            <a:ext cx="6281326" cy="4824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9" name="Image" r:id="rId3" imgW="5334000" imgH="409575" progId="Photoshop.Image.13">
                    <p:embed/>
                  </p:oleObj>
                </mc:Choice>
                <mc:Fallback>
                  <p:oleObj name="Image" r:id="rId3" imgW="5334000" imgH="409575" progId="Photoshop.Image.13">
                    <p:embed/>
                    <p:pic>
                      <p:nvPicPr>
                        <p:cNvPr id="0" name="对象 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819066" y="6309320"/>
                          <a:ext cx="6281326" cy="4824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4799856" y="3483718"/>
          <a:ext cx="5478179" cy="2897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Image" r:id="rId1" imgW="7038975" imgH="3705225" progId="Photoshop.Image.13">
                  <p:embed/>
                </p:oleObj>
              </mc:Choice>
              <mc:Fallback>
                <p:oleObj name="Image" r:id="rId1" imgW="7038975" imgH="3705225" progId="Photoshop.Image.13">
                  <p:embed/>
                  <p:pic>
                    <p:nvPicPr>
                      <p:cNvPr id="0" name="对象 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799856" y="3483718"/>
                        <a:ext cx="5478179" cy="2897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70489" y="1194781"/>
            <a:ext cx="2212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new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data-type;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62626" y="618716"/>
            <a:ext cx="4425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1.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new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and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delete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Operators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圆角矩形标注 2"/>
          <p:cNvSpPr/>
          <p:nvPr/>
        </p:nvSpPr>
        <p:spPr>
          <a:xfrm>
            <a:off x="1703512" y="1912888"/>
            <a:ext cx="3096344" cy="1082092"/>
          </a:xfrm>
          <a:prstGeom prst="wedgeRoundRectCallout">
            <a:avLst>
              <a:gd name="adj1" fmla="val 35076"/>
              <a:gd name="adj2" fmla="val -753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Use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new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operator to allocate memory dynamically for any data-type.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4943872" y="1914860"/>
            <a:ext cx="5472608" cy="1154100"/>
          </a:xfrm>
          <a:prstGeom prst="wedgeRoundRectCallout">
            <a:avLst>
              <a:gd name="adj1" fmla="val -40361"/>
              <a:gd name="adj2" fmla="val -8019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data-type could be any built-in data type including an array or any user defined data types such as structure or class.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89772" y="3068961"/>
            <a:ext cx="3241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delete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pointer variable;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1919536" y="3789040"/>
            <a:ext cx="2737080" cy="1425352"/>
          </a:xfrm>
          <a:prstGeom prst="wedgeRoundRectCallout">
            <a:avLst>
              <a:gd name="adj1" fmla="val 25596"/>
              <a:gd name="adj2" fmla="val -753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Use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delete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operator to de-allocate memory that was previously allocated by new operator.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91655" y="4350296"/>
            <a:ext cx="1728192" cy="806897"/>
          </a:xfrm>
          <a:prstGeom prst="rect">
            <a:avLst/>
          </a:prstGeom>
          <a:noFill/>
          <a:ln w="2540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143673" y="6444044"/>
            <a:ext cx="5564087" cy="369332"/>
            <a:chOff x="1619672" y="6444044"/>
            <a:chExt cx="5564087" cy="369332"/>
          </a:xfrm>
        </p:grpSpPr>
        <p:sp>
          <p:nvSpPr>
            <p:cNvPr id="4" name="TextBox 3"/>
            <p:cNvSpPr txBox="1"/>
            <p:nvPr/>
          </p:nvSpPr>
          <p:spPr>
            <a:xfrm>
              <a:off x="1619672" y="6444044"/>
              <a:ext cx="1311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Sample out: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1" name="对象 10"/>
            <p:cNvGraphicFramePr>
              <a:graphicFrameLocks noChangeAspect="1"/>
            </p:cNvGraphicFramePr>
            <p:nvPr/>
          </p:nvGraphicFramePr>
          <p:xfrm>
            <a:off x="3297559" y="6470476"/>
            <a:ext cx="38862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3" name="Image" r:id="rId3" imgW="2914650" imgH="257175" progId="Photoshop.Image.13">
                    <p:embed/>
                  </p:oleObj>
                </mc:Choice>
                <mc:Fallback>
                  <p:oleObj name="Image" r:id="rId3" imgW="2914650" imgH="257175" progId="Photoshop.Image.13">
                    <p:embed/>
                    <p:pic>
                      <p:nvPicPr>
                        <p:cNvPr id="0" name="对象 1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297559" y="6470476"/>
                          <a:ext cx="388620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矩形 14"/>
          <p:cNvSpPr/>
          <p:nvPr/>
        </p:nvSpPr>
        <p:spPr>
          <a:xfrm>
            <a:off x="5519936" y="5574432"/>
            <a:ext cx="1311748" cy="302841"/>
          </a:xfrm>
          <a:prstGeom prst="rect">
            <a:avLst/>
          </a:prstGeom>
          <a:noFill/>
          <a:ln w="2540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TextBox 6"/>
          <p:cNvSpPr txBox="1"/>
          <p:nvPr/>
        </p:nvSpPr>
        <p:spPr>
          <a:xfrm>
            <a:off x="1703513" y="116632"/>
            <a:ext cx="4185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 C++ Dynamic Memory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3" grpId="0" animBg="1"/>
      <p:bldP spid="8" grpId="0" animBg="1"/>
      <p:bldP spid="9" grpId="0"/>
      <p:bldP spid="10" grpId="0" animBg="1"/>
      <p:bldP spid="5" grpId="0" animBg="1"/>
      <p:bldP spid="15" grpId="0" animBg="1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5364,&quot;width&quot;:11268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8020</Words>
  <Application>WPS 演示</Application>
  <PresentationFormat>宽屏</PresentationFormat>
  <Paragraphs>402</Paragraphs>
  <Slides>39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29</vt:i4>
      </vt:variant>
      <vt:variant>
        <vt:lpstr>幻灯片标题</vt:lpstr>
      </vt:variant>
      <vt:variant>
        <vt:i4>39</vt:i4>
      </vt:variant>
    </vt:vector>
  </HeadingPairs>
  <TitlesOfParts>
    <vt:vector size="83" baseType="lpstr">
      <vt:lpstr>Arial</vt:lpstr>
      <vt:lpstr>宋体</vt:lpstr>
      <vt:lpstr>Wingdings</vt:lpstr>
      <vt:lpstr>Calibri</vt:lpstr>
      <vt:lpstr>Franklin Gothic Demi</vt:lpstr>
      <vt:lpstr>Yu Gothic UI Semibold</vt:lpstr>
      <vt:lpstr>Franklin Gothic Medium</vt:lpstr>
      <vt:lpstr>-apple-system</vt:lpstr>
      <vt:lpstr>Segoe Print</vt:lpstr>
      <vt:lpstr>Calibri</vt:lpstr>
      <vt:lpstr>等线</vt:lpstr>
      <vt:lpstr>微软雅黑</vt:lpstr>
      <vt:lpstr>Arial Unicode MS</vt:lpstr>
      <vt:lpstr>Times New Roman</vt:lpstr>
      <vt:lpstr>Office 主题</vt:lpstr>
      <vt:lpstr>Photoshop.Image.13</vt:lpstr>
      <vt:lpstr>Photoshop.Image.13</vt:lpstr>
      <vt:lpstr>Photoshop.Image.13</vt:lpstr>
      <vt:lpstr>Photoshop.Image.13</vt:lpstr>
      <vt:lpstr>Photoshop.Image.13</vt:lpstr>
      <vt:lpstr>Photoshop.Image.13</vt:lpstr>
      <vt:lpstr>Photoshop.Image.13</vt:lpstr>
      <vt:lpstr>Photoshop.Image.13</vt:lpstr>
      <vt:lpstr>Photoshop.Image.13</vt:lpstr>
      <vt:lpstr>Photoshop.Image.13</vt:lpstr>
      <vt:lpstr>Photoshop.Image.13</vt:lpstr>
      <vt:lpstr>Photoshop.Image.13</vt:lpstr>
      <vt:lpstr>Photoshop.Image.13</vt:lpstr>
      <vt:lpstr>Photoshop.Image.13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Photoshop.Image.13</vt:lpstr>
      <vt:lpstr>Photoshop.Image.13</vt:lpstr>
      <vt:lpstr>Photoshop.Image.13</vt:lpstr>
      <vt:lpstr>Photoshop.Image.13</vt:lpstr>
      <vt:lpstr>Photoshop.Image.13</vt:lpstr>
      <vt:lpstr>Photoshop.Image.13</vt:lpstr>
      <vt:lpstr>Photoshop.Image.13</vt:lpstr>
      <vt:lpstr>C/C++ Program Design</vt:lpstr>
      <vt:lpstr>Pointers and Dynamic Memory</vt:lpstr>
      <vt:lpstr>PowerPoint 演示文稿</vt:lpstr>
      <vt:lpstr>PowerPoint 演示文稿</vt:lpstr>
      <vt:lpstr>PowerPoint 演示文稿</vt:lpstr>
      <vt:lpstr> Dynamic Memory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Debugging with gdb</vt:lpstr>
      <vt:lpstr>Debugging with gdb</vt:lpstr>
      <vt:lpstr>Debugging with gdb</vt:lpstr>
      <vt:lpstr>Debugging with gdb</vt:lpstr>
      <vt:lpstr>Debugging with gdb</vt:lpstr>
      <vt:lpstr>Debugging with gdb</vt:lpstr>
      <vt:lpstr>Debugging with gdb</vt:lpstr>
      <vt:lpstr>Debugging with gdb</vt:lpstr>
      <vt:lpstr>Debugging with gdb</vt:lpstr>
      <vt:lpstr>Debugging with gdb</vt:lpstr>
      <vt:lpstr>Debugging with gdb</vt:lpstr>
      <vt:lpstr>Debugging with gdb</vt:lpstr>
      <vt:lpstr>Debugging with gdb</vt:lpstr>
      <vt:lpstr>Debugging with gdb</vt:lpstr>
      <vt:lpstr>Debugging with vscode</vt:lpstr>
      <vt:lpstr>Debugging with vscode</vt:lpstr>
      <vt:lpstr>Debugging with vscode</vt:lpstr>
      <vt:lpstr>Debugging with vscode</vt:lpstr>
      <vt:lpstr>Exercise 1</vt:lpstr>
      <vt:lpstr>Exercise 2</vt:lpstr>
      <vt:lpstr>Exercise 3</vt:lpstr>
    </vt:vector>
  </TitlesOfParts>
  <Company>Southern University of Science and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creator>Shiqi Yu</dc:creator>
  <cp:lastModifiedBy>wo</cp:lastModifiedBy>
  <cp:revision>397</cp:revision>
  <dcterms:created xsi:type="dcterms:W3CDTF">2020-09-05T08:11:00Z</dcterms:created>
  <dcterms:modified xsi:type="dcterms:W3CDTF">2021-10-06T12:55:41Z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739579C7EFA44A4AB4406E6E4EDFE2A4</vt:lpwstr>
  </property>
  <property fmtid="{D5CDD505-2E9C-101B-9397-08002B2CF9AE}" pid="3" name="KSOProductBuildVer">
    <vt:lpwstr>2052-11.1.0.10938</vt:lpwstr>
  </property>
</Properties>
</file>