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477" r:id="rId5"/>
    <p:sldId id="478" r:id="rId6"/>
    <p:sldId id="520" r:id="rId7"/>
    <p:sldId id="519" r:id="rId8"/>
    <p:sldId id="561" r:id="rId9"/>
    <p:sldId id="562" r:id="rId10"/>
    <p:sldId id="563" r:id="rId11"/>
    <p:sldId id="468" r:id="rId12"/>
    <p:sldId id="470" r:id="rId14"/>
    <p:sldId id="469" r:id="rId15"/>
    <p:sldId id="472" r:id="rId16"/>
    <p:sldId id="446" r:id="rId17"/>
    <p:sldId id="567" r:id="rId18"/>
    <p:sldId id="479" r:id="rId19"/>
    <p:sldId id="480" r:id="rId20"/>
    <p:sldId id="518" r:id="rId21"/>
    <p:sldId id="564" r:id="rId22"/>
    <p:sldId id="565" r:id="rId23"/>
    <p:sldId id="5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utorialspoint.com/html/ascii_table_lookup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45286" y="1834629"/>
          <a:ext cx="5009041" cy="49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6848475" imgH="6705600" progId="Photoshop.Image.13">
                  <p:embed/>
                </p:oleObj>
              </mc:Choice>
              <mc:Fallback>
                <p:oleObj name="Image" r:id="rId1" imgW="6848475" imgH="6705600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5286" y="1834629"/>
                        <a:ext cx="5009041" cy="49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1991544" y="97468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  <a:endParaRPr lang="en-US" altLang="zh-CN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5286" y="620688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cout.width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len</a:t>
            </a:r>
            <a:r>
              <a:rPr lang="en-US" altLang="zh-CN" sz="2400" dirty="0">
                <a:solidFill>
                  <a:prstClr val="black"/>
                </a:solidFill>
              </a:rPr>
              <a:t>)               </a:t>
            </a:r>
            <a:r>
              <a:rPr lang="en-US" altLang="zh-CN" sz="2400" dirty="0">
                <a:solidFill>
                  <a:srgbClr val="00B050"/>
                </a:solidFill>
              </a:rPr>
              <a:t>//set the field width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cout.fill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             </a:t>
            </a:r>
            <a:r>
              <a:rPr lang="en-US" altLang="zh-CN" sz="2400" dirty="0">
                <a:solidFill>
                  <a:srgbClr val="00B050"/>
                </a:solidFill>
              </a:rPr>
              <a:t>// fill character to be used with justified field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4.  </a:t>
            </a:r>
            <a:r>
              <a:rPr lang="en-US" altLang="zh-CN" sz="2400" dirty="0" err="1">
                <a:solidFill>
                  <a:prstClr val="black"/>
                </a:solidFill>
              </a:rPr>
              <a:t>cout.precision</a:t>
            </a:r>
            <a:r>
              <a:rPr lang="en-US" altLang="zh-CN" sz="2400" dirty="0">
                <a:solidFill>
                  <a:prstClr val="black"/>
                </a:solidFill>
              </a:rPr>
              <a:t>(p)      </a:t>
            </a:r>
            <a:r>
              <a:rPr lang="en-US" altLang="zh-CN" sz="2400" dirty="0">
                <a:solidFill>
                  <a:srgbClr val="00B050"/>
                </a:solidFill>
              </a:rPr>
              <a:t>// set the precision of floating-point numbers</a:t>
            </a:r>
            <a:endParaRPr lang="en-US" altLang="zh-CN" sz="2400" dirty="0">
              <a:solidFill>
                <a:srgbClr val="00B050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24578" y="2980281"/>
            <a:ext cx="2715239" cy="3285312"/>
            <a:chOff x="440561" y="3255027"/>
            <a:chExt cx="2715239" cy="3285312"/>
          </a:xfrm>
        </p:grpSpPr>
        <p:sp>
          <p:nvSpPr>
            <p:cNvPr id="6" name="矩形 5"/>
            <p:cNvSpPr/>
            <p:nvPr/>
          </p:nvSpPr>
          <p:spPr>
            <a:xfrm>
              <a:off x="1067568" y="3255027"/>
              <a:ext cx="2088232" cy="7251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0561" y="6371450"/>
              <a:ext cx="1440560" cy="1688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03512" y="3789040"/>
            <a:ext cx="2736304" cy="2736304"/>
            <a:chOff x="179512" y="3789040"/>
            <a:chExt cx="2736304" cy="2736304"/>
          </a:xfrm>
        </p:grpSpPr>
        <p:sp>
          <p:nvSpPr>
            <p:cNvPr id="8" name="矩形 7"/>
            <p:cNvSpPr/>
            <p:nvPr/>
          </p:nvSpPr>
          <p:spPr>
            <a:xfrm>
              <a:off x="827584" y="3789040"/>
              <a:ext cx="2088232" cy="725164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9512" y="6281174"/>
              <a:ext cx="1008512" cy="244170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919536" y="2240077"/>
          <a:ext cx="5524186" cy="452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143750" imgH="5819775" progId="Photoshop.Image.13">
                  <p:embed/>
                </p:oleObj>
              </mc:Choice>
              <mc:Fallback>
                <p:oleObj name="Image" r:id="rId1" imgW="7143750" imgH="5819775" progId="Photoshop.Image.1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536" y="2240077"/>
                        <a:ext cx="5524186" cy="4520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"/>
          <p:cNvSpPr txBox="1"/>
          <p:nvPr/>
        </p:nvSpPr>
        <p:spPr>
          <a:xfrm>
            <a:off x="1991545" y="97468"/>
            <a:ext cx="4861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7530" y="980729"/>
            <a:ext cx="821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548681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</a:rPr>
              <a:t>iomanip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87957" y="459141"/>
          <a:ext cx="5476195" cy="614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029450" imgH="7848600" progId="Photoshop.Image.13">
                  <p:embed/>
                </p:oleObj>
              </mc:Choice>
              <mc:Fallback>
                <p:oleObj name="Image" r:id="rId1" imgW="7029450" imgH="78486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7957" y="459141"/>
                        <a:ext cx="5476195" cy="614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711624" y="2924944"/>
            <a:ext cx="4464496" cy="1008112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5663" y="5905554"/>
            <a:ext cx="1575706" cy="483025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541" y="10096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cout.unsetf</a:t>
            </a:r>
            <a:r>
              <a:rPr lang="en-US" altLang="zh-CN" dirty="0"/>
              <a:t>(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7248" y="720898"/>
            <a:ext cx="9848736" cy="833631"/>
          </a:xfrm>
        </p:spPr>
        <p:txBody>
          <a:bodyPr>
            <a:normAutofit fontScale="90000"/>
          </a:bodyPr>
          <a:lstStyle/>
          <a:p>
            <a:r>
              <a:rPr kumimoji="1" lang="en-US" altLang="zh-CN" sz="2400" dirty="0"/>
              <a:t>1. Compile and link the following multiple files into one executable file, run the file.</a:t>
            </a:r>
            <a:br>
              <a:rPr kumimoji="1" lang="en-US" altLang="zh-CN" sz="2400" dirty="0"/>
            </a:br>
            <a:r>
              <a:rPr kumimoji="1" lang="en-US" altLang="zh-CN" sz="2400" dirty="0"/>
              <a:t>What is the result? Is that reasonable? Correct the error(s) and run again.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893" y="1453115"/>
            <a:ext cx="4476846" cy="5314669"/>
          </a:xfrm>
          <a:ln>
            <a:solidFill>
              <a:schemeClr val="dk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GB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mul.hpp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"Pick two integers:"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&gt;&gt;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cin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&gt;&gt;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mul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result is "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43088" y="2953123"/>
            <a:ext cx="4898572" cy="1090177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#pragma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once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085880" y="4664425"/>
            <a:ext cx="4898572" cy="1977239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mul.hpp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"</a:t>
            </a:r>
            <a:b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mul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)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   return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* 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;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en-GB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5105" y="253393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mul.hpp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8348" y="4143020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mul.cpp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6892" y="1137714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main.cpp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603" y="85125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2. </a:t>
            </a:r>
            <a:r>
              <a:rPr lang="en-US" altLang="zh-CN" sz="2800" b="1" dirty="0" err="1">
                <a:solidFill>
                  <a:srgbClr val="00B0F0"/>
                </a:solidFill>
                <a:sym typeface="+mn-ea"/>
              </a:rPr>
              <a:t>sizeof</a:t>
            </a:r>
            <a:r>
              <a:rPr lang="en-US" altLang="zh-CN" sz="2800" dirty="0">
                <a:sym typeface="+mn-ea"/>
              </a:rPr>
              <a:t> operator returns the size, int bytes, of a type or a variable.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167" y="1644237"/>
            <a:ext cx="11381793" cy="552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Compile the following program, what are the warnings? How to correct them?</a:t>
            </a:r>
            <a:endParaRPr lang="zh-CN" alt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8139" y="2278286"/>
            <a:ext cx="8857128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stdbool.h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int main()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nPrint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 size of the fundamental types:\n");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("-----------------------------------------");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(char)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(char));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(short)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(short));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(int)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(int));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 long)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 long));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(float)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(float));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(double)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(double));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 double) is:%d bytes.\n",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(long double));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("The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(bool) is:%d byte.\n", 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(bool));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effectLst/>
                <a:latin typeface="Consolas" panose="020B0609020204030204" pitchFamily="49" charset="0"/>
              </a:rPr>
              <a:t>    return 0;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603" y="85125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3. Calculate 56789 x 23456789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07" y="1644236"/>
            <a:ext cx="11053879" cy="236792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Write code to calculate 56789 multiply 23456789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Try to output something like this in the terminal, feel free to format the output the way you like.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3906520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0004" y="403264"/>
            <a:ext cx="9416144" cy="57603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Verify the result using a calculator.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9511" y="979300"/>
            <a:ext cx="5497195" cy="393573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1510004" y="5038531"/>
            <a:ext cx="8828315" cy="1416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Congratulations if you get the right result!</a:t>
            </a:r>
            <a:endParaRPr lang="en-US" altLang="zh-CN"/>
          </a:p>
          <a:p>
            <a:r>
              <a:rPr lang="en-US" altLang="zh-CN">
                <a:sym typeface="+mn-ea"/>
              </a:rPr>
              <a:t>If the result is wrong, what could be the reason?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8212" y="1081890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4. Write a program to find the integer range of your computer.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072" y="2966911"/>
            <a:ext cx="11053879" cy="2507887"/>
          </a:xfrm>
        </p:spPr>
        <p:txBody>
          <a:bodyPr>
            <a:normAutofit/>
          </a:bodyPr>
          <a:lstStyle/>
          <a:p>
            <a:r>
              <a:rPr lang="en-US" altLang="zh-CN" dirty="0"/>
              <a:t>Suppose X is the maximum integer for type “int” on your computer, what is the result of X+1?</a:t>
            </a:r>
            <a:endParaRPr lang="en-US" altLang="zh-CN" dirty="0"/>
          </a:p>
          <a:p>
            <a:r>
              <a:rPr lang="en-US" altLang="zh-CN" dirty="0"/>
              <a:t>Suppose Y is the minimum integer for type “int” on your computer, what is the result of Y-1?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Are they the same with the value you have expected?</a:t>
            </a:r>
            <a:endParaRPr lang="en-US" altLang="zh-CN" dirty="0"/>
          </a:p>
        </p:txBody>
      </p:sp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91546" y="1924391"/>
            <a:ext cx="11053879" cy="103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 the interval [MIN, MAX] such that integer operations within this range is correct, while operations outside this range might be incorrect.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5891" y="1159960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+mn-ea"/>
              </a:rPr>
              <a:t>5.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</a:t>
            </a:r>
            <a:r>
              <a:rPr lang="zh-CN" altLang="en-US" sz="2800" dirty="0">
                <a:sym typeface="+mn-ea"/>
              </a:rPr>
              <a:t>ry conversions between </a:t>
            </a:r>
            <a:r>
              <a:rPr lang="zh-CN" altLang="en-US" sz="2800" b="1" dirty="0">
                <a:sym typeface="+mn-ea"/>
              </a:rPr>
              <a:t>char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and </a:t>
            </a:r>
            <a:r>
              <a:rPr lang="en-US" altLang="zh-CN" sz="2800" b="1" dirty="0">
                <a:sym typeface="+mn-ea"/>
              </a:rPr>
              <a:t>int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167" y="1993591"/>
            <a:ext cx="11053879" cy="1808091"/>
          </a:xfrm>
        </p:spPr>
        <p:txBody>
          <a:bodyPr/>
          <a:lstStyle/>
          <a:p>
            <a:r>
              <a:rPr lang="zh-CN" altLang="en-US" dirty="0"/>
              <a:t>Choose some integers you like. Convert then to chars and</a:t>
            </a:r>
            <a:r>
              <a:rPr lang="en-US" altLang="zh-CN" dirty="0"/>
              <a:t> </a:t>
            </a:r>
            <a:r>
              <a:rPr lang="zh-CN" altLang="en-US" dirty="0"/>
              <a:t>print them.</a:t>
            </a:r>
            <a:endParaRPr lang="zh-CN" altLang="en-US" dirty="0"/>
          </a:p>
          <a:p>
            <a:r>
              <a:rPr lang="en-US" altLang="zh-CN" dirty="0"/>
              <a:t>Or you can choose some chars and convert them to </a:t>
            </a:r>
            <a:r>
              <a:rPr lang="en-US" altLang="zh-CN" dirty="0" err="1"/>
              <a:t>ints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There are some special characters in the table, try some of them!</a:t>
            </a:r>
            <a:endParaRPr lang="en-US" altLang="zh-CN" dirty="0"/>
          </a:p>
        </p:txBody>
      </p:sp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52" y="4491335"/>
            <a:ext cx="948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https://www.tutorialspoint.com/html/ascii_table_lookup.htm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024" y="1346752"/>
            <a:ext cx="10515600" cy="83363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6.T</a:t>
            </a:r>
            <a:r>
              <a:rPr lang="zh-CN" altLang="en-US" sz="2800" dirty="0"/>
              <a:t>est the precision of float</a:t>
            </a:r>
            <a:r>
              <a:rPr lang="en-US" altLang="zh-CN" sz="2800" dirty="0" err="1"/>
              <a:t>ing</a:t>
            </a:r>
            <a:r>
              <a:rPr lang="en-US" altLang="zh-CN" sz="2800" dirty="0"/>
              <a:t> point numbers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885" y="2366665"/>
            <a:ext cx="11053879" cy="1752107"/>
          </a:xfrm>
        </p:spPr>
        <p:txBody>
          <a:bodyPr/>
          <a:lstStyle/>
          <a:p>
            <a:r>
              <a:rPr lang="zh-CN" altLang="en-US" dirty="0"/>
              <a:t>Try and find some floating point numbers and perform some</a:t>
            </a:r>
            <a:r>
              <a:rPr lang="en-US" altLang="zh-CN" dirty="0"/>
              <a:t> </a:t>
            </a:r>
            <a:r>
              <a:rPr lang="zh-CN" altLang="en-US" dirty="0"/>
              <a:t>arithmetic operations on them. Show that the operations are not</a:t>
            </a:r>
            <a:r>
              <a:rPr lang="en-US" altLang="zh-CN" dirty="0"/>
              <a:t> </a:t>
            </a:r>
            <a:r>
              <a:rPr lang="zh-CN" altLang="en-US" dirty="0"/>
              <a:t>precise due to the choice of the numbers.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7152" y="4491335"/>
            <a:ext cx="948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https://courses.physics.illinois.edu/cs357/sp2020/notes/ref-4-fp.html</a:t>
            </a:r>
            <a:endParaRPr lang="zh-CN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cs typeface="+mn-lt"/>
                <a:sym typeface="+mn-ea"/>
              </a:rPr>
              <a:t>Data types and arithmetic operators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Commonly used data types (integers, floats, ...).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Overflow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Test integer range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Conversion between char and integer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Test float number precision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87060" y="2036445"/>
            <a:ext cx="5216525" cy="4502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84580" y="2534920"/>
            <a:ext cx="4203065" cy="312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164" y="131925"/>
            <a:ext cx="11053879" cy="4849968"/>
          </a:xfrm>
        </p:spPr>
        <p:txBody>
          <a:bodyPr/>
          <a:lstStyle/>
          <a:p>
            <a:r>
              <a:rPr lang="zh-CN" altLang="en-US" dirty="0"/>
              <a:t>Be careful with the output.</a:t>
            </a:r>
            <a:r>
              <a:rPr lang="en-US" altLang="zh-CN" dirty="0"/>
              <a:t> You may need to see the exact binary presentation of the float to proof that it’s a floating point precision problem.</a:t>
            </a:r>
            <a:endParaRPr lang="en-US" altLang="zh-CN" dirty="0"/>
          </a:p>
          <a:p>
            <a:r>
              <a:rPr lang="en-US" altLang="zh-CN" dirty="0"/>
              <a:t>The following code can show the binary presentation of a float in some mainstream architecture.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10615" y="2534920"/>
            <a:ext cx="41770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void printFloat(float num)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  int inum = *(int*)&amp;num;</a:t>
            </a:r>
            <a:endParaRPr lang="zh-CN" altLang="en-US" dirty="0"/>
          </a:p>
          <a:p>
            <a:r>
              <a:rPr lang="zh-CN" altLang="en-US" dirty="0"/>
              <a:t>    for (int i = 0; i &lt; 32; ++i) {</a:t>
            </a:r>
            <a:endParaRPr lang="zh-CN" altLang="en-US" dirty="0"/>
          </a:p>
          <a:p>
            <a:r>
              <a:rPr lang="zh-CN" altLang="en-US" dirty="0"/>
              <a:t>        cout &lt;&lt; ((inum&amp;0x80000000) ? 1 : 0);</a:t>
            </a:r>
            <a:endParaRPr lang="zh-CN" altLang="en-US" dirty="0"/>
          </a:p>
          <a:p>
            <a:r>
              <a:rPr lang="zh-CN" altLang="en-US" dirty="0"/>
              <a:t>        if (i == 0 || i == 8)</a:t>
            </a:r>
            <a:endParaRPr lang="zh-CN" altLang="en-US" dirty="0"/>
          </a:p>
          <a:p>
            <a:r>
              <a:rPr lang="zh-CN" altLang="en-US" dirty="0"/>
              <a:t>            cout &lt;&lt; " ";</a:t>
            </a:r>
            <a:endParaRPr lang="zh-CN" altLang="en-US" dirty="0"/>
          </a:p>
          <a:p>
            <a:r>
              <a:rPr lang="zh-CN" altLang="en-US" dirty="0"/>
              <a:t>        inum &lt;&lt;= 1;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    cout &lt;&lt; endl;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00395" y="2053590"/>
            <a:ext cx="52031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float f1 = 1.0;</a:t>
            </a:r>
            <a:endParaRPr lang="zh-CN" altLang="en-US"/>
          </a:p>
          <a:p>
            <a:r>
              <a:rPr lang="zh-CN" altLang="en-US"/>
              <a:t>    cout&lt;&lt;"f1 = "&lt;&lt;f1&lt;&lt;endl;</a:t>
            </a:r>
            <a:endParaRPr lang="zh-CN" altLang="en-US"/>
          </a:p>
          <a:p>
            <a:r>
              <a:rPr lang="zh-CN" altLang="en-US"/>
              <a:t>    cout&lt;&lt;"The binary presentaion of f1"&lt;&lt;" is:"&lt;&lt;endl;</a:t>
            </a:r>
            <a:endParaRPr lang="zh-CN" altLang="en-US"/>
          </a:p>
          <a:p>
            <a:r>
              <a:rPr lang="zh-CN" altLang="en-US"/>
              <a:t>    printFloat(f1);</a:t>
            </a:r>
            <a:endParaRPr lang="zh-CN" altLang="en-US"/>
          </a:p>
          <a:p>
            <a:r>
              <a:rPr lang="zh-CN" altLang="en-US"/>
              <a:t>    cout&lt;&lt;endl;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float a = 0.1;</a:t>
            </a:r>
            <a:endParaRPr lang="zh-CN" altLang="en-US"/>
          </a:p>
          <a:p>
            <a:r>
              <a:rPr lang="zh-CN" altLang="en-US"/>
              <a:t>    float f2 = a+a+a+a+a+a+a+a+a+a;</a:t>
            </a:r>
            <a:endParaRPr lang="zh-CN" altLang="en-US"/>
          </a:p>
          <a:p>
            <a:r>
              <a:rPr lang="zh-CN" altLang="en-US"/>
              <a:t>    cout&lt;&lt;"f2 = "&lt;&lt;f2&lt;&lt;endl;</a:t>
            </a:r>
            <a:endParaRPr lang="zh-CN" altLang="en-US"/>
          </a:p>
          <a:p>
            <a:r>
              <a:rPr lang="zh-CN" altLang="en-US"/>
              <a:t>    cout&lt;&lt;"The binary presentaion of f2"&lt;&lt;" is:"&lt;&lt;endl;</a:t>
            </a:r>
            <a:endParaRPr lang="zh-CN" altLang="en-US"/>
          </a:p>
          <a:p>
            <a:r>
              <a:rPr lang="zh-CN" altLang="en-US"/>
              <a:t>    printFloat(f2);</a:t>
            </a:r>
            <a:endParaRPr lang="zh-CN" altLang="en-US"/>
          </a:p>
          <a:p>
            <a:r>
              <a:rPr lang="zh-CN" altLang="en-US"/>
              <a:t>    cout&lt;&lt;endl;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Commonly used data types: integer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Declaring integers and doing simple arithmetic operations: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#include &lt;iostream&gt;</a:t>
            </a:r>
          </a:p>
          <a:p/>
          <a:p>
            <a:r>
              <a:t>using std::cout;</a:t>
            </a:r>
          </a:p>
          <a:p>
            <a:r>
              <a:t>using std::endl;</a:t>
            </a:r>
          </a:p>
          <a:p/>
          <a:p>
            <a:r>
              <a:t>int main() {</a:t>
            </a:r>
          </a:p>
          <a:p>
            <a:r>
              <a:t>    int a = 1234567890;</a:t>
            </a:r>
          </a:p>
          <a:p>
            <a:r>
              <a:t>    int b = 1234567890;</a:t>
            </a:r>
          </a:p>
          <a:p>
            <a:r>
              <a:t>    int sum = a+b;</a:t>
            </a:r>
          </a:p>
          <a:p/>
          <a:p>
            <a:r>
              <a:t>    cout&lt;&lt;a&lt;&lt;" + "&lt;&lt;b&lt;&lt;" = "&lt;&lt;sum&lt;&lt;endl;</a:t>
            </a:r>
          </a:p>
          <a:p/>
          <a:p>
            <a:r>
              <a:t>return 0;</a:t>
            </a:r>
          </a:p>
          <a:p>
            <a: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0" y="3744595"/>
            <a:ext cx="56197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Commonly used data types: </a:t>
            </a:r>
            <a:r>
              <a:rPr lang="en-US" altLang="zh-CN">
                <a:sym typeface="+mn-ea"/>
              </a:rPr>
              <a:t>float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Declaring floating point numbers and doing simple arithmetic operations: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4740" y="2259965"/>
            <a:ext cx="4090670" cy="39693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2205" y="2259965"/>
            <a:ext cx="42310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#include &lt;iostream&gt;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using std::cout;</a:t>
            </a:r>
            <a:endParaRPr lang="zh-CN" altLang="en-US"/>
          </a:p>
          <a:p>
            <a:r>
              <a:rPr lang="zh-CN" altLang="en-US">
                <a:sym typeface="+mn-ea"/>
              </a:rPr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int main() {</a:t>
            </a:r>
            <a:endParaRPr lang="zh-CN" altLang="en-US"/>
          </a:p>
          <a:p>
            <a:r>
              <a:rPr>
                <a:sym typeface="+mn-ea"/>
              </a:rPr>
              <a:t>    float a = 1234567.0;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float b = 1.0;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float sum = a+b;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    cout&lt;&lt;a&lt;&lt;" + "&lt;&lt;b&lt;&lt;" = "&lt;&lt;sum&lt;&lt;endl;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0" y="3771265"/>
            <a:ext cx="55911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107055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Integer overflow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Integers are stored in memory as a few number of bytes.</a:t>
            </a:r>
            <a:endParaRPr lang="zh-CN" altLang="en-US"/>
          </a:p>
          <a:p>
            <a:r>
              <a:rPr lang="zh-CN" altLang="en-US"/>
              <a:t>The range of integers that can be properly represented is limited.</a:t>
            </a:r>
            <a:endParaRPr lang="zh-CN" altLang="en-US"/>
          </a:p>
          <a:p>
            <a:r>
              <a:rPr lang="zh-CN" altLang="en-US"/>
              <a:t>Calculating numbers outside this range causes errors.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Conversion between char and integer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character type of c++ is char.</a:t>
            </a:r>
            <a:r>
              <a:rPr lang="en-US" altLang="zh-CN"/>
              <a:t> </a:t>
            </a:r>
            <a:r>
              <a:rPr lang="zh-CN" altLang="en-US"/>
              <a:t>Char and int can be converted.</a:t>
            </a:r>
            <a:endParaRPr lang="zh-CN" altLang="en-US"/>
          </a:p>
          <a:p>
            <a:r>
              <a:rPr lang="en-US" altLang="zh-CN"/>
              <a:t>Characters are a type of integers in memory.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4740" y="2598420"/>
            <a:ext cx="4385945" cy="2976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27760" y="2604135"/>
            <a:ext cx="4725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#include &lt;cstdio&gt;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char c = 'C';</a:t>
            </a:r>
            <a:endParaRPr lang="zh-CN" altLang="en-US"/>
          </a:p>
          <a:p>
            <a:r>
              <a:rPr lang="zh-CN" altLang="en-US"/>
              <a:t>    int i = c;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printf("Convert '%c' to integer: %d\n", c, i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295" y="3789045"/>
            <a:ext cx="5514975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80685" y="3296920"/>
            <a:ext cx="652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Run the following command in your terminal and see what happens: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Conversion between char and integer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You already know the integer value of character ‘C’, but why?</a:t>
            </a:r>
            <a:endParaRPr lang="en-US" altLang="zh-CN"/>
          </a:p>
          <a:p>
            <a:r>
              <a:rPr lang="en-US" altLang="zh-CN"/>
              <a:t>ASCII table.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95375" y="2548890"/>
            <a:ext cx="4763135" cy="357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Floating point precision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The range of floating point numbers is also limited.</a:t>
            </a:r>
            <a:endParaRPr lang="zh-CN" altLang="en-US"/>
          </a:p>
          <a:p>
            <a:r>
              <a:rPr lang="en-US"/>
              <a:t>Floating point numbers also have precision problems.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087120" y="2484755"/>
            <a:ext cx="4906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float a = 0.1;</a:t>
            </a:r>
            <a:endParaRPr lang="zh-CN" altLang="en-US"/>
          </a:p>
          <a:p>
            <a:r>
              <a:rPr lang="zh-CN" altLang="en-US"/>
              <a:t>    float sum = a+a+a+a+a+a+a+a+a+a;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cout&lt;&lt;"sum: "&lt;&lt;sum&lt;&lt;endl;</a:t>
            </a:r>
            <a:endParaRPr lang="zh-CN" altLang="en-US"/>
          </a:p>
          <a:p>
            <a:r>
              <a:rPr lang="zh-CN" altLang="en-US"/>
              <a:t>    cout&lt;&lt;"sum equals to 1? "&lt;&lt;(sum==1.0)&lt;&lt;endl;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570" y="2967990"/>
            <a:ext cx="5070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Try the code on the left to see what happens.</a:t>
            </a:r>
            <a:endParaRPr lang="en-US" altLang="zh-CN"/>
          </a:p>
          <a:p>
            <a:r>
              <a:rPr lang="en-US" altLang="zh-CN"/>
              <a:t>Note that (sum==1.0) is a bool value, 1 means “true” and 0 means “false”.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570" y="4093210"/>
            <a:ext cx="55911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  <a:endParaRPr lang="en-US" altLang="zh-CN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9728" y="2593830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</a:t>
            </a:r>
            <a:r>
              <a:rPr lang="en-US" altLang="zh-CN" sz="2400" dirty="0" err="1">
                <a:solidFill>
                  <a:prstClr val="black"/>
                </a:solidFill>
              </a:rPr>
              <a:t>cout.setf</a:t>
            </a:r>
            <a:r>
              <a:rPr lang="en-US" altLang="zh-CN" sz="2400" dirty="0">
                <a:solidFill>
                  <a:prstClr val="black"/>
                </a:solidFill>
              </a:rPr>
              <a:t>( 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055495"/>
            <a:ext cx="7502392" cy="328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9536" y="27782"/>
            <a:ext cx="84470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  <a:endParaRPr lang="en-US" altLang="zh-CN" sz="2800" b="1" i="1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6102</Words>
  <Application>WPS 演示</Application>
  <PresentationFormat>宽屏</PresentationFormat>
  <Paragraphs>266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微软雅黑</vt:lpstr>
      <vt:lpstr>Arial Unicode MS</vt:lpstr>
      <vt:lpstr>等线</vt:lpstr>
      <vt:lpstr>Menlo</vt:lpstr>
      <vt:lpstr>Segoe Print</vt:lpstr>
      <vt:lpstr>Calibri</vt:lpstr>
      <vt:lpstr>Consolas</vt:lpstr>
      <vt:lpstr>Office 主题</vt:lpstr>
      <vt:lpstr>1_Office 主题</vt:lpstr>
      <vt:lpstr>Photoshop.Image.13</vt:lpstr>
      <vt:lpstr>Photoshop.Image.13</vt:lpstr>
      <vt:lpstr>Photoshop.Image.13</vt:lpstr>
      <vt:lpstr>C/C++ Program Design</vt:lpstr>
      <vt:lpstr>Data types and arithmetic operators</vt:lpstr>
      <vt:lpstr>Commonly used data types: integer</vt:lpstr>
      <vt:lpstr>Commonly used data types: float</vt:lpstr>
      <vt:lpstr>Integer overflow</vt:lpstr>
      <vt:lpstr>Conversion between char and integer</vt:lpstr>
      <vt:lpstr>Conversion between char and integer</vt:lpstr>
      <vt:lpstr>Floating point precision</vt:lpstr>
      <vt:lpstr>PowerPoint 演示文稿</vt:lpstr>
      <vt:lpstr>PowerPoint 演示文稿</vt:lpstr>
      <vt:lpstr>PowerPoint 演示文稿</vt:lpstr>
      <vt:lpstr>PowerPoint 演示文稿</vt:lpstr>
      <vt:lpstr>1. Compile and link the following multiple files into one executable file, run the file. What is the result? Is that reasonable? Correct the error(s) and run again.</vt:lpstr>
      <vt:lpstr>2. sizeof operator returns the size, int bytes, of a type or a variable. </vt:lpstr>
      <vt:lpstr>3. Calculate 56789 x 23456789</vt:lpstr>
      <vt:lpstr>PowerPoint 演示文稿</vt:lpstr>
      <vt:lpstr>4. Write a program to find the integer range of your computer.</vt:lpstr>
      <vt:lpstr>5. Try conversions between char and int</vt:lpstr>
      <vt:lpstr>6.Test the precision of floating point numbers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235</cp:revision>
  <dcterms:created xsi:type="dcterms:W3CDTF">2020-09-05T08:11:00Z</dcterms:created>
  <dcterms:modified xsi:type="dcterms:W3CDTF">2021-09-09T09:11:57Z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