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724" r:id="rId3"/>
    <p:sldId id="725" r:id="rId4"/>
    <p:sldId id="719" r:id="rId5"/>
    <p:sldId id="628" r:id="rId6"/>
    <p:sldId id="726" r:id="rId7"/>
    <p:sldId id="727" r:id="rId8"/>
    <p:sldId id="729" r:id="rId9"/>
    <p:sldId id="728" r:id="rId10"/>
    <p:sldId id="730" r:id="rId11"/>
    <p:sldId id="731" r:id="rId12"/>
    <p:sldId id="732" r:id="rId13"/>
    <p:sldId id="733" r:id="rId14"/>
    <p:sldId id="736" r:id="rId15"/>
    <p:sldId id="737" r:id="rId16"/>
    <p:sldId id="739" r:id="rId17"/>
    <p:sldId id="738" r:id="rId18"/>
    <p:sldId id="734" r:id="rId19"/>
    <p:sldId id="735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05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-48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4F3F22-B4BB-3F48-9180-464A9F2D66D1}" type="datetimeFigureOut">
              <a:rPr kumimoji="1" lang="zh-CN" altLang="en-US" smtClean="0"/>
              <a:t>2021/12/20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9692CB-2397-CF44-9044-134362C6998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16337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9692CB-2397-CF44-9044-134362C69983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66510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534740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987522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09F6358-1E5B-E540-B1EC-784FFD4F98A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24589" b="40606"/>
          <a:stretch/>
        </p:blipFill>
        <p:spPr>
          <a:xfrm>
            <a:off x="65507" y="0"/>
            <a:ext cx="351589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909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9114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4178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50B810D5-562C-6D40-A798-62FEF5ACFC2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6479" y="264221"/>
            <a:ext cx="10515600" cy="833631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4849968"/>
          </a:xfrm>
        </p:spPr>
        <p:txBody>
          <a:bodyPr/>
          <a:lstStyle>
            <a:lvl2pPr marL="914400" indent="-457200">
              <a:buFont typeface="Wingdings" panose="05000000000000000000" pitchFamily="2" charset="2"/>
              <a:buChar char="Ø"/>
              <a:defRPr/>
            </a:lvl2pPr>
            <a:lvl3pPr marL="1143000" indent="-228600">
              <a:buFont typeface="Wingdings" panose="05000000000000000000" pitchFamily="2" charset="2"/>
              <a:buChar char="ü"/>
              <a:defRPr/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8424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24634" y="365125"/>
            <a:ext cx="9229165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BBC21BE-914F-984C-819E-13DA00BEE2D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914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10320" y="365125"/>
            <a:ext cx="9245067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4EF34E2-55C5-FE4B-9D4B-1C371C023E4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538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C6DD9DA-D04B-234F-AF7F-359B1655B7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216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A27BA66-27EF-F848-B5D4-C6E63ED696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192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0094918-5C39-5840-99AC-03CB479DEC0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76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71DD87C-9BE8-504F-A482-28FE7FDABCD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953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4FF3E64-915C-7F40-AA27-6031D114BFB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734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256E3FFC-E533-B542-B981-71BF4DFC58C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41982"/>
            <a:ext cx="1183341" cy="41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426916" y="6356350"/>
            <a:ext cx="21544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9A4FA-3D9A-4114-B0D5-759CBD56F1AB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5066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1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lnSpc>
          <a:spcPct val="90000"/>
        </a:lnSpc>
        <a:spcBef>
          <a:spcPts val="500"/>
        </a:spcBef>
        <a:buFont typeface="Calibri" panose="020F0502020204030204" pitchFamily="34" charset="0"/>
        <a:buChar char="□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07592"/>
            <a:ext cx="9144000" cy="1772603"/>
          </a:xfrm>
        </p:spPr>
        <p:txBody>
          <a:bodyPr>
            <a:noAutofit/>
          </a:bodyPr>
          <a:lstStyle/>
          <a:p>
            <a:r>
              <a:rPr lang="en-US" altLang="zh-CN" b="1" dirty="0">
                <a:latin typeface="Franklin Gothic Demi" panose="020B0703020102020204" pitchFamily="34" charset="0"/>
              </a:rPr>
              <a:t>C/C++</a:t>
            </a:r>
            <a:r>
              <a:rPr lang="zh-CN" altLang="en-US" b="1" dirty="0">
                <a:latin typeface="Franklin Gothic Demi" panose="020B0703020102020204" pitchFamily="34" charset="0"/>
              </a:rPr>
              <a:t> </a:t>
            </a:r>
            <a:r>
              <a:rPr lang="en-US" altLang="zh-CN" b="1" dirty="0">
                <a:latin typeface="Franklin Gothic Demi" panose="020B0703020102020204" pitchFamily="34" charset="0"/>
              </a:rPr>
              <a:t>Program Design</a:t>
            </a:r>
            <a:endParaRPr lang="zh-CN" altLang="en-US" b="1" dirty="0">
              <a:latin typeface="Franklin Gothic Demi" panose="020B0703020102020204" pitchFamily="3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260035"/>
            <a:ext cx="9144000" cy="2767054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Franklin Gothic Medium" panose="020B0603020102020204" pitchFamily="34" charset="0"/>
              </a:rPr>
              <a:t>CS205</a:t>
            </a:r>
          </a:p>
          <a:p>
            <a:endParaRPr lang="en-US" altLang="zh-CN" dirty="0">
              <a:latin typeface="Franklin Gothic Medium" panose="020B0603020102020204" pitchFamily="34" charset="0"/>
            </a:endParaRPr>
          </a:p>
          <a:p>
            <a:r>
              <a:rPr lang="en-US" altLang="zh-CN" dirty="0">
                <a:latin typeface="Franklin Gothic Medium" panose="020B0603020102020204" pitchFamily="34" charset="0"/>
              </a:rPr>
              <a:t>Prof. </a:t>
            </a:r>
            <a:r>
              <a:rPr lang="en-US" altLang="zh-CN" dirty="0" err="1">
                <a:latin typeface="Franklin Gothic Medium" panose="020B0603020102020204" pitchFamily="34" charset="0"/>
              </a:rPr>
              <a:t>Shiqi</a:t>
            </a:r>
            <a:r>
              <a:rPr lang="en-US" altLang="zh-CN" dirty="0">
                <a:latin typeface="Franklin Gothic Medium" panose="020B0603020102020204" pitchFamily="34" charset="0"/>
              </a:rPr>
              <a:t> Yu</a:t>
            </a:r>
            <a:r>
              <a:rPr lang="zh-CN" altLang="en-US" dirty="0">
                <a:latin typeface="Franklin Gothic Medium" panose="020B0603020102020204" pitchFamily="34" charset="0"/>
              </a:rPr>
              <a:t> </a:t>
            </a:r>
            <a:r>
              <a:rPr lang="en-US" altLang="zh-CN" dirty="0">
                <a:latin typeface="Franklin Gothic Medium" panose="020B0603020102020204" pitchFamily="34" charset="0"/>
              </a:rPr>
              <a:t>(</a:t>
            </a:r>
            <a:r>
              <a:rPr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于仕琪</a:t>
            </a:r>
            <a:r>
              <a:rPr lang="en-US" altLang="zh-CN" dirty="0">
                <a:latin typeface="Franklin Gothic Medium" panose="020B0603020102020204" pitchFamily="34" charset="0"/>
              </a:rPr>
              <a:t>)</a:t>
            </a:r>
          </a:p>
          <a:p>
            <a:r>
              <a:rPr lang="en-US" altLang="zh-CN" dirty="0">
                <a:latin typeface="Courier" pitchFamily="2" charset="0"/>
              </a:rPr>
              <a:t>yusq@sustech.edu.cn</a:t>
            </a:r>
          </a:p>
          <a:p>
            <a:r>
              <a:rPr lang="en-US" altLang="zh-CN" sz="1800" dirty="0">
                <a:latin typeface="Courier" pitchFamily="2" charset="0"/>
              </a:rPr>
              <a:t>http://</a:t>
            </a:r>
            <a:r>
              <a:rPr lang="en-US" altLang="zh-CN" sz="1800" dirty="0" err="1">
                <a:latin typeface="Courier" pitchFamily="2" charset="0"/>
              </a:rPr>
              <a:t>faculty.sustech.edu.cn</a:t>
            </a:r>
            <a:r>
              <a:rPr lang="en-US" altLang="zh-CN" sz="1800" dirty="0">
                <a:latin typeface="Courier" pitchFamily="2" charset="0"/>
              </a:rPr>
              <a:t>/</a:t>
            </a:r>
            <a:r>
              <a:rPr lang="en-US" altLang="zh-CN" sz="1800" dirty="0" err="1">
                <a:latin typeface="Courier" pitchFamily="2" charset="0"/>
              </a:rPr>
              <a:t>yusq</a:t>
            </a:r>
            <a:r>
              <a:rPr lang="en-US" altLang="zh-CN" sz="1800" dirty="0">
                <a:latin typeface="Courier" pitchFamily="2" charset="0"/>
              </a:rPr>
              <a:t>/</a:t>
            </a:r>
          </a:p>
          <a:p>
            <a:endParaRPr lang="en-US" altLang="zh-CN" dirty="0"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4599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3F952A-23EB-D840-AC66-F1869226F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Nested Enumerations (C++11)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BD8617-08D9-FF4F-B53B-26CAA10102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1233325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It can be accessed outside of the class, but with the class name scope qualifier.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12B3596-9D3C-2A4B-8EBF-4DA6234857D1}"/>
              </a:ext>
            </a:extLst>
          </p:cNvPr>
          <p:cNvSpPr/>
          <p:nvPr/>
        </p:nvSpPr>
        <p:spPr>
          <a:xfrm>
            <a:off x="1376479" y="2056686"/>
            <a:ext cx="7777316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class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Mat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public: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0000FF"/>
                </a:solidFill>
                <a:latin typeface="Menlo" panose="020B0609030804020204" pitchFamily="49" charset="0"/>
              </a:rPr>
              <a:t>enum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DataType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{</a:t>
            </a:r>
          </a:p>
          <a:p>
            <a:r>
              <a:rPr lang="en" altLang="zh-CN" dirty="0">
                <a:solidFill>
                  <a:srgbClr val="0070C1"/>
                </a:solidFill>
                <a:latin typeface="Menlo" panose="020B0609030804020204" pitchFamily="49" charset="0"/>
              </a:rPr>
              <a:t>        TYPE8U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</a:p>
          <a:p>
            <a:r>
              <a:rPr lang="en" altLang="zh-CN" dirty="0">
                <a:solidFill>
                  <a:srgbClr val="0070C1"/>
                </a:solidFill>
                <a:latin typeface="Menlo" panose="020B0609030804020204" pitchFamily="49" charset="0"/>
              </a:rPr>
              <a:t>        TYPE8S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</a:p>
          <a:p>
            <a:r>
              <a:rPr lang="en" altLang="zh-CN" dirty="0">
                <a:solidFill>
                  <a:srgbClr val="0070C1"/>
                </a:solidFill>
                <a:latin typeface="Menlo" panose="020B0609030804020204" pitchFamily="49" charset="0"/>
              </a:rPr>
              <a:t>        TYPE32F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</a:p>
          <a:p>
            <a:r>
              <a:rPr lang="en" altLang="zh-CN" dirty="0">
                <a:solidFill>
                  <a:srgbClr val="0070C1"/>
                </a:solidFill>
                <a:latin typeface="Menlo" panose="020B0609030804020204" pitchFamily="49" charset="0"/>
              </a:rPr>
              <a:t>        TYPE64F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};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private: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DataType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type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void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data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public: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    Mat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DataType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type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: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type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type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),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data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NULL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){}</a:t>
            </a:r>
            <a:b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DataType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getType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()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const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{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return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type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}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6C4687D-FDEE-CE4A-9B00-DD63C69CE3A7}"/>
              </a:ext>
            </a:extLst>
          </p:cNvPr>
          <p:cNvSpPr/>
          <p:nvPr/>
        </p:nvSpPr>
        <p:spPr>
          <a:xfrm>
            <a:off x="1879399" y="2904500"/>
            <a:ext cx="2797315" cy="1983115"/>
          </a:xfrm>
          <a:prstGeom prst="rect">
            <a:avLst/>
          </a:prstGeom>
          <a:solidFill>
            <a:schemeClr val="accent6">
              <a:lumMod val="20000"/>
              <a:lumOff val="80000"/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18E7289-D6A7-A14B-96CB-84DB90A4ADC5}"/>
              </a:ext>
            </a:extLst>
          </p:cNvPr>
          <p:cNvSpPr/>
          <p:nvPr/>
        </p:nvSpPr>
        <p:spPr>
          <a:xfrm>
            <a:off x="2296357" y="6526470"/>
            <a:ext cx="2646878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nested-enum2.cpp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8F5AC9E-6AA7-A44D-A6D4-6329AA442B73}"/>
              </a:ext>
            </a:extLst>
          </p:cNvPr>
          <p:cNvSpPr/>
          <p:nvPr/>
        </p:nvSpPr>
        <p:spPr>
          <a:xfrm>
            <a:off x="6812033" y="3273180"/>
            <a:ext cx="31133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Mat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::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DataType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::</a:t>
            </a:r>
            <a:r>
              <a:rPr lang="en" altLang="zh-CN" dirty="0">
                <a:solidFill>
                  <a:srgbClr val="0070C1"/>
                </a:solidFill>
                <a:latin typeface="Menlo" panose="020B0609030804020204" pitchFamily="49" charset="0"/>
              </a:rPr>
              <a:t>TYPE8U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DD22DD1-04A6-CD4B-95C7-0B29F34AAB93}"/>
              </a:ext>
            </a:extLst>
          </p:cNvPr>
          <p:cNvSpPr/>
          <p:nvPr/>
        </p:nvSpPr>
        <p:spPr>
          <a:xfrm>
            <a:off x="6766313" y="2080017"/>
            <a:ext cx="24160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DataType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::</a:t>
            </a:r>
            <a:r>
              <a:rPr lang="en" altLang="zh-CN" dirty="0">
                <a:solidFill>
                  <a:srgbClr val="0070C1"/>
                </a:solidFill>
                <a:latin typeface="Menlo" panose="020B0609030804020204" pitchFamily="49" charset="0"/>
              </a:rPr>
              <a:t>TYPE8U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5E876D39-A2DD-A944-A1B0-92D7D9F1D03D}"/>
              </a:ext>
            </a:extLst>
          </p:cNvPr>
          <p:cNvCxnSpPr>
            <a:cxnSpLocks/>
          </p:cNvCxnSpPr>
          <p:nvPr/>
        </p:nvCxnSpPr>
        <p:spPr>
          <a:xfrm>
            <a:off x="7840980" y="2449349"/>
            <a:ext cx="0" cy="918843"/>
          </a:xfrm>
          <a:prstGeom prst="straightConnector1">
            <a:avLst/>
          </a:prstGeom>
          <a:ln w="190500">
            <a:solidFill>
              <a:srgbClr val="C00000">
                <a:alpha val="57000"/>
              </a:srgb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4223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752D14-9C93-6643-A407-1280581E2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Nested Classes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EB0EDB-65F5-6B41-B317-9101980A7C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1514176"/>
          </a:xfrm>
        </p:spPr>
        <p:txBody>
          <a:bodyPr/>
          <a:lstStyle/>
          <a:p>
            <a:r>
              <a:rPr kumimoji="1" lang="en-US" altLang="zh-CN" dirty="0"/>
              <a:t>Nested classes: The declaration of a class/struct or union may appear inside another class.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284A114-735F-B24F-AB3C-C83395057E3C}"/>
              </a:ext>
            </a:extLst>
          </p:cNvPr>
          <p:cNvSpPr/>
          <p:nvPr/>
        </p:nvSpPr>
        <p:spPr>
          <a:xfrm>
            <a:off x="1676399" y="2333685"/>
            <a:ext cx="694508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class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Storage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public: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class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Fruit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{</a:t>
            </a:r>
          </a:p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        string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name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    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weight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public: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        Fruit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string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name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weight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        string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getInfo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();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};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private: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    Fruit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fruit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public: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    Storage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Fruit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b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9175B31-F75F-9E4D-AFED-3385EE359755}"/>
              </a:ext>
            </a:extLst>
          </p:cNvPr>
          <p:cNvSpPr/>
          <p:nvPr/>
        </p:nvSpPr>
        <p:spPr>
          <a:xfrm>
            <a:off x="2189642" y="3198415"/>
            <a:ext cx="5909329" cy="2190014"/>
          </a:xfrm>
          <a:prstGeom prst="rect">
            <a:avLst/>
          </a:prstGeom>
          <a:solidFill>
            <a:schemeClr val="accent6">
              <a:lumMod val="20000"/>
              <a:lumOff val="80000"/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98D450A-337C-3C45-BAF4-9A1206B36718}"/>
              </a:ext>
            </a:extLst>
          </p:cNvPr>
          <p:cNvSpPr/>
          <p:nvPr/>
        </p:nvSpPr>
        <p:spPr>
          <a:xfrm>
            <a:off x="2296357" y="6526470"/>
            <a:ext cx="2492990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nestedclass.cpp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059705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83303D-01FE-964B-86F5-8C2C394F8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Nested Types: Scope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5844B9-AAD7-6946-8E00-E00C893EE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6995"/>
            <a:ext cx="8518072" cy="4849968"/>
          </a:xfrm>
        </p:spPr>
        <p:txBody>
          <a:bodyPr/>
          <a:lstStyle/>
          <a:p>
            <a:pPr marL="0" indent="0">
              <a:buNone/>
            </a:pPr>
            <a:r>
              <a:rPr kumimoji="1" lang="en" altLang="zh-CN" b="1" dirty="0"/>
              <a:t>Private:  </a:t>
            </a:r>
          </a:p>
          <a:p>
            <a:r>
              <a:rPr kumimoji="1" lang="en" altLang="zh-CN" dirty="0"/>
              <a:t>Only visible to the containing class</a:t>
            </a:r>
          </a:p>
          <a:p>
            <a:pPr marL="0" indent="0">
              <a:buNone/>
            </a:pPr>
            <a:r>
              <a:rPr kumimoji="1" lang="en" altLang="zh-CN" b="1" dirty="0"/>
              <a:t>Protected: </a:t>
            </a:r>
          </a:p>
          <a:p>
            <a:r>
              <a:rPr kumimoji="1" lang="en" altLang="zh-CN" dirty="0"/>
              <a:t>Visible to the containing class and its derived class.</a:t>
            </a:r>
          </a:p>
          <a:p>
            <a:pPr marL="0" indent="0">
              <a:buNone/>
            </a:pPr>
            <a:r>
              <a:rPr kumimoji="1" lang="en" altLang="zh-CN" b="1" dirty="0"/>
              <a:t>Public:</a:t>
            </a:r>
          </a:p>
          <a:p>
            <a:r>
              <a:rPr kumimoji="1" lang="en" altLang="zh-CN" dirty="0"/>
              <a:t>Visible to the containing class, to its derived classes, and to the outside world.</a:t>
            </a:r>
          </a:p>
          <a:p>
            <a:endParaRPr kumimoji="1" lang="en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14950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BBD04D0F-1C39-D64D-80A0-977B5E614B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" altLang="zh-CN" dirty="0"/>
              <a:t>RTTI </a:t>
            </a:r>
            <a:r>
              <a:rPr lang="en-US" altLang="zh-CN" dirty="0"/>
              <a:t>and </a:t>
            </a:r>
            <a:r>
              <a:rPr lang="en" altLang="zh-CN" dirty="0"/>
              <a:t>Type Cast Operators</a:t>
            </a: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E45FB391-E27F-B24A-8CF1-6A8AEC159D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37755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C1F3CE-D4FD-6B46-8AD7-9A5DD1DBD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" altLang="zh-CN" dirty="0"/>
              <a:t>Runtime Type Identification (RTTI)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AAB88F-6AEE-D54D-9DF4-B79F1D150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1856880"/>
          </a:xfrm>
        </p:spPr>
        <p:txBody>
          <a:bodyPr/>
          <a:lstStyle/>
          <a:p>
            <a:r>
              <a:rPr kumimoji="1" lang="en-US" altLang="zh-CN" dirty="0"/>
              <a:t>We can convert a pointer explicitly to another, even it isn’t appropriate.</a:t>
            </a:r>
          </a:p>
          <a:p>
            <a:r>
              <a:rPr kumimoji="1" lang="en-US" altLang="zh-CN" dirty="0"/>
              <a:t>How to convert safely?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8A76E08-9B8A-E14D-849B-1181DEFA18E7}"/>
              </a:ext>
            </a:extLst>
          </p:cNvPr>
          <p:cNvSpPr/>
          <p:nvPr/>
        </p:nvSpPr>
        <p:spPr>
          <a:xfrm>
            <a:off x="1244893" y="2825694"/>
            <a:ext cx="685250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class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Person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" altLang="zh-CN" dirty="0">
              <a:solidFill>
                <a:srgbClr val="267F99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class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Student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public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Person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Person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person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"Yu"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Student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student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"Sam"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"20210212"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Person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pp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&amp;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student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Person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&amp;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rp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student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Student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ps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(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Student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*)&amp;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person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//danger!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D01D79F-3D0A-C241-8160-213A4D6B40B4}"/>
              </a:ext>
            </a:extLst>
          </p:cNvPr>
          <p:cNvSpPr/>
          <p:nvPr/>
        </p:nvSpPr>
        <p:spPr>
          <a:xfrm>
            <a:off x="2142121" y="6406106"/>
            <a:ext cx="1415772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rtti.cpp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342824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006697-F450-9841-82F9-B881CC56D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RTTI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" altLang="zh-CN" dirty="0"/>
              <a:t>Type Cast Operators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FC6942-74F8-8540-97D8-94F5EDB31D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9473589" cy="4849968"/>
          </a:xfrm>
        </p:spPr>
        <p:txBody>
          <a:bodyPr>
            <a:normAutofit/>
          </a:bodyPr>
          <a:lstStyle/>
          <a:p>
            <a:r>
              <a:rPr kumimoji="1" lang="en" altLang="zh-CN" dirty="0"/>
              <a:t>Runtime type identification (RTTI) </a:t>
            </a:r>
          </a:p>
          <a:p>
            <a:pPr lvl="1"/>
            <a:r>
              <a:rPr kumimoji="1" lang="en" altLang="zh-CN" dirty="0"/>
              <a:t>C++ feature</a:t>
            </a:r>
          </a:p>
          <a:p>
            <a:pPr lvl="1"/>
            <a:r>
              <a:rPr kumimoji="1" lang="en" altLang="zh-CN" dirty="0"/>
              <a:t>The type of an object to be determined during runtime.</a:t>
            </a:r>
          </a:p>
          <a:p>
            <a:pPr lvl="1"/>
            <a:endParaRPr kumimoji="1" lang="en" altLang="zh-CN" dirty="0"/>
          </a:p>
          <a:p>
            <a:r>
              <a:rPr kumimoji="1" lang="en" altLang="zh-CN" sz="2600" dirty="0" err="1">
                <a:solidFill>
                  <a:srgbClr val="0000CC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dynamic_cast</a:t>
            </a:r>
            <a:r>
              <a:rPr kumimoji="1" lang="en" altLang="zh-CN" sz="2600" dirty="0">
                <a:solidFill>
                  <a:srgbClr val="0000CC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1" lang="en" altLang="zh-CN" dirty="0"/>
              <a:t>operator: conversion of polymorphic types.</a:t>
            </a:r>
          </a:p>
          <a:p>
            <a:endParaRPr kumimoji="1" lang="en" altLang="zh-CN" dirty="0"/>
          </a:p>
          <a:p>
            <a:r>
              <a:rPr kumimoji="1" lang="en" altLang="zh-CN" sz="2600" dirty="0" err="1">
                <a:solidFill>
                  <a:srgbClr val="0000CC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typeid</a:t>
            </a:r>
            <a:r>
              <a:rPr kumimoji="1" lang="en" altLang="zh-CN" dirty="0"/>
              <a:t> operator: Identify the exact type of an object.</a:t>
            </a:r>
          </a:p>
          <a:p>
            <a:endParaRPr kumimoji="1" lang="en" altLang="zh-CN" dirty="0"/>
          </a:p>
          <a:p>
            <a:r>
              <a:rPr kumimoji="1" lang="en" altLang="zh-CN" sz="2600" dirty="0" err="1">
                <a:solidFill>
                  <a:srgbClr val="0000CC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type_info</a:t>
            </a:r>
            <a:r>
              <a:rPr kumimoji="1" lang="en" altLang="zh-CN" sz="2600" dirty="0">
                <a:solidFill>
                  <a:srgbClr val="0000CC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1" lang="en" altLang="zh-CN" dirty="0"/>
              <a:t>class. the type information returned by the </a:t>
            </a:r>
            <a:r>
              <a:rPr kumimoji="1" lang="en" altLang="zh-CN" dirty="0" err="1">
                <a:solidFill>
                  <a:srgbClr val="0000CC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typeid</a:t>
            </a:r>
            <a:r>
              <a:rPr kumimoji="1" lang="en" altLang="zh-CN" dirty="0"/>
              <a:t> operator.</a:t>
            </a:r>
          </a:p>
          <a:p>
            <a:endParaRPr kumimoji="1" lang="en" altLang="zh-CN" dirty="0"/>
          </a:p>
          <a:p>
            <a:endParaRPr kumimoji="1" lang="en" altLang="zh-CN" dirty="0"/>
          </a:p>
          <a:p>
            <a:endParaRPr kumimoji="1" lang="en" altLang="zh-CN" dirty="0"/>
          </a:p>
          <a:p>
            <a:endParaRPr kumimoji="1" lang="en" altLang="zh-CN" dirty="0"/>
          </a:p>
          <a:p>
            <a:endParaRPr kumimoji="1" lang="en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90204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E6E71C-3869-704D-B809-2DA6B3F1D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 err="1">
                <a:solidFill>
                  <a:srgbClr val="0000CC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typeid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EF3B1C-D7A2-A44F-B12A-1AE2192CEB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" altLang="zh-CN" dirty="0" err="1">
                <a:solidFill>
                  <a:srgbClr val="0000CC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typeid</a:t>
            </a:r>
            <a:r>
              <a:rPr kumimoji="1" lang="en" altLang="zh-CN" dirty="0"/>
              <a:t> operator</a:t>
            </a:r>
          </a:p>
          <a:p>
            <a:pPr lvl="1"/>
            <a:r>
              <a:rPr kumimoji="1" lang="en" altLang="zh-CN" dirty="0"/>
              <a:t>determine whether two objects are the same type</a:t>
            </a:r>
          </a:p>
          <a:p>
            <a:pPr lvl="1"/>
            <a:r>
              <a:rPr kumimoji="1" lang="en" altLang="zh-CN" dirty="0"/>
              <a:t>Accept</a:t>
            </a:r>
            <a:r>
              <a:rPr kumimoji="1" lang="en-US" altLang="zh-CN" dirty="0"/>
              <a:t>: the name of a class, an expression that evaluates to an object</a:t>
            </a:r>
            <a:endParaRPr kumimoji="1" lang="en" altLang="zh-CN" dirty="0"/>
          </a:p>
          <a:p>
            <a:r>
              <a:rPr kumimoji="1" lang="en" altLang="zh-CN" dirty="0" err="1">
                <a:solidFill>
                  <a:srgbClr val="0000CC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type_info</a:t>
            </a:r>
            <a:r>
              <a:rPr kumimoji="1" lang="en" altLang="zh-CN" dirty="0"/>
              <a:t> class</a:t>
            </a:r>
            <a:endParaRPr kumimoji="1" lang="en" altLang="zh-CN" dirty="0">
              <a:solidFill>
                <a:srgbClr val="0000CC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lvl="1"/>
            <a:r>
              <a:rPr kumimoji="1" lang="en" altLang="zh-CN" dirty="0"/>
              <a:t>The </a:t>
            </a:r>
            <a:r>
              <a:rPr kumimoji="1" lang="en" altLang="zh-CN" dirty="0" err="1">
                <a:solidFill>
                  <a:srgbClr val="0000CC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typeid</a:t>
            </a:r>
            <a:r>
              <a:rPr kumimoji="1" lang="en" altLang="zh-CN" dirty="0"/>
              <a:t> operator returns a reference to a </a:t>
            </a:r>
            <a:r>
              <a:rPr kumimoji="1" lang="en" altLang="zh-CN" dirty="0" err="1">
                <a:solidFill>
                  <a:srgbClr val="0000CC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type_info</a:t>
            </a:r>
            <a:r>
              <a:rPr kumimoji="1" lang="en" altLang="zh-CN" sz="2000" dirty="0"/>
              <a:t> </a:t>
            </a:r>
            <a:r>
              <a:rPr kumimoji="1" lang="en" altLang="zh-CN" dirty="0"/>
              <a:t>object</a:t>
            </a:r>
          </a:p>
          <a:p>
            <a:pPr lvl="1"/>
            <a:r>
              <a:rPr kumimoji="1" lang="en" altLang="zh-CN" dirty="0"/>
              <a:t>Defined in the &lt;</a:t>
            </a:r>
            <a:r>
              <a:rPr kumimoji="1" lang="en" altLang="zh-CN" dirty="0" err="1"/>
              <a:t>typeinfo</a:t>
            </a:r>
            <a:r>
              <a:rPr kumimoji="1" lang="en" altLang="zh-CN" dirty="0"/>
              <a:t>&gt; header file</a:t>
            </a:r>
          </a:p>
          <a:p>
            <a:pPr lvl="1"/>
            <a:r>
              <a:rPr kumimoji="1" lang="en" altLang="zh-CN" dirty="0"/>
              <a:t>Comparing type using the overloaded == and != operators</a:t>
            </a:r>
          </a:p>
          <a:p>
            <a:endParaRPr kumimoji="1" lang="en" altLang="zh-CN" dirty="0"/>
          </a:p>
          <a:p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DEE8BE7-20B4-584E-827E-7213FE113930}"/>
              </a:ext>
            </a:extLst>
          </p:cNvPr>
          <p:cNvSpPr/>
          <p:nvPr/>
        </p:nvSpPr>
        <p:spPr>
          <a:xfrm>
            <a:off x="2142121" y="6406106"/>
            <a:ext cx="1723549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typeid.cpp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220804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4E4355-7F38-414F-9646-5A6412BC5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 err="1">
                <a:solidFill>
                  <a:srgbClr val="0000CC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dynamic_cast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5D17F1-657D-BD46-9C97-F011B13E6D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1217901"/>
          </a:xfrm>
        </p:spPr>
        <p:txBody>
          <a:bodyPr>
            <a:normAutofit fontScale="92500"/>
          </a:bodyPr>
          <a:lstStyle/>
          <a:p>
            <a:r>
              <a:rPr kumimoji="1" lang="en-US" altLang="zh-CN" dirty="0"/>
              <a:t>It can safely assign the address of an object to a pointer of a particular type.</a:t>
            </a:r>
          </a:p>
          <a:p>
            <a:r>
              <a:rPr kumimoji="1" lang="en-US" altLang="zh-CN" dirty="0"/>
              <a:t>Invoke the correct version of a class method (remember virtual functions)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E36B2C3-CA2F-E842-AAAD-7217EE13E631}"/>
              </a:ext>
            </a:extLst>
          </p:cNvPr>
          <p:cNvSpPr/>
          <p:nvPr/>
        </p:nvSpPr>
        <p:spPr>
          <a:xfrm>
            <a:off x="1131065" y="2972343"/>
            <a:ext cx="670192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Person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person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"Yu"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Student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student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"Sam"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"20210212"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Person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pp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NULL;</a:t>
            </a:r>
          </a:p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Student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ps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NULL;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</a:t>
            </a:r>
          </a:p>
          <a:p>
            <a:b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ps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 err="1">
                <a:solidFill>
                  <a:srgbClr val="0000FF"/>
                </a:solidFill>
                <a:latin typeface="Menlo" panose="020B0609030804020204" pitchFamily="49" charset="0"/>
              </a:rPr>
              <a:t>dynamic_cast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&lt;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Student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*&gt;(&amp;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person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 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// NULL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pp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 err="1">
                <a:solidFill>
                  <a:srgbClr val="0000FF"/>
                </a:solidFill>
                <a:latin typeface="Menlo" panose="020B0609030804020204" pitchFamily="49" charset="0"/>
              </a:rPr>
              <a:t>dynamic_cast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&lt;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Person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*&gt;(&amp;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student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8052139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DEBD79-0C4C-014A-AEE2-406924960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More Type Cast Operators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D3E015-5CBC-A842-AF01-07AA816A38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37246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" altLang="zh-CN" dirty="0"/>
              <a:t>Three more operators</a:t>
            </a:r>
          </a:p>
          <a:p>
            <a:r>
              <a:rPr kumimoji="1" lang="en" altLang="zh-CN" dirty="0" err="1">
                <a:solidFill>
                  <a:srgbClr val="0000CC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const_cast</a:t>
            </a:r>
            <a:r>
              <a:rPr kumimoji="1" lang="en" altLang="zh-CN" dirty="0"/>
              <a:t>: </a:t>
            </a:r>
          </a:p>
          <a:p>
            <a:pPr lvl="1"/>
            <a:r>
              <a:rPr kumimoji="1" lang="en" altLang="zh-CN" dirty="0"/>
              <a:t>Type cast for const or volatile value</a:t>
            </a:r>
          </a:p>
          <a:p>
            <a:endParaRPr kumimoji="1" lang="en" altLang="zh-CN" dirty="0">
              <a:solidFill>
                <a:srgbClr val="0000CC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kumimoji="1" lang="en" altLang="zh-CN" dirty="0" err="1">
                <a:solidFill>
                  <a:srgbClr val="0000CC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static_cast</a:t>
            </a:r>
            <a:r>
              <a:rPr kumimoji="1" lang="en" altLang="zh-CN" dirty="0"/>
              <a:t>: </a:t>
            </a:r>
          </a:p>
          <a:p>
            <a:pPr lvl="1"/>
            <a:r>
              <a:rPr kumimoji="1" lang="en" altLang="zh-CN" dirty="0"/>
              <a:t>It’s valid only if </a:t>
            </a:r>
            <a:r>
              <a:rPr kumimoji="1" lang="en" altLang="zh-CN" dirty="0" err="1">
                <a:solidFill>
                  <a:srgbClr val="0000CC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type_name</a:t>
            </a:r>
            <a:r>
              <a:rPr kumimoji="1" lang="en" altLang="zh-CN" dirty="0">
                <a:solidFill>
                  <a:srgbClr val="0000CC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1" lang="en" altLang="zh-CN" dirty="0"/>
              <a:t>can be converted implicitly to the same type that expression has, or vice versa</a:t>
            </a:r>
          </a:p>
          <a:p>
            <a:pPr lvl="1"/>
            <a:r>
              <a:rPr kumimoji="1" lang="en" altLang="zh-CN" dirty="0"/>
              <a:t>Otherwise, the type cast is an error</a:t>
            </a:r>
          </a:p>
          <a:p>
            <a:endParaRPr kumimoji="1"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FF62745-CFA2-2B4B-B42B-51A99822B8C8}"/>
              </a:ext>
            </a:extLst>
          </p:cNvPr>
          <p:cNvSpPr/>
          <p:nvPr/>
        </p:nvSpPr>
        <p:spPr>
          <a:xfrm>
            <a:off x="1376479" y="4889278"/>
            <a:ext cx="873666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Base *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pB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 err="1">
                <a:solidFill>
                  <a:srgbClr val="0000FF"/>
                </a:solidFill>
                <a:latin typeface="Menlo" panose="020B0609030804020204" pitchFamily="49" charset="0"/>
              </a:rPr>
              <a:t>static_cast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&lt;Base*&gt;(derived);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//valid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Derived *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pD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 err="1">
                <a:solidFill>
                  <a:srgbClr val="0000FF"/>
                </a:solidFill>
                <a:latin typeface="Menlo" panose="020B0609030804020204" pitchFamily="49" charset="0"/>
              </a:rPr>
              <a:t>static_cast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&lt;Derived*&gt;(base);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//valid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UnRelated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pU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 err="1">
                <a:solidFill>
                  <a:srgbClr val="0000FF"/>
                </a:solidFill>
                <a:latin typeface="Menlo" panose="020B0609030804020204" pitchFamily="49" charset="0"/>
              </a:rPr>
              <a:t>static_cast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&lt;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UnRelated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*&gt;(base);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//invalid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369F60B-F5EE-2F40-91DF-B1E5D37B3A2F}"/>
              </a:ext>
            </a:extLst>
          </p:cNvPr>
          <p:cNvSpPr/>
          <p:nvPr/>
        </p:nvSpPr>
        <p:spPr>
          <a:xfrm>
            <a:off x="1376479" y="2789230"/>
            <a:ext cx="2339102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const_cast.cpp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795053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E658F9-AF8C-9941-B2EE-5C08D21AB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More Type Cast Operators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922F4E-A28A-B74B-8A3F-1837280B3F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" altLang="zh-CN" dirty="0" err="1">
                <a:solidFill>
                  <a:srgbClr val="0000CC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reinterpret_cast</a:t>
            </a:r>
            <a:endParaRPr kumimoji="1" lang="en" altLang="zh-CN" dirty="0">
              <a:solidFill>
                <a:srgbClr val="0000CC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lvl="1"/>
            <a:r>
              <a:rPr kumimoji="1" lang="en" altLang="zh-CN" dirty="0"/>
              <a:t>Converts between types by reinterpreting the underlying bit pattern.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3662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EDF9565-7B42-3240-9D4E-E5577E1284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Unit Test</a:t>
            </a: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66EC1E80-93A7-7A4D-9593-7B7935364E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4594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76822977-D5A6-8D45-8493-0DA36EB57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Why my program</a:t>
            </a:r>
            <a:endParaRPr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7A3F908B-5BB8-1045-B641-88B536FC74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zh-CN" sz="4400" dirty="0"/>
              <a:t>Has different results?</a:t>
            </a:r>
          </a:p>
          <a:p>
            <a:r>
              <a:rPr lang="en" altLang="zh-CN" sz="4400" dirty="0"/>
              <a:t>Has random results?</a:t>
            </a:r>
          </a:p>
          <a:p>
            <a:r>
              <a:rPr lang="en" altLang="zh-CN" sz="4400" dirty="0"/>
              <a:t>crashes?</a:t>
            </a:r>
            <a:endParaRPr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3772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B135AC94-1BFD-D54F-AE3B-379F7F5E3F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" altLang="zh-CN" dirty="0"/>
              <a:t>Friend Classes</a:t>
            </a: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2E62FD1A-96C7-4843-8EB3-70EF953859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3446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3C9D2D-3B1E-FC46-8EBE-F8AD8F5F8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>
                <a:solidFill>
                  <a:srgbClr val="0000CC"/>
                </a:solidFill>
                <a:latin typeface="Courier" pitchFamily="2" charset="0"/>
              </a:rPr>
              <a:t>friend</a:t>
            </a:r>
            <a:r>
              <a:rPr lang="en" altLang="zh-CN" dirty="0"/>
              <a:t> Functions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565AE9-2429-A64B-8940-AB4ED72B4C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1260865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A friend function is defined out of the class.</a:t>
            </a:r>
          </a:p>
          <a:p>
            <a:r>
              <a:rPr kumimoji="1" lang="en-US" altLang="zh-CN" dirty="0"/>
              <a:t>No </a:t>
            </a:r>
            <a:r>
              <a:rPr lang="en" altLang="zh-CN" sz="2400" dirty="0" err="1">
                <a:solidFill>
                  <a:srgbClr val="267F99"/>
                </a:solidFill>
                <a:latin typeface="Menlo" panose="020B0609030804020204" pitchFamily="49" charset="0"/>
              </a:rPr>
              <a:t>MyTime</a:t>
            </a:r>
            <a:r>
              <a:rPr lang="en" altLang="zh-CN" sz="2400" dirty="0">
                <a:solidFill>
                  <a:srgbClr val="267F99"/>
                </a:solidFill>
                <a:latin typeface="Menlo" panose="020B0609030804020204" pitchFamily="49" charset="0"/>
              </a:rPr>
              <a:t>:: </a:t>
            </a:r>
            <a:r>
              <a:rPr kumimoji="1" lang="en-US" altLang="zh-CN" dirty="0"/>
              <a:t>before its function name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C6622DF-0812-134D-AA61-787033CCECBB}"/>
              </a:ext>
            </a:extLst>
          </p:cNvPr>
          <p:cNvSpPr/>
          <p:nvPr/>
        </p:nvSpPr>
        <p:spPr>
          <a:xfrm>
            <a:off x="1193800" y="2584214"/>
            <a:ext cx="84328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class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MyTime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 // ...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public: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friend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MyTime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operator+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const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MyTime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&amp;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</a:p>
          <a:p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MyTime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operator+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const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MyTime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&amp;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return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+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1877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7D1F56-BAA9-E044-899F-0FFA040CE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>
                <a:solidFill>
                  <a:srgbClr val="0000CC"/>
                </a:solidFill>
                <a:latin typeface="Courier" pitchFamily="2" charset="0"/>
              </a:rPr>
              <a:t>friend</a:t>
            </a:r>
            <a:r>
              <a:rPr lang="en" altLang="zh-CN" dirty="0"/>
              <a:t> Classes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A2F71D-9F0E-0145-BB95-C6E26D52A0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5796080" cy="2795998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A class is a friend of another class.</a:t>
            </a:r>
          </a:p>
          <a:p>
            <a:r>
              <a:rPr kumimoji="1" lang="en-US" altLang="zh-CN" dirty="0"/>
              <a:t>The friend class can access all members even private members.</a:t>
            </a:r>
          </a:p>
          <a:p>
            <a:r>
              <a:rPr kumimoji="1" lang="en-US" altLang="zh-CN" dirty="0"/>
              <a:t>A friend class can be public, protected and private.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ACA8F4E-A315-4D45-BC3A-CC477323A52D}"/>
              </a:ext>
            </a:extLst>
          </p:cNvPr>
          <p:cNvSpPr/>
          <p:nvPr/>
        </p:nvSpPr>
        <p:spPr>
          <a:xfrm>
            <a:off x="688239" y="4122993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class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Sniper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private: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bullets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public: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    Sniper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bullets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friend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class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Supplier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98BCECF-9F3C-334C-811B-248D65AA5EC0}"/>
              </a:ext>
            </a:extLst>
          </p:cNvPr>
          <p:cNvSpPr/>
          <p:nvPr/>
        </p:nvSpPr>
        <p:spPr>
          <a:xfrm>
            <a:off x="6496628" y="264221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class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Supplier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storage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public: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    Supplier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storage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1000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bool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provide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Sniper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&amp;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sniper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{</a:t>
            </a:r>
          </a:p>
          <a:p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       // bullets is a private member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    if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sniper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bullets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    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// ...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}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FBA61833-F2FB-2243-99EE-0711DB8A2C10}"/>
              </a:ext>
            </a:extLst>
          </p:cNvPr>
          <p:cNvCxnSpPr/>
          <p:nvPr/>
        </p:nvCxnSpPr>
        <p:spPr>
          <a:xfrm flipH="1" flipV="1">
            <a:off x="3952568" y="6091084"/>
            <a:ext cx="1297858" cy="648929"/>
          </a:xfrm>
          <a:prstGeom prst="straightConnector1">
            <a:avLst/>
          </a:prstGeom>
          <a:ln w="254000">
            <a:solidFill>
              <a:srgbClr val="C00000">
                <a:alpha val="57000"/>
              </a:srgb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24CB895F-C0A5-B441-B74C-78F0583B9C5F}"/>
              </a:ext>
            </a:extLst>
          </p:cNvPr>
          <p:cNvCxnSpPr/>
          <p:nvPr/>
        </p:nvCxnSpPr>
        <p:spPr>
          <a:xfrm flipH="1" flipV="1">
            <a:off x="9842828" y="2813030"/>
            <a:ext cx="1297858" cy="648929"/>
          </a:xfrm>
          <a:prstGeom prst="straightConnector1">
            <a:avLst/>
          </a:prstGeom>
          <a:ln w="254000">
            <a:solidFill>
              <a:srgbClr val="C00000">
                <a:alpha val="57000"/>
              </a:srgb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46127EFB-14A4-364C-9EFE-AF4BAB0DA633}"/>
              </a:ext>
            </a:extLst>
          </p:cNvPr>
          <p:cNvSpPr/>
          <p:nvPr/>
        </p:nvSpPr>
        <p:spPr>
          <a:xfrm>
            <a:off x="1376479" y="6457890"/>
            <a:ext cx="1723549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friend.cpp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115298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C64470-F61E-1E43-A4D4-9BBF35C9B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>
                <a:solidFill>
                  <a:srgbClr val="0000CC"/>
                </a:solidFill>
                <a:latin typeface="Courier" pitchFamily="2" charset="0"/>
              </a:rPr>
              <a:t>friend</a:t>
            </a:r>
            <a:r>
              <a:rPr lang="en" altLang="zh-CN" dirty="0"/>
              <a:t> </a:t>
            </a:r>
            <a:r>
              <a:rPr lang="en" altLang="zh-CN" b="1" dirty="0"/>
              <a:t>Member</a:t>
            </a:r>
            <a:r>
              <a:rPr lang="en" altLang="zh-CN" dirty="0"/>
              <a:t> Functions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441079-B2F9-A94C-872E-E430D02C9A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" altLang="zh-CN" dirty="0"/>
              <a:t>A single member function of</a:t>
            </a:r>
            <a:r>
              <a:rPr kumimoji="1" lang="zh-CN" altLang="en-US" dirty="0"/>
              <a:t> </a:t>
            </a:r>
            <a:r>
              <a:rPr kumimoji="1" lang="en-US" altLang="zh-CN" dirty="0"/>
              <a:t>a class is </a:t>
            </a:r>
            <a:r>
              <a:rPr kumimoji="1" lang="en" altLang="zh-CN" dirty="0"/>
              <a:t>a friend.</a:t>
            </a:r>
          </a:p>
          <a:p>
            <a:r>
              <a:rPr kumimoji="1" lang="en" altLang="zh-CN" dirty="0"/>
              <a:t>Different from friend functions.</a:t>
            </a:r>
            <a:endParaRPr kumimoji="1" lang="en-US" altLang="zh-CN" dirty="0"/>
          </a:p>
          <a:p>
            <a:r>
              <a:rPr kumimoji="1" lang="en-US" altLang="zh-CN" dirty="0"/>
              <a:t>But very similar to a normal friend function.</a:t>
            </a:r>
          </a:p>
          <a:p>
            <a:r>
              <a:rPr kumimoji="1" lang="en-US" altLang="zh-CN" dirty="0"/>
              <a:t>But... declaration problem ...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55E5EF0-EBE5-3743-9B66-AC3C0ECA66A9}"/>
              </a:ext>
            </a:extLst>
          </p:cNvPr>
          <p:cNvSpPr/>
          <p:nvPr/>
        </p:nvSpPr>
        <p:spPr>
          <a:xfrm>
            <a:off x="1056967" y="3837861"/>
            <a:ext cx="8101781" cy="2339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class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Sniper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private: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bullets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public: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    Sniper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bullets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):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bullets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bullets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){}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</a:t>
            </a:r>
            <a:r>
              <a:rPr lang="en" altLang="zh-CN" sz="2000" b="1" dirty="0">
                <a:solidFill>
                  <a:srgbClr val="0000FF"/>
                </a:solidFill>
                <a:latin typeface="Menlo" panose="020B0609030804020204" pitchFamily="49" charset="0"/>
              </a:rPr>
              <a:t>friend</a:t>
            </a:r>
            <a:r>
              <a:rPr lang="en" altLang="zh-CN" sz="2000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b="1" dirty="0">
                <a:solidFill>
                  <a:srgbClr val="0000FF"/>
                </a:solidFill>
                <a:latin typeface="Menlo" panose="020B0609030804020204" pitchFamily="49" charset="0"/>
              </a:rPr>
              <a:t>bool</a:t>
            </a:r>
            <a:r>
              <a:rPr lang="en" altLang="zh-CN" sz="2000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b="1" dirty="0">
                <a:solidFill>
                  <a:srgbClr val="267F99"/>
                </a:solidFill>
                <a:latin typeface="Menlo" panose="020B0609030804020204" pitchFamily="49" charset="0"/>
              </a:rPr>
              <a:t>Supplier</a:t>
            </a:r>
            <a:r>
              <a:rPr lang="en" altLang="zh-CN" sz="2000" b="1" dirty="0">
                <a:solidFill>
                  <a:srgbClr val="000000"/>
                </a:solidFill>
                <a:latin typeface="Menlo" panose="020B0609030804020204" pitchFamily="49" charset="0"/>
              </a:rPr>
              <a:t>::</a:t>
            </a:r>
            <a:r>
              <a:rPr lang="en" altLang="zh-CN" sz="2000" b="1" dirty="0">
                <a:solidFill>
                  <a:srgbClr val="795E26"/>
                </a:solidFill>
                <a:latin typeface="Menlo" panose="020B0609030804020204" pitchFamily="49" charset="0"/>
              </a:rPr>
              <a:t>provide</a:t>
            </a:r>
            <a:r>
              <a:rPr lang="en" altLang="zh-CN" sz="2000" b="1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sz="2000" b="1" dirty="0">
                <a:solidFill>
                  <a:srgbClr val="267F99"/>
                </a:solidFill>
                <a:latin typeface="Menlo" panose="020B0609030804020204" pitchFamily="49" charset="0"/>
              </a:rPr>
              <a:t>Sniper</a:t>
            </a:r>
            <a:r>
              <a:rPr lang="en" altLang="zh-CN" sz="2000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b="1" dirty="0">
                <a:solidFill>
                  <a:srgbClr val="0000FF"/>
                </a:solidFill>
                <a:latin typeface="Menlo" panose="020B0609030804020204" pitchFamily="49" charset="0"/>
              </a:rPr>
              <a:t>&amp;</a:t>
            </a:r>
            <a:r>
              <a:rPr lang="en" altLang="zh-CN" sz="2000" b="1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endParaRPr lang="en" altLang="zh-CN" b="1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</a:p>
        </p:txBody>
      </p:sp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7D0801D9-18BD-AA40-BED4-2901ECB5E1B1}"/>
              </a:ext>
            </a:extLst>
          </p:cNvPr>
          <p:cNvCxnSpPr>
            <a:cxnSpLocks/>
          </p:cNvCxnSpPr>
          <p:nvPr/>
        </p:nvCxnSpPr>
        <p:spPr>
          <a:xfrm flipH="1" flipV="1">
            <a:off x="5332749" y="5112704"/>
            <a:ext cx="1012723" cy="836601"/>
          </a:xfrm>
          <a:prstGeom prst="straightConnector1">
            <a:avLst/>
          </a:prstGeom>
          <a:ln w="254000">
            <a:solidFill>
              <a:srgbClr val="C00000">
                <a:alpha val="57000"/>
              </a:srgb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0EECCBBE-C1C4-3740-9D3C-B2CCBB9B48BA}"/>
              </a:ext>
            </a:extLst>
          </p:cNvPr>
          <p:cNvSpPr/>
          <p:nvPr/>
        </p:nvSpPr>
        <p:spPr>
          <a:xfrm>
            <a:off x="1376479" y="6457890"/>
            <a:ext cx="1877437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friend2.cpp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577626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B135AC94-1BFD-D54F-AE3B-379F7F5E3F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" altLang="zh-CN" dirty="0"/>
              <a:t>Nested Types</a:t>
            </a: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2E62FD1A-96C7-4843-8EB3-70EF953859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13649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6F526A-CB99-4645-BA91-B048BCDCB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Nested Enumerations (C++11)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481654-BA08-FC4A-BD47-58AFB0DF52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1269248"/>
          </a:xfrm>
        </p:spPr>
        <p:txBody>
          <a:bodyPr>
            <a:normAutofit/>
          </a:bodyPr>
          <a:lstStyle/>
          <a:p>
            <a:r>
              <a:rPr lang="en" altLang="zh-CN" sz="2400" dirty="0" err="1">
                <a:solidFill>
                  <a:srgbClr val="0000FF"/>
                </a:solidFill>
                <a:latin typeface="Menlo" panose="020B0609030804020204" pitchFamily="49" charset="0"/>
              </a:rPr>
              <a:t>enum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400" dirty="0" err="1">
                <a:solidFill>
                  <a:srgbClr val="267F99"/>
                </a:solidFill>
                <a:latin typeface="Menlo" panose="020B0609030804020204" pitchFamily="49" charset="0"/>
              </a:rPr>
              <a:t>DataType</a:t>
            </a:r>
            <a:r>
              <a:rPr lang="en" altLang="zh-CN" sz="2400" dirty="0">
                <a:solidFill>
                  <a:srgbClr val="267F99"/>
                </a:solidFill>
                <a:latin typeface="Menlo" panose="020B0609030804020204" pitchFamily="49" charset="0"/>
              </a:rPr>
              <a:t> </a:t>
            </a:r>
            <a:r>
              <a:rPr kumimoji="1" lang="en-US" altLang="zh-CN" dirty="0"/>
              <a:t>is only used in class Mat, we can put it inside of Mat.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9DC9C6B-A1A7-7E49-9B8C-F7EEFC955943}"/>
              </a:ext>
            </a:extLst>
          </p:cNvPr>
          <p:cNvSpPr/>
          <p:nvPr/>
        </p:nvSpPr>
        <p:spPr>
          <a:xfrm>
            <a:off x="1376479" y="2264420"/>
            <a:ext cx="704485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 err="1">
                <a:solidFill>
                  <a:srgbClr val="0000FF"/>
                </a:solidFill>
                <a:latin typeface="Menlo" panose="020B0609030804020204" pitchFamily="49" charset="0"/>
              </a:rPr>
              <a:t>enum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DataType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0070C1"/>
                </a:solidFill>
                <a:latin typeface="Menlo" panose="020B0609030804020204" pitchFamily="49" charset="0"/>
              </a:rPr>
              <a:t>    TYPE8U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</a:p>
          <a:p>
            <a:r>
              <a:rPr lang="en" altLang="zh-CN" dirty="0">
                <a:solidFill>
                  <a:srgbClr val="0070C1"/>
                </a:solidFill>
                <a:latin typeface="Menlo" panose="020B0609030804020204" pitchFamily="49" charset="0"/>
              </a:rPr>
              <a:t>    TYPE8S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</a:p>
          <a:p>
            <a:r>
              <a:rPr lang="en" altLang="zh-CN" dirty="0">
                <a:solidFill>
                  <a:srgbClr val="0070C1"/>
                </a:solidFill>
                <a:latin typeface="Menlo" panose="020B0609030804020204" pitchFamily="49" charset="0"/>
              </a:rPr>
              <a:t>    TYPE32F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</a:p>
          <a:p>
            <a:r>
              <a:rPr lang="en" altLang="zh-CN" dirty="0">
                <a:solidFill>
                  <a:srgbClr val="0070C1"/>
                </a:solidFill>
                <a:latin typeface="Menlo" panose="020B0609030804020204" pitchFamily="49" charset="0"/>
              </a:rPr>
              <a:t>    TYPE64F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class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Mat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private: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DataType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type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void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data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public: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    Mat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DataType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type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: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type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type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),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data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NULL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){}</a:t>
            </a:r>
            <a:b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DataType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getType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()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const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{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return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type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}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0315F95-A585-BD46-A806-CC4045819EE8}"/>
              </a:ext>
            </a:extLst>
          </p:cNvPr>
          <p:cNvSpPr/>
          <p:nvPr/>
        </p:nvSpPr>
        <p:spPr>
          <a:xfrm>
            <a:off x="1376479" y="2264420"/>
            <a:ext cx="2797315" cy="1983115"/>
          </a:xfrm>
          <a:prstGeom prst="rect">
            <a:avLst/>
          </a:prstGeom>
          <a:solidFill>
            <a:schemeClr val="accent6">
              <a:lumMod val="20000"/>
              <a:lumOff val="80000"/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5F1DECC-7056-E84A-8A4D-EA15F3491D21}"/>
              </a:ext>
            </a:extLst>
          </p:cNvPr>
          <p:cNvSpPr/>
          <p:nvPr/>
        </p:nvSpPr>
        <p:spPr>
          <a:xfrm>
            <a:off x="2296357" y="6503610"/>
            <a:ext cx="2492990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nested-</a:t>
            </a:r>
            <a:r>
              <a:rPr lang="en-US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enum.cpp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240917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33095</TotalTime>
  <Words>997</Words>
  <Application>Microsoft Macintosh PowerPoint</Application>
  <PresentationFormat>宽屏</PresentationFormat>
  <Paragraphs>191</Paragraphs>
  <Slides>19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9" baseType="lpstr">
      <vt:lpstr>等线</vt:lpstr>
      <vt:lpstr>KaiTi</vt:lpstr>
      <vt:lpstr>Arial</vt:lpstr>
      <vt:lpstr>Calibri</vt:lpstr>
      <vt:lpstr>Courier</vt:lpstr>
      <vt:lpstr>Franklin Gothic Demi</vt:lpstr>
      <vt:lpstr>Franklin Gothic Medium</vt:lpstr>
      <vt:lpstr>Menlo</vt:lpstr>
      <vt:lpstr>Wingdings</vt:lpstr>
      <vt:lpstr>Office 主题</vt:lpstr>
      <vt:lpstr>C/C++ Program Design</vt:lpstr>
      <vt:lpstr>Unit Test</vt:lpstr>
      <vt:lpstr>Why my program</vt:lpstr>
      <vt:lpstr>Friend Classes</vt:lpstr>
      <vt:lpstr>friend Functions</vt:lpstr>
      <vt:lpstr>friend Classes</vt:lpstr>
      <vt:lpstr>friend Member Functions</vt:lpstr>
      <vt:lpstr>Nested Types</vt:lpstr>
      <vt:lpstr>Nested Enumerations (C++11)</vt:lpstr>
      <vt:lpstr>Nested Enumerations (C++11)</vt:lpstr>
      <vt:lpstr>Nested Classes</vt:lpstr>
      <vt:lpstr>Nested Types: Scope</vt:lpstr>
      <vt:lpstr>RTTI and Type Cast Operators</vt:lpstr>
      <vt:lpstr>Runtime Type Identification (RTTI) </vt:lpstr>
      <vt:lpstr>RTTI and Type Cast Operators</vt:lpstr>
      <vt:lpstr>typeid</vt:lpstr>
      <vt:lpstr>dynamic_cast</vt:lpstr>
      <vt:lpstr>More Type Cast Operators</vt:lpstr>
      <vt:lpstr>More Type Cast Operators</vt:lpstr>
    </vt:vector>
  </TitlesOfParts>
  <Manager/>
  <Company>Southern University of Science and Technology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C/C++ Program Design</dc:title>
  <dc:subject/>
  <dc:creator>Shiqi Yu</dc:creator>
  <cp:keywords/>
  <dc:description/>
  <cp:lastModifiedBy>Shiqi Yu</cp:lastModifiedBy>
  <cp:revision>1825</cp:revision>
  <dcterms:created xsi:type="dcterms:W3CDTF">2020-09-05T08:11:12Z</dcterms:created>
  <dcterms:modified xsi:type="dcterms:W3CDTF">2021-12-20T03:15:18Z</dcterms:modified>
  <cp:category/>
</cp:coreProperties>
</file>