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477" r:id="rId4"/>
    <p:sldId id="478" r:id="rId5"/>
    <p:sldId id="435" r:id="rId6"/>
    <p:sldId id="436" r:id="rId7"/>
    <p:sldId id="437" r:id="rId8"/>
    <p:sldId id="438" r:id="rId9"/>
    <p:sldId id="491" r:id="rId10"/>
    <p:sldId id="568" r:id="rId11"/>
    <p:sldId id="569" r:id="rId12"/>
    <p:sldId id="442" r:id="rId13"/>
    <p:sldId id="443" r:id="rId14"/>
    <p:sldId id="570" r:id="rId15"/>
    <p:sldId id="486" r:id="rId16"/>
    <p:sldId id="571" r:id="rId17"/>
    <p:sldId id="446" r:id="rId18"/>
    <p:sldId id="5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1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0A65F6-8E77-8A45-8462-43DBA746F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2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DCF569-0256-404D-800E-0FA0F084264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2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0480A5-D353-2E4B-8B1F-E9A79B20808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76FF5B-54DF-CB48-94CA-1C8CCE38E55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6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07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2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9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87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66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9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FDAA0-6B4A-8C40-A1EF-BEA2755B3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3, </a:t>
            </a:r>
            <a:r>
              <a:rPr lang="en-US" altLang="zh-CN" sz="3600" dirty="0">
                <a:latin typeface="Franklin Gothic Medium" panose="020B0603020102020204" pitchFamily="34" charset="0"/>
              </a:rPr>
              <a:t>Loops and Branching Statements</a:t>
            </a: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1E0B743-CCA4-4551-91A0-4CC5A0FFB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904" y="4601862"/>
          <a:ext cx="5508601" cy="7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206320" imgH="723600" progId="Photoshop.Image.13">
                  <p:embed/>
                </p:oleObj>
              </mc:Choice>
              <mc:Fallback>
                <p:oleObj name="Image" r:id="rId3" imgW="5206320" imgH="723600" progId="Photoshop.Image.13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1E0B743-CCA4-4551-91A0-4CC5A0FFB9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5904" y="4601862"/>
                        <a:ext cx="5508601" cy="7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2DC1183-14ED-490E-BF8F-CF0DA045D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8061" y="1424851"/>
          <a:ext cx="4833291" cy="463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4875840" imgH="4672800" progId="Photoshop.Image.13">
                  <p:embed/>
                </p:oleObj>
              </mc:Choice>
              <mc:Fallback>
                <p:oleObj name="Image" r:id="rId5" imgW="4875840" imgH="4672800" progId="Photoshop.Image.13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2DC1183-14ED-490E-BF8F-CF0DA045D8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8061" y="1424851"/>
                        <a:ext cx="4833291" cy="463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 only one source file is modified, we need not compile all the files. So, let’s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modify the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93408"/>
            <a:ext cx="2776783" cy="2791279"/>
            <a:chOff x="116520" y="3869916"/>
            <a:chExt cx="3059603" cy="3076686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69916"/>
              <a:ext cx="3059603" cy="2212590"/>
              <a:chOff x="1392302" y="2285740"/>
              <a:chExt cx="3059603" cy="221259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769596" y="3248330"/>
                <a:ext cx="1013620" cy="36004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709"/>
                <a:endParaRPr lang="zh-CN" altLang="en-US" sz="2087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974" y="4120785"/>
                <a:ext cx="1614931" cy="377545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709"/>
                <a:endParaRPr lang="zh-CN" altLang="en-US" sz="2087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85740"/>
                <a:ext cx="2621791" cy="1920520"/>
                <a:chOff x="1392302" y="2285740"/>
                <a:chExt cx="2621791" cy="192052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85740"/>
                  <a:ext cx="2621791" cy="1920520"/>
                  <a:chOff x="1682813" y="-470917"/>
                  <a:chExt cx="2621791" cy="1920520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defTabSz="1076709"/>
                    <a:r>
                      <a:rPr lang="en-US" altLang="zh-CN" sz="1814" dirty="0">
                        <a:solidFill>
                          <a:prstClr val="black"/>
                        </a:solidFill>
                        <a:latin typeface="Calibri"/>
                        <a:ea typeface="宋体" panose="02010600030101010101" pitchFamily="2" charset="-122"/>
                      </a:rPr>
                      <a:t>targets</a:t>
                    </a:r>
                    <a:endParaRPr lang="zh-CN" altLang="en-US" sz="1814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101359" y="-470917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076709"/>
                    <a:endParaRPr lang="zh-CN" altLang="en-US" sz="2087">
                      <a:solidFill>
                        <a:prstClr val="white"/>
                      </a:solidFill>
                      <a:latin typeface="Calibri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17" name="直接箭头连接符 16"/>
                  <p:cNvCxnSpPr>
                    <a:cxnSpLocks/>
                  </p:cNvCxnSpPr>
                  <p:nvPr/>
                </p:nvCxnSpPr>
                <p:spPr>
                  <a:xfrm flipH="1">
                    <a:off x="2475836" y="-93372"/>
                    <a:ext cx="877810" cy="125898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2185324" y="3509986"/>
                  <a:ext cx="676641" cy="4122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 flipH="1" flipV="1">
                  <a:off x="2185324" y="3922266"/>
                  <a:ext cx="661958" cy="190515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482697" y="6569057"/>
              <a:ext cx="169342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>
              <a:cxnSpLocks/>
            </p:cNvCxnSpPr>
            <p:nvPr/>
          </p:nvCxnSpPr>
          <p:spPr>
            <a:xfrm flipH="1" flipV="1">
              <a:off x="995265" y="5506441"/>
              <a:ext cx="507466" cy="122413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1782782" y="3102239"/>
            <a:ext cx="1594606" cy="2507390"/>
            <a:chOff x="2059431" y="4515835"/>
            <a:chExt cx="1757020" cy="2763769"/>
          </a:xfrm>
        </p:grpSpPr>
        <p:cxnSp>
          <p:nvCxnSpPr>
            <p:cNvPr id="26" name="直接箭头连接符 25"/>
            <p:cNvCxnSpPr>
              <a:cxnSpLocks/>
            </p:cNvCxnSpPr>
            <p:nvPr/>
          </p:nvCxnSpPr>
          <p:spPr>
            <a:xfrm flipH="1">
              <a:off x="2059431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069877" y="5469963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069877" y="6406404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>
              <a:cxnSpLocks/>
            </p:cNvCxnSpPr>
            <p:nvPr/>
          </p:nvCxnSpPr>
          <p:spPr>
            <a:xfrm rot="5400000" flipH="1" flipV="1">
              <a:off x="1789195" y="5252347"/>
              <a:ext cx="2441510" cy="1613003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471352" y="3609756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 main.cpp is modified, it is compiled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by make.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226703" y="4882692"/>
            <a:ext cx="1699147" cy="18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5834A63-C90C-4FE5-9630-B7A62AEA034E}"/>
              </a:ext>
            </a:extLst>
          </p:cNvPr>
          <p:cNvGrpSpPr/>
          <p:nvPr/>
        </p:nvGrpSpPr>
        <p:grpSpPr>
          <a:xfrm>
            <a:off x="6488111" y="1490309"/>
            <a:ext cx="4833291" cy="1276336"/>
            <a:chOff x="7419869" y="1859418"/>
            <a:chExt cx="5180012" cy="1128039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3DB7F3CB-ABDB-4648-A4D9-144C46031A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19869" y="1859418"/>
            <a:ext cx="5180012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5180760" imgH="672840" progId="Photoshop.Image.13">
                    <p:embed/>
                  </p:oleObj>
                </mc:Choice>
                <mc:Fallback>
                  <p:oleObj name="Image" r:id="rId7" imgW="5180760" imgH="672840" progId="Photoshop.Image.13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3DB7F3CB-ABDB-4648-A4D9-144C46031A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19869" y="1859418"/>
                          <a:ext cx="5180012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0C68F11A-7E71-4073-95AB-147B1A03A5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20338" y="2530257"/>
            <a:ext cx="517954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9" imgW="5155200" imgH="456840" progId="Photoshop.Image.13">
                    <p:embed/>
                  </p:oleObj>
                </mc:Choice>
                <mc:Fallback>
                  <p:oleObj name="Image" r:id="rId9" imgW="5155200" imgH="456840" progId="Photoshop.Image.13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0C68F11A-7E71-4073-95AB-147B1A03A5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20338" y="2530257"/>
                          <a:ext cx="5179542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6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D57B9E2-0318-4D56-AC5F-CFD5A3E0E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042" y="785654"/>
          <a:ext cx="4956448" cy="481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942520" imgH="5777640" progId="Photoshop.Image.13">
                  <p:embed/>
                </p:oleObj>
              </mc:Choice>
              <mc:Fallback>
                <p:oleObj name="Image" r:id="rId3" imgW="5942520" imgH="5777640" progId="Photoshop.Image.13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D57B9E2-0318-4D56-AC5F-CFD5A3E0E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042" y="785654"/>
                        <a:ext cx="4956448" cy="4818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920633" y="4314199"/>
            <a:ext cx="2017639" cy="1214196"/>
            <a:chOff x="2068500" y="4780854"/>
            <a:chExt cx="2223139" cy="1338345"/>
          </a:xfrm>
        </p:grpSpPr>
        <p:sp>
          <p:nvSpPr>
            <p:cNvPr id="2" name="矩形 1"/>
            <p:cNvSpPr/>
            <p:nvPr/>
          </p:nvSpPr>
          <p:spPr>
            <a:xfrm>
              <a:off x="2068500" y="4780854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9241" y="5753658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595" y="5759159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506975" y="1710500"/>
            <a:ext cx="5228144" cy="170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7671" tIns="53836" rIns="107671" bIns="53836" numCol="1" anchor="t" anchorCtr="0" compatLnSpc="1">
            <a:prstTxWarp prst="textNoShape">
              <a:avLst/>
            </a:prstTxWarp>
          </a:bodyPr>
          <a:lstStyle>
            <a:lvl1pPr marL="473896" indent="-331728" algn="l" rtl="0" eaLnBrk="0" fontAlgn="base" hangingPunct="0">
              <a:spcBef>
                <a:spcPts val="519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623" indent="-296700" algn="l" rtl="0" eaLnBrk="0" fontAlgn="base" hangingPunct="0">
              <a:spcBef>
                <a:spcPts val="422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686" indent="-296700" algn="l" rtl="0" eaLnBrk="0" fontAlgn="base" hangingPunct="0">
              <a:spcBef>
                <a:spcPts val="454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500" indent="-296700" algn="l" rtl="0" eaLnBrk="0" fontAlgn="base" hangingPunct="0">
              <a:spcBef>
                <a:spcPts val="454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500" indent="-296700" algn="l" rtl="0" eaLnBrk="0" fontAlgn="base" hangingPunct="0">
              <a:spcBef>
                <a:spcPts val="454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6900" indent="-296700" algn="l" rtl="0" eaLnBrk="1" latinLnBrk="0" hangingPunct="1">
              <a:spcBef>
                <a:spcPts val="454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00" indent="-296700" algn="l" rtl="0" eaLnBrk="1" latinLnBrk="0" hangingPunct="1">
              <a:spcBef>
                <a:spcPts val="454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299" indent="-296700" algn="l" rtl="0" eaLnBrk="1" latinLnBrk="0" hangingPunct="1">
              <a:spcBef>
                <a:spcPts val="454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999" indent="-296700" algn="l" rtl="0" eaLnBrk="1" latinLnBrk="0" hangingPunct="1">
              <a:spcBef>
                <a:spcPts val="454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28980" lvl="1" indent="0" defTabSz="1076709">
              <a:spcBef>
                <a:spcPts val="1412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srgbClr val="00B0F0"/>
                </a:solidFill>
                <a:latin typeface="Calibri"/>
              </a:rPr>
              <a:t>$@</a:t>
            </a:r>
            <a:r>
              <a:rPr lang="en-US" sz="2540" dirty="0">
                <a:solidFill>
                  <a:prstClr val="black"/>
                </a:solidFill>
                <a:latin typeface="Calibri"/>
              </a:rPr>
              <a:t>: Object Files</a:t>
            </a:r>
          </a:p>
          <a:p>
            <a:pPr marL="128980" lvl="1" indent="0" defTabSz="1076709">
              <a:spcBef>
                <a:spcPts val="1412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srgbClr val="00B0F0"/>
                </a:solidFill>
                <a:latin typeface="Calibri"/>
              </a:rPr>
              <a:t>$^</a:t>
            </a:r>
            <a:r>
              <a:rPr lang="en-US" sz="2540" dirty="0">
                <a:solidFill>
                  <a:prstClr val="black"/>
                </a:solidFill>
                <a:latin typeface="Calibri"/>
              </a:rPr>
              <a:t>: all the prerequisites files</a:t>
            </a:r>
          </a:p>
          <a:p>
            <a:pPr marL="128980" lvl="1" indent="0" defTabSz="1076709">
              <a:spcBef>
                <a:spcPts val="1412"/>
              </a:spcBef>
              <a:buClr>
                <a:srgbClr val="2DA2BF"/>
              </a:buClr>
              <a:buSzPct val="68000"/>
              <a:buNone/>
            </a:pPr>
            <a:r>
              <a:rPr lang="en-US" altLang="zh-CN" sz="254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$&lt;</a:t>
            </a:r>
            <a:r>
              <a:rPr lang="en-US" altLang="zh-CN" sz="254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 the first prerequisite file</a:t>
            </a:r>
            <a:endParaRPr lang="zh-CN" altLang="zh-CN" sz="254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128980" lvl="1" indent="0" defTabSz="1076709">
              <a:spcBef>
                <a:spcPts val="1412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  <a:latin typeface="Calibri"/>
            </a:endParaRPr>
          </a:p>
          <a:p>
            <a:pPr marL="128980" lvl="1" indent="0" defTabSz="1076709">
              <a:spcBef>
                <a:spcPts val="1412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  <a:latin typeface="Calibri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200" dirty="0">
                  <a:solidFill>
                    <a:prstClr val="black"/>
                  </a:solidFill>
                  <a:latin typeface="Calibri"/>
                </a:rPr>
                <a:t>This is a model rule, which indicates that all the .o objects depend on the .</a:t>
              </a:r>
              <a:r>
                <a:rPr lang="en-US" sz="2200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2200" dirty="0">
                  <a:solidFill>
                    <a:prstClr val="black"/>
                  </a:solidFill>
                  <a:latin typeface="Calibri"/>
                </a:rPr>
                <a:t> files</a:t>
              </a: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E45DDEE-993E-4925-8A29-30458CC7A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2713" y="5650166"/>
          <a:ext cx="5980579" cy="5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6590160" imgH="583920" progId="Photoshop.Image.13">
                  <p:embed/>
                </p:oleObj>
              </mc:Choice>
              <mc:Fallback>
                <p:oleObj name="Image" r:id="rId5" imgW="6590160" imgH="583920" progId="Photoshop.Image.13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E45DDEE-993E-4925-8A29-30458CC7A5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2713" y="5650166"/>
                        <a:ext cx="5980579" cy="530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47212BB-881B-4A69-9223-654EA358CB75}"/>
              </a:ext>
            </a:extLst>
          </p:cNvPr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All the .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files are compiled to the .o files, so we can modify the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like this:</a:t>
            </a:r>
          </a:p>
        </p:txBody>
      </p:sp>
    </p:spTree>
    <p:extLst>
      <p:ext uri="{BB962C8B-B14F-4D97-AF65-F5344CB8AC3E}">
        <p14:creationId xmlns:p14="http://schemas.microsoft.com/office/powerpoint/2010/main" val="33011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9E00E20-9F5D-45CA-97AD-B4472A8E7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431" y="947725"/>
          <a:ext cx="4421965" cy="517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955480" imgH="6971400" progId="Photoshop.Image.13">
                  <p:embed/>
                </p:oleObj>
              </mc:Choice>
              <mc:Fallback>
                <p:oleObj name="Image" r:id="rId3" imgW="5955480" imgH="6971400" progId="Photoshop.Image.13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9E00E20-9F5D-45CA-97AD-B4472A8E75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431" y="947725"/>
                        <a:ext cx="4421965" cy="5176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BB3E9B-7B81-4255-8D70-9F1701163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5019" y="3951627"/>
          <a:ext cx="6649090" cy="4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7326720" imgH="545760" progId="Photoshop.Image.13">
                  <p:embed/>
                </p:oleObj>
              </mc:Choice>
              <mc:Fallback>
                <p:oleObj name="Image" r:id="rId5" imgW="7326720" imgH="545760" progId="Photoshop.Image.1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BB3E9B-7B81-4255-8D70-9F1701163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5019" y="3951627"/>
                        <a:ext cx="6649090" cy="49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Using phony target to clean up compiled results automatically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4338" y="5258850"/>
            <a:ext cx="10848109" cy="1211056"/>
            <a:chOff x="629717" y="6010497"/>
            <a:chExt cx="11953010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5376082" y="6408220"/>
              <a:ext cx="7206645" cy="93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Adding </a:t>
              </a: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.PHONY 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>
              <a:cxnSpLocks/>
            </p:cNvCxnSpPr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393812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53DE91E-18F2-44B5-B8F6-2AC9CA8E652B}"/>
              </a:ext>
            </a:extLst>
          </p:cNvPr>
          <p:cNvGrpSpPr/>
          <p:nvPr/>
        </p:nvGrpSpPr>
        <p:grpSpPr>
          <a:xfrm>
            <a:off x="7400924" y="1687652"/>
            <a:ext cx="4571263" cy="2250471"/>
            <a:chOff x="3817365" y="5718129"/>
            <a:chExt cx="6101384" cy="2035470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7CF8690B-0113-454C-B473-333C3C8AFF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7365" y="5718129"/>
              <a:ext cx="6101384" cy="1695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Because </a:t>
              </a: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clean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is a label not a target, the command </a:t>
              </a: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make clean 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can execute the clean part. Only </a:t>
              </a:r>
              <a:r>
                <a:rPr lang="en-US" sz="2400" b="1" dirty="0">
                  <a:solidFill>
                    <a:prstClr val="black"/>
                  </a:solidFill>
                  <a:latin typeface="Calibri"/>
                </a:rPr>
                <a:t>make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command can not execute clean part.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DA038B5-B91D-4AD6-A87B-08187AA1FF7D}"/>
                </a:ext>
              </a:extLst>
            </p:cNvPr>
            <p:cNvCxnSpPr>
              <a:cxnSpLocks/>
            </p:cNvCxnSpPr>
            <p:nvPr/>
          </p:nvCxnSpPr>
          <p:spPr>
            <a:xfrm>
              <a:off x="6804983" y="7271881"/>
              <a:ext cx="1449312" cy="481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6709"/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wildcard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: search file    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 example: 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            SRC = $(</a:t>
            </a:r>
            <a:r>
              <a:rPr lang="en-US" altLang="zh-CN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wildcard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./*.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709"/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Functions in </a:t>
            </a:r>
            <a:r>
              <a:rPr lang="en-US" altLang="zh-CN" sz="3200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endParaRPr lang="zh-CN" altLang="en-US" sz="32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Search all the .</a:t>
              </a:r>
              <a:r>
                <a:rPr lang="en-US" sz="2400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DB6849A-7D53-4840-ADAF-CD7449868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809520" imgH="1091880" progId="Photoshop.Image.13">
                  <p:embed/>
                </p:oleObj>
              </mc:Choice>
              <mc:Fallback>
                <p:oleObj name="Image" r:id="rId3" imgW="3809520" imgH="1091880" progId="Photoshop.Image.13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DB6849A-7D53-4840-ADAF-CD74498682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86FC038-0429-4BBA-A94E-FC679504F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1374" y="4844079"/>
          <a:ext cx="6038209" cy="47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6653880" imgH="520560" progId="Photoshop.Image.13">
                  <p:embed/>
                </p:oleObj>
              </mc:Choice>
              <mc:Fallback>
                <p:oleObj name="Image" r:id="rId5" imgW="6653880" imgH="520560" progId="Photoshop.Image.1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86FC038-0429-4BBA-A94E-FC679504F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1374" y="4844079"/>
                        <a:ext cx="6038209" cy="47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FFEFA0E3-D02C-41CE-97CA-8E2F831B15F1}"/>
              </a:ext>
            </a:extLst>
          </p:cNvPr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9AFB5B-5D78-4DBD-90AD-08ABDA6FB1D2}"/>
                </a:ext>
              </a:extLst>
            </p:cNvPr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63AF5C36-5817-4504-B0A0-20D60FE547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All .</a:t>
              </a:r>
              <a:r>
                <a:rPr lang="en-US" sz="2400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files in the current directory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DC0D522-A20E-4534-BE22-13FA18DE27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4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3DB318D-D251-45C4-AA77-C3202F8E1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618" y="5585609"/>
          <a:ext cx="6003631" cy="7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615720" imgH="799920" progId="Photoshop.Image.13">
                  <p:embed/>
                </p:oleObj>
              </mc:Choice>
              <mc:Fallback>
                <p:oleObj name="Image" r:id="rId2" imgW="6615720" imgH="799920" progId="Photoshop.Image.13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3DB318D-D251-45C4-AA77-C3202F8E1A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8618" y="5585609"/>
                        <a:ext cx="6003631" cy="726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>
            <a:extLst>
              <a:ext uri="{FF2B5EF4-FFF2-40B4-BE49-F238E27FC236}">
                <a16:creationId xmlns:a16="http://schemas.microsoft.com/office/drawing/2014/main" id="{2C1FCF4F-A1DD-4273-A8DB-79F1730B8697}"/>
              </a:ext>
            </a:extLst>
          </p:cNvPr>
          <p:cNvSpPr txBox="1"/>
          <p:nvPr/>
        </p:nvSpPr>
        <p:spPr>
          <a:xfrm>
            <a:off x="828374" y="456432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709"/>
            <a:r>
              <a:rPr lang="en-US" altLang="zh-CN" sz="2903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patsubst</a:t>
            </a:r>
            <a:r>
              <a:rPr lang="en-US" altLang="zh-CN" sz="2903" dirty="0">
                <a:latin typeface="Calibri"/>
                <a:ea typeface="宋体" panose="02010600030101010101" pitchFamily="2" charset="-122"/>
              </a:rPr>
              <a:t>(</a:t>
            </a:r>
            <a:r>
              <a:rPr lang="en-US" altLang="zh-CN" sz="290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pattern substitution): replace file   </a:t>
            </a:r>
          </a:p>
          <a:p>
            <a:pPr defTabSz="1076709"/>
            <a:r>
              <a:rPr lang="en-US" altLang="zh-CN" sz="290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$(</a:t>
            </a:r>
            <a:r>
              <a:rPr lang="en-US" altLang="zh-CN" sz="2903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patsubst</a:t>
            </a:r>
            <a:r>
              <a:rPr lang="en-US" altLang="zh-CN" sz="290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original pattern, target pattern, file list)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213C64-263A-433B-8B83-599719FCF4B1}"/>
              </a:ext>
            </a:extLst>
          </p:cNvPr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0054F2-FA25-4A23-9E4C-B097321AACE9}"/>
                </a:ext>
              </a:extLst>
            </p:cNvPr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373C18E-BBA9-4616-AF0E-5040F04DE8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Replace all .</a:t>
              </a:r>
              <a:r>
                <a:rPr lang="en-US" sz="2400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files with .o files 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6EF12DB-7D38-49DC-BD1F-75670BCC2ED5}"/>
                </a:ext>
              </a:extLst>
            </p:cNvPr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D0BAE03B-A8C4-47BB-8C44-8334EC62ACFF}"/>
              </a:ext>
            </a:extLst>
          </p:cNvPr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for example: 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          OBJ = $(</a:t>
            </a:r>
            <a:r>
              <a:rPr lang="en-US" altLang="zh-CN" sz="2400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patsubst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%.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 %.o, $(SRC))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DED70B-72F3-4DA1-BA6E-73637AEF5A09}"/>
              </a:ext>
            </a:extLst>
          </p:cNvPr>
          <p:cNvGrpSpPr/>
          <p:nvPr/>
        </p:nvGrpSpPr>
        <p:grpSpPr>
          <a:xfrm>
            <a:off x="1586726" y="5806414"/>
            <a:ext cx="9643754" cy="1171614"/>
            <a:chOff x="695871" y="6537780"/>
            <a:chExt cx="10625988" cy="129141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2320AC-8EAF-4553-94CF-8CBED02AABC0}"/>
                </a:ext>
              </a:extLst>
            </p:cNvPr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E077142E-9ABD-4A75-9C46-9E8263831F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Replace all .</a:t>
              </a:r>
              <a:r>
                <a:rPr lang="en-US" sz="2400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files with .o files 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48CBE08-CBF5-4236-9FF3-9E51F74F9A8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32E664-83FA-4DFC-9D74-378FAA1F7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307840" imgH="1904760" progId="Photoshop.Image.13">
                  <p:embed/>
                </p:oleObj>
              </mc:Choice>
              <mc:Fallback>
                <p:oleObj name="Image" r:id="rId4" imgW="5307840" imgH="1904760" progId="Photoshop.Image.13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B32E664-83FA-4DFC-9D74-378FAA1F72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0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36F849C-DDC2-4361-88C1-47FD39520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407" y="226762"/>
          <a:ext cx="4170989" cy="194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596480" imgH="2145960" progId="Photoshop.Image.13">
                  <p:embed/>
                </p:oleObj>
              </mc:Choice>
              <mc:Fallback>
                <p:oleObj name="Image" r:id="rId2" imgW="4596480" imgH="2145960" progId="Photoshop.Image.1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36F849C-DDC2-4361-88C1-47FD39520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7407" y="226762"/>
                        <a:ext cx="4170989" cy="1947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1D5EAF6-D36A-4954-A592-6B63861B6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69" y="513234"/>
          <a:ext cx="5121024" cy="566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7606080" imgH="8368200" progId="Photoshop.Image.13">
                  <p:embed/>
                </p:oleObj>
              </mc:Choice>
              <mc:Fallback>
                <p:oleObj name="Image" r:id="rId4" imgW="7606080" imgH="8368200" progId="Photoshop.Image.1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1D5EAF6-D36A-4954-A592-6B63861B6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069" y="513234"/>
                        <a:ext cx="5121024" cy="566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010925" y="1498306"/>
            <a:ext cx="3689236" cy="425113"/>
            <a:chOff x="5310237" y="5751316"/>
            <a:chExt cx="4064992" cy="468581"/>
          </a:xfrm>
        </p:grpSpPr>
        <p:sp>
          <p:nvSpPr>
            <p:cNvPr id="8" name="矩形 7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6678389" y="5751316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src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直接箭头连接符 9"/>
            <p:cNvCxnSpPr>
              <a:stCxn id="9" idx="1"/>
              <a:endCxn id="8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010925" y="1186959"/>
            <a:ext cx="3332942" cy="425113"/>
            <a:chOff x="5310237" y="5751316"/>
            <a:chExt cx="3672408" cy="468581"/>
          </a:xfrm>
        </p:grpSpPr>
        <p:sp>
          <p:nvSpPr>
            <p:cNvPr id="14" name="矩形 13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6678389" y="5751316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.h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inc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6" name="直接箭头连接符 15"/>
            <p:cNvCxnSpPr>
              <a:stCxn id="15" idx="1"/>
              <a:endCxn id="14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8986" y="953124"/>
            <a:ext cx="4414387" cy="71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8986" y="1860557"/>
            <a:ext cx="1838434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99853" y="5317069"/>
            <a:ext cx="6504526" cy="877263"/>
            <a:chOff x="5839327" y="5859368"/>
            <a:chExt cx="7167024" cy="966962"/>
          </a:xfrm>
        </p:grpSpPr>
        <p:sp>
          <p:nvSpPr>
            <p:cNvPr id="21" name="矩形 20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76709"/>
              <a:r>
                <a:rPr lang="en-US" altLang="zh-CN" sz="208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http://www.gnu.org/software/make/manual/make.html</a:t>
              </a:r>
              <a:endParaRPr lang="zh-CN" altLang="en-US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709"/>
              <a:r>
                <a:rPr lang="en-US" altLang="zh-CN" sz="208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GNU Make Manual</a:t>
              </a:r>
              <a:endParaRPr lang="zh-CN" altLang="en-US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9D86564-5478-447A-AD9B-B98050EF2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853" y="3826024"/>
          <a:ext cx="6597347" cy="111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7809480" imgH="1320480" progId="Photoshop.Image.13">
                  <p:embed/>
                </p:oleObj>
              </mc:Choice>
              <mc:Fallback>
                <p:oleObj name="Image" r:id="rId6" imgW="7809480" imgH="1320480" progId="Photoshop.Image.1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9D86564-5478-447A-AD9B-B98050EF22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9853" y="3826024"/>
                        <a:ext cx="6597347" cy="111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22BB1EC8-DE36-4742-9B07-4588BF84D4A1}"/>
              </a:ext>
            </a:extLst>
          </p:cNvPr>
          <p:cNvSpPr/>
          <p:nvPr/>
        </p:nvSpPr>
        <p:spPr>
          <a:xfrm>
            <a:off x="2893762" y="4671221"/>
            <a:ext cx="1110981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F9A6E7-B5FB-4EB8-8FEC-A80BBC9D6B38}"/>
              </a:ext>
            </a:extLst>
          </p:cNvPr>
          <p:cNvGrpSpPr/>
          <p:nvPr/>
        </p:nvGrpSpPr>
        <p:grpSpPr>
          <a:xfrm>
            <a:off x="1789344" y="1891835"/>
            <a:ext cx="3607919" cy="627430"/>
            <a:chOff x="6078018" y="5751316"/>
            <a:chExt cx="3385576" cy="468581"/>
          </a:xfrm>
        </p:grpSpPr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6A10DFA-494B-454A-8EFA-2380095C79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82073" y="5751316"/>
              <a:ext cx="2881521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-I</a:t>
              </a:r>
              <a:r>
                <a:rPr lang="en-US" sz="1814" dirty="0">
                  <a:solidFill>
                    <a:schemeClr val="bg1"/>
                  </a:solidFill>
                  <a:latin typeface="Calibri"/>
                </a:rPr>
                <a:t> means search file(s) in the specified folder i.e. </a:t>
              </a:r>
              <a:r>
                <a:rPr lang="en-US" sz="1814" b="1" dirty="0" err="1">
                  <a:solidFill>
                    <a:srgbClr val="FFFF00"/>
                  </a:solidFill>
                  <a:latin typeface="Calibri"/>
                </a:rPr>
                <a:t>inc</a:t>
              </a:r>
              <a:r>
                <a:rPr lang="en-US" sz="1814" dirty="0">
                  <a:solidFill>
                    <a:schemeClr val="bg1"/>
                  </a:solidFill>
                  <a:latin typeface="Calibri"/>
                </a:rPr>
                <a:t> folder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4781C0B-C612-4409-9438-48D542E1BA93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078018" y="5926552"/>
              <a:ext cx="504055" cy="590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88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3D8CC-94B6-6646-814B-AB76554C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1. 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named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complete the compilation.</a:t>
            </a:r>
            <a:endParaRPr kumimoji="1" lang="zh-CN" alt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4B7245-1A34-460C-B520-B0885F6CA8D5}"/>
              </a:ext>
            </a:extLst>
          </p:cNvPr>
          <p:cNvSpPr txBox="1">
            <a:spLocks/>
          </p:cNvSpPr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7F07CD-506F-4A1E-A17A-4A5E4042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3" y="3097763"/>
            <a:ext cx="6543675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8C2D87-2494-4D26-9F05-E18D1CD9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F98AA1-66C6-44D9-B30D-960AC50FC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50753C-A780-4AB4-961D-F5F9A3CB2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23" y="5869721"/>
            <a:ext cx="6896100" cy="4095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9448004-B62B-4CAA-9C05-07BC0E2A174E}"/>
              </a:ext>
            </a:extLst>
          </p:cNvPr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clean: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18AD5F-DE28-4E79-8DBC-0A4126B06763}"/>
              </a:ext>
            </a:extLst>
          </p:cNvPr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clean: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82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3D8CC-94B6-6646-814B-AB76554C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69" y="942392"/>
            <a:ext cx="9848736" cy="144610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2. Define a function named </a:t>
            </a:r>
            <a:r>
              <a:rPr kumimoji="1" lang="en-US" altLang="zh-CN" sz="2400" b="1" dirty="0"/>
              <a:t>fac.cpp </a:t>
            </a:r>
            <a:r>
              <a:rPr kumimoji="1" lang="en-US" altLang="zh-CN" sz="2400" dirty="0"/>
              <a:t>to compute the factorial of an integer.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print factorials from 1 to n, one factorial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complete the compilation.</a:t>
            </a:r>
            <a:endParaRPr kumimoji="1" lang="zh-CN" alt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4B7245-1A34-460C-B520-B0885F6CA8D5}"/>
              </a:ext>
            </a:extLst>
          </p:cNvPr>
          <p:cNvSpPr txBox="1">
            <a:spLocks/>
          </p:cNvSpPr>
          <p:nvPr/>
        </p:nvSpPr>
        <p:spPr>
          <a:xfrm>
            <a:off x="1195970" y="368559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AE1C5-ED19-4354-8457-0A1DB5DB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45" y="2269921"/>
            <a:ext cx="6772275" cy="781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5AD9FE-E653-4EB0-8B1D-B8781F85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2" y="3050971"/>
            <a:ext cx="7000875" cy="38195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6EC9C9-656C-46A6-B46F-350F5EC5A127}"/>
              </a:ext>
            </a:extLst>
          </p:cNvPr>
          <p:cNvSpPr txBox="1"/>
          <p:nvPr/>
        </p:nvSpPr>
        <p:spPr>
          <a:xfrm>
            <a:off x="8101498" y="3100739"/>
            <a:ext cx="381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input an integer that is greater </a:t>
            </a:r>
          </a:p>
          <a:p>
            <a:r>
              <a:rPr lang="en-US" altLang="zh-CN" dirty="0"/>
              <a:t>than 20, how about the result? Is that </a:t>
            </a:r>
          </a:p>
          <a:p>
            <a:r>
              <a:rPr lang="en-US" altLang="zh-CN" dirty="0"/>
              <a:t>correct? How to fix the error?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7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Loops and Branching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Makefile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E157BDEB-A90A-4C7A-93C1-9C3925A53D4D}"/>
              </a:ext>
            </a:extLst>
          </p:cNvPr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325"/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What is a </a:t>
            </a:r>
            <a:r>
              <a:rPr lang="en-US" altLang="zh-CN" sz="32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?</a:t>
            </a:r>
            <a:endParaRPr lang="zh-CN" altLang="en-US" sz="32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1918E5D-CA69-4418-8075-9E7D83C105CA}"/>
              </a:ext>
            </a:extLst>
          </p:cNvPr>
          <p:cNvSpPr txBox="1"/>
          <p:nvPr/>
        </p:nvSpPr>
        <p:spPr>
          <a:xfrm>
            <a:off x="751481" y="2561256"/>
            <a:ext cx="10642660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defTabSz="1186325"/>
            <a:r>
              <a:rPr lang="en-US" altLang="zh-CN" sz="24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is a tool to simplify or to organize for compilation. </a:t>
            </a:r>
            <a:r>
              <a:rPr lang="en-US" altLang="zh-CN" sz="24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 is a</a:t>
            </a:r>
          </a:p>
          <a:p>
            <a:pPr defTabSz="1186325"/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set of commands with variable names and targets .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You can compile your</a:t>
            </a:r>
          </a:p>
          <a:p>
            <a:pPr defTabSz="118632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project(program) or only compile the update files in the  project by using </a:t>
            </a:r>
          </a:p>
          <a:p>
            <a:pPr defTabSz="1186325"/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13" y="274271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81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3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01109" y="5127535"/>
            <a:ext cx="6367398" cy="77877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Normally, you can compile these files  by the following</a:t>
            </a:r>
          </a:p>
          <a:p>
            <a:pPr defTabSz="1076709"/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command: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30" y="6042130"/>
            <a:ext cx="5497925" cy="3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2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724" y="1325656"/>
            <a:ext cx="9596551" cy="121671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How about if there are hundreds of files need to compile? Do you think it is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comfortable to write g++ or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compilation command by mentioning  all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these hundreds file names? Now you can choose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688" y="3037806"/>
            <a:ext cx="9988133" cy="1586051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name of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must be either </a:t>
            </a:r>
            <a:r>
              <a:rPr lang="en-US" altLang="zh-CN" sz="24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or </a:t>
            </a:r>
            <a:r>
              <a:rPr lang="en-US" altLang="zh-CN" sz="24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without extension.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You can write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in any text editor. A rule of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including three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elements: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targets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and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 There are many rules in the </a:t>
            </a:r>
          </a:p>
          <a:p>
            <a:pPr defTabSz="1076709"/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3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consists of a set of rules. A rule including three elements: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target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</a:t>
            </a:r>
          </a:p>
          <a:p>
            <a:pPr defTabSz="1076709"/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and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. 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defTabSz="1076709">
              <a:lnSpc>
                <a:spcPct val="150000"/>
              </a:lnSpc>
            </a:pPr>
            <a:r>
              <a:rPr lang="en-US" altLang="zh-CN" sz="2813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targets</a:t>
            </a:r>
            <a:r>
              <a:rPr lang="en-US" altLang="zh-CN" sz="2813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:  prerequisites</a:t>
            </a:r>
          </a:p>
          <a:p>
            <a:pPr defTabSz="1076709">
              <a:lnSpc>
                <a:spcPct val="150000"/>
              </a:lnSpc>
            </a:pPr>
            <a:r>
              <a:rPr lang="en-US" altLang="zh-CN" sz="2813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&lt;TAB&gt; command</a:t>
            </a:r>
            <a:endParaRPr lang="zh-CN" altLang="en-US" sz="2813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789" indent="-414789" defTabSz="1076709">
              <a:buFont typeface="Arial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target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is an object file, which is generated by a program. 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Typically, there is only one per rule.</a:t>
            </a:r>
          </a:p>
          <a:p>
            <a:pPr marL="414789" indent="-414789" defTabSz="1076709">
              <a:buFont typeface="Arial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are file names, separated by spaces, as input to create the target.</a:t>
            </a:r>
          </a:p>
          <a:p>
            <a:pPr marL="414789" indent="-414789" defTabSz="1076709">
              <a:buFont typeface="Arial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are a series of steps that make carries out.</a:t>
            </a:r>
          </a:p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These need to start with a </a:t>
            </a:r>
            <a:r>
              <a:rPr lang="en-US" altLang="zh-CN" sz="24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tab character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not spaces.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76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55EA5EE-E88C-44F1-805B-CBF337061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939" y="1337743"/>
          <a:ext cx="10534123" cy="293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3676040" imgH="3809520" progId="Photoshop.Image.13">
                  <p:embed/>
                </p:oleObj>
              </mc:Choice>
              <mc:Fallback>
                <p:oleObj name="Image" r:id="rId2" imgW="13676040" imgH="3809520" progId="Photoshop.Image.1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55EA5EE-E88C-44F1-805B-CBF337061D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8939" y="1337743"/>
                        <a:ext cx="10534123" cy="2935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253197" y="1449737"/>
            <a:ext cx="8109864" cy="1488950"/>
            <a:chOff x="413693" y="1671758"/>
            <a:chExt cx="8935870" cy="1641193"/>
          </a:xfrm>
        </p:grpSpPr>
        <p:sp>
          <p:nvSpPr>
            <p:cNvPr id="3" name="TextBox 2"/>
            <p:cNvSpPr txBox="1"/>
            <p:nvPr/>
          </p:nvSpPr>
          <p:spPr>
            <a:xfrm>
              <a:off x="413693" y="1671758"/>
              <a:ext cx="4174917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comments begins with #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09909"/>
              <a:ext cx="8147436" cy="603042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>
              <a:cxnSpLocks/>
            </p:cNvCxnSpPr>
            <p:nvPr/>
          </p:nvCxnSpPr>
          <p:spPr>
            <a:xfrm>
              <a:off x="1673833" y="2111879"/>
              <a:ext cx="518581" cy="588975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893762" y="3118860"/>
            <a:ext cx="2221961" cy="655683"/>
            <a:chOff x="-172733" y="556295"/>
            <a:chExt cx="2448272" cy="722725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target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56295"/>
              <a:ext cx="843205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151809" y="2840834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prerequisites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cxnSpLocks/>
            </p:cNvCxnSpPr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754619" y="3520286"/>
            <a:ext cx="8486568" cy="1706766"/>
            <a:chOff x="-445049" y="1230228"/>
            <a:chExt cx="9350941" cy="1881281"/>
          </a:xfrm>
        </p:grpSpPr>
        <p:sp>
          <p:nvSpPr>
            <p:cNvPr id="25" name="TextBox 24"/>
            <p:cNvSpPr txBox="1"/>
            <p:nvPr/>
          </p:nvSpPr>
          <p:spPr>
            <a:xfrm>
              <a:off x="-445049" y="2177478"/>
              <a:ext cx="9350941" cy="934031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commands</a:t>
              </a:r>
            </a:p>
            <a:p>
              <a:pPr defTabSz="1076709"/>
              <a:r>
                <a:rPr lang="en-US" altLang="zh-CN" sz="2400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g++ </a:t>
              </a: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is compiler name, </a:t>
              </a:r>
              <a:r>
                <a:rPr lang="en-US" altLang="zh-CN" sz="2400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-o</a:t>
              </a: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linker flag and </a:t>
              </a:r>
              <a:r>
                <a:rPr lang="en-US" altLang="zh-CN" sz="2400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hello</a:t>
              </a: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binary file name.</a:t>
              </a:r>
              <a:endParaRPr lang="zh-CN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26193" y="1230228"/>
              <a:ext cx="643500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cxnSpLocks/>
            </p:cNvCxnSpPr>
            <p:nvPr/>
          </p:nvCxnSpPr>
          <p:spPr>
            <a:xfrm flipV="1">
              <a:off x="212327" y="1485501"/>
              <a:ext cx="1620302" cy="87342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D9644E-FFC3-46F4-BEF5-02E065AC720B}"/>
              </a:ext>
            </a:extLst>
          </p:cNvPr>
          <p:cNvGrpSpPr/>
          <p:nvPr/>
        </p:nvGrpSpPr>
        <p:grpSpPr>
          <a:xfrm>
            <a:off x="451836" y="3456696"/>
            <a:ext cx="1788409" cy="2878351"/>
            <a:chOff x="304978" y="556295"/>
            <a:chExt cx="1970562" cy="3172660"/>
          </a:xfrm>
        </p:grpSpPr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645814A0-C073-47CA-8515-453DAC68E5F1}"/>
                </a:ext>
              </a:extLst>
            </p:cNvPr>
            <p:cNvSpPr txBox="1"/>
            <p:nvPr/>
          </p:nvSpPr>
          <p:spPr>
            <a:xfrm>
              <a:off x="304978" y="1573636"/>
              <a:ext cx="1629649" cy="2155319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Put the </a:t>
              </a:r>
            </a:p>
            <a:p>
              <a:pPr defTabSz="1076709"/>
              <a:r>
                <a:rPr lang="en-US" altLang="zh-CN" sz="2400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</a:t>
              </a:r>
            </a:p>
            <a:p>
              <a:pPr defTabSz="1076709"/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together</a:t>
              </a:r>
            </a:p>
            <a:p>
              <a:pPr defTabSz="1076709"/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with your</a:t>
              </a:r>
            </a:p>
            <a:p>
              <a:pPr defTabSz="1076709"/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programs.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53209-C57D-4663-B46E-F235BBC79A62}"/>
                </a:ext>
              </a:extLst>
            </p:cNvPr>
            <p:cNvSpPr/>
            <p:nvPr/>
          </p:nvSpPr>
          <p:spPr>
            <a:xfrm>
              <a:off x="1219724" y="556295"/>
              <a:ext cx="1055816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51DE242-C73F-4E14-A2A1-6E9EE575D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A40C9B9-43E5-41A8-B222-E624962D6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504" y="814928"/>
          <a:ext cx="8495734" cy="218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679080" imgH="1713960" progId="Photoshop.Image.13">
                  <p:embed/>
                </p:oleObj>
              </mc:Choice>
              <mc:Fallback>
                <p:oleObj name="Image" r:id="rId2" imgW="6679080" imgH="1713960" progId="Photoshop.Image.1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A40C9B9-43E5-41A8-B222-E624962D6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2504" y="814928"/>
                        <a:ext cx="8495734" cy="218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746" y="293249"/>
            <a:ext cx="4650966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Type the command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in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17961" y="814928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>
              <a:defRPr/>
            </a:pPr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1801" y="1491039"/>
            <a:ext cx="9829179" cy="2110071"/>
            <a:chOff x="1050984" y="-531490"/>
            <a:chExt cx="10830300" cy="2325824"/>
          </a:xfrm>
        </p:grpSpPr>
        <p:sp>
          <p:nvSpPr>
            <p:cNvPr id="8" name="TextBox 7"/>
            <p:cNvSpPr txBox="1"/>
            <p:nvPr/>
          </p:nvSpPr>
          <p:spPr>
            <a:xfrm>
              <a:off x="1050984" y="1267398"/>
              <a:ext cx="10830300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If you don’t install make in </a:t>
              </a:r>
              <a:r>
                <a:rPr lang="en-US" altLang="zh-CN" sz="2400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VScode</a:t>
              </a: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, install it first according to the instruction. </a:t>
              </a:r>
              <a:endParaRPr lang="zh-CN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67008" y="-531490"/>
              <a:ext cx="4176464" cy="1080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H="1" flipV="1">
              <a:off x="2707168" y="597551"/>
              <a:ext cx="432048" cy="8158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48B41D0-4189-4732-931E-14FAFC43D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460" y="3886463"/>
          <a:ext cx="8886241" cy="81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244120" imgH="482400" progId="Photoshop.Image.13">
                  <p:embed/>
                </p:oleObj>
              </mc:Choice>
              <mc:Fallback>
                <p:oleObj name="Image" r:id="rId4" imgW="5244120" imgH="482400" progId="Photoshop.Image.1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48B41D0-4189-4732-931E-14FAFC43DA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9460" y="3886463"/>
                        <a:ext cx="8886241" cy="817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7D5DE1-3ED6-4F33-A130-E8E79CEFF4EF}"/>
              </a:ext>
            </a:extLst>
          </p:cNvPr>
          <p:cNvGrpSpPr/>
          <p:nvPr/>
        </p:nvGrpSpPr>
        <p:grpSpPr>
          <a:xfrm>
            <a:off x="902399" y="4307415"/>
            <a:ext cx="8395839" cy="841324"/>
            <a:chOff x="1411025" y="1158124"/>
            <a:chExt cx="9250972" cy="927348"/>
          </a:xfrm>
        </p:grpSpPr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EC0FA96-E645-4083-AC21-0B68D9AC6AA6}"/>
                </a:ext>
              </a:extLst>
            </p:cNvPr>
            <p:cNvSpPr txBox="1"/>
            <p:nvPr/>
          </p:nvSpPr>
          <p:spPr>
            <a:xfrm>
              <a:off x="1967496" y="1558537"/>
              <a:ext cx="7019605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400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automatically.</a:t>
              </a:r>
              <a:endParaRPr lang="zh-CN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98CE61-D0E5-4897-829D-7E90930B740B}"/>
                </a:ext>
              </a:extLst>
            </p:cNvPr>
            <p:cNvSpPr/>
            <p:nvPr/>
          </p:nvSpPr>
          <p:spPr>
            <a:xfrm>
              <a:off x="1411025" y="1158124"/>
              <a:ext cx="9250972" cy="4496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D0C81BF-1B30-433B-BE40-52E74CE06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7221" y="150861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D1F309A-2A5C-401C-8A1B-90B4032220C8}"/>
              </a:ext>
            </a:extLst>
          </p:cNvPr>
          <p:cNvSpPr/>
          <p:nvPr/>
        </p:nvSpPr>
        <p:spPr>
          <a:xfrm>
            <a:off x="8710072" y="3915421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>
              <a:defRPr/>
            </a:pPr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ADCE3C3-2096-47F7-9C10-14D972DB7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649" y="5366961"/>
          <a:ext cx="4944676" cy="81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5447520" imgH="901440" progId="Photoshop.Image.13">
                  <p:embed/>
                </p:oleObj>
              </mc:Choice>
              <mc:Fallback>
                <p:oleObj name="Image" r:id="rId6" imgW="5447520" imgH="901440" progId="Photoshop.Image.13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ADCE3C3-2096-47F7-9C10-14D972DB78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649" y="5366961"/>
                        <a:ext cx="4944676" cy="81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BDB77E-83D8-4BCF-B57B-6EA4E198E3F2}"/>
              </a:ext>
            </a:extLst>
          </p:cNvPr>
          <p:cNvGrpSpPr/>
          <p:nvPr/>
        </p:nvGrpSpPr>
        <p:grpSpPr>
          <a:xfrm>
            <a:off x="5172616" y="5348948"/>
            <a:ext cx="3204623" cy="704585"/>
            <a:chOff x="2875811" y="1246263"/>
            <a:chExt cx="3531020" cy="776627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44CEAE72-F502-48AF-B19F-DD1D99901F6A}"/>
                </a:ext>
              </a:extLst>
            </p:cNvPr>
            <p:cNvSpPr txBox="1"/>
            <p:nvPr/>
          </p:nvSpPr>
          <p:spPr>
            <a:xfrm>
              <a:off x="3677220" y="1495955"/>
              <a:ext cx="2729611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your program</a:t>
              </a:r>
              <a:endParaRPr lang="zh-CN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DA5208-321E-460A-AEC6-A021D389FEF2}"/>
                </a:ext>
              </a:extLst>
            </p:cNvPr>
            <p:cNvSpPr/>
            <p:nvPr/>
          </p:nvSpPr>
          <p:spPr>
            <a:xfrm>
              <a:off x="2875811" y="1246263"/>
              <a:ext cx="790647" cy="2623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09D7D3C-6DC7-4139-ABD2-061D62B17D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3801" y="152897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12F6A4-F323-4862-97ED-F9B172909A44}"/>
              </a:ext>
            </a:extLst>
          </p:cNvPr>
          <p:cNvGrpSpPr/>
          <p:nvPr/>
        </p:nvGrpSpPr>
        <p:grpSpPr>
          <a:xfrm>
            <a:off x="933545" y="5601739"/>
            <a:ext cx="3087123" cy="1068317"/>
            <a:chOff x="2875811" y="1246263"/>
            <a:chExt cx="3401552" cy="1177550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4C1E2266-6566-4017-855D-C26E2A7FA4B5}"/>
                </a:ext>
              </a:extLst>
            </p:cNvPr>
            <p:cNvSpPr txBox="1"/>
            <p:nvPr/>
          </p:nvSpPr>
          <p:spPr>
            <a:xfrm>
              <a:off x="5098114" y="1896878"/>
              <a:ext cx="1179249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output</a:t>
              </a:r>
              <a:endParaRPr lang="zh-CN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D055C5C-3970-438F-9D74-D987520FE0FE}"/>
                </a:ext>
              </a:extLst>
            </p:cNvPr>
            <p:cNvSpPr/>
            <p:nvPr/>
          </p:nvSpPr>
          <p:spPr>
            <a:xfrm>
              <a:off x="2875811" y="1246263"/>
              <a:ext cx="2447901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5974F10-7E3E-4894-B072-421B9CA98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3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8BF1A32-855E-4241-98F8-CEED04F13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0821" y="1710604"/>
          <a:ext cx="6716855" cy="284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494960" imgH="1904760" progId="Photoshop.Image.13">
                  <p:embed/>
                </p:oleObj>
              </mc:Choice>
              <mc:Fallback>
                <p:oleObj name="Image" r:id="rId3" imgW="4494960" imgH="1904760" progId="Photoshop.Image.1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8BF1A32-855E-4241-98F8-CEED04F13A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0821" y="1710604"/>
                        <a:ext cx="6716855" cy="284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669" y="995666"/>
            <a:ext cx="7647684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we use variables.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2617" y="2259139"/>
            <a:ext cx="3286070" cy="1155839"/>
            <a:chOff x="465336" y="2488774"/>
            <a:chExt cx="3620762" cy="1274023"/>
          </a:xfrm>
        </p:grpSpPr>
        <p:sp>
          <p:nvSpPr>
            <p:cNvPr id="10" name="矩形 9"/>
            <p:cNvSpPr/>
            <p:nvPr/>
          </p:nvSpPr>
          <p:spPr>
            <a:xfrm>
              <a:off x="2789954" y="2841813"/>
              <a:ext cx="1296144" cy="521561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385252"/>
              <a:ext cx="803694" cy="37754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488774"/>
              <a:ext cx="2890239" cy="1096075"/>
              <a:chOff x="465336" y="2488774"/>
              <a:chExt cx="2890239" cy="10960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488774"/>
                <a:ext cx="2890239" cy="1096075"/>
                <a:chOff x="755847" y="-267883"/>
                <a:chExt cx="2890239" cy="1096075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467505" cy="526936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709"/>
                  <a:r>
                    <a:rPr lang="en-US" altLang="zh-CN" sz="2400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variables</a:t>
                  </a:r>
                  <a:endParaRPr lang="zh-CN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101359" y="-267883"/>
                  <a:ext cx="544727" cy="377545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709"/>
                  <a:endParaRPr lang="zh-CN" altLang="en-US" sz="2087">
                    <a:solidFill>
                      <a:prstClr val="white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2308198" y="-139791"/>
                  <a:ext cx="803694" cy="77110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1959585" y="3157627"/>
                <a:ext cx="887696" cy="192775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cxnSpLocks/>
              </p:cNvCxnSpPr>
              <p:nvPr/>
            </p:nvCxnSpPr>
            <p:spPr>
              <a:xfrm flipH="1" flipV="1">
                <a:off x="2017687" y="3398224"/>
                <a:ext cx="829594" cy="13107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1634299" y="3494351"/>
            <a:ext cx="8213545" cy="1475126"/>
            <a:chOff x="2111511" y="1230227"/>
            <a:chExt cx="9050112" cy="1625956"/>
          </a:xfrm>
        </p:grpSpPr>
        <p:sp>
          <p:nvSpPr>
            <p:cNvPr id="24" name="TextBox 23"/>
            <p:cNvSpPr txBox="1"/>
            <p:nvPr/>
          </p:nvSpPr>
          <p:spPr>
            <a:xfrm>
              <a:off x="2111511" y="2329247"/>
              <a:ext cx="9050112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400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$()</a:t>
              </a: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’</a:t>
              </a:r>
              <a:endParaRPr lang="zh-CN" altLang="en-US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7"/>
              <a:ext cx="5595730" cy="8321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651385" y="1972686"/>
              <a:ext cx="720080" cy="4871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1AC4616E-F971-4147-A7AC-B46DFC16A315}"/>
              </a:ext>
            </a:extLst>
          </p:cNvPr>
          <p:cNvSpPr txBox="1"/>
          <p:nvPr/>
        </p:nvSpPr>
        <p:spPr>
          <a:xfrm>
            <a:off x="1371598" y="324528"/>
            <a:ext cx="9681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Defining Macros/Variables in the </a:t>
            </a:r>
            <a:r>
              <a:rPr lang="en-US" altLang="zh-CN" sz="3600" dirty="0" err="1"/>
              <a:t>makefile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744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817</Words>
  <Application>Microsoft Office PowerPoint</Application>
  <PresentationFormat>宽屏</PresentationFormat>
  <Paragraphs>100</Paragraphs>
  <Slides>17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-apple-system</vt:lpstr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Loops and Branching Statements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The Fibonacci numbers are : 1,1,2,3,5,8……. Please define a function named fib.cpp to compute the nth Fibonacci number. In main.cpp, prompts the user to input an integer n, print Fibonacci numbers from 1 to n, 10 numbers per line. Write a makefile to complete the compilation.</vt:lpstr>
      <vt:lpstr>2. Define a function named fac.cpp to compute the factorial of an integer. In main.cpp, prompts the user to input an integer n, print factorials from 1 to n, one factorial per line. Write a makefile to complete the compilation.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255</cp:revision>
  <dcterms:created xsi:type="dcterms:W3CDTF">2020-09-05T08:11:00Z</dcterms:created>
  <dcterms:modified xsi:type="dcterms:W3CDTF">2021-09-12T03:38:32Z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