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719" r:id="rId3"/>
    <p:sldId id="720" r:id="rId4"/>
    <p:sldId id="721" r:id="rId5"/>
    <p:sldId id="722" r:id="rId6"/>
    <p:sldId id="723" r:id="rId7"/>
    <p:sldId id="724" r:id="rId8"/>
    <p:sldId id="726" r:id="rId9"/>
    <p:sldId id="725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7" r:id="rId20"/>
    <p:sldId id="738" r:id="rId21"/>
    <p:sldId id="739" r:id="rId22"/>
    <p:sldId id="74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64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2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C8636-3DE6-1F47-B943-55AA47EF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assert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8C826-74F2-E045-94A9-CD6BFA02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43" y="1310666"/>
            <a:ext cx="11053879" cy="2967420"/>
          </a:xfrm>
        </p:spPr>
        <p:txBody>
          <a:bodyPr/>
          <a:lstStyle/>
          <a:p>
            <a:r>
              <a:rPr kumimoji="1" lang="en-US" altLang="zh-CN" dirty="0" err="1"/>
              <a:t>CV_Assert</a:t>
            </a:r>
            <a:r>
              <a:rPr kumimoji="1" lang="en-US" altLang="zh-CN" dirty="0"/>
              <a:t> in OpenCV checks a condition at runtime and throws exception if it fails.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cv::error() may behavior differently with different settings.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43FB12-3E54-F44F-92C0-A807386661F7}"/>
              </a:ext>
            </a:extLst>
          </p:cNvPr>
          <p:cNvSpPr/>
          <p:nvPr/>
        </p:nvSpPr>
        <p:spPr>
          <a:xfrm>
            <a:off x="212272" y="2404293"/>
            <a:ext cx="1197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CV_Assert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expr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)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{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!!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(expr)) ;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cv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error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cv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Error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StsAssert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#expr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CV_Func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, __FILE__, __LINE__ ); }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53D99C-5D38-F64A-83C2-07808B51F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28" y="3918470"/>
            <a:ext cx="4035724" cy="24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1AE633-902C-D54C-850D-DD51EE5DA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Exceptions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0A72B44-D0A1-1C42-88A6-A530CCE70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8B9E8-2EF5-D648-B810-AF1A6014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 Handling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D3290-68C3-804E-A5EE-50FCFC541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Solution 1: Kill the program when error occurs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231444-C4EC-A94A-B7DC-AC4F070DED76}"/>
              </a:ext>
            </a:extLst>
          </p:cNvPr>
          <p:cNvSpPr/>
          <p:nvPr/>
        </p:nvSpPr>
        <p:spPr>
          <a:xfrm>
            <a:off x="1235529" y="2160626"/>
            <a:ext cx="101182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two arguments are too close."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5E2A3AC-FD33-D542-8D6D-64F67D83FD64}"/>
              </a:ext>
            </a:extLst>
          </p:cNvPr>
          <p:cNvSpPr txBox="1">
            <a:spLocks/>
          </p:cNvSpPr>
          <p:nvPr/>
        </p:nvSpPr>
        <p:spPr>
          <a:xfrm>
            <a:off x="767725" y="4944439"/>
            <a:ext cx="11053879" cy="1270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 good solution? </a:t>
            </a:r>
          </a:p>
          <a:p>
            <a:r>
              <a:rPr kumimoji="1" lang="en-US" altLang="zh-CN" dirty="0"/>
              <a:t>If not, how to tell the caller?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77E495-A3F4-D24E-B781-3FB3EE9B1644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error1.cpp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6769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2F5E7-17C0-9044-9661-3B05D5C1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 Handling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B413F-87C7-9D46-AFCE-17A850CE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73305"/>
          </a:xfrm>
        </p:spPr>
        <p:txBody>
          <a:bodyPr/>
          <a:lstStyle/>
          <a:p>
            <a:r>
              <a:rPr kumimoji="1" lang="en-US" altLang="zh-CN" dirty="0"/>
              <a:t>Solution 2: Tell the caller by the return value when error occurs</a:t>
            </a:r>
            <a:endParaRPr kumimoji="1" lang="zh-CN" altLang="en-US" dirty="0"/>
          </a:p>
          <a:p>
            <a:r>
              <a:rPr kumimoji="1" lang="en-US" altLang="zh-CN" dirty="0"/>
              <a:t>We have to use the 3</a:t>
            </a:r>
            <a:r>
              <a:rPr kumimoji="1" lang="en-US" altLang="zh-CN" baseline="30000" dirty="0"/>
              <a:t>rd</a:t>
            </a:r>
            <a:r>
              <a:rPr kumimoji="1" lang="en-US" altLang="zh-CN" dirty="0"/>
              <a:t> parameter to send the result.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B1DF0C-EE5E-074E-B60B-156442FBDBEA}"/>
              </a:ext>
            </a:extLst>
          </p:cNvPr>
          <p:cNvSpPr/>
          <p:nvPr/>
        </p:nvSpPr>
        <p:spPr>
          <a:xfrm>
            <a:off x="996042" y="2668683"/>
            <a:ext cx="101999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two arguments are too close."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9A2FC0-4AE4-E742-B168-B4C504C383B2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0777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FD133-DF50-744D-82A1-A6E0C3E3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 Handling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48DC5-42E2-F841-B63D-E94BDC9F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Solution 3: Throw exceptions (C++ feature)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7600A6-1585-A641-BBB0-41D8B8456CB9}"/>
              </a:ext>
            </a:extLst>
          </p:cNvPr>
          <p:cNvSpPr/>
          <p:nvPr/>
        </p:nvSpPr>
        <p:spPr>
          <a:xfrm>
            <a:off x="1104900" y="1890824"/>
            <a:ext cx="75982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two arguments are too close."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B02A92-E7AD-B445-A825-E1B70B7DDC16}"/>
              </a:ext>
            </a:extLst>
          </p:cNvPr>
          <p:cNvSpPr/>
          <p:nvPr/>
        </p:nvSpPr>
        <p:spPr>
          <a:xfrm>
            <a:off x="1104900" y="4008456"/>
            <a:ext cx="6128657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1189A2-6273-3443-8767-5E89A0F55137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error3.cpp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8477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015FF8F-FCFF-3241-9BE4-0E1748698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More About Exceptions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9E4E7B7-E597-2A4C-971D-E914F3CAA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0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14551-416A-084B-935D-C07D343C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Handling Exceptions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A4F27-0443-8A46-BA7A-338ABADB5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10902044" cy="833631"/>
          </a:xfrm>
        </p:spPr>
        <p:txBody>
          <a:bodyPr/>
          <a:lstStyle/>
          <a:p>
            <a:r>
              <a:rPr kumimoji="1" lang="en-US" altLang="zh-CN" dirty="0"/>
              <a:t>A try block can be followed by multiple catch blocks.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64775F-9E78-F84C-B8D9-C18747706D10}"/>
              </a:ext>
            </a:extLst>
          </p:cNvPr>
          <p:cNvSpPr/>
          <p:nvPr/>
        </p:nvSpPr>
        <p:spPr>
          <a:xfrm>
            <a:off x="451757" y="2483644"/>
            <a:ext cx="72063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two arguments are too close."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A58237-1A97-5547-94C1-5DC2333BE8EE}"/>
              </a:ext>
            </a:extLst>
          </p:cNvPr>
          <p:cNvSpPr/>
          <p:nvPr/>
        </p:nvSpPr>
        <p:spPr>
          <a:xfrm>
            <a:off x="6901543" y="1743810"/>
            <a:ext cx="48387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{...}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{...}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F45CD6-01A5-F946-BC9B-1DD925FFDBD6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error4.cpp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2225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ED5BE-B62C-DF46-882C-3C2BBABE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Stack Unwinding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CF67E-281A-2849-B9F5-158475C6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60" y="966616"/>
            <a:ext cx="11622940" cy="12246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If an exception is not handled in the function, throw it to the caller.</a:t>
            </a:r>
          </a:p>
          <a:p>
            <a:r>
              <a:rPr kumimoji="1" lang="en-US" altLang="zh-CN" dirty="0"/>
              <a:t>If the caller does not handle, throw it to the caller of the caller, or until main()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47C75A-7B94-D545-A884-69F335C2A009}"/>
              </a:ext>
            </a:extLst>
          </p:cNvPr>
          <p:cNvSpPr/>
          <p:nvPr/>
        </p:nvSpPr>
        <p:spPr>
          <a:xfrm>
            <a:off x="1186543" y="1843323"/>
            <a:ext cx="785948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two arguments are too close."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ratio_wrapper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){...}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661296-D35C-DE44-8405-A770B2FD0E9B}"/>
              </a:ext>
            </a:extLst>
          </p:cNvPr>
          <p:cNvSpPr/>
          <p:nvPr/>
        </p:nvSpPr>
        <p:spPr>
          <a:xfrm>
            <a:off x="7315200" y="1951672"/>
            <a:ext cx="48768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ratio_wrapper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{...}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A08176-0441-8047-9DDE-206074A148A7}"/>
              </a:ext>
            </a:extLst>
          </p:cNvPr>
          <p:cNvSpPr/>
          <p:nvPr/>
        </p:nvSpPr>
        <p:spPr>
          <a:xfrm>
            <a:off x="3592286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error5.cpp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110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B84C8-FB1D-F34B-A947-F5020456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Catch-all Handler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8A859-5693-8946-8838-09D7B2F3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852"/>
            <a:ext cx="11053879" cy="1726991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If an exception is not caught, it will reach to the top caller, and terminate the program😱</a:t>
            </a:r>
          </a:p>
          <a:p>
            <a:r>
              <a:rPr kumimoji="1" lang="en" altLang="zh-CN" dirty="0"/>
              <a:t> A catch-all handler can catch all kinds of exceptions.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06A4CD-FD05-C247-9500-B03841FC369D}"/>
              </a:ext>
            </a:extLst>
          </p:cNvPr>
          <p:cNvSpPr/>
          <p:nvPr/>
        </p:nvSpPr>
        <p:spPr>
          <a:xfrm>
            <a:off x="1376479" y="2610683"/>
            <a:ext cx="88392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runSomething1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try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runSomething2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runSomeOthers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"Unrecognized Exception"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572B80-807D-8E4B-9C15-1921322A6A02}"/>
              </a:ext>
            </a:extLst>
          </p:cNvPr>
          <p:cNvSpPr/>
          <p:nvPr/>
        </p:nvSpPr>
        <p:spPr>
          <a:xfrm>
            <a:off x="1976320" y="5045529"/>
            <a:ext cx="1774935" cy="3918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608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F3C41-94D0-4041-B4FD-B9C23F0F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Exceptions and 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CE0E0-BBA1-DB43-8302-DB8EA4780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481519"/>
          </a:xfrm>
        </p:spPr>
        <p:txBody>
          <a:bodyPr/>
          <a:lstStyle/>
          <a:p>
            <a:r>
              <a:rPr kumimoji="1" lang="en-US" altLang="zh-CN" dirty="0"/>
              <a:t>If an object is thrown, and its class is derived from another class.</a:t>
            </a:r>
          </a:p>
          <a:p>
            <a:r>
              <a:rPr kumimoji="1" lang="en-US" altLang="zh-CN" dirty="0"/>
              <a:t>An exception handler with the base class type can catch the exception.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1D1D1D-2CA8-F443-ACC0-BC060B7CC527}"/>
              </a:ext>
            </a:extLst>
          </p:cNvPr>
          <p:cNvSpPr/>
          <p:nvPr/>
        </p:nvSpPr>
        <p:spPr>
          <a:xfrm>
            <a:off x="1066235" y="2677886"/>
            <a:ext cx="78818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 caught Base."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never reach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 caught Derived."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6FEE9A-C338-684F-B8C9-0E24A9C84CFB}"/>
              </a:ext>
            </a:extLst>
          </p:cNvPr>
          <p:cNvSpPr/>
          <p:nvPr/>
        </p:nvSpPr>
        <p:spPr>
          <a:xfrm>
            <a:off x="3592286" y="6457890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derived.cpp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94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35AC94-1BFD-D54F-AE3B-379F7F5E3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Standard Output Stream and Standard Error Stream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E62FD1A-96C7-4843-8EB3-70EF95385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4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47742-00ED-4A42-B5AF-C014A8DD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std::exception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23A1F-0370-BC4D-B5E5-07812E178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std::exception </a:t>
            </a:r>
            <a:r>
              <a:rPr kumimoji="1" lang="en-US" altLang="zh-CN" dirty="0"/>
              <a:t>is a class which can be a base class to any exception.</a:t>
            </a:r>
          </a:p>
          <a:p>
            <a:r>
              <a:rPr kumimoji="1" lang="en-US" altLang="zh-CN" dirty="0"/>
              <a:t>Function </a:t>
            </a:r>
            <a:r>
              <a:rPr kumimoji="1" lang="en-US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std:exception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::what()</a:t>
            </a:r>
            <a:r>
              <a:rPr kumimoji="1" lang="en-US" altLang="zh-CN" dirty="0"/>
              <a:t> can be </a:t>
            </a:r>
            <a:r>
              <a:rPr kumimoji="1" lang="en-US" altLang="zh-CN" dirty="0" err="1"/>
              <a:t>overided</a:t>
            </a:r>
            <a:r>
              <a:rPr kumimoji="1" lang="en-US" altLang="zh-CN" dirty="0"/>
              <a:t> to return a C-style string message.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249043-D1DA-4B42-B15C-A63256427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2" y="3729182"/>
            <a:ext cx="3795992" cy="31288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AD6C96-D7D1-AF4B-9B7A-13095AAC8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753" y="3327400"/>
            <a:ext cx="4013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83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FE2CB-3F98-1F4C-87FA-866266AA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cs"/>
              </a:rPr>
              <a:t>Exception Specifications and </a:t>
            </a:r>
            <a:r>
              <a:rPr kumimoji="1" lang="en-US" altLang="zh-CN" dirty="0" err="1">
                <a:latin typeface="+mn-lt"/>
                <a:ea typeface="+mn-ea"/>
                <a:cs typeface="+mn-cs"/>
              </a:rPr>
              <a:t>Noexcept</a:t>
            </a:r>
            <a:endParaRPr kumimoji="1"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D17DC-3D50-ED43-8F18-4A944FF6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99776"/>
          </a:xfrm>
        </p:spPr>
        <p:txBody>
          <a:bodyPr/>
          <a:lstStyle/>
          <a:p>
            <a:r>
              <a:rPr kumimoji="1" lang="en" altLang="zh-CN" dirty="0"/>
              <a:t>The </a:t>
            </a:r>
            <a:r>
              <a:rPr kumimoji="1" lang="en" altLang="zh-CN" dirty="0" err="1"/>
              <a:t>noexcept</a:t>
            </a:r>
            <a:r>
              <a:rPr kumimoji="1" lang="en" altLang="zh-CN" dirty="0"/>
              <a:t> specifier defines a function which will not throw anything.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F6F09D-BABC-0C48-A571-8D740E9D0294}"/>
              </a:ext>
            </a:extLst>
          </p:cNvPr>
          <p:cNvSpPr/>
          <p:nvPr/>
        </p:nvSpPr>
        <p:spPr>
          <a:xfrm>
            <a:off x="1186543" y="1926771"/>
            <a:ext cx="10167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noexcept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this function is non-throwing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75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BF795-24EA-934E-B90B-0196394C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nothrow</a:t>
            </a:r>
            <a:r>
              <a:rPr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new</a:t>
            </a:r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3CB16-EE58-0747-9A7F-DF82885A3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Std::</a:t>
            </a:r>
            <a:r>
              <a:rPr kumimoji="1" lang="en-US" altLang="zh-CN" dirty="0" err="1"/>
              <a:t>nothrow</a:t>
            </a:r>
            <a:r>
              <a:rPr kumimoji="1" lang="en-US" altLang="zh-CN" dirty="0"/>
              <a:t> is a constant to select an non-throwing allocation function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F3C6CE-BBEA-1649-A063-8BD861AF1CF0}"/>
              </a:ext>
            </a:extLst>
          </p:cNvPr>
          <p:cNvSpPr/>
          <p:nvPr/>
        </p:nvSpPr>
        <p:spPr>
          <a:xfrm>
            <a:off x="1588750" y="221540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may throw an exception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p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[length];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bad_alloc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ba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what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not throw an exception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nothrow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[length];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(p==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 ... 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5845DE-6C69-494E-A602-DB5DF3B656CC}"/>
              </a:ext>
            </a:extLst>
          </p:cNvPr>
          <p:cNvSpPr/>
          <p:nvPr/>
        </p:nvSpPr>
        <p:spPr>
          <a:xfrm>
            <a:off x="3592286" y="6457890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nothrow.cpp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697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867AE-EEB2-FF4F-A1B6-5840F80A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stdin, </a:t>
            </a:r>
            <a:r>
              <a:rPr kumimoji="1" lang="en" altLang="zh-CN" dirty="0" err="1"/>
              <a:t>stdout</a:t>
            </a:r>
            <a:r>
              <a:rPr kumimoji="1" lang="en" altLang="zh-CN" dirty="0"/>
              <a:t>, stderr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85B35-7361-454D-B1BF-00FF4995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 C, three text streams are predefined, and their type is (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*</a:t>
            </a:r>
            <a:r>
              <a:rPr kumimoji="1" lang="en-US" altLang="zh-CN" dirty="0"/>
              <a:t>).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stdin</a:t>
            </a:r>
            <a:r>
              <a:rPr kumimoji="1" lang="en-US" altLang="zh-CN" dirty="0"/>
              <a:t>: standard input stream</a:t>
            </a:r>
          </a:p>
          <a:p>
            <a:r>
              <a:rPr kumimoji="1" lang="en-US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stdout</a:t>
            </a:r>
            <a:r>
              <a:rPr kumimoji="1" lang="en-US" altLang="zh-CN" dirty="0"/>
              <a:t>: standard output stream, </a:t>
            </a:r>
            <a:r>
              <a:rPr lang="en" altLang="zh-CN" dirty="0"/>
              <a:t>for conventional output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stderr</a:t>
            </a:r>
            <a:r>
              <a:rPr kumimoji="1" lang="en-US" altLang="zh-CN" dirty="0"/>
              <a:t>: standard error stream, for diagnostic output.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Why do we need the "ugly" black command windows?</a:t>
            </a:r>
          </a:p>
        </p:txBody>
      </p:sp>
    </p:spTree>
    <p:extLst>
      <p:ext uri="{BB962C8B-B14F-4D97-AF65-F5344CB8AC3E}">
        <p14:creationId xmlns:p14="http://schemas.microsoft.com/office/powerpoint/2010/main" val="233490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C00F2-E74E-3144-B6CF-140065CD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Command-line Interface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58705-0F9C-7943-96BF-41EF7FCE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The ONLY interface in the past.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3455E7-0C8B-554A-885B-8F17123E3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665" y="974951"/>
            <a:ext cx="5371413" cy="328680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94F49F2-ACE9-7A40-A9DA-D7BFAAFA3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30" y="2036675"/>
            <a:ext cx="5143919" cy="385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CC5387F-B44D-FF40-A1D3-E78F9AA95786}"/>
              </a:ext>
            </a:extLst>
          </p:cNvPr>
          <p:cNvSpPr/>
          <p:nvPr/>
        </p:nvSpPr>
        <p:spPr>
          <a:xfrm>
            <a:off x="424665" y="5894614"/>
            <a:ext cx="53548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The end of the HELP command output from RT-11SJ displayed on a VT100.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B18B3E-E872-6E49-88A1-5EBE90A413F8}"/>
              </a:ext>
            </a:extLst>
          </p:cNvPr>
          <p:cNvSpPr/>
          <p:nvPr/>
        </p:nvSpPr>
        <p:spPr>
          <a:xfrm>
            <a:off x="1174330" y="6540945"/>
            <a:ext cx="5346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https://en.wikipedia.org/wiki/Command-line_interface</a:t>
            </a:r>
          </a:p>
        </p:txBody>
      </p:sp>
    </p:spTree>
    <p:extLst>
      <p:ext uri="{BB962C8B-B14F-4D97-AF65-F5344CB8AC3E}">
        <p14:creationId xmlns:p14="http://schemas.microsoft.com/office/powerpoint/2010/main" val="38853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45508-B918-9342-B7BA-DDC48CF5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But We are in the 21st Centaury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169FC-B206-AC4E-B2BF-1356CA699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still need them!</a:t>
            </a:r>
          </a:p>
          <a:p>
            <a:pPr lvl="1"/>
            <a:r>
              <a:rPr kumimoji="1" lang="en-US" altLang="zh-CN" dirty="0"/>
              <a:t>Many computers still have no GUI: severs, intelligent devices</a:t>
            </a:r>
          </a:p>
          <a:p>
            <a:pPr lvl="1"/>
            <a:r>
              <a:rPr kumimoji="1" lang="en-US" altLang="zh-CN" dirty="0"/>
              <a:t>Many programs do not provide GUI: HTTP servers, DB servers, ...</a:t>
            </a:r>
          </a:p>
        </p:txBody>
      </p:sp>
    </p:spTree>
    <p:extLst>
      <p:ext uri="{BB962C8B-B14F-4D97-AF65-F5344CB8AC3E}">
        <p14:creationId xmlns:p14="http://schemas.microsoft.com/office/powerpoint/2010/main" val="268164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520A5-E46A-AB45-B4D3-A457F319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Output Stream and Error Stream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588CA-A33E-5D47-AE82-504B806E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4624"/>
          </a:xfrm>
        </p:spPr>
        <p:txBody>
          <a:bodyPr/>
          <a:lstStyle/>
          <a:p>
            <a:r>
              <a:rPr kumimoji="1" lang="en-US" altLang="zh-CN" dirty="0"/>
              <a:t>Send contents into streams in C and C++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3A3316-2B81-E946-91EE-CAEBB17282A7}"/>
              </a:ext>
            </a:extLst>
          </p:cNvPr>
          <p:cNvSpPr/>
          <p:nvPr/>
        </p:nvSpPr>
        <p:spPr>
          <a:xfrm>
            <a:off x="954268" y="2484520"/>
            <a:ext cx="6096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stdout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"Info: ...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"Info: ...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 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stderr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"Error: ...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5177ED-AA65-8144-8339-DE32067CA774}"/>
              </a:ext>
            </a:extLst>
          </p:cNvPr>
          <p:cNvSpPr/>
          <p:nvPr/>
        </p:nvSpPr>
        <p:spPr>
          <a:xfrm>
            <a:off x="954268" y="4335028"/>
            <a:ext cx="60960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"Info: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"Error: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5A4ADD-24B7-7E43-A8F7-D05EFD766895}"/>
              </a:ext>
            </a:extLst>
          </p:cNvPr>
          <p:cNvSpPr/>
          <p:nvPr/>
        </p:nvSpPr>
        <p:spPr>
          <a:xfrm>
            <a:off x="1376479" y="6457890"/>
            <a:ext cx="341632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stderr.c</a:t>
            </a:r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  stderr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1344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BE6CA-2EB7-C047-BBDB-94B2AA7D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Redirection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74C94-2FF2-3049-9D99-D7C29A35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00" y="938864"/>
            <a:ext cx="11053879" cy="163121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output of a program is in a pipeline.</a:t>
            </a:r>
          </a:p>
          <a:p>
            <a:r>
              <a:rPr kumimoji="1" lang="en-US" altLang="zh-CN" dirty="0"/>
              <a:t>The output can be redirected. You can redirect the output into a file for debugging especially when the program run a very long time.</a:t>
            </a:r>
            <a:endParaRPr kumimoji="1" lang="zh-CN" altLang="en-US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19BE8D7C-14D9-EB4D-9BBC-378CCF08D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637" y="3848494"/>
            <a:ext cx="4969969" cy="29473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029DAF-83C6-5543-B9E5-D3F575B0276E}"/>
              </a:ext>
            </a:extLst>
          </p:cNvPr>
          <p:cNvSpPr/>
          <p:nvPr/>
        </p:nvSpPr>
        <p:spPr>
          <a:xfrm>
            <a:off x="1146637" y="6488668"/>
            <a:ext cx="47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https://en.wikipedia.org/wiki/Standard_streams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1729E9-DCF6-0044-B8B4-528ED63E83F1}"/>
              </a:ext>
            </a:extLst>
          </p:cNvPr>
          <p:cNvSpPr/>
          <p:nvPr/>
        </p:nvSpPr>
        <p:spPr>
          <a:xfrm>
            <a:off x="999680" y="2398598"/>
            <a:ext cx="4864082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| less</a:t>
            </a: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1&gt;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 /dev/null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94A71A-C112-FD41-9962-97C59170CCC5}"/>
              </a:ext>
            </a:extLst>
          </p:cNvPr>
          <p:cNvSpPr/>
          <p:nvPr/>
        </p:nvSpPr>
        <p:spPr>
          <a:xfrm>
            <a:off x="6025242" y="2342539"/>
            <a:ext cx="5866835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2&gt;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output.log</a:t>
            </a:r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&amp;&gt;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all.log</a:t>
            </a:r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2&gt;&amp;1</a:t>
            </a:r>
          </a:p>
        </p:txBody>
      </p:sp>
    </p:spTree>
    <p:extLst>
      <p:ext uri="{BB962C8B-B14F-4D97-AF65-F5344CB8AC3E}">
        <p14:creationId xmlns:p14="http://schemas.microsoft.com/office/powerpoint/2010/main" val="62874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14E7A3C-4C47-9047-AA3C-8A44D6674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assert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04B6B12-368B-5847-873A-4EDD2A6E9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9BBDC-1B60-B446-9402-2116D479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assert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AA861-59E0-4F4B-9247-E6838D2B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838"/>
            <a:ext cx="11053879" cy="833631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assert</a:t>
            </a:r>
            <a:r>
              <a:rPr kumimoji="1" lang="en-US" altLang="zh-CN" dirty="0"/>
              <a:t> is a function-like macro in &lt;</a:t>
            </a:r>
            <a:r>
              <a:rPr kumimoji="1" lang="en-US" altLang="zh-CN" dirty="0" err="1"/>
              <a:t>assert.h</a:t>
            </a:r>
            <a:r>
              <a:rPr kumimoji="1" lang="en-US" altLang="zh-CN" dirty="0"/>
              <a:t>&gt; and &lt;</a:t>
            </a:r>
            <a:r>
              <a:rPr kumimoji="1" lang="en-US" altLang="zh-CN" dirty="0" err="1"/>
              <a:t>cassert</a:t>
            </a:r>
            <a:r>
              <a:rPr kumimoji="1" lang="en-US" altLang="zh-CN" dirty="0"/>
              <a:t>&gt;.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8BB6DE-B6B7-0740-827C-17EB8F7D7FB1}"/>
              </a:ext>
            </a:extLst>
          </p:cNvPr>
          <p:cNvSpPr/>
          <p:nvPr/>
        </p:nvSpPr>
        <p:spPr>
          <a:xfrm>
            <a:off x="1345887" y="1674605"/>
            <a:ext cx="82023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#ifdef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NDEBUG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 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assert(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condition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) ((void)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 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assert(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condition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/*implementation defined*/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#endif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D8D285F-B696-1147-A560-9D8069D524D7}"/>
              </a:ext>
            </a:extLst>
          </p:cNvPr>
          <p:cNvSpPr txBox="1">
            <a:spLocks/>
          </p:cNvSpPr>
          <p:nvPr/>
        </p:nvSpPr>
        <p:spPr>
          <a:xfrm>
            <a:off x="838199" y="3358284"/>
            <a:ext cx="9217762" cy="13390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Do nothing if the condition is true</a:t>
            </a:r>
          </a:p>
          <a:p>
            <a:r>
              <a:rPr kumimoji="1" lang="en-US" altLang="zh-CN" dirty="0"/>
              <a:t>Output diagnostic information and call abort() if the condition is false.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6B29ED-C771-794B-B033-7E06B798F5F6}"/>
              </a:ext>
            </a:extLst>
          </p:cNvPr>
          <p:cNvSpPr/>
          <p:nvPr/>
        </p:nvSpPr>
        <p:spPr>
          <a:xfrm>
            <a:off x="838199" y="4746361"/>
            <a:ext cx="7372633" cy="177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If NDEBUG is defined, do nothing whatever the condition is.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assert can be used only for debugging, be removed before releasing by a macro NDEBUG.</a:t>
            </a:r>
            <a:endParaRPr kumimoji="1"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EE5F1-2A25-3A44-91F8-D0133E24B654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assert.cpp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890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32300</TotalTime>
  <Words>1436</Words>
  <Application>Microsoft Macintosh PowerPoint</Application>
  <PresentationFormat>宽屏</PresentationFormat>
  <Paragraphs>215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Standard Output Stream and Standard Error Stream</vt:lpstr>
      <vt:lpstr>stdin, stdout, stderr</vt:lpstr>
      <vt:lpstr>Command-line Interface</vt:lpstr>
      <vt:lpstr>But We are in the 21st Centaury</vt:lpstr>
      <vt:lpstr>Output Stream and Error Stream</vt:lpstr>
      <vt:lpstr>Redirection</vt:lpstr>
      <vt:lpstr>assert</vt:lpstr>
      <vt:lpstr>assert</vt:lpstr>
      <vt:lpstr>assert</vt:lpstr>
      <vt:lpstr>Exceptions</vt:lpstr>
      <vt:lpstr>Error Handling</vt:lpstr>
      <vt:lpstr>Error Handling</vt:lpstr>
      <vt:lpstr>Error Handling</vt:lpstr>
      <vt:lpstr>More About Exceptions</vt:lpstr>
      <vt:lpstr>Handling Exceptions</vt:lpstr>
      <vt:lpstr>Stack Unwinding</vt:lpstr>
      <vt:lpstr>Catch-all Handler</vt:lpstr>
      <vt:lpstr>Exceptions and Inheritance</vt:lpstr>
      <vt:lpstr>std::exception</vt:lpstr>
      <vt:lpstr>Exception Specifications and Noexcept</vt:lpstr>
      <vt:lpstr>nothrow new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1736</cp:revision>
  <dcterms:created xsi:type="dcterms:W3CDTF">2020-09-05T08:11:12Z</dcterms:created>
  <dcterms:modified xsi:type="dcterms:W3CDTF">2021-12-11T13:04:51Z</dcterms:modified>
  <cp:category/>
</cp:coreProperties>
</file>