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3"/>
    <p:sldId id="477" r:id="rId4"/>
    <p:sldId id="435" r:id="rId5"/>
    <p:sldId id="1089" r:id="rId7"/>
    <p:sldId id="1086" r:id="rId8"/>
    <p:sldId id="259" r:id="rId9"/>
    <p:sldId id="1090" r:id="rId10"/>
    <p:sldId id="430" r:id="rId11"/>
    <p:sldId id="342" r:id="rId12"/>
    <p:sldId id="434" r:id="rId13"/>
    <p:sldId id="416" r:id="rId14"/>
    <p:sldId id="343" r:id="rId15"/>
    <p:sldId id="437" r:id="rId16"/>
    <p:sldId id="438" r:id="rId17"/>
    <p:sldId id="1091" r:id="rId18"/>
    <p:sldId id="1092" r:id="rId19"/>
    <p:sldId id="422" r:id="rId20"/>
    <p:sldId id="1104" r:id="rId21"/>
    <p:sldId id="1105" r:id="rId22"/>
    <p:sldId id="1108" r:id="rId23"/>
    <p:sldId id="1106" r:id="rId24"/>
    <p:sldId id="1107" r:id="rId25"/>
    <p:sldId id="1109" r:id="rId26"/>
    <p:sldId id="1065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956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20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237EF7-A117-46B7-88A8-1B7FB98FF0F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705520-EB74-4E10-9207-DDFEA7EA0F0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numCol="1" anchor="t" anchorCtr="0" compatLnSpc="1"/>
          <a:lstStyle/>
          <a:p>
            <a:pPr marL="542925" indent="-542925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24781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CD5C04F1-088D-43BB-BF6A-7E5350A2ABBF}" type="slidenum">
              <a:rPr lang="en-US" altLang="zh-CN">
                <a:solidFill>
                  <a:prstClr val="black"/>
                </a:solidFill>
              </a:rPr>
            </a:fld>
            <a:endParaRPr lang="en-US" altLang="zh-CN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numCol="1" anchor="t" anchorCtr="0" compatLnSpc="1"/>
          <a:lstStyle/>
          <a:p>
            <a:pPr marL="542925" indent="-542925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24781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CD5C04F1-088D-43BB-BF6A-7E5350A2ABBF}" type="slidenum">
              <a:rPr lang="en-US" altLang="zh-CN">
                <a:solidFill>
                  <a:prstClr val="black"/>
                </a:solidFill>
              </a:rPr>
            </a:fld>
            <a:endParaRPr lang="en-US" altLang="zh-CN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numCol="1" anchor="t" anchorCtr="0" compatLnSpc="1"/>
          <a:lstStyle/>
          <a:p>
            <a:pPr marL="542925" indent="-542925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24781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CD5C04F1-088D-43BB-BF6A-7E5350A2ABBF}" type="slidenum">
              <a:rPr lang="en-US" altLang="zh-CN">
                <a:solidFill>
                  <a:prstClr val="black"/>
                </a:solidFill>
              </a:rPr>
            </a:fld>
            <a:endParaRPr lang="en-US" altLang="zh-CN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numCol="1" anchor="t" anchorCtr="0" compatLnSpc="1"/>
          <a:lstStyle/>
          <a:p>
            <a:pPr marL="542925" indent="-542925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24781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CD5C04F1-088D-43BB-BF6A-7E5350A2ABBF}" type="slidenum">
              <a:rPr lang="en-US" altLang="zh-CN">
                <a:solidFill>
                  <a:prstClr val="black"/>
                </a:solidFill>
              </a:rPr>
            </a:fld>
            <a:endParaRPr lang="en-US" altLang="zh-CN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numCol="1" anchor="t" anchorCtr="0" compatLnSpc="1"/>
          <a:lstStyle/>
          <a:p>
            <a:pPr marL="542925" indent="-542925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24781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CD5C04F1-088D-43BB-BF6A-7E5350A2ABBF}" type="slidenum">
              <a:rPr lang="en-US" altLang="zh-CN">
                <a:solidFill>
                  <a:prstClr val="black"/>
                </a:solidFill>
              </a:rPr>
            </a:fld>
            <a:endParaRPr lang="en-US" altLang="zh-CN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numCol="1" anchor="t" anchorCtr="0" compatLnSpc="1"/>
          <a:lstStyle/>
          <a:p>
            <a:pPr marL="542925" indent="-542925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24781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CD5C04F1-088D-43BB-BF6A-7E5350A2ABBF}" type="slidenum">
              <a:rPr lang="en-US" altLang="zh-CN">
                <a:solidFill>
                  <a:prstClr val="black"/>
                </a:solidFill>
              </a:rPr>
            </a:fld>
            <a:endParaRPr lang="en-US" altLang="zh-CN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numCol="1" anchor="t" anchorCtr="0" compatLnSpc="1"/>
          <a:lstStyle/>
          <a:p>
            <a:pPr marL="542925" indent="-542925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24781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CD5C04F1-088D-43BB-BF6A-7E5350A2ABBF}" type="slidenum">
              <a:rPr lang="en-US" altLang="zh-CN">
                <a:solidFill>
                  <a:prstClr val="black"/>
                </a:solidFill>
              </a:rPr>
            </a:fld>
            <a:endParaRPr lang="en-US" altLang="zh-CN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53474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987522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24589" b="40606"/>
          <a:stretch>
            <a:fillRect/>
          </a:stretch>
        </p:blipFill>
        <p:spPr>
          <a:xfrm>
            <a:off x="8610600" y="0"/>
            <a:ext cx="3515893" cy="100793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6479" y="264221"/>
            <a:ext cx="10515600" cy="833631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4849968"/>
          </a:xfrm>
        </p:spPr>
        <p:txBody>
          <a:bodyPr/>
          <a:lstStyle>
            <a:lvl2pPr marL="914400" indent="-457200">
              <a:buFont typeface="Wingdings" panose="05000000000000000000" pitchFamily="2" charset="2"/>
              <a:buChar char="Ø"/>
              <a:defRPr/>
            </a:lvl2pPr>
            <a:lvl3pPr marL="1143000" indent="-228600">
              <a:buFont typeface="Wingdings" panose="05000000000000000000" pitchFamily="2" charset="2"/>
              <a:buChar char="ü"/>
              <a:defRPr/>
            </a:lvl3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0" y="69174"/>
            <a:ext cx="1112400" cy="111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24634" y="365125"/>
            <a:ext cx="9229165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</a:fld>
            <a:endParaRPr lang="zh-CN" altLang="en-US"/>
          </a:p>
        </p:txBody>
      </p:sp>
      <p:pic>
        <p:nvPicPr>
          <p:cNvPr id="9" name="图片 8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0" y="69174"/>
            <a:ext cx="1112400" cy="111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10320" y="365125"/>
            <a:ext cx="9245067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</a:fld>
            <a:endParaRPr lang="zh-CN" altLang="en-US"/>
          </a:p>
        </p:txBody>
      </p:sp>
      <p:pic>
        <p:nvPicPr>
          <p:cNvPr id="11" name="图片 10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0" y="69174"/>
            <a:ext cx="1112400" cy="111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0" y="69174"/>
            <a:ext cx="1112400" cy="111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3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98448" y="365125"/>
            <a:ext cx="10055352" cy="815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389888"/>
            <a:ext cx="10515600" cy="4787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517904" y="6356350"/>
            <a:ext cx="20634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9A4FA-3D9A-4114-B0D5-759CBD56F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F4176-339E-4C4B-80E4-BBE9C4467EFE}" type="slidenum">
              <a:rPr lang="zh-CN" altLang="en-US" smtClean="0"/>
            </a:fld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52950"/>
            <a:ext cx="1152144" cy="4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□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1.png"/><Relationship Id="rId1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07592"/>
            <a:ext cx="9144000" cy="1772603"/>
          </a:xfrm>
        </p:spPr>
        <p:txBody>
          <a:bodyPr>
            <a:noAutofit/>
          </a:bodyPr>
          <a:lstStyle/>
          <a:p>
            <a:r>
              <a:rPr lang="en-US" altLang="zh-CN" b="1" dirty="0">
                <a:latin typeface="Franklin Gothic Demi" panose="020B0703020102020204" pitchFamily="34" charset="0"/>
              </a:rPr>
              <a:t>C/C++</a:t>
            </a:r>
            <a:r>
              <a:rPr lang="zh-CN" altLang="en-US" b="1" dirty="0">
                <a:latin typeface="Franklin Gothic Demi" panose="020B0703020102020204" pitchFamily="34" charset="0"/>
              </a:rPr>
              <a:t> </a:t>
            </a:r>
            <a:r>
              <a:rPr lang="en-US" altLang="zh-CN" b="1" dirty="0">
                <a:latin typeface="Franklin Gothic Demi" panose="020B0703020102020204" pitchFamily="34" charset="0"/>
              </a:rPr>
              <a:t>Program Design</a:t>
            </a:r>
            <a:endParaRPr lang="zh-CN" altLang="en-US" b="1" dirty="0">
              <a:latin typeface="Franklin Gothic Demi" panose="020B070302010202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19199" y="3233141"/>
            <a:ext cx="10040471" cy="2767054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Franklin Gothic Medium" panose="020B0603020102020204" pitchFamily="34" charset="0"/>
                <a:sym typeface="+mn-ea"/>
              </a:rPr>
              <a:t>Lab 11, dynamic memory in classes</a:t>
            </a:r>
            <a:endParaRPr lang="en-US" altLang="zh-CN" sz="3600" dirty="0">
              <a:latin typeface="Franklin Gothic Medium" panose="020B0603020102020204" pitchFamily="34" charset="0"/>
            </a:endParaRPr>
          </a:p>
          <a:p>
            <a:endParaRPr lang="en-US" altLang="zh-CN" sz="3600" dirty="0">
              <a:latin typeface="Franklin Gothic Medium" panose="020B0603020102020204" pitchFamily="34" charset="0"/>
            </a:endParaRPr>
          </a:p>
          <a:p>
            <a:endParaRPr lang="en-US" altLang="zh-CN" dirty="0">
              <a:latin typeface="Franklin Gothic Medium" panose="020B0603020102020204" pitchFamily="34" charset="0"/>
            </a:endParaRPr>
          </a:p>
          <a:p>
            <a:r>
              <a:rPr lang="zh-CN" altLang="en-US" dirty="0">
                <a:latin typeface="Franklin Gothic Medium" panose="020B0603020102020204" pitchFamily="34" charset="0"/>
                <a:sym typeface="+mn-ea"/>
              </a:rPr>
              <a:t>廖琪梅，王大兴</a:t>
            </a:r>
            <a:endParaRPr lang="en-US" altLang="zh-CN" dirty="0">
              <a:latin typeface="Franklin Gothic Medium" panose="020B0603020102020204" pitchFamily="34" charset="0"/>
            </a:endParaRPr>
          </a:p>
          <a:p>
            <a:endParaRPr lang="en-US" altLang="zh-CN" dirty="0">
              <a:latin typeface="Franklin Gothic Medium" panose="020B06030201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5904431" y="65353"/>
            <a:ext cx="3197752" cy="6696589"/>
            <a:chOff x="6206147" y="72009"/>
            <a:chExt cx="3523449" cy="7378649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6147" y="72009"/>
              <a:ext cx="3523449" cy="3634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6341" y="3639424"/>
              <a:ext cx="3384376" cy="3811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349" y="1146719"/>
            <a:ext cx="5276837" cy="4425947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9645" y="1207039"/>
            <a:ext cx="2002411" cy="3870732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" name="组合 6"/>
          <p:cNvGrpSpPr/>
          <p:nvPr/>
        </p:nvGrpSpPr>
        <p:grpSpPr>
          <a:xfrm>
            <a:off x="541098" y="945632"/>
            <a:ext cx="5399812" cy="2221961"/>
            <a:chOff x="485701" y="1837934"/>
            <a:chExt cx="5949793" cy="2448272"/>
          </a:xfrm>
        </p:grpSpPr>
        <p:sp>
          <p:nvSpPr>
            <p:cNvPr id="8" name="矩形 7"/>
            <p:cNvSpPr/>
            <p:nvPr/>
          </p:nvSpPr>
          <p:spPr>
            <a:xfrm>
              <a:off x="485701" y="3998173"/>
              <a:ext cx="2448272" cy="288033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35">
                <a:solidFill>
                  <a:prstClr val="white"/>
                </a:solidFill>
              </a:endParaRPr>
            </a:p>
          </p:txBody>
        </p:sp>
        <p:cxnSp>
          <p:nvCxnSpPr>
            <p:cNvPr id="9" name="曲线连接符 8"/>
            <p:cNvCxnSpPr/>
            <p:nvPr/>
          </p:nvCxnSpPr>
          <p:spPr>
            <a:xfrm flipV="1">
              <a:off x="2915355" y="1837934"/>
              <a:ext cx="3520139" cy="2299984"/>
            </a:xfrm>
            <a:prstGeom prst="curvedConnector3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矩形 9"/>
          <p:cNvSpPr/>
          <p:nvPr/>
        </p:nvSpPr>
        <p:spPr>
          <a:xfrm>
            <a:off x="5861640" y="488169"/>
            <a:ext cx="3240543" cy="176449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5">
              <a:solidFill>
                <a:prstClr val="white"/>
              </a:solidFill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541097" y="3033012"/>
            <a:ext cx="5363334" cy="526692"/>
            <a:chOff x="485701" y="3705869"/>
            <a:chExt cx="5909599" cy="580337"/>
          </a:xfrm>
        </p:grpSpPr>
        <p:sp>
          <p:nvSpPr>
            <p:cNvPr id="13" name="矩形 12"/>
            <p:cNvSpPr/>
            <p:nvPr/>
          </p:nvSpPr>
          <p:spPr>
            <a:xfrm>
              <a:off x="485701" y="3998173"/>
              <a:ext cx="2448272" cy="288033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35">
                <a:solidFill>
                  <a:prstClr val="white"/>
                </a:solidFill>
              </a:endParaRPr>
            </a:p>
          </p:txBody>
        </p:sp>
        <p:cxnSp>
          <p:nvCxnSpPr>
            <p:cNvPr id="14" name="曲线连接符 13"/>
            <p:cNvCxnSpPr/>
            <p:nvPr/>
          </p:nvCxnSpPr>
          <p:spPr>
            <a:xfrm flipV="1">
              <a:off x="2915355" y="3705869"/>
              <a:ext cx="3479945" cy="432048"/>
            </a:xfrm>
            <a:prstGeom prst="curvedConnector3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矩形 19"/>
          <p:cNvSpPr/>
          <p:nvPr/>
        </p:nvSpPr>
        <p:spPr>
          <a:xfrm>
            <a:off x="5834593" y="2383371"/>
            <a:ext cx="3240543" cy="88224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5">
              <a:solidFill>
                <a:prstClr val="white"/>
              </a:solidFill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541097" y="3625056"/>
            <a:ext cx="5293496" cy="407769"/>
            <a:chOff x="485701" y="3998173"/>
            <a:chExt cx="5832648" cy="449301"/>
          </a:xfrm>
        </p:grpSpPr>
        <p:sp>
          <p:nvSpPr>
            <p:cNvPr id="22" name="矩形 21"/>
            <p:cNvSpPr/>
            <p:nvPr/>
          </p:nvSpPr>
          <p:spPr>
            <a:xfrm>
              <a:off x="485701" y="3998173"/>
              <a:ext cx="3240360" cy="288033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35">
                <a:solidFill>
                  <a:prstClr val="white"/>
                </a:solidFill>
              </a:endParaRPr>
            </a:p>
          </p:txBody>
        </p:sp>
        <p:cxnSp>
          <p:nvCxnSpPr>
            <p:cNvPr id="23" name="曲线连接符 22"/>
            <p:cNvCxnSpPr>
              <a:endCxn id="27" idx="1"/>
            </p:cNvCxnSpPr>
            <p:nvPr/>
          </p:nvCxnSpPr>
          <p:spPr>
            <a:xfrm>
              <a:off x="3726061" y="4142189"/>
              <a:ext cx="2592288" cy="305285"/>
            </a:xfrm>
            <a:prstGeom prst="curvedConnector3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组合 23"/>
          <p:cNvGrpSpPr/>
          <p:nvPr/>
        </p:nvGrpSpPr>
        <p:grpSpPr>
          <a:xfrm>
            <a:off x="541097" y="3951813"/>
            <a:ext cx="5322369" cy="1080661"/>
            <a:chOff x="485701" y="3998173"/>
            <a:chExt cx="5864462" cy="1190728"/>
          </a:xfrm>
        </p:grpSpPr>
        <p:sp>
          <p:nvSpPr>
            <p:cNvPr id="25" name="矩形 24"/>
            <p:cNvSpPr/>
            <p:nvPr/>
          </p:nvSpPr>
          <p:spPr>
            <a:xfrm>
              <a:off x="485701" y="3998173"/>
              <a:ext cx="1224136" cy="288033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35">
                <a:solidFill>
                  <a:prstClr val="white"/>
                </a:solidFill>
              </a:endParaRPr>
            </a:p>
          </p:txBody>
        </p:sp>
        <p:cxnSp>
          <p:nvCxnSpPr>
            <p:cNvPr id="26" name="曲线连接符 25"/>
            <p:cNvCxnSpPr>
              <a:stCxn id="25" idx="3"/>
            </p:cNvCxnSpPr>
            <p:nvPr/>
          </p:nvCxnSpPr>
          <p:spPr>
            <a:xfrm>
              <a:off x="1709837" y="4142190"/>
              <a:ext cx="4640326" cy="1046711"/>
            </a:xfrm>
            <a:prstGeom prst="curvedConnector3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矩形 26"/>
          <p:cNvSpPr/>
          <p:nvPr/>
        </p:nvSpPr>
        <p:spPr>
          <a:xfrm>
            <a:off x="5834593" y="3329613"/>
            <a:ext cx="3240543" cy="140642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5">
              <a:solidFill>
                <a:prstClr val="white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834593" y="4834064"/>
            <a:ext cx="3240543" cy="73860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5">
              <a:solidFill>
                <a:prstClr val="whit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0" grpId="0" animBg="1"/>
      <p:bldP spid="27" grpId="0" animBg="1"/>
      <p:bldP spid="2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6998" y="3573738"/>
            <a:ext cx="6061262" cy="22014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801" y="3429000"/>
            <a:ext cx="5175197" cy="2247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876771" y="178422"/>
            <a:ext cx="5477002" cy="725852"/>
          </a:xfrm>
        </p:spPr>
        <p:txBody>
          <a:bodyPr>
            <a:noAutofit/>
          </a:bodyPr>
          <a:lstStyle/>
          <a:p>
            <a:r>
              <a:rPr lang="en-US" altLang="zh-CN" sz="4000" dirty="0"/>
              <a:t> Return object</a:t>
            </a:r>
            <a:endParaRPr lang="en-US" altLang="zh-CN" sz="4000" dirty="0"/>
          </a:p>
        </p:txBody>
      </p:sp>
      <p:sp>
        <p:nvSpPr>
          <p:cNvPr id="2" name="TextBox 1"/>
          <p:cNvSpPr txBox="1"/>
          <p:nvPr/>
        </p:nvSpPr>
        <p:spPr>
          <a:xfrm>
            <a:off x="1164608" y="929253"/>
            <a:ext cx="10254894" cy="1107996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marL="0" lvl="1"/>
            <a:r>
              <a:rPr lang="en-US" altLang="zh-CN" sz="2200" dirty="0"/>
              <a:t>When a member function or standard function returns an object, you have choices. The function could return a reference to an object, a constant reference to an object, an object, or a constant object.</a:t>
            </a:r>
            <a:endParaRPr lang="zh-CN" altLang="en-US" sz="2200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67856" y="5792732"/>
            <a:ext cx="108483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zh-CN" sz="2200" dirty="0"/>
              <a:t>Returning an object invokes the copy constructor, whereas returning a reference doesn’t.</a:t>
            </a:r>
            <a:endParaRPr lang="en-US" altLang="zh-CN" sz="2200" dirty="0"/>
          </a:p>
          <a:p>
            <a:pPr marL="0" lvl="1"/>
            <a:r>
              <a:rPr lang="en-US" altLang="zh-CN" sz="2200" dirty="0"/>
              <a:t>The reference should be to an object that exists when the calling function is executing.</a:t>
            </a:r>
            <a:endParaRPr lang="en-US" altLang="zh-CN" sz="2200" dirty="0"/>
          </a:p>
        </p:txBody>
      </p:sp>
      <p:sp>
        <p:nvSpPr>
          <p:cNvPr id="15" name="TextBox 14"/>
          <p:cNvSpPr txBox="1"/>
          <p:nvPr/>
        </p:nvSpPr>
        <p:spPr>
          <a:xfrm>
            <a:off x="671800" y="2406014"/>
            <a:ext cx="110384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zh-CN" sz="2200" dirty="0"/>
              <a:t>For example, suppose you wanted to write a function Max() that returned the larger of two </a:t>
            </a:r>
            <a:r>
              <a:rPr lang="en-US" altLang="zh-CN" sz="2200" i="1" dirty="0"/>
              <a:t>Vector </a:t>
            </a:r>
            <a:r>
              <a:rPr lang="en-US" altLang="zh-CN" sz="2200" dirty="0"/>
              <a:t>object.</a:t>
            </a:r>
            <a:endParaRPr lang="zh-CN" altLang="en-US" sz="2200" dirty="0"/>
          </a:p>
        </p:txBody>
      </p:sp>
      <p:sp>
        <p:nvSpPr>
          <p:cNvPr id="8" name="TextBox 7"/>
          <p:cNvSpPr txBox="1"/>
          <p:nvPr/>
        </p:nvSpPr>
        <p:spPr>
          <a:xfrm>
            <a:off x="574471" y="2037249"/>
            <a:ext cx="54342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altLang="zh-CN" sz="2400" b="1" dirty="0"/>
              <a:t>1. Returning a reference to a </a:t>
            </a:r>
            <a:r>
              <a:rPr lang="en-US" altLang="zh-CN" sz="2400" b="1" dirty="0" err="1"/>
              <a:t>const</a:t>
            </a:r>
            <a:r>
              <a:rPr lang="en-US" altLang="zh-CN" sz="2400" b="1" dirty="0"/>
              <a:t> object</a:t>
            </a:r>
            <a:endParaRPr lang="zh-CN" altLang="en-US" sz="2400" b="1" dirty="0"/>
          </a:p>
        </p:txBody>
      </p:sp>
      <p:sp>
        <p:nvSpPr>
          <p:cNvPr id="3" name="椭圆 2"/>
          <p:cNvSpPr/>
          <p:nvPr/>
        </p:nvSpPr>
        <p:spPr>
          <a:xfrm>
            <a:off x="725590" y="3727371"/>
            <a:ext cx="762553" cy="342607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5844443" y="3852876"/>
            <a:ext cx="1390075" cy="342607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  <p:bldP spid="8" grpId="0"/>
      <p:bldP spid="3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9441" y="5230159"/>
            <a:ext cx="4648200" cy="10858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901" y="1987224"/>
            <a:ext cx="3874974" cy="200207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23199" y="775257"/>
            <a:ext cx="103599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zh-CN" sz="2000" dirty="0"/>
              <a:t>Two common examples of returning a non-</a:t>
            </a:r>
            <a:r>
              <a:rPr lang="en-US" altLang="zh-CN" sz="2000" dirty="0" err="1"/>
              <a:t>const</a:t>
            </a:r>
            <a:r>
              <a:rPr lang="en-US" altLang="zh-CN" sz="2000" dirty="0"/>
              <a:t> object are overloading the </a:t>
            </a:r>
            <a:r>
              <a:rPr lang="en-US" altLang="zh-CN" sz="2000" b="1" dirty="0"/>
              <a:t>assignment operator </a:t>
            </a:r>
            <a:endParaRPr lang="en-US" altLang="zh-CN" sz="2000" b="1" dirty="0"/>
          </a:p>
          <a:p>
            <a:pPr marL="0" lvl="1"/>
            <a:r>
              <a:rPr lang="en-US" altLang="zh-CN" sz="2000" dirty="0"/>
              <a:t>and overloading the &lt;&lt; operator for use with </a:t>
            </a:r>
            <a:r>
              <a:rPr lang="en-US" altLang="zh-CN" sz="2000" b="1" dirty="0" err="1"/>
              <a:t>cout</a:t>
            </a:r>
            <a:r>
              <a:rPr lang="en-US" altLang="zh-CN" sz="2000" dirty="0"/>
              <a:t>. The first is done for reasons of efficiency, and</a:t>
            </a:r>
            <a:endParaRPr lang="en-US" altLang="zh-CN" sz="2000" dirty="0"/>
          </a:p>
          <a:p>
            <a:pPr marL="0" lvl="1"/>
            <a:r>
              <a:rPr lang="en-US" altLang="zh-CN" sz="2000" dirty="0"/>
              <a:t>the second for reasons of necessity.</a:t>
            </a:r>
            <a:endParaRPr lang="zh-CN" alt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1409759" y="344370"/>
            <a:ext cx="534223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altLang="zh-CN" sz="2200" b="1" dirty="0"/>
              <a:t>2. Returning a reference to non-</a:t>
            </a:r>
            <a:r>
              <a:rPr lang="en-US" altLang="zh-CN" sz="2200" b="1" dirty="0" err="1"/>
              <a:t>const</a:t>
            </a:r>
            <a:r>
              <a:rPr lang="en-US" altLang="zh-CN" sz="2200" b="1" dirty="0"/>
              <a:t> object</a:t>
            </a:r>
            <a:endParaRPr lang="zh-CN" altLang="en-US" sz="22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3397" y="2090737"/>
            <a:ext cx="2512679" cy="795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矩形 7"/>
          <p:cNvSpPr/>
          <p:nvPr/>
        </p:nvSpPr>
        <p:spPr>
          <a:xfrm>
            <a:off x="198530" y="1942399"/>
            <a:ext cx="680011" cy="29807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5">
              <a:solidFill>
                <a:prstClr val="white"/>
              </a:solidFill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244309" y="2285301"/>
            <a:ext cx="8298623" cy="2241949"/>
            <a:chOff x="858782" y="3058684"/>
            <a:chExt cx="9143853" cy="2470296"/>
          </a:xfrm>
        </p:grpSpPr>
        <p:cxnSp>
          <p:nvCxnSpPr>
            <p:cNvPr id="10" name="直接箭头连接符 9"/>
            <p:cNvCxnSpPr/>
            <p:nvPr/>
          </p:nvCxnSpPr>
          <p:spPr>
            <a:xfrm flipH="1" flipV="1">
              <a:off x="858782" y="3058684"/>
              <a:ext cx="2249501" cy="1260188"/>
            </a:xfrm>
            <a:prstGeom prst="straightConnector1">
              <a:avLst/>
            </a:prstGeom>
            <a:ln w="2222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2863152" y="4318872"/>
              <a:ext cx="7139483" cy="1210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35" dirty="0"/>
                <a:t>Returning a reference allows the function to avoid calling the String copy</a:t>
              </a:r>
              <a:endParaRPr lang="en-US" altLang="zh-CN" sz="1635" dirty="0"/>
            </a:p>
            <a:p>
              <a:r>
                <a:rPr lang="en-US" altLang="zh-CN" sz="1635" dirty="0"/>
                <a:t>constructor to create a new String object. In this case, the return type is </a:t>
              </a:r>
              <a:endParaRPr lang="en-US" altLang="zh-CN" sz="1635" dirty="0"/>
            </a:p>
            <a:p>
              <a:r>
                <a:rPr lang="en-US" altLang="zh-CN" sz="1635" dirty="0"/>
                <a:t>not </a:t>
              </a:r>
              <a:r>
                <a:rPr lang="en-US" altLang="zh-CN" sz="1635" dirty="0" err="1"/>
                <a:t>const</a:t>
              </a:r>
              <a:r>
                <a:rPr lang="en-US" altLang="zh-CN" sz="1635" dirty="0"/>
                <a:t> because the operator=() method return a reference to s2, which</a:t>
              </a:r>
              <a:endParaRPr lang="en-US" altLang="zh-CN" sz="1635" dirty="0"/>
            </a:p>
            <a:p>
              <a:r>
                <a:rPr lang="en-US" altLang="zh-CN" sz="1635" dirty="0"/>
                <a:t>it does modify.</a:t>
              </a:r>
              <a:endParaRPr lang="zh-CN" altLang="en-US" sz="1635" dirty="0"/>
            </a:p>
          </p:txBody>
        </p:sp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4768" y="5254412"/>
            <a:ext cx="2754726" cy="518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矩形 15"/>
          <p:cNvSpPr/>
          <p:nvPr/>
        </p:nvSpPr>
        <p:spPr>
          <a:xfrm>
            <a:off x="210569" y="5225140"/>
            <a:ext cx="802443" cy="26687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5">
              <a:solidFill>
                <a:prstClr val="white"/>
              </a:solidFill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1013012" y="5492012"/>
            <a:ext cx="4802736" cy="927456"/>
            <a:chOff x="641429" y="5003765"/>
            <a:chExt cx="5291903" cy="1021919"/>
          </a:xfrm>
        </p:grpSpPr>
        <p:cxnSp>
          <p:nvCxnSpPr>
            <p:cNvPr id="18" name="直接箭头连接符 17"/>
            <p:cNvCxnSpPr/>
            <p:nvPr/>
          </p:nvCxnSpPr>
          <p:spPr>
            <a:xfrm flipH="1" flipV="1">
              <a:off x="641429" y="5003765"/>
              <a:ext cx="1208212" cy="312042"/>
            </a:xfrm>
            <a:prstGeom prst="straightConnector1">
              <a:avLst/>
            </a:prstGeom>
            <a:ln w="2222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849641" y="5092669"/>
              <a:ext cx="4083691" cy="9330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35" dirty="0"/>
                <a:t>The return type has to be </a:t>
              </a:r>
              <a:r>
                <a:rPr lang="en-US" altLang="zh-CN" sz="1635" dirty="0" err="1"/>
                <a:t>ostream</a:t>
              </a:r>
              <a:r>
                <a:rPr lang="en-US" altLang="zh-CN" sz="1635" dirty="0"/>
                <a:t> &amp;</a:t>
              </a:r>
              <a:endParaRPr lang="en-US" altLang="zh-CN" sz="1635" dirty="0"/>
            </a:p>
            <a:p>
              <a:r>
                <a:rPr lang="en-US" altLang="zh-CN" sz="1635" dirty="0"/>
                <a:t>and not just </a:t>
              </a:r>
              <a:r>
                <a:rPr lang="en-US" altLang="zh-CN" sz="1635" dirty="0" err="1"/>
                <a:t>ostream</a:t>
              </a:r>
              <a:r>
                <a:rPr lang="en-US" altLang="zh-CN" sz="1635" dirty="0"/>
                <a:t>. The </a:t>
              </a:r>
              <a:r>
                <a:rPr lang="en-US" altLang="zh-CN" sz="1635" dirty="0" err="1"/>
                <a:t>ostream</a:t>
              </a:r>
              <a:r>
                <a:rPr lang="en-US" altLang="zh-CN" sz="1635" dirty="0"/>
                <a:t> class </a:t>
              </a:r>
              <a:endParaRPr lang="en-US" altLang="zh-CN" sz="1635" dirty="0"/>
            </a:p>
            <a:p>
              <a:r>
                <a:rPr lang="en-US" altLang="zh-CN" sz="1635" dirty="0"/>
                <a:t>does not have a  public copy constructor. </a:t>
              </a:r>
              <a:endParaRPr lang="zh-CN" altLang="en-US" sz="1635" dirty="0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5685689" y="2853876"/>
            <a:ext cx="5674384" cy="343812"/>
            <a:chOff x="1057553" y="5059402"/>
            <a:chExt cx="6252330" cy="378830"/>
          </a:xfrm>
        </p:grpSpPr>
        <p:cxnSp>
          <p:nvCxnSpPr>
            <p:cNvPr id="21" name="直接箭头连接符 20"/>
            <p:cNvCxnSpPr/>
            <p:nvPr/>
          </p:nvCxnSpPr>
          <p:spPr>
            <a:xfrm flipH="1" flipV="1">
              <a:off x="1057553" y="5092669"/>
              <a:ext cx="251522" cy="161665"/>
            </a:xfrm>
            <a:prstGeom prst="straightConnector1">
              <a:avLst/>
            </a:prstGeom>
            <a:ln w="2222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18"/>
            <p:cNvSpPr txBox="1"/>
            <p:nvPr/>
          </p:nvSpPr>
          <p:spPr>
            <a:xfrm>
              <a:off x="1294102" y="5059402"/>
              <a:ext cx="6015781" cy="378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35" dirty="0"/>
                <a:t>The return </a:t>
              </a:r>
              <a:r>
                <a:rPr lang="en-US" altLang="zh-CN" sz="1600" dirty="0"/>
                <a:t>value of operator=() is used for chained assignment.</a:t>
              </a:r>
              <a:endParaRPr lang="zh-CN" altLang="en-US" sz="1635" dirty="0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6517848" y="5778399"/>
            <a:ext cx="5357429" cy="490533"/>
            <a:chOff x="1294102" y="4897737"/>
            <a:chExt cx="5903094" cy="540495"/>
          </a:xfrm>
        </p:grpSpPr>
        <p:cxnSp>
          <p:nvCxnSpPr>
            <p:cNvPr id="28" name="直接箭头连接符 27"/>
            <p:cNvCxnSpPr/>
            <p:nvPr/>
          </p:nvCxnSpPr>
          <p:spPr>
            <a:xfrm flipH="1" flipV="1">
              <a:off x="2603102" y="4897737"/>
              <a:ext cx="251522" cy="161665"/>
            </a:xfrm>
            <a:prstGeom prst="straightConnector1">
              <a:avLst/>
            </a:prstGeom>
            <a:ln w="2222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18"/>
            <p:cNvSpPr txBox="1"/>
            <p:nvPr/>
          </p:nvSpPr>
          <p:spPr>
            <a:xfrm>
              <a:off x="1294102" y="5059402"/>
              <a:ext cx="5903094" cy="378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35" dirty="0"/>
                <a:t>The return </a:t>
              </a:r>
              <a:r>
                <a:rPr lang="en-US" altLang="zh-CN" sz="1600" dirty="0"/>
                <a:t>value of operator&lt;&lt;() is used for chained output.</a:t>
              </a:r>
              <a:endParaRPr lang="zh-CN" altLang="en-US" sz="1635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 animBg="1"/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4500" y="2290510"/>
            <a:ext cx="3804281" cy="1015663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4659" y="2392653"/>
            <a:ext cx="7181850" cy="9429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38369" y="751756"/>
            <a:ext cx="1074595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altLang="zh-CN" sz="2000" dirty="0">
                <a:solidFill>
                  <a:prstClr val="black"/>
                </a:solidFill>
              </a:rPr>
              <a:t>If the object being returned is local to the called function, then it should not be returned by reference</a:t>
            </a:r>
            <a:endParaRPr lang="en-US" altLang="zh-CN" sz="2000" dirty="0">
              <a:solidFill>
                <a:prstClr val="black"/>
              </a:solidFill>
            </a:endParaRPr>
          </a:p>
          <a:p>
            <a:pPr marL="0" lvl="1"/>
            <a:r>
              <a:rPr lang="en-US" altLang="zh-CN" sz="2000" dirty="0">
                <a:solidFill>
                  <a:prstClr val="black"/>
                </a:solidFill>
              </a:rPr>
              <a:t>because the local object has its destructor called when the function terminates. Thus, when control</a:t>
            </a:r>
            <a:endParaRPr lang="en-US" altLang="zh-CN" sz="2000" dirty="0">
              <a:solidFill>
                <a:prstClr val="black"/>
              </a:solidFill>
            </a:endParaRPr>
          </a:p>
          <a:p>
            <a:pPr marL="0" lvl="1"/>
            <a:r>
              <a:rPr lang="en-US" altLang="zh-CN" sz="2000" dirty="0">
                <a:solidFill>
                  <a:prstClr val="black"/>
                </a:solidFill>
              </a:rPr>
              <a:t>return to the calling function, there is no object left to which the reference can refer.</a:t>
            </a:r>
            <a:endParaRPr lang="zh-CN" altLang="en-US" sz="2000" dirty="0">
              <a:solidFill>
                <a:prstClr val="black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42111" y="324464"/>
            <a:ext cx="276748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altLang="zh-CN" sz="2200" b="1" dirty="0">
                <a:solidFill>
                  <a:prstClr val="black"/>
                </a:solidFill>
              </a:rPr>
              <a:t>3. Returning an object</a:t>
            </a:r>
            <a:endParaRPr lang="zh-CN" altLang="en-US" sz="2200" b="1" dirty="0">
              <a:solidFill>
                <a:prstClr val="black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44191" y="5228922"/>
            <a:ext cx="115316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altLang="zh-CN" sz="2200" dirty="0">
                <a:solidFill>
                  <a:prstClr val="black"/>
                </a:solidFill>
              </a:rPr>
              <a:t>There is the added expense of calling the copy constructor to create the returned object, but that is</a:t>
            </a:r>
            <a:endParaRPr lang="en-US" altLang="zh-CN" sz="2200" dirty="0">
              <a:solidFill>
                <a:prstClr val="black"/>
              </a:solidFill>
            </a:endParaRPr>
          </a:p>
          <a:p>
            <a:pPr marL="0" lvl="1"/>
            <a:r>
              <a:rPr lang="en-US" altLang="zh-CN" sz="2200" dirty="0">
                <a:solidFill>
                  <a:prstClr val="black"/>
                </a:solidFill>
              </a:rPr>
              <a:t>unavoidable.</a:t>
            </a:r>
            <a:endParaRPr lang="zh-CN" altLang="en-US" sz="2200" dirty="0">
              <a:solidFill>
                <a:prstClr val="black"/>
              </a:solidFill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3465737" y="2411504"/>
            <a:ext cx="8418587" cy="2667695"/>
            <a:chOff x="3708221" y="2657120"/>
            <a:chExt cx="9276038" cy="2939403"/>
          </a:xfrm>
        </p:grpSpPr>
        <p:sp>
          <p:nvSpPr>
            <p:cNvPr id="8" name="矩形 7"/>
            <p:cNvSpPr/>
            <p:nvPr/>
          </p:nvSpPr>
          <p:spPr>
            <a:xfrm>
              <a:off x="4599662" y="2657120"/>
              <a:ext cx="809341" cy="328434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35">
                <a:solidFill>
                  <a:prstClr val="white"/>
                </a:solidFill>
              </a:endParaRP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3708221" y="2985554"/>
              <a:ext cx="9276038" cy="2610969"/>
              <a:chOff x="3708221" y="2985554"/>
              <a:chExt cx="9276038" cy="2610969"/>
            </a:xfrm>
          </p:grpSpPr>
          <p:grpSp>
            <p:nvGrpSpPr>
              <p:cNvPr id="9" name="组合 8"/>
              <p:cNvGrpSpPr/>
              <p:nvPr/>
            </p:nvGrpSpPr>
            <p:grpSpPr>
              <a:xfrm>
                <a:off x="3708221" y="2985554"/>
                <a:ext cx="9276038" cy="2610969"/>
                <a:chOff x="3306467" y="3526176"/>
                <a:chExt cx="9276038" cy="2610969"/>
              </a:xfrm>
            </p:grpSpPr>
            <p:cxnSp>
              <p:nvCxnSpPr>
                <p:cNvPr id="10" name="直接箭头连接符 9"/>
                <p:cNvCxnSpPr/>
                <p:nvPr/>
              </p:nvCxnSpPr>
              <p:spPr>
                <a:xfrm flipV="1">
                  <a:off x="3618279" y="3526176"/>
                  <a:ext cx="984299" cy="1152736"/>
                </a:xfrm>
                <a:prstGeom prst="straightConnector1">
                  <a:avLst/>
                </a:prstGeom>
                <a:ln w="22225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" name="TextBox 10"/>
                <p:cNvSpPr txBox="1"/>
                <p:nvPr/>
              </p:nvSpPr>
              <p:spPr>
                <a:xfrm>
                  <a:off x="3306467" y="4678912"/>
                  <a:ext cx="9276038" cy="145823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000" dirty="0">
                      <a:solidFill>
                        <a:prstClr val="black"/>
                      </a:solidFill>
                    </a:rPr>
                    <a:t>The statement invokes the Rational constructor to create a temporary Rational </a:t>
                  </a:r>
                  <a:endParaRPr lang="en-US" altLang="zh-CN" sz="2000" dirty="0">
                    <a:solidFill>
                      <a:prstClr val="black"/>
                    </a:solidFill>
                  </a:endParaRPr>
                </a:p>
                <a:p>
                  <a:r>
                    <a:rPr lang="en-US" altLang="zh-CN" sz="2000" dirty="0">
                      <a:solidFill>
                        <a:prstClr val="black"/>
                      </a:solidFill>
                    </a:rPr>
                    <a:t>object  and returns the object to the caller. The function shouldn’t return a </a:t>
                  </a:r>
                  <a:endParaRPr lang="en-US" altLang="zh-CN" sz="2000" dirty="0">
                    <a:solidFill>
                      <a:prstClr val="black"/>
                    </a:solidFill>
                  </a:endParaRPr>
                </a:p>
                <a:p>
                  <a:r>
                    <a:rPr lang="en-US" altLang="zh-CN" sz="2000" dirty="0">
                      <a:solidFill>
                        <a:prstClr val="black"/>
                      </a:solidFill>
                    </a:rPr>
                    <a:t>reference to a temporary object,  it should return an actual Rational object, </a:t>
                  </a:r>
                  <a:endParaRPr lang="en-US" altLang="zh-CN" sz="2000" dirty="0">
                    <a:solidFill>
                      <a:prstClr val="black"/>
                    </a:solidFill>
                  </a:endParaRPr>
                </a:p>
                <a:p>
                  <a:r>
                    <a:rPr lang="en-US" altLang="zh-CN" sz="2000" dirty="0">
                      <a:solidFill>
                        <a:prstClr val="black"/>
                      </a:solidFill>
                    </a:rPr>
                    <a:t>so the return type is object not reference.</a:t>
                  </a:r>
                  <a:endParaRPr lang="zh-CN" altLang="en-US" sz="2000" dirty="0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20" name="组合 19"/>
              <p:cNvGrpSpPr/>
              <p:nvPr/>
            </p:nvGrpSpPr>
            <p:grpSpPr>
              <a:xfrm>
                <a:off x="5662657" y="3103203"/>
                <a:ext cx="6911680" cy="1035087"/>
                <a:chOff x="5662657" y="3103203"/>
                <a:chExt cx="6911680" cy="1035087"/>
              </a:xfrm>
            </p:grpSpPr>
            <p:sp>
              <p:nvSpPr>
                <p:cNvPr id="16" name="矩形 15"/>
                <p:cNvSpPr/>
                <p:nvPr/>
              </p:nvSpPr>
              <p:spPr>
                <a:xfrm>
                  <a:off x="5662657" y="3103203"/>
                  <a:ext cx="6911680" cy="373585"/>
                </a:xfrm>
                <a:prstGeom prst="rect">
                  <a:avLst/>
                </a:prstGeom>
                <a:noFill/>
                <a:ln w="254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35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18" name="直接箭头连接符 17"/>
                <p:cNvCxnSpPr/>
                <p:nvPr/>
              </p:nvCxnSpPr>
              <p:spPr>
                <a:xfrm flipV="1">
                  <a:off x="5780648" y="3476787"/>
                  <a:ext cx="504056" cy="661503"/>
                </a:xfrm>
                <a:prstGeom prst="straightConnector1">
                  <a:avLst/>
                </a:prstGeom>
                <a:ln w="22225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6" name="矩形 5"/>
          <p:cNvSpPr/>
          <p:nvPr/>
        </p:nvSpPr>
        <p:spPr>
          <a:xfrm>
            <a:off x="1964318" y="2967185"/>
            <a:ext cx="1923076" cy="34209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5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5" grpId="0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0294" y="1536800"/>
            <a:ext cx="3820366" cy="80643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27613" y="884424"/>
            <a:ext cx="85291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altLang="zh-CN" sz="2200" dirty="0">
                <a:solidFill>
                  <a:prstClr val="black"/>
                </a:solidFill>
              </a:rPr>
              <a:t>The definition of Rational::operator*() allows these two usage as follows:</a:t>
            </a:r>
            <a:endParaRPr lang="zh-CN" altLang="en-US" sz="2200" dirty="0">
              <a:solidFill>
                <a:prstClr val="black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35189" y="386051"/>
            <a:ext cx="345870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altLang="zh-CN" sz="2200" b="1" dirty="0">
                <a:solidFill>
                  <a:prstClr val="black"/>
                </a:solidFill>
              </a:rPr>
              <a:t>4. Returning an </a:t>
            </a:r>
            <a:r>
              <a:rPr lang="en-US" altLang="zh-CN" sz="2200" b="1" dirty="0" err="1">
                <a:solidFill>
                  <a:prstClr val="black"/>
                </a:solidFill>
              </a:rPr>
              <a:t>const</a:t>
            </a:r>
            <a:r>
              <a:rPr lang="en-US" altLang="zh-CN" sz="2200" b="1" dirty="0">
                <a:solidFill>
                  <a:prstClr val="black"/>
                </a:solidFill>
              </a:rPr>
              <a:t> object</a:t>
            </a:r>
            <a:endParaRPr lang="zh-CN" altLang="en-US" sz="2200" b="1" dirty="0">
              <a:solidFill>
                <a:prstClr val="black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6707" y="4213842"/>
            <a:ext cx="1104372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altLang="zh-CN" sz="2200" dirty="0">
                <a:solidFill>
                  <a:prstClr val="black"/>
                </a:solidFill>
              </a:rPr>
              <a:t>Declare the return type as a </a:t>
            </a:r>
            <a:r>
              <a:rPr lang="en-US" altLang="zh-CN" sz="2200" b="1" dirty="0" err="1">
                <a:solidFill>
                  <a:prstClr val="black"/>
                </a:solidFill>
              </a:rPr>
              <a:t>const</a:t>
            </a:r>
            <a:r>
              <a:rPr lang="en-US" altLang="zh-CN" sz="2200" dirty="0">
                <a:solidFill>
                  <a:prstClr val="black"/>
                </a:solidFill>
              </a:rPr>
              <a:t> object. Then statement 1 is still allowed but the statement 2 </a:t>
            </a:r>
            <a:endParaRPr lang="en-US" altLang="zh-CN" sz="2200" dirty="0">
              <a:solidFill>
                <a:prstClr val="black"/>
              </a:solidFill>
            </a:endParaRPr>
          </a:p>
          <a:p>
            <a:pPr marL="0" lvl="1"/>
            <a:r>
              <a:rPr lang="en-US" altLang="zh-CN" sz="2200" dirty="0">
                <a:solidFill>
                  <a:prstClr val="black"/>
                </a:solidFill>
              </a:rPr>
              <a:t>becomes invalid.</a:t>
            </a:r>
            <a:endParaRPr lang="zh-CN" altLang="en-US" sz="2200" dirty="0">
              <a:solidFill>
                <a:prstClr val="black"/>
              </a:solidFill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330294" y="2023198"/>
            <a:ext cx="10451579" cy="1844675"/>
            <a:chOff x="3515072" y="2470629"/>
            <a:chExt cx="11516091" cy="2032558"/>
          </a:xfrm>
        </p:grpSpPr>
        <p:sp>
          <p:nvSpPr>
            <p:cNvPr id="11" name="TextBox 10"/>
            <p:cNvSpPr txBox="1"/>
            <p:nvPr/>
          </p:nvSpPr>
          <p:spPr>
            <a:xfrm>
              <a:off x="3515072" y="3485814"/>
              <a:ext cx="11516091" cy="10173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prstClr val="black"/>
                  </a:solidFill>
                </a:rPr>
                <a:t>The expression </a:t>
              </a:r>
              <a:r>
                <a:rPr lang="en-US" altLang="zh-CN" dirty="0" err="1">
                  <a:solidFill>
                    <a:prstClr val="black"/>
                  </a:solidFill>
                </a:rPr>
                <a:t>oneHalf</a:t>
              </a:r>
              <a:r>
                <a:rPr lang="en-US" altLang="zh-CN" dirty="0">
                  <a:solidFill>
                    <a:prstClr val="black"/>
                  </a:solidFill>
                </a:rPr>
                <a:t> * </a:t>
              </a:r>
              <a:r>
                <a:rPr lang="en-US" altLang="zh-CN" dirty="0" err="1">
                  <a:solidFill>
                    <a:prstClr val="black"/>
                  </a:solidFill>
                </a:rPr>
                <a:t>oneThird</a:t>
              </a:r>
              <a:r>
                <a:rPr lang="en-US" altLang="zh-CN" dirty="0">
                  <a:solidFill>
                    <a:prstClr val="black"/>
                  </a:solidFill>
                </a:rPr>
                <a:t> stands for the temporary object which the copy constructor constructs.</a:t>
              </a:r>
              <a:endParaRPr lang="en-US" altLang="zh-CN" dirty="0">
                <a:solidFill>
                  <a:prstClr val="black"/>
                </a:solidFill>
              </a:endParaRPr>
            </a:p>
            <a:p>
              <a:r>
                <a:rPr lang="en-US" altLang="zh-CN" dirty="0">
                  <a:solidFill>
                    <a:prstClr val="black"/>
                  </a:solidFill>
                </a:rPr>
                <a:t>In the statement 1, the temporary object is assigned to result, but in statement 2, the multiple of </a:t>
              </a:r>
              <a:r>
                <a:rPr lang="en-US" altLang="zh-CN" dirty="0" err="1">
                  <a:solidFill>
                    <a:prstClr val="black"/>
                  </a:solidFill>
                </a:rPr>
                <a:t>oneHalf</a:t>
              </a:r>
              <a:r>
                <a:rPr lang="en-US" altLang="zh-CN" dirty="0">
                  <a:solidFill>
                    <a:prstClr val="black"/>
                  </a:solidFill>
                </a:rPr>
                <a:t> and</a:t>
              </a:r>
              <a:endParaRPr lang="en-US" altLang="zh-CN" dirty="0">
                <a:solidFill>
                  <a:prstClr val="black"/>
                </a:solidFill>
              </a:endParaRPr>
            </a:p>
            <a:p>
              <a:r>
                <a:rPr lang="en-US" altLang="zh-CN" dirty="0" err="1">
                  <a:solidFill>
                    <a:prstClr val="black"/>
                  </a:solidFill>
                </a:rPr>
                <a:t>oneThird</a:t>
              </a:r>
              <a:r>
                <a:rPr lang="en-US" altLang="zh-CN" dirty="0">
                  <a:solidFill>
                    <a:prstClr val="black"/>
                  </a:solidFill>
                </a:rPr>
                <a:t> is assigned to an temporary object. This causes misuse.</a:t>
              </a:r>
              <a:endParaRPr lang="zh-CN" altLang="en-US" dirty="0">
                <a:solidFill>
                  <a:prstClr val="black"/>
                </a:solidFill>
              </a:endParaRPr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3575977" y="2470629"/>
              <a:ext cx="3210181" cy="1015185"/>
              <a:chOff x="3575977" y="2470629"/>
              <a:chExt cx="3210181" cy="1015185"/>
            </a:xfrm>
          </p:grpSpPr>
          <p:sp>
            <p:nvSpPr>
              <p:cNvPr id="16" name="矩形 15"/>
              <p:cNvSpPr/>
              <p:nvPr/>
            </p:nvSpPr>
            <p:spPr>
              <a:xfrm>
                <a:off x="3575977" y="2470629"/>
                <a:ext cx="3210181" cy="328434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35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18" name="直接箭头连接符 17"/>
              <p:cNvCxnSpPr/>
              <p:nvPr/>
            </p:nvCxnSpPr>
            <p:spPr>
              <a:xfrm flipV="1">
                <a:off x="3912978" y="2824311"/>
                <a:ext cx="504056" cy="661503"/>
              </a:xfrm>
              <a:prstGeom prst="straightConnector1">
                <a:avLst/>
              </a:prstGeom>
              <a:ln w="2222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9483" y="1468529"/>
            <a:ext cx="7181850" cy="942975"/>
          </a:xfrm>
          <a:prstGeom prst="rect">
            <a:avLst/>
          </a:prstGeom>
        </p:spPr>
      </p:pic>
      <p:sp>
        <p:nvSpPr>
          <p:cNvPr id="10" name="椭圆 9"/>
          <p:cNvSpPr/>
          <p:nvPr/>
        </p:nvSpPr>
        <p:spPr>
          <a:xfrm>
            <a:off x="1148882" y="1536800"/>
            <a:ext cx="3001778" cy="29807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5" grpId="0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82975" y="1501453"/>
            <a:ext cx="5257800" cy="1743075"/>
          </a:xfrm>
          <a:prstGeom prst="rect">
            <a:avLst/>
          </a:prstGeom>
          <a:ln w="12700">
            <a:solidFill>
              <a:srgbClr val="00B0F0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1460695" y="380776"/>
            <a:ext cx="73948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altLang="zh-CN" sz="2200" dirty="0">
                <a:solidFill>
                  <a:prstClr val="black"/>
                </a:solidFill>
              </a:rPr>
              <a:t>Don’t try to return a reference when you must return an object.</a:t>
            </a:r>
            <a:endParaRPr lang="zh-CN" altLang="en-US" sz="2200" dirty="0">
              <a:solidFill>
                <a:prstClr val="black"/>
              </a:solidFill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1694737" y="2755195"/>
            <a:ext cx="5143652" cy="1070496"/>
            <a:chOff x="3368893" y="2470629"/>
            <a:chExt cx="5667538" cy="1179527"/>
          </a:xfrm>
        </p:grpSpPr>
        <p:sp>
          <p:nvSpPr>
            <p:cNvPr id="11" name="TextBox 10"/>
            <p:cNvSpPr txBox="1"/>
            <p:nvPr/>
          </p:nvSpPr>
          <p:spPr>
            <a:xfrm>
              <a:off x="3368893" y="3243207"/>
              <a:ext cx="5667538" cy="4069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prstClr val="black"/>
                  </a:solidFill>
                </a:rPr>
                <a:t>Don’t return a reference that refers to a local object. </a:t>
              </a:r>
              <a:endParaRPr lang="zh-CN" altLang="en-US" dirty="0">
                <a:solidFill>
                  <a:prstClr val="black"/>
                </a:solidFill>
              </a:endParaRPr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3575977" y="2470629"/>
              <a:ext cx="1669249" cy="772578"/>
              <a:chOff x="3575977" y="2470629"/>
              <a:chExt cx="1669249" cy="772578"/>
            </a:xfrm>
          </p:grpSpPr>
          <p:sp>
            <p:nvSpPr>
              <p:cNvPr id="16" name="矩形 15"/>
              <p:cNvSpPr/>
              <p:nvPr/>
            </p:nvSpPr>
            <p:spPr>
              <a:xfrm>
                <a:off x="3575977" y="2470629"/>
                <a:ext cx="1669249" cy="328434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35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18" name="直接箭头连接符 17"/>
              <p:cNvCxnSpPr/>
              <p:nvPr/>
            </p:nvCxnSpPr>
            <p:spPr>
              <a:xfrm flipV="1">
                <a:off x="4138910" y="2824311"/>
                <a:ext cx="278124" cy="418896"/>
              </a:xfrm>
              <a:prstGeom prst="straightConnector1">
                <a:avLst/>
              </a:prstGeom>
              <a:ln w="2222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" name="组合 16"/>
          <p:cNvGrpSpPr/>
          <p:nvPr/>
        </p:nvGrpSpPr>
        <p:grpSpPr>
          <a:xfrm>
            <a:off x="1582976" y="847257"/>
            <a:ext cx="4501841" cy="879238"/>
            <a:chOff x="3719882" y="1830274"/>
            <a:chExt cx="4960353" cy="968789"/>
          </a:xfrm>
        </p:grpSpPr>
        <p:sp>
          <p:nvSpPr>
            <p:cNvPr id="19" name="TextBox 10"/>
            <p:cNvSpPr txBox="1"/>
            <p:nvPr/>
          </p:nvSpPr>
          <p:spPr>
            <a:xfrm>
              <a:off x="3922048" y="1830274"/>
              <a:ext cx="4758187" cy="4069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prstClr val="black"/>
                  </a:solidFill>
                </a:rPr>
                <a:t>The return type is an object not a reference.</a:t>
              </a:r>
              <a:endParaRPr lang="zh-CN" altLang="en-US" dirty="0">
                <a:solidFill>
                  <a:prstClr val="black"/>
                </a:solidFill>
              </a:endParaRPr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3719882" y="2213123"/>
              <a:ext cx="893163" cy="585940"/>
              <a:chOff x="3719882" y="2213123"/>
              <a:chExt cx="893163" cy="585940"/>
            </a:xfrm>
          </p:grpSpPr>
          <p:sp>
            <p:nvSpPr>
              <p:cNvPr id="23" name="矩形 22"/>
              <p:cNvSpPr/>
              <p:nvPr/>
            </p:nvSpPr>
            <p:spPr>
              <a:xfrm>
                <a:off x="3719882" y="2470629"/>
                <a:ext cx="893163" cy="328434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35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24" name="直接箭头连接符 23"/>
              <p:cNvCxnSpPr/>
              <p:nvPr/>
            </p:nvCxnSpPr>
            <p:spPr>
              <a:xfrm flipH="1">
                <a:off x="4166464" y="2213123"/>
                <a:ext cx="199637" cy="337979"/>
              </a:xfrm>
              <a:prstGeom prst="straightConnector1">
                <a:avLst/>
              </a:prstGeom>
              <a:ln w="2222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6205" y="1411152"/>
            <a:ext cx="10791825" cy="1600200"/>
          </a:xfrm>
          <a:prstGeom prst="rect">
            <a:avLst/>
          </a:prstGeom>
          <a:ln w="12700">
            <a:solidFill>
              <a:srgbClr val="00B0F0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1460695" y="380776"/>
            <a:ext cx="73948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altLang="zh-CN" sz="2200" dirty="0">
                <a:solidFill>
                  <a:prstClr val="black"/>
                </a:solidFill>
              </a:rPr>
              <a:t>Don’t try to return a reference when you must return an object.</a:t>
            </a:r>
            <a:endParaRPr lang="zh-CN" altLang="en-US" sz="2200" dirty="0">
              <a:solidFill>
                <a:prstClr val="black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50608" y="3687628"/>
            <a:ext cx="112907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altLang="zh-CN" sz="2200" dirty="0">
                <a:solidFill>
                  <a:prstClr val="black"/>
                </a:solidFill>
              </a:rPr>
              <a:t>Remember, release the memory in the caller. But in some cases, you can not release any memory</a:t>
            </a:r>
            <a:endParaRPr lang="en-US" altLang="zh-CN" sz="2200" dirty="0">
              <a:solidFill>
                <a:prstClr val="black"/>
              </a:solidFill>
            </a:endParaRPr>
          </a:p>
          <a:p>
            <a:pPr marL="0" lvl="1"/>
            <a:r>
              <a:rPr lang="en-US" altLang="zh-CN" sz="2200" dirty="0">
                <a:solidFill>
                  <a:prstClr val="black"/>
                </a:solidFill>
              </a:rPr>
              <a:t>and cause memory leak. </a:t>
            </a:r>
            <a:endParaRPr lang="zh-CN" altLang="en-US" sz="2200" dirty="0">
              <a:solidFill>
                <a:prstClr val="black"/>
              </a:solidFill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1850851" y="2420658"/>
            <a:ext cx="3590983" cy="1070496"/>
            <a:chOff x="3368893" y="2470629"/>
            <a:chExt cx="3956728" cy="1179527"/>
          </a:xfrm>
        </p:grpSpPr>
        <p:sp>
          <p:nvSpPr>
            <p:cNvPr id="11" name="TextBox 10"/>
            <p:cNvSpPr txBox="1"/>
            <p:nvPr/>
          </p:nvSpPr>
          <p:spPr>
            <a:xfrm>
              <a:off x="3368893" y="3243207"/>
              <a:ext cx="3956728" cy="4069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prstClr val="black"/>
                  </a:solidFill>
                </a:rPr>
                <a:t>You can return a reference to that. </a:t>
              </a:r>
              <a:endParaRPr lang="zh-CN" altLang="en-US" dirty="0">
                <a:solidFill>
                  <a:prstClr val="black"/>
                </a:solidFill>
              </a:endParaRPr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3575977" y="2470629"/>
              <a:ext cx="1245006" cy="772578"/>
              <a:chOff x="3575977" y="2470629"/>
              <a:chExt cx="1245006" cy="772578"/>
            </a:xfrm>
          </p:grpSpPr>
          <p:sp>
            <p:nvSpPr>
              <p:cNvPr id="16" name="矩形 15"/>
              <p:cNvSpPr/>
              <p:nvPr/>
            </p:nvSpPr>
            <p:spPr>
              <a:xfrm>
                <a:off x="3575977" y="2470629"/>
                <a:ext cx="1245006" cy="353682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35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18" name="直接箭头连接符 17"/>
              <p:cNvCxnSpPr/>
              <p:nvPr/>
            </p:nvCxnSpPr>
            <p:spPr>
              <a:xfrm flipV="1">
                <a:off x="4138910" y="2824311"/>
                <a:ext cx="278124" cy="418896"/>
              </a:xfrm>
              <a:prstGeom prst="straightConnector1">
                <a:avLst/>
              </a:prstGeom>
              <a:ln w="2222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" name="组合 16"/>
          <p:cNvGrpSpPr/>
          <p:nvPr/>
        </p:nvGrpSpPr>
        <p:grpSpPr>
          <a:xfrm>
            <a:off x="1516070" y="847258"/>
            <a:ext cx="3321611" cy="814339"/>
            <a:chOff x="3646160" y="1830274"/>
            <a:chExt cx="3659920" cy="897279"/>
          </a:xfrm>
        </p:grpSpPr>
        <p:sp>
          <p:nvSpPr>
            <p:cNvPr id="19" name="TextBox 10"/>
            <p:cNvSpPr txBox="1"/>
            <p:nvPr/>
          </p:nvSpPr>
          <p:spPr>
            <a:xfrm>
              <a:off x="3922048" y="1830274"/>
              <a:ext cx="3384032" cy="406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prstClr val="black"/>
                  </a:solidFill>
                </a:rPr>
                <a:t>The return type is a reference.</a:t>
              </a:r>
              <a:endParaRPr lang="zh-CN" altLang="en-US" dirty="0">
                <a:solidFill>
                  <a:prstClr val="black"/>
                </a:solidFill>
              </a:endParaRPr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3646160" y="2127114"/>
              <a:ext cx="1245005" cy="600439"/>
              <a:chOff x="3646160" y="2127114"/>
              <a:chExt cx="1245005" cy="600439"/>
            </a:xfrm>
          </p:grpSpPr>
          <p:sp>
            <p:nvSpPr>
              <p:cNvPr id="23" name="矩形 22"/>
              <p:cNvSpPr/>
              <p:nvPr/>
            </p:nvSpPr>
            <p:spPr>
              <a:xfrm>
                <a:off x="3646160" y="2409196"/>
                <a:ext cx="1245005" cy="318357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35" dirty="0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24" name="直接箭头连接符 23"/>
              <p:cNvCxnSpPr/>
              <p:nvPr/>
            </p:nvCxnSpPr>
            <p:spPr>
              <a:xfrm flipH="1">
                <a:off x="4166464" y="2127114"/>
                <a:ext cx="199637" cy="337979"/>
              </a:xfrm>
              <a:prstGeom prst="straightConnector1">
                <a:avLst/>
              </a:prstGeom>
              <a:ln w="2222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" name="组合 1"/>
          <p:cNvGrpSpPr/>
          <p:nvPr/>
        </p:nvGrpSpPr>
        <p:grpSpPr>
          <a:xfrm>
            <a:off x="3274486" y="1856158"/>
            <a:ext cx="5885329" cy="1062564"/>
            <a:chOff x="3274486" y="1856158"/>
            <a:chExt cx="5885329" cy="1062564"/>
          </a:xfrm>
        </p:grpSpPr>
        <p:sp>
          <p:nvSpPr>
            <p:cNvPr id="5" name="椭圆 4"/>
            <p:cNvSpPr/>
            <p:nvPr/>
          </p:nvSpPr>
          <p:spPr>
            <a:xfrm>
              <a:off x="3389971" y="1856158"/>
              <a:ext cx="512956" cy="374086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直接箭头连接符 6"/>
            <p:cNvCxnSpPr/>
            <p:nvPr/>
          </p:nvCxnSpPr>
          <p:spPr>
            <a:xfrm flipH="1" flipV="1">
              <a:off x="3724507" y="2230244"/>
              <a:ext cx="345688" cy="44500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10"/>
            <p:cNvSpPr txBox="1"/>
            <p:nvPr/>
          </p:nvSpPr>
          <p:spPr>
            <a:xfrm>
              <a:off x="3274486" y="2549390"/>
              <a:ext cx="58853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prstClr val="black"/>
                  </a:solidFill>
                </a:rPr>
                <a:t>Through the use of new, a h</a:t>
              </a:r>
              <a:r>
                <a:rPr lang="en-US" altLang="zh-CN" dirty="0"/>
                <a:t>eap-based object is constructed. </a:t>
              </a:r>
              <a:endParaRPr lang="zh-CN" altLang="en-US" dirty="0">
                <a:solidFill>
                  <a:prstClr val="black"/>
                </a:solidFill>
              </a:endParaRPr>
            </a:p>
          </p:txBody>
        </p:sp>
      </p:grp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7699" y="4653543"/>
            <a:ext cx="6428269" cy="611666"/>
          </a:xfrm>
          <a:prstGeom prst="rect">
            <a:avLst/>
          </a:prstGeom>
        </p:spPr>
      </p:pic>
      <p:sp>
        <p:nvSpPr>
          <p:cNvPr id="26" name="文本框 25"/>
          <p:cNvSpPr txBox="1"/>
          <p:nvPr/>
        </p:nvSpPr>
        <p:spPr>
          <a:xfrm>
            <a:off x="1037527" y="5461683"/>
            <a:ext cx="1011694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/>
              <a:t>There are two calls to operator* in the same statement, hence two uses of </a:t>
            </a:r>
            <a:r>
              <a:rPr lang="en-US" altLang="zh-CN" sz="2000" b="1" dirty="0">
                <a:solidFill>
                  <a:srgbClr val="00B0F0"/>
                </a:solidFill>
              </a:rPr>
              <a:t>new</a:t>
            </a:r>
            <a:r>
              <a:rPr lang="en-US" altLang="zh-CN" sz="2000" dirty="0"/>
              <a:t> that need to be undone with uses of </a:t>
            </a:r>
            <a:r>
              <a:rPr lang="en-US" altLang="zh-CN" sz="2000" b="1" dirty="0">
                <a:solidFill>
                  <a:srgbClr val="00B0F0"/>
                </a:solidFill>
              </a:rPr>
              <a:t>delete</a:t>
            </a:r>
            <a:r>
              <a:rPr lang="en-US" altLang="zh-CN" sz="2000" dirty="0"/>
              <a:t>. Yet there is no reasonable way to do that.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327839" y="276783"/>
            <a:ext cx="6880948" cy="971258"/>
          </a:xfrm>
        </p:spPr>
        <p:txBody>
          <a:bodyPr>
            <a:noAutofit/>
          </a:bodyPr>
          <a:lstStyle/>
          <a:p>
            <a:r>
              <a:rPr lang="en-US" altLang="zh-CN" sz="3800" dirty="0"/>
              <a:t>Using Pointers to Objects</a:t>
            </a:r>
            <a:endParaRPr lang="en-US" altLang="zh-CN" sz="3800" dirty="0"/>
          </a:p>
        </p:txBody>
      </p:sp>
      <p:sp>
        <p:nvSpPr>
          <p:cNvPr id="2" name="TextBox 1"/>
          <p:cNvSpPr txBox="1"/>
          <p:nvPr/>
        </p:nvSpPr>
        <p:spPr>
          <a:xfrm>
            <a:off x="1179291" y="1123365"/>
            <a:ext cx="8487195" cy="4833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540" dirty="0"/>
              <a:t>A pointer can point to not only build-in types but also objects.</a:t>
            </a:r>
            <a:endParaRPr lang="zh-CN" altLang="en-US" sz="2540" dirty="0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3590" y="1930828"/>
            <a:ext cx="3657600" cy="3486150"/>
          </a:xfrm>
          <a:prstGeom prst="rect">
            <a:avLst/>
          </a:prstGeom>
        </p:spPr>
      </p:pic>
      <p:grpSp>
        <p:nvGrpSpPr>
          <p:cNvPr id="23" name="组合 22"/>
          <p:cNvGrpSpPr/>
          <p:nvPr/>
        </p:nvGrpSpPr>
        <p:grpSpPr>
          <a:xfrm>
            <a:off x="2312894" y="2202250"/>
            <a:ext cx="5300043" cy="369332"/>
            <a:chOff x="2312894" y="2202250"/>
            <a:chExt cx="5300043" cy="369332"/>
          </a:xfrm>
        </p:grpSpPr>
        <p:cxnSp>
          <p:nvCxnSpPr>
            <p:cNvPr id="21" name="直接箭头连接符 20"/>
            <p:cNvCxnSpPr/>
            <p:nvPr/>
          </p:nvCxnSpPr>
          <p:spPr>
            <a:xfrm flipH="1">
              <a:off x="2312894" y="2483224"/>
              <a:ext cx="259496" cy="8835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/>
            <p:cNvSpPr txBox="1"/>
            <p:nvPr/>
          </p:nvSpPr>
          <p:spPr>
            <a:xfrm>
              <a:off x="2572390" y="2202250"/>
              <a:ext cx="50405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A Complex pointer is initialized by an existing object</a:t>
              </a:r>
              <a:endParaRPr lang="zh-CN" altLang="en-US" dirty="0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4087902" y="2551874"/>
            <a:ext cx="7337587" cy="369332"/>
            <a:chOff x="2312894" y="2202250"/>
            <a:chExt cx="7337587" cy="369332"/>
          </a:xfrm>
        </p:grpSpPr>
        <p:cxnSp>
          <p:nvCxnSpPr>
            <p:cNvPr id="25" name="直接箭头连接符 24"/>
            <p:cNvCxnSpPr/>
            <p:nvPr/>
          </p:nvCxnSpPr>
          <p:spPr>
            <a:xfrm flipH="1">
              <a:off x="2312894" y="2483224"/>
              <a:ext cx="259496" cy="8835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/>
            <p:cNvSpPr txBox="1"/>
            <p:nvPr/>
          </p:nvSpPr>
          <p:spPr>
            <a:xfrm>
              <a:off x="2572390" y="2202250"/>
              <a:ext cx="70780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A Complex pointer is initialized by a</a:t>
              </a:r>
              <a:r>
                <a:rPr lang="zh-CN" altLang="en-US" dirty="0"/>
                <a:t> </a:t>
              </a:r>
              <a:r>
                <a:rPr lang="en-US" altLang="zh-CN" dirty="0"/>
                <a:t>dynamic</a:t>
              </a:r>
              <a:r>
                <a:rPr lang="zh-CN" altLang="en-US" dirty="0"/>
                <a:t> </a:t>
              </a:r>
              <a:r>
                <a:rPr lang="en-US" altLang="zh-CN" dirty="0"/>
                <a:t>memory using </a:t>
              </a:r>
              <a:r>
                <a:rPr lang="en-US" altLang="zh-CN" b="1" dirty="0">
                  <a:solidFill>
                    <a:srgbClr val="00B0F0"/>
                  </a:solidFill>
                </a:rPr>
                <a:t>new</a:t>
              </a:r>
              <a:r>
                <a:rPr lang="en-US" altLang="zh-CN" dirty="0"/>
                <a:t> operator</a:t>
              </a:r>
              <a:endParaRPr lang="zh-CN" altLang="en-US" dirty="0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1873620" y="3161472"/>
            <a:ext cx="4029439" cy="369332"/>
            <a:chOff x="2312894" y="2202250"/>
            <a:chExt cx="4029439" cy="369332"/>
          </a:xfrm>
        </p:grpSpPr>
        <p:cxnSp>
          <p:nvCxnSpPr>
            <p:cNvPr id="28" name="直接箭头连接符 27"/>
            <p:cNvCxnSpPr/>
            <p:nvPr/>
          </p:nvCxnSpPr>
          <p:spPr>
            <a:xfrm flipH="1">
              <a:off x="2312894" y="2483224"/>
              <a:ext cx="259496" cy="8835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本框 28"/>
            <p:cNvSpPr txBox="1"/>
            <p:nvPr/>
          </p:nvSpPr>
          <p:spPr>
            <a:xfrm>
              <a:off x="2572390" y="2202250"/>
              <a:ext cx="37699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Call a member function by </a:t>
              </a:r>
              <a:r>
                <a:rPr lang="en-US" altLang="zh-CN" b="1" dirty="0">
                  <a:solidFill>
                    <a:srgbClr val="00B0F0"/>
                  </a:solidFill>
                </a:rPr>
                <a:t>-&gt; </a:t>
              </a:r>
              <a:r>
                <a:rPr lang="en-US" altLang="zh-CN" dirty="0"/>
                <a:t>operator</a:t>
              </a:r>
              <a:endParaRPr lang="zh-CN" altLang="en-US" dirty="0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2868704" y="3726247"/>
            <a:ext cx="5557421" cy="369332"/>
            <a:chOff x="2312894" y="2202250"/>
            <a:chExt cx="5557421" cy="369332"/>
          </a:xfrm>
        </p:grpSpPr>
        <p:cxnSp>
          <p:nvCxnSpPr>
            <p:cNvPr id="31" name="直接箭头连接符 30"/>
            <p:cNvCxnSpPr/>
            <p:nvPr/>
          </p:nvCxnSpPr>
          <p:spPr>
            <a:xfrm flipH="1">
              <a:off x="2312894" y="2483224"/>
              <a:ext cx="259496" cy="8835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文本框 31"/>
            <p:cNvSpPr txBox="1"/>
            <p:nvPr/>
          </p:nvSpPr>
          <p:spPr>
            <a:xfrm>
              <a:off x="2572390" y="2202250"/>
              <a:ext cx="52979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Access a Complex object by </a:t>
              </a:r>
              <a:r>
                <a:rPr lang="en-US" altLang="zh-CN" sz="1800" dirty="0">
                  <a:solidFill>
                    <a:prstClr val="black"/>
                  </a:solidFill>
                </a:rPr>
                <a:t>dereferencing operator(</a:t>
              </a:r>
              <a:r>
                <a:rPr lang="en-US" altLang="zh-CN" sz="1800" b="1" dirty="0">
                  <a:solidFill>
                    <a:srgbClr val="00B0F0"/>
                  </a:solidFill>
                </a:rPr>
                <a:t>*</a:t>
              </a:r>
              <a:r>
                <a:rPr lang="en-US" altLang="zh-CN" sz="1800" dirty="0">
                  <a:solidFill>
                    <a:prstClr val="black"/>
                  </a:solidFill>
                </a:rPr>
                <a:t>) </a:t>
              </a:r>
              <a:endParaRPr lang="zh-CN" altLang="en-US" dirty="0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1523995" y="4828907"/>
            <a:ext cx="4443975" cy="369332"/>
            <a:chOff x="2312894" y="2202250"/>
            <a:chExt cx="4443975" cy="369332"/>
          </a:xfrm>
        </p:grpSpPr>
        <p:cxnSp>
          <p:nvCxnSpPr>
            <p:cNvPr id="36" name="直接箭头连接符 35"/>
            <p:cNvCxnSpPr/>
            <p:nvPr/>
          </p:nvCxnSpPr>
          <p:spPr>
            <a:xfrm flipH="1">
              <a:off x="2312894" y="2483224"/>
              <a:ext cx="259496" cy="8835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本框 36"/>
            <p:cNvSpPr txBox="1"/>
            <p:nvPr/>
          </p:nvSpPr>
          <p:spPr>
            <a:xfrm>
              <a:off x="2572390" y="2202250"/>
              <a:ext cx="41844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Release the memory using </a:t>
              </a:r>
              <a:r>
                <a:rPr lang="en-US" altLang="zh-CN" b="1" dirty="0">
                  <a:solidFill>
                    <a:srgbClr val="00B0F0"/>
                  </a:solidFill>
                </a:rPr>
                <a:t>delete</a:t>
              </a:r>
              <a:r>
                <a:rPr lang="en-US" altLang="zh-CN" dirty="0"/>
                <a:t> operator</a:t>
              </a:r>
              <a:endParaRPr lang="zh-CN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Unique pointer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C++ provides unique pointers to help manage your dynamic memory.</a:t>
            </a:r>
            <a:endParaRPr lang="en-US" altLang="zh-CN"/>
          </a:p>
          <a:p>
            <a:r>
              <a:rPr lang="en-US" altLang="zh-CN"/>
              <a:t>A unique pointer object take ownership of a pointer.</a:t>
            </a:r>
            <a:endParaRPr lang="en-US" altLang="zh-CN"/>
          </a:p>
          <a:p>
            <a:r>
              <a:rPr lang="en-US" altLang="zh-CN"/>
              <a:t>When the unique pointer is deleted, the memory is freed too.</a:t>
            </a:r>
            <a:endParaRPr lang="en-US" altLang="zh-CN"/>
          </a:p>
          <a:p>
            <a:r>
              <a:rPr lang="en-US" altLang="zh-CN"/>
              <a:t>You can initialize it with a raw pointer.</a:t>
            </a:r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48410" y="3505200"/>
            <a:ext cx="5843905" cy="276098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9685" y="4057015"/>
            <a:ext cx="3829050" cy="89408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Unique pointer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There are several ways to use a unique pointer:</a:t>
            </a: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17055" y="2327910"/>
            <a:ext cx="2816860" cy="161480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7460" y="2327910"/>
            <a:ext cx="4728845" cy="30194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4000" b="1" i="0" dirty="0">
                <a:solidFill>
                  <a:srgbClr val="24292F"/>
                </a:solidFill>
                <a:effectLst/>
                <a:cs typeface="+mj-lt"/>
              </a:rPr>
              <a:t>Dynamic memory in classes</a:t>
            </a:r>
            <a:endParaRPr lang="en-US" altLang="zh-CN" sz="4000" b="1" i="0" dirty="0">
              <a:solidFill>
                <a:srgbClr val="24292F"/>
              </a:solidFill>
              <a:effectLst/>
              <a:cs typeface="+mj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76618"/>
            <a:ext cx="11053879" cy="336154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ym typeface="+mn-ea"/>
              </a:rPr>
              <a:t>Constructor and destructor</a:t>
            </a:r>
            <a:endParaRPr lang="en-US" altLang="zh-CN"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ym typeface="+mn-ea"/>
              </a:rPr>
              <a:t>Copy constructor</a:t>
            </a:r>
            <a:endParaRPr lang="en-US" altLang="zh-CN"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ym typeface="+mn-ea"/>
              </a:rPr>
              <a:t>Assignment operator</a:t>
            </a:r>
            <a:endParaRPr lang="en-US" altLang="zh-CN"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ym typeface="+mn-ea"/>
              </a:rPr>
              <a:t>Return objects</a:t>
            </a:r>
            <a:endParaRPr lang="en-US" altLang="zh-CN"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ym typeface="+mn-ea"/>
              </a:rPr>
              <a:t>Pointers to objects</a:t>
            </a:r>
            <a:endParaRPr lang="en-US" altLang="zh-CN" dirty="0">
              <a:sym typeface="+mn-ea"/>
            </a:endParaRPr>
          </a:p>
          <a:p>
            <a:pPr marL="0" indent="0">
              <a:buNone/>
            </a:pPr>
            <a:endParaRPr lang="en-US" altLang="zh-CN" dirty="0">
              <a:sym typeface="+mn-e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Unique pointer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Does smart pointers always solve our problems?</a:t>
            </a:r>
            <a:endParaRPr lang="en-US" altLang="zh-CN"/>
          </a:p>
          <a:p>
            <a:r>
              <a:rPr lang="en-US" altLang="zh-CN"/>
              <a:t>Can we do this?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43300" y="2663825"/>
            <a:ext cx="3123565" cy="217678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Unique pointer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Try the following code: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11680" y="2292985"/>
            <a:ext cx="3311525" cy="248158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Shared pointer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C++ provides shared pointer to help manage your dynamic memory.</a:t>
            </a:r>
            <a:endParaRPr lang="en-US" altLang="zh-CN"/>
          </a:p>
          <a:p>
            <a:r>
              <a:rPr lang="en-US" altLang="zh-CN"/>
              <a:t>You can make several shared pointers points to one piece of memory.</a:t>
            </a:r>
            <a:endParaRPr lang="en-US" altLang="zh-CN"/>
          </a:p>
          <a:p>
            <a:r>
              <a:rPr lang="en-US" altLang="zh-CN"/>
              <a:t>If the last one of them is released, the dynamic memory is released.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34795" y="3199130"/>
            <a:ext cx="3612515" cy="28384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3950" y="3451860"/>
            <a:ext cx="3608070" cy="118300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Shared pointer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003780"/>
            <a:ext cx="11053879" cy="4849968"/>
          </a:xfrm>
        </p:spPr>
        <p:txBody>
          <a:bodyPr/>
          <a:p>
            <a:r>
              <a:rPr lang="en-US" altLang="zh-CN"/>
              <a:t>Does shared pointer always releases memory?</a:t>
            </a:r>
            <a:endParaRPr lang="en-US" altLang="zh-CN"/>
          </a:p>
          <a:p>
            <a:r>
              <a:rPr lang="en-US" altLang="zh-CN"/>
              <a:t>Can we do this?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34765" y="1464310"/>
            <a:ext cx="3462655" cy="539369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Exercise: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7225" y="1326994"/>
            <a:ext cx="11694854" cy="5020017"/>
          </a:xfrm>
        </p:spPr>
        <p:txBody>
          <a:bodyPr>
            <a:normAutofit/>
          </a:bodyPr>
          <a:lstStyle/>
          <a:p>
            <a:r>
              <a:rPr lang="en-US" altLang="zh-CN" sz="1600" b="0" dirty="0">
                <a:effectLst/>
                <a:latin typeface="Consolas" panose="020B0609020204030204" pitchFamily="49" charset="0"/>
              </a:rPr>
              <a:t>Create a class for matrices which elements are in float. The class should support the follow operations and has no memory management problem. When a matrix is assigned to another by =, the two matrices will share the same data.</a:t>
            </a:r>
            <a:endParaRPr lang="en-US" altLang="zh-CN" sz="1600" b="0" dirty="0"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effectLst/>
                <a:latin typeface="Consolas" panose="020B0609020204030204" pitchFamily="49" charset="0"/>
              </a:rPr>
              <a:t>class Matrix{...};</a:t>
            </a:r>
            <a:endParaRPr lang="en-US" altLang="zh-CN" sz="1600" b="0" dirty="0"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effectLst/>
                <a:latin typeface="Consolas" panose="020B0609020204030204" pitchFamily="49" charset="0"/>
              </a:rPr>
              <a:t>Matrix a(3,4);</a:t>
            </a:r>
            <a:endParaRPr lang="en-US" altLang="zh-CN" sz="1600" b="0" dirty="0"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effectLst/>
                <a:latin typeface="Consolas" panose="020B0609020204030204" pitchFamily="49" charset="0"/>
              </a:rPr>
              <a:t>Matrix b(3,4);</a:t>
            </a:r>
            <a:endParaRPr lang="en-US" altLang="zh-CN" sz="1600" b="0" dirty="0"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effectLst/>
                <a:latin typeface="Consolas" panose="020B0609020204030204" pitchFamily="49" charset="0"/>
              </a:rPr>
              <a:t>Matrix c = a + b;</a:t>
            </a:r>
            <a:endParaRPr lang="en-US" altLang="zh-CN" sz="1600" b="0" dirty="0"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effectLst/>
                <a:latin typeface="Consolas" panose="020B0609020204030204" pitchFamily="49" charset="0"/>
              </a:rPr>
              <a:t>Matrix d = a * 2.0f;</a:t>
            </a:r>
            <a:endParaRPr lang="en-US" altLang="zh-CN" sz="1600" b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altLang="zh-CN" sz="1600" b="0" dirty="0">
                <a:effectLst/>
                <a:latin typeface="Consolas" panose="020B0609020204030204" pitchFamily="49" charset="0"/>
              </a:rPr>
            </a:br>
            <a:endParaRPr lang="en-US" altLang="zh-CN" sz="1600" b="0" dirty="0"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574949" y="384276"/>
            <a:ext cx="7470439" cy="1043057"/>
          </a:xfrm>
        </p:spPr>
        <p:txBody>
          <a:bodyPr>
            <a:noAutofit/>
          </a:bodyPr>
          <a:lstStyle/>
          <a:p>
            <a:r>
              <a:rPr lang="en-US" altLang="zh-CN" sz="4720" dirty="0"/>
              <a:t>Constructor and Destructor</a:t>
            </a:r>
            <a:endParaRPr lang="en-US" altLang="zh-CN" sz="4720" dirty="0"/>
          </a:p>
        </p:txBody>
      </p:sp>
      <p:sp>
        <p:nvSpPr>
          <p:cNvPr id="2" name="TextBox 1"/>
          <p:cNvSpPr txBox="1"/>
          <p:nvPr/>
        </p:nvSpPr>
        <p:spPr>
          <a:xfrm>
            <a:off x="597153" y="2012668"/>
            <a:ext cx="109176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altLang="zh-CN" sz="2400" dirty="0">
                <a:solidFill>
                  <a:prstClr val="black"/>
                </a:solidFill>
              </a:rPr>
              <a:t>To define a class containing </a:t>
            </a:r>
            <a:r>
              <a:rPr lang="en-US" altLang="zh-CN" sz="2400" b="1" dirty="0">
                <a:solidFill>
                  <a:prstClr val="black"/>
                </a:solidFill>
              </a:rPr>
              <a:t>a pointer member</a:t>
            </a:r>
            <a:r>
              <a:rPr lang="en-US" altLang="zh-CN" sz="2400" dirty="0">
                <a:solidFill>
                  <a:prstClr val="black"/>
                </a:solidFill>
              </a:rPr>
              <a:t>, you should think more carefully  about </a:t>
            </a:r>
            <a:endParaRPr lang="en-US" altLang="zh-CN" sz="2400" dirty="0">
              <a:solidFill>
                <a:prstClr val="black"/>
              </a:solidFill>
            </a:endParaRPr>
          </a:p>
          <a:p>
            <a:pPr marL="0" lvl="1"/>
            <a:r>
              <a:rPr lang="en-US" altLang="zh-CN" sz="2400" dirty="0">
                <a:solidFill>
                  <a:prstClr val="black"/>
                </a:solidFill>
              </a:rPr>
              <a:t>four things: </a:t>
            </a:r>
            <a:r>
              <a:rPr lang="en-US" altLang="zh-CN" sz="2400" b="1" dirty="0">
                <a:solidFill>
                  <a:prstClr val="black"/>
                </a:solidFill>
              </a:rPr>
              <a:t>constructor</a:t>
            </a:r>
            <a:r>
              <a:rPr lang="en-US" altLang="zh-CN" sz="2400" dirty="0">
                <a:solidFill>
                  <a:prstClr val="black"/>
                </a:solidFill>
              </a:rPr>
              <a:t>, </a:t>
            </a:r>
            <a:r>
              <a:rPr lang="en-US" altLang="zh-CN" sz="2400" b="1" dirty="0">
                <a:solidFill>
                  <a:prstClr val="black"/>
                </a:solidFill>
              </a:rPr>
              <a:t>destructor</a:t>
            </a:r>
            <a:r>
              <a:rPr lang="en-US" altLang="zh-CN" sz="2400" dirty="0">
                <a:solidFill>
                  <a:prstClr val="black"/>
                </a:solidFill>
              </a:rPr>
              <a:t>, </a:t>
            </a:r>
            <a:r>
              <a:rPr lang="en-US" altLang="zh-CN" sz="2400" b="1" dirty="0">
                <a:solidFill>
                  <a:prstClr val="black"/>
                </a:solidFill>
              </a:rPr>
              <a:t>copy constructor </a:t>
            </a:r>
            <a:r>
              <a:rPr lang="en-US" altLang="zh-CN" sz="2400" dirty="0">
                <a:solidFill>
                  <a:prstClr val="black"/>
                </a:solidFill>
              </a:rPr>
              <a:t>and </a:t>
            </a:r>
            <a:r>
              <a:rPr lang="en-US" altLang="zh-CN" sz="2400" b="1" dirty="0">
                <a:solidFill>
                  <a:prstClr val="black"/>
                </a:solidFill>
              </a:rPr>
              <a:t>assignment operator</a:t>
            </a:r>
            <a:r>
              <a:rPr lang="en-US" altLang="zh-CN" sz="2400" dirty="0">
                <a:solidFill>
                  <a:prstClr val="black"/>
                </a:solidFill>
              </a:rPr>
              <a:t>.</a:t>
            </a:r>
            <a:endParaRPr lang="zh-CN" altLang="zh-CN" sz="2400" dirty="0">
              <a:solidFill>
                <a:prstClr val="black"/>
              </a:solidFill>
            </a:endParaRPr>
          </a:p>
        </p:txBody>
      </p:sp>
      <p:sp>
        <p:nvSpPr>
          <p:cNvPr id="11" name="TextBox 1"/>
          <p:cNvSpPr txBox="1"/>
          <p:nvPr/>
        </p:nvSpPr>
        <p:spPr>
          <a:xfrm>
            <a:off x="597153" y="3222811"/>
            <a:ext cx="107315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altLang="zh-CN" sz="2400" dirty="0">
                <a:solidFill>
                  <a:prstClr val="black"/>
                </a:solidFill>
              </a:rPr>
              <a:t>In constructor, first, use </a:t>
            </a:r>
            <a:r>
              <a:rPr lang="en-US" altLang="zh-CN" sz="2400" b="1" dirty="0">
                <a:solidFill>
                  <a:srgbClr val="00B0F0"/>
                </a:solidFill>
              </a:rPr>
              <a:t>new</a:t>
            </a:r>
            <a:r>
              <a:rPr lang="en-US" altLang="zh-CN" sz="2400" dirty="0">
                <a:solidFill>
                  <a:prstClr val="black"/>
                </a:solidFill>
              </a:rPr>
              <a:t> to allocate enough memory to hold the data where the </a:t>
            </a:r>
            <a:endParaRPr lang="en-US" altLang="zh-CN" sz="2400" dirty="0">
              <a:solidFill>
                <a:prstClr val="black"/>
              </a:solidFill>
            </a:endParaRPr>
          </a:p>
          <a:p>
            <a:pPr marL="0" lvl="1"/>
            <a:r>
              <a:rPr lang="en-US" altLang="zh-CN" sz="2400" dirty="0">
                <a:solidFill>
                  <a:prstClr val="black"/>
                </a:solidFill>
              </a:rPr>
              <a:t>pointer points to. Second, initialize the storage space with proper data.</a:t>
            </a:r>
            <a:endParaRPr lang="en-US" altLang="zh-CN" sz="2400" dirty="0">
              <a:solidFill>
                <a:prstClr val="black"/>
              </a:solidFill>
            </a:endParaRPr>
          </a:p>
        </p:txBody>
      </p:sp>
      <p:sp>
        <p:nvSpPr>
          <p:cNvPr id="8" name="TextBox 1"/>
          <p:cNvSpPr txBox="1"/>
          <p:nvPr/>
        </p:nvSpPr>
        <p:spPr>
          <a:xfrm>
            <a:off x="597153" y="4432954"/>
            <a:ext cx="61112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altLang="zh-CN" sz="2400" dirty="0">
                <a:solidFill>
                  <a:prstClr val="black"/>
                </a:solidFill>
              </a:rPr>
              <a:t>In destructor, release the memory using </a:t>
            </a:r>
            <a:r>
              <a:rPr lang="en-US" altLang="zh-CN" sz="2400" b="1" dirty="0">
                <a:solidFill>
                  <a:srgbClr val="00B0F0"/>
                </a:solidFill>
              </a:rPr>
              <a:t>delete</a:t>
            </a:r>
            <a:r>
              <a:rPr lang="en-US" altLang="zh-CN" sz="2400" dirty="0">
                <a:solidFill>
                  <a:prstClr val="black"/>
                </a:solidFill>
              </a:rPr>
              <a:t>.</a:t>
            </a:r>
            <a:endParaRPr lang="zh-CN" altLang="zh-CN" sz="2400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824" y="1166756"/>
            <a:ext cx="3526971" cy="2904565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4344" y="1310346"/>
            <a:ext cx="4691103" cy="2662518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140415" y="4383272"/>
            <a:ext cx="1070511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zh-CN" sz="2000" dirty="0">
                <a:solidFill>
                  <a:prstClr val="black"/>
                </a:solidFill>
              </a:rPr>
              <a:t>There is a </a:t>
            </a:r>
            <a:r>
              <a:rPr lang="en-US" altLang="zh-CN" sz="2000" b="1" dirty="0">
                <a:solidFill>
                  <a:srgbClr val="00B0F0"/>
                </a:solidFill>
              </a:rPr>
              <a:t>pointer-to-char</a:t>
            </a:r>
            <a:r>
              <a:rPr lang="en-US" altLang="zh-CN" sz="2000" dirty="0">
                <a:solidFill>
                  <a:prstClr val="black"/>
                </a:solidFill>
              </a:rPr>
              <a:t> member in the class declaration, which means that the class declaration does not allocate storage space of the string itself. Instead, it uses </a:t>
            </a:r>
            <a:r>
              <a:rPr lang="en-US" altLang="zh-CN" sz="2000" b="1" dirty="0">
                <a:solidFill>
                  <a:srgbClr val="00B0F0"/>
                </a:solidFill>
              </a:rPr>
              <a:t>new </a:t>
            </a:r>
            <a:r>
              <a:rPr lang="en-US" altLang="zh-CN" sz="2000" dirty="0">
                <a:solidFill>
                  <a:prstClr val="black"/>
                </a:solidFill>
              </a:rPr>
              <a:t>in the constructor to allocate space for the string. The constructor must </a:t>
            </a:r>
            <a:r>
              <a:rPr lang="en-US" altLang="zh-CN" sz="2000" b="1" dirty="0">
                <a:solidFill>
                  <a:prstClr val="black"/>
                </a:solidFill>
              </a:rPr>
              <a:t>allocate enough memory </a:t>
            </a:r>
            <a:r>
              <a:rPr lang="en-US" altLang="zh-CN" sz="2000" dirty="0">
                <a:solidFill>
                  <a:prstClr val="black"/>
                </a:solidFill>
              </a:rPr>
              <a:t>to hold the string, and then it must </a:t>
            </a:r>
            <a:r>
              <a:rPr lang="en-US" altLang="zh-CN" sz="2000" b="1" dirty="0">
                <a:solidFill>
                  <a:prstClr val="black"/>
                </a:solidFill>
              </a:rPr>
              <a:t>copy the string </a:t>
            </a:r>
            <a:r>
              <a:rPr lang="en-US" altLang="zh-CN" sz="2000" dirty="0">
                <a:solidFill>
                  <a:prstClr val="black"/>
                </a:solidFill>
              </a:rPr>
              <a:t>to that location.</a:t>
            </a:r>
            <a:endParaRPr lang="zh-CN" altLang="en-US" sz="2000" dirty="0">
              <a:solidFill>
                <a:prstClr val="black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956616" y="2469774"/>
            <a:ext cx="4313221" cy="1574731"/>
            <a:chOff x="1205781" y="3778250"/>
            <a:chExt cx="4752530" cy="1735119"/>
          </a:xfrm>
        </p:grpSpPr>
        <p:sp>
          <p:nvSpPr>
            <p:cNvPr id="13" name="矩形 12"/>
            <p:cNvSpPr/>
            <p:nvPr/>
          </p:nvSpPr>
          <p:spPr>
            <a:xfrm>
              <a:off x="1205781" y="5081412"/>
              <a:ext cx="3312368" cy="431957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35" dirty="0">
                <a:solidFill>
                  <a:prstClr val="white"/>
                </a:solidFill>
              </a:endParaRPr>
            </a:p>
          </p:txBody>
        </p:sp>
        <p:cxnSp>
          <p:nvCxnSpPr>
            <p:cNvPr id="5" name="曲线连接符 4"/>
            <p:cNvCxnSpPr/>
            <p:nvPr/>
          </p:nvCxnSpPr>
          <p:spPr>
            <a:xfrm flipV="1">
              <a:off x="4374134" y="3778250"/>
              <a:ext cx="1584177" cy="1368154"/>
            </a:xfrm>
            <a:prstGeom prst="curvedConnector3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矩形 8"/>
          <p:cNvSpPr/>
          <p:nvPr/>
        </p:nvSpPr>
        <p:spPr>
          <a:xfrm>
            <a:off x="1891264" y="2818440"/>
            <a:ext cx="1568443" cy="28114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5">
              <a:solidFill>
                <a:prstClr val="whit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5378" y="1729853"/>
            <a:ext cx="2467211" cy="1174863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39125" y="4809454"/>
            <a:ext cx="109137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zh-CN" sz="2000" dirty="0">
                <a:solidFill>
                  <a:prstClr val="black"/>
                </a:solidFill>
              </a:rPr>
              <a:t>The destructor must </a:t>
            </a:r>
            <a:r>
              <a:rPr lang="en-US" altLang="zh-CN" sz="2000" b="1" dirty="0">
                <a:solidFill>
                  <a:srgbClr val="FF0000"/>
                </a:solidFill>
              </a:rPr>
              <a:t>delete</a:t>
            </a:r>
            <a:r>
              <a:rPr lang="en-US" altLang="zh-CN" sz="2000" dirty="0">
                <a:solidFill>
                  <a:prstClr val="black"/>
                </a:solidFill>
              </a:rPr>
              <a:t> the member points to memory allocated with </a:t>
            </a:r>
            <a:r>
              <a:rPr lang="en-US" altLang="zh-CN" sz="2000" b="1" dirty="0">
                <a:solidFill>
                  <a:srgbClr val="00B0F0"/>
                </a:solidFill>
              </a:rPr>
              <a:t>new</a:t>
            </a:r>
            <a:r>
              <a:rPr lang="en-US" altLang="zh-CN" sz="2000" dirty="0">
                <a:solidFill>
                  <a:prstClr val="black"/>
                </a:solidFill>
              </a:rPr>
              <a:t>. When the String object expires, the </a:t>
            </a:r>
            <a:r>
              <a:rPr lang="en-US" altLang="zh-CN" sz="2000" dirty="0" err="1">
                <a:solidFill>
                  <a:prstClr val="black"/>
                </a:solidFill>
              </a:rPr>
              <a:t>m_data</a:t>
            </a:r>
            <a:r>
              <a:rPr lang="en-US" altLang="zh-CN" sz="2000" dirty="0">
                <a:solidFill>
                  <a:prstClr val="black"/>
                </a:solidFill>
              </a:rPr>
              <a:t> pointer expires. But the memory </a:t>
            </a:r>
            <a:r>
              <a:rPr lang="en-US" altLang="zh-CN" sz="2000" dirty="0" err="1">
                <a:solidFill>
                  <a:prstClr val="black"/>
                </a:solidFill>
              </a:rPr>
              <a:t>m_data</a:t>
            </a:r>
            <a:r>
              <a:rPr lang="en-US" altLang="zh-CN" sz="2000" dirty="0">
                <a:solidFill>
                  <a:prstClr val="black"/>
                </a:solidFill>
              </a:rPr>
              <a:t> pointed to remains allocated unless you use </a:t>
            </a:r>
            <a:r>
              <a:rPr lang="en-US" altLang="zh-CN" sz="2000" b="1" dirty="0">
                <a:solidFill>
                  <a:srgbClr val="00B0F0"/>
                </a:solidFill>
              </a:rPr>
              <a:t>delete </a:t>
            </a:r>
            <a:r>
              <a:rPr lang="en-US" altLang="zh-CN" sz="2000" dirty="0">
                <a:solidFill>
                  <a:prstClr val="black"/>
                </a:solidFill>
              </a:rPr>
              <a:t>to free it.</a:t>
            </a:r>
            <a:endParaRPr lang="zh-CN" altLang="en-US" sz="2000" dirty="0">
              <a:solidFill>
                <a:prstClr val="black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3511" y="609056"/>
            <a:ext cx="4150559" cy="3946257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组合 4"/>
          <p:cNvGrpSpPr/>
          <p:nvPr/>
        </p:nvGrpSpPr>
        <p:grpSpPr>
          <a:xfrm>
            <a:off x="1641424" y="2317285"/>
            <a:ext cx="5393954" cy="2166308"/>
            <a:chOff x="1581136" y="2602890"/>
            <a:chExt cx="5943332" cy="2386951"/>
          </a:xfrm>
        </p:grpSpPr>
        <p:sp>
          <p:nvSpPr>
            <p:cNvPr id="6" name="矩形 5"/>
            <p:cNvSpPr/>
            <p:nvPr/>
          </p:nvSpPr>
          <p:spPr>
            <a:xfrm>
              <a:off x="1581136" y="4557884"/>
              <a:ext cx="1786903" cy="431957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35">
                <a:solidFill>
                  <a:prstClr val="white"/>
                </a:solidFill>
              </a:endParaRPr>
            </a:p>
          </p:txBody>
        </p:sp>
        <p:cxnSp>
          <p:nvCxnSpPr>
            <p:cNvPr id="7" name="曲线连接符 6"/>
            <p:cNvCxnSpPr>
              <a:endCxn id="7170" idx="1"/>
            </p:cNvCxnSpPr>
            <p:nvPr/>
          </p:nvCxnSpPr>
          <p:spPr>
            <a:xfrm flipV="1">
              <a:off x="3447062" y="2602890"/>
              <a:ext cx="4077406" cy="2170972"/>
            </a:xfrm>
            <a:prstGeom prst="curvedConnector3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2"/>
          <p:cNvSpPr txBox="1"/>
          <p:nvPr/>
        </p:nvSpPr>
        <p:spPr>
          <a:xfrm>
            <a:off x="639125" y="5825117"/>
            <a:ext cx="10913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zh-CN" sz="2000" b="1" dirty="0">
                <a:solidFill>
                  <a:srgbClr val="FF0000"/>
                </a:solidFill>
              </a:rPr>
              <a:t>Note</a:t>
            </a:r>
            <a:r>
              <a:rPr lang="zh-CN" altLang="en-US" sz="2000" b="1" dirty="0">
                <a:solidFill>
                  <a:srgbClr val="FF0000"/>
                </a:solidFill>
              </a:rPr>
              <a:t>：</a:t>
            </a:r>
            <a:r>
              <a:rPr lang="en-US" altLang="zh-CN" sz="2000" dirty="0">
                <a:solidFill>
                  <a:prstClr val="black"/>
                </a:solidFill>
              </a:rPr>
              <a:t>use </a:t>
            </a:r>
            <a:r>
              <a:rPr lang="en-US" altLang="zh-CN" sz="2000" b="1" dirty="0">
                <a:solidFill>
                  <a:srgbClr val="00B0F0"/>
                </a:solidFill>
              </a:rPr>
              <a:t>new[] </a:t>
            </a:r>
            <a:r>
              <a:rPr lang="en-US" altLang="zh-CN" sz="2000" dirty="0">
                <a:solidFill>
                  <a:prstClr val="black"/>
                </a:solidFill>
              </a:rPr>
              <a:t>to allocate memory, use </a:t>
            </a:r>
            <a:r>
              <a:rPr lang="en-US" altLang="zh-CN" sz="2000" b="1" dirty="0">
                <a:solidFill>
                  <a:srgbClr val="00B0F0"/>
                </a:solidFill>
              </a:rPr>
              <a:t>delete[] </a:t>
            </a:r>
            <a:r>
              <a:rPr lang="en-US" altLang="zh-CN" sz="2000" dirty="0">
                <a:solidFill>
                  <a:prstClr val="black"/>
                </a:solidFill>
              </a:rPr>
              <a:t>to free the memory.</a:t>
            </a:r>
            <a:endParaRPr lang="zh-CN" altLang="en-US" sz="2000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1838199" y="261211"/>
            <a:ext cx="7332696" cy="936104"/>
          </a:xfrm>
        </p:spPr>
        <p:txBody>
          <a:bodyPr>
            <a:noAutofit/>
          </a:bodyPr>
          <a:lstStyle/>
          <a:p>
            <a:r>
              <a:rPr lang="en-US" altLang="zh-CN" sz="4720" dirty="0"/>
              <a:t> Copy Constructor</a:t>
            </a:r>
            <a:endParaRPr lang="en-US" altLang="zh-CN" sz="4720" dirty="0"/>
          </a:p>
        </p:txBody>
      </p:sp>
      <p:sp>
        <p:nvSpPr>
          <p:cNvPr id="2" name="TextBox 1"/>
          <p:cNvSpPr txBox="1"/>
          <p:nvPr/>
        </p:nvSpPr>
        <p:spPr>
          <a:xfrm>
            <a:off x="920384" y="1272390"/>
            <a:ext cx="107305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A </a:t>
            </a:r>
            <a:r>
              <a:rPr lang="en-US" altLang="zh-CN" sz="2400" b="1" dirty="0"/>
              <a:t>copy constructor </a:t>
            </a:r>
            <a:r>
              <a:rPr lang="en-US" altLang="zh-CN" sz="2400" dirty="0"/>
              <a:t>is used to copy an object to a newly created object. It is used during initialization. A copy constructor for a class normally has this prototype:</a:t>
            </a:r>
            <a:endParaRPr lang="zh-CN" alt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456022" y="2448723"/>
            <a:ext cx="54159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err="1"/>
              <a:t>Class_name</a:t>
            </a:r>
            <a:r>
              <a:rPr lang="en-US" altLang="zh-CN" sz="2800" b="1" dirty="0"/>
              <a:t> (</a:t>
            </a:r>
            <a:r>
              <a:rPr lang="en-US" altLang="zh-CN" sz="2800" b="1" dirty="0" err="1"/>
              <a:t>const</a:t>
            </a:r>
            <a:r>
              <a:rPr lang="en-US" altLang="zh-CN" sz="2800" b="1" dirty="0"/>
              <a:t> </a:t>
            </a:r>
            <a:r>
              <a:rPr lang="en-US" altLang="zh-CN" sz="2800" b="1" dirty="0" err="1"/>
              <a:t>Class_name</a:t>
            </a:r>
            <a:r>
              <a:rPr lang="en-US" altLang="zh-CN" sz="2800" b="1" dirty="0"/>
              <a:t> &amp; );</a:t>
            </a:r>
            <a:endParaRPr lang="zh-CN" altLang="en-US" sz="2800" b="1" dirty="0"/>
          </a:p>
        </p:txBody>
      </p:sp>
      <p:grpSp>
        <p:nvGrpSpPr>
          <p:cNvPr id="10" name="组合 9"/>
          <p:cNvGrpSpPr/>
          <p:nvPr/>
        </p:nvGrpSpPr>
        <p:grpSpPr>
          <a:xfrm>
            <a:off x="3403168" y="2853745"/>
            <a:ext cx="7830477" cy="729208"/>
            <a:chOff x="2919200" y="3955283"/>
            <a:chExt cx="8628026" cy="803480"/>
          </a:xfrm>
        </p:grpSpPr>
        <p:cxnSp>
          <p:nvCxnSpPr>
            <p:cNvPr id="11" name="直接箭头连接符 10"/>
            <p:cNvCxnSpPr/>
            <p:nvPr/>
          </p:nvCxnSpPr>
          <p:spPr>
            <a:xfrm flipH="1" flipV="1">
              <a:off x="3174108" y="3955283"/>
              <a:ext cx="335930" cy="294793"/>
            </a:xfrm>
            <a:prstGeom prst="straightConnector1">
              <a:avLst/>
            </a:prstGeom>
            <a:ln w="2222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2919200" y="4250076"/>
              <a:ext cx="8628026" cy="5086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rgbClr val="FF0000"/>
                  </a:solidFill>
                </a:rPr>
                <a:t>It takes a constant reference to a class object as its argument.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767983" y="4061564"/>
            <a:ext cx="11109806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The default copy constructor performs a </a:t>
            </a:r>
            <a:r>
              <a:rPr lang="en-US" altLang="zh-CN" sz="2400" b="1" dirty="0">
                <a:solidFill>
                  <a:srgbClr val="00B0F0"/>
                </a:solidFill>
              </a:rPr>
              <a:t>member-by-member(</a:t>
            </a:r>
            <a:r>
              <a:rPr lang="en-US" altLang="zh-CN" sz="2400" b="1" dirty="0" err="1">
                <a:solidFill>
                  <a:srgbClr val="00B0F0"/>
                </a:solidFill>
              </a:rPr>
              <a:t>memberwise</a:t>
            </a:r>
            <a:r>
              <a:rPr lang="en-US" altLang="zh-CN" sz="2400" b="1" dirty="0">
                <a:solidFill>
                  <a:srgbClr val="00B0F0"/>
                </a:solidFill>
              </a:rPr>
              <a:t>) copy </a:t>
            </a:r>
            <a:r>
              <a:rPr lang="en-US" altLang="zh-CN" sz="2400" dirty="0"/>
              <a:t>of the non-static  members (</a:t>
            </a:r>
            <a:r>
              <a:rPr lang="en-US" altLang="zh-CN" sz="2400" dirty="0" err="1"/>
              <a:t>memberwise</a:t>
            </a:r>
            <a:r>
              <a:rPr lang="en-US" altLang="zh-CN" sz="2400" dirty="0"/>
              <a:t> copying, also sometimes called </a:t>
            </a:r>
            <a:r>
              <a:rPr lang="en-US" altLang="zh-CN" sz="2400" b="1" i="1" dirty="0">
                <a:solidFill>
                  <a:srgbClr val="00B0F0"/>
                </a:solidFill>
              </a:rPr>
              <a:t>shallow copying</a:t>
            </a:r>
            <a:r>
              <a:rPr lang="en-US" altLang="zh-CN" sz="2400" dirty="0"/>
              <a:t>). Each member is copied by value.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1"/>
          <p:cNvSpPr txBox="1"/>
          <p:nvPr/>
        </p:nvSpPr>
        <p:spPr>
          <a:xfrm>
            <a:off x="761010" y="1302808"/>
            <a:ext cx="10669979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</a:rPr>
              <a:t>If a class member contains a pointer, t</a:t>
            </a:r>
            <a:r>
              <a:rPr lang="en-US" altLang="zh-CN" sz="2400" dirty="0"/>
              <a:t>he default copy constructor performs a </a:t>
            </a:r>
            <a:r>
              <a:rPr lang="en-US" altLang="zh-CN" sz="2400" b="1" dirty="0">
                <a:solidFill>
                  <a:srgbClr val="00B0F0"/>
                </a:solidFill>
              </a:rPr>
              <a:t>member-by-member copy </a:t>
            </a:r>
            <a:r>
              <a:rPr lang="en-US" altLang="zh-CN" sz="2400" dirty="0"/>
              <a:t>and copies by value. This means it just copies pointer, the two pointers points to the same object.</a:t>
            </a:r>
            <a:endParaRPr lang="zh-CN" altLang="en-US" sz="2400" dirty="0"/>
          </a:p>
        </p:txBody>
      </p:sp>
      <p:sp>
        <p:nvSpPr>
          <p:cNvPr id="14" name="TextBox 1"/>
          <p:cNvSpPr txBox="1"/>
          <p:nvPr/>
        </p:nvSpPr>
        <p:spPr>
          <a:xfrm>
            <a:off x="761010" y="2695481"/>
            <a:ext cx="10669979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</a:rPr>
              <a:t>You should provide an explicit copy constructor and copy the data to the member. This is called </a:t>
            </a:r>
            <a:r>
              <a:rPr lang="en-US" altLang="zh-CN" sz="2400" b="1" i="1" dirty="0">
                <a:solidFill>
                  <a:srgbClr val="00B0F0"/>
                </a:solidFill>
              </a:rPr>
              <a:t>deep copy</a:t>
            </a:r>
            <a:r>
              <a:rPr lang="en-US" altLang="zh-CN" sz="2400" dirty="0">
                <a:solidFill>
                  <a:prstClr val="black"/>
                </a:solidFill>
              </a:rPr>
              <a:t>. </a:t>
            </a:r>
            <a:endParaRPr lang="zh-CN" altLang="en-US" sz="2400" dirty="0">
              <a:solidFill>
                <a:prstClr val="black"/>
              </a:solidFill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817" y="3718822"/>
            <a:ext cx="4875519" cy="1244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矩形 15"/>
          <p:cNvSpPr/>
          <p:nvPr/>
        </p:nvSpPr>
        <p:spPr>
          <a:xfrm>
            <a:off x="1150963" y="4117314"/>
            <a:ext cx="4678282" cy="52919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5">
              <a:solidFill>
                <a:prstClr val="white"/>
              </a:solidFill>
            </a:endParaRPr>
          </a:p>
        </p:txBody>
      </p:sp>
      <p:sp>
        <p:nvSpPr>
          <p:cNvPr id="17" name="TextBox 8"/>
          <p:cNvSpPr txBox="1"/>
          <p:nvPr/>
        </p:nvSpPr>
        <p:spPr>
          <a:xfrm>
            <a:off x="758852" y="5430732"/>
            <a:ext cx="10390936" cy="76264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2180" dirty="0">
                <a:solidFill>
                  <a:prstClr val="black"/>
                </a:solidFill>
              </a:rPr>
              <a:t>What makes defining the copy constructor necessary is the fact that some class members are </a:t>
            </a:r>
            <a:r>
              <a:rPr lang="en-US" altLang="zh-CN" sz="2180" b="1" dirty="0">
                <a:solidFill>
                  <a:srgbClr val="FF0000"/>
                </a:solidFill>
              </a:rPr>
              <a:t>new-initialized pointers to data </a:t>
            </a:r>
            <a:r>
              <a:rPr lang="en-US" altLang="zh-CN" sz="2180" dirty="0">
                <a:solidFill>
                  <a:prstClr val="black"/>
                </a:solidFill>
              </a:rPr>
              <a:t>rather than the data themselves.</a:t>
            </a:r>
            <a:endParaRPr lang="zh-CN" altLang="en-US" sz="2180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9418" y="3124338"/>
            <a:ext cx="11553164" cy="42748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2180" dirty="0"/>
              <a:t>The following four definitions(constructing an object from another object) invoke a copy constructor:</a:t>
            </a:r>
            <a:endParaRPr lang="zh-CN" altLang="en-US" sz="2180" dirty="0"/>
          </a:p>
        </p:txBody>
      </p:sp>
      <p:sp>
        <p:nvSpPr>
          <p:cNvPr id="3" name="TextBox 2"/>
          <p:cNvSpPr txBox="1"/>
          <p:nvPr/>
        </p:nvSpPr>
        <p:spPr>
          <a:xfrm>
            <a:off x="933208" y="3623745"/>
            <a:ext cx="10456288" cy="205145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180" dirty="0"/>
              <a:t>Complex c1 (c2);</a:t>
            </a:r>
            <a:endParaRPr lang="en-US" altLang="zh-CN" sz="2180" dirty="0"/>
          </a:p>
          <a:p>
            <a:pPr>
              <a:lnSpc>
                <a:spcPct val="150000"/>
              </a:lnSpc>
            </a:pPr>
            <a:r>
              <a:rPr lang="en-US" altLang="zh-CN" sz="2180" dirty="0"/>
              <a:t>Complex c3 = c1;</a:t>
            </a:r>
            <a:endParaRPr lang="en-US" altLang="zh-CN" sz="2180" dirty="0"/>
          </a:p>
          <a:p>
            <a:pPr>
              <a:lnSpc>
                <a:spcPct val="150000"/>
              </a:lnSpc>
            </a:pPr>
            <a:r>
              <a:rPr lang="en-US" altLang="zh-CN" sz="2180" dirty="0"/>
              <a:t>Complex c4 = Complex(c1);</a:t>
            </a:r>
            <a:endParaRPr lang="en-US" altLang="zh-CN" sz="2180" dirty="0"/>
          </a:p>
          <a:p>
            <a:pPr>
              <a:lnSpc>
                <a:spcPct val="150000"/>
              </a:lnSpc>
            </a:pPr>
            <a:r>
              <a:rPr lang="en-US" altLang="zh-CN" sz="2180" dirty="0"/>
              <a:t>Complex *pc = new Complex(c1);</a:t>
            </a:r>
            <a:endParaRPr lang="zh-CN" altLang="en-US" sz="2180" dirty="0"/>
          </a:p>
        </p:txBody>
      </p:sp>
      <p:grpSp>
        <p:nvGrpSpPr>
          <p:cNvPr id="4" name="组合 3"/>
          <p:cNvGrpSpPr/>
          <p:nvPr/>
        </p:nvGrpSpPr>
        <p:grpSpPr>
          <a:xfrm>
            <a:off x="933949" y="5143913"/>
            <a:ext cx="10716954" cy="1288607"/>
            <a:chOff x="918565" y="3488484"/>
            <a:chExt cx="11808496" cy="1419854"/>
          </a:xfrm>
        </p:grpSpPr>
        <p:sp>
          <p:nvSpPr>
            <p:cNvPr id="5" name="矩形 4"/>
            <p:cNvSpPr/>
            <p:nvPr/>
          </p:nvSpPr>
          <p:spPr>
            <a:xfrm>
              <a:off x="918565" y="3488484"/>
              <a:ext cx="4391672" cy="576064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35">
                <a:solidFill>
                  <a:prstClr val="white"/>
                </a:solidFill>
              </a:endParaRPr>
            </a:p>
          </p:txBody>
        </p:sp>
        <p:sp>
          <p:nvSpPr>
            <p:cNvPr id="6" name="圆角矩形标注 5"/>
            <p:cNvSpPr/>
            <p:nvPr/>
          </p:nvSpPr>
          <p:spPr>
            <a:xfrm>
              <a:off x="3402025" y="4153131"/>
              <a:ext cx="9325036" cy="755207"/>
            </a:xfrm>
            <a:prstGeom prst="wedgeRoundRectCallout">
              <a:avLst>
                <a:gd name="adj1" fmla="val -59055"/>
                <a:gd name="adj2" fmla="val -71165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000" dirty="0">
                  <a:solidFill>
                    <a:prstClr val="white"/>
                  </a:solidFill>
                </a:rPr>
                <a:t>This statement initializes a anonymous object to </a:t>
              </a:r>
              <a:r>
                <a:rPr lang="en-US" altLang="zh-CN" sz="2000" b="1" i="1" dirty="0">
                  <a:solidFill>
                    <a:srgbClr val="FFFF00"/>
                  </a:solidFill>
                </a:rPr>
                <a:t>c1</a:t>
              </a:r>
              <a:r>
                <a:rPr lang="en-US" altLang="zh-CN" sz="2000" dirty="0">
                  <a:solidFill>
                    <a:prstClr val="white"/>
                  </a:solidFill>
                </a:rPr>
                <a:t> and assigns the address of the new object t the </a:t>
              </a:r>
              <a:r>
                <a:rPr lang="en-US" altLang="zh-CN" sz="2000" b="1" i="1" dirty="0">
                  <a:solidFill>
                    <a:srgbClr val="FFFF00"/>
                  </a:solidFill>
                </a:rPr>
                <a:t>pc</a:t>
              </a:r>
              <a:r>
                <a:rPr lang="en-US" altLang="zh-CN" sz="2000" dirty="0">
                  <a:solidFill>
                    <a:prstClr val="white"/>
                  </a:solidFill>
                </a:rPr>
                <a:t> pointer.</a:t>
              </a:r>
              <a:endParaRPr lang="zh-CN" altLang="en-US" sz="2000" dirty="0">
                <a:solidFill>
                  <a:prstClr val="white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237888" y="679298"/>
            <a:ext cx="103144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zh-CN" sz="2400" dirty="0"/>
              <a:t>A copy constructor is usually called in the following situations:</a:t>
            </a:r>
            <a:endParaRPr lang="zh-CN" altLang="zh-CN" sz="2400" dirty="0"/>
          </a:p>
          <a:p>
            <a:r>
              <a:rPr lang="en-US" altLang="zh-CN" sz="2400" dirty="0"/>
              <a:t>1. When a class object is returned by value.</a:t>
            </a:r>
            <a:endParaRPr lang="en-US" altLang="zh-CN" sz="2400" dirty="0"/>
          </a:p>
          <a:p>
            <a:r>
              <a:rPr lang="en-US" altLang="zh-CN" sz="2400" dirty="0"/>
              <a:t>2. When an object is passed to a function as an argument and is passed by value.</a:t>
            </a:r>
            <a:endParaRPr lang="en-US" altLang="zh-CN" sz="2400" dirty="0"/>
          </a:p>
          <a:p>
            <a:r>
              <a:rPr lang="en-US" altLang="zh-CN" sz="2400" dirty="0"/>
              <a:t>3. When an object is constructed from another object of the same class.</a:t>
            </a:r>
            <a:endParaRPr lang="en-US" altLang="zh-CN" sz="2400" dirty="0"/>
          </a:p>
          <a:p>
            <a:r>
              <a:rPr lang="en-US" altLang="zh-CN" sz="2400" dirty="0"/>
              <a:t>4. When a temporary object is generated by the compiler.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40541" y="130705"/>
            <a:ext cx="8579108" cy="945631"/>
          </a:xfrm>
        </p:spPr>
        <p:txBody>
          <a:bodyPr>
            <a:noAutofit/>
          </a:bodyPr>
          <a:lstStyle/>
          <a:p>
            <a:r>
              <a:rPr lang="en-US" altLang="zh-CN" sz="4000" dirty="0"/>
              <a:t> Assignment Operator</a:t>
            </a:r>
            <a:endParaRPr lang="en-US" altLang="zh-CN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1012462" y="932896"/>
            <a:ext cx="1024710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dirty="0"/>
              <a:t>An implicit assignment operator(=) performs a </a:t>
            </a:r>
            <a:r>
              <a:rPr lang="en-US" altLang="zh-CN" sz="2200" b="1" dirty="0" err="1"/>
              <a:t>memberwise</a:t>
            </a:r>
            <a:r>
              <a:rPr lang="en-US" altLang="zh-CN" sz="2200" b="1" dirty="0"/>
              <a:t>(member-to-member) copy</a:t>
            </a:r>
            <a:r>
              <a:rPr lang="en-US" altLang="zh-CN" sz="2200" dirty="0"/>
              <a:t>.</a:t>
            </a:r>
            <a:endParaRPr lang="zh-CN" altLang="en-US" sz="2200" dirty="0">
              <a:solidFill>
                <a:srgbClr val="FF0000"/>
              </a:solidFill>
            </a:endParaRPr>
          </a:p>
        </p:txBody>
      </p:sp>
      <p:sp>
        <p:nvSpPr>
          <p:cNvPr id="11" name="TextBox 1"/>
          <p:cNvSpPr txBox="1"/>
          <p:nvPr/>
        </p:nvSpPr>
        <p:spPr>
          <a:xfrm>
            <a:off x="809168" y="1308265"/>
            <a:ext cx="10669979" cy="76264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2200" dirty="0">
                <a:solidFill>
                  <a:prstClr val="black"/>
                </a:solidFill>
              </a:rPr>
              <a:t>You should provide an explicit assignment operator definition to make a  </a:t>
            </a:r>
            <a:r>
              <a:rPr lang="en-US" altLang="zh-CN" sz="2200" b="1" i="1" dirty="0">
                <a:solidFill>
                  <a:srgbClr val="00B0F0"/>
                </a:solidFill>
              </a:rPr>
              <a:t>deep copy</a:t>
            </a:r>
            <a:r>
              <a:rPr lang="en-US" altLang="zh-CN" sz="2200" dirty="0">
                <a:solidFill>
                  <a:prstClr val="black"/>
                </a:solidFill>
              </a:rPr>
              <a:t>.  The implementations is similar to that of the copy constructor, but there are some differences:</a:t>
            </a:r>
            <a:endParaRPr lang="zh-CN" altLang="en-US" sz="2200" dirty="0">
              <a:solidFill>
                <a:prstClr val="black"/>
              </a:solidFill>
            </a:endParaRPr>
          </a:p>
        </p:txBody>
      </p:sp>
      <p:sp>
        <p:nvSpPr>
          <p:cNvPr id="12" name="TextBox 5"/>
          <p:cNvSpPr txBox="1"/>
          <p:nvPr/>
        </p:nvSpPr>
        <p:spPr>
          <a:xfrm>
            <a:off x="808872" y="2115610"/>
            <a:ext cx="11042469" cy="178510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11150" indent="-311150">
              <a:buFont typeface="Arial" panose="020B0604020202020204" pitchFamily="34" charset="0"/>
              <a:buChar char="•"/>
            </a:pPr>
            <a:r>
              <a:rPr lang="en-US" altLang="zh-CN" sz="2200" dirty="0">
                <a:solidFill>
                  <a:prstClr val="black"/>
                </a:solidFill>
              </a:rPr>
              <a:t>Because the target object may already refer to previously allocated data, the function should use </a:t>
            </a:r>
            <a:r>
              <a:rPr lang="en-US" altLang="zh-CN" sz="2200" b="1" dirty="0">
                <a:solidFill>
                  <a:prstClr val="black"/>
                </a:solidFill>
              </a:rPr>
              <a:t>delete [] </a:t>
            </a:r>
            <a:r>
              <a:rPr lang="en-US" altLang="zh-CN" sz="2200" dirty="0">
                <a:solidFill>
                  <a:prstClr val="black"/>
                </a:solidFill>
              </a:rPr>
              <a:t>to free former obligations.</a:t>
            </a:r>
            <a:endParaRPr lang="en-US" altLang="zh-CN" sz="2200" dirty="0">
              <a:solidFill>
                <a:prstClr val="black"/>
              </a:solidFill>
            </a:endParaRPr>
          </a:p>
          <a:p>
            <a:pPr marL="311150" indent="-311150">
              <a:buFont typeface="Arial" panose="020B0604020202020204" pitchFamily="34" charset="0"/>
              <a:buChar char="•"/>
            </a:pPr>
            <a:r>
              <a:rPr lang="en-US" altLang="zh-CN" sz="2200" dirty="0">
                <a:solidFill>
                  <a:prstClr val="black"/>
                </a:solidFill>
              </a:rPr>
              <a:t>The function should protect against assigning an object to itself; otherwise, the freeing of memory described previously could erase the object’s contents before they are reassigned.</a:t>
            </a:r>
            <a:endParaRPr lang="en-US" altLang="zh-CN" sz="2200" dirty="0">
              <a:solidFill>
                <a:prstClr val="black"/>
              </a:solidFill>
            </a:endParaRPr>
          </a:p>
          <a:p>
            <a:pPr marL="311150" indent="-311150">
              <a:buFont typeface="Arial" panose="020B0604020202020204" pitchFamily="34" charset="0"/>
              <a:buChar char="•"/>
            </a:pPr>
            <a:r>
              <a:rPr lang="en-US" altLang="zh-CN" sz="2200" dirty="0">
                <a:solidFill>
                  <a:prstClr val="black"/>
                </a:solidFill>
              </a:rPr>
              <a:t>The function returns a reference to the invoking object.</a:t>
            </a:r>
            <a:endParaRPr lang="zh-CN" altLang="en-US" sz="2200" dirty="0">
              <a:solidFill>
                <a:prstClr val="black"/>
              </a:solidFill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405" y="4099930"/>
            <a:ext cx="4732595" cy="2406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矩形 13"/>
          <p:cNvSpPr/>
          <p:nvPr/>
        </p:nvSpPr>
        <p:spPr>
          <a:xfrm>
            <a:off x="1632830" y="4553760"/>
            <a:ext cx="2502617" cy="44835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5">
              <a:solidFill>
                <a:prstClr val="white"/>
              </a:solidFill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4135446" y="4509410"/>
            <a:ext cx="2457393" cy="343812"/>
            <a:chOff x="2345949" y="4250076"/>
            <a:chExt cx="2707683" cy="378830"/>
          </a:xfrm>
        </p:grpSpPr>
        <p:cxnSp>
          <p:nvCxnSpPr>
            <p:cNvPr id="19" name="直接箭头连接符 18"/>
            <p:cNvCxnSpPr/>
            <p:nvPr/>
          </p:nvCxnSpPr>
          <p:spPr>
            <a:xfrm flipH="1">
              <a:off x="2345949" y="4473214"/>
              <a:ext cx="261876" cy="133128"/>
            </a:xfrm>
            <a:prstGeom prst="straightConnector1">
              <a:avLst/>
            </a:prstGeom>
            <a:ln w="2222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0"/>
            <p:cNvSpPr txBox="1"/>
            <p:nvPr/>
          </p:nvSpPr>
          <p:spPr>
            <a:xfrm>
              <a:off x="2633981" y="4250076"/>
              <a:ext cx="2419651" cy="378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35" dirty="0"/>
                <a:t>object assigned to itself</a:t>
              </a:r>
              <a:endParaRPr lang="zh-CN" altLang="en-US" sz="1635" dirty="0"/>
            </a:p>
          </p:txBody>
        </p:sp>
      </p:grpSp>
      <p:sp>
        <p:nvSpPr>
          <p:cNvPr id="21" name="矩形 20"/>
          <p:cNvSpPr/>
          <p:nvPr/>
        </p:nvSpPr>
        <p:spPr>
          <a:xfrm>
            <a:off x="1652079" y="5246788"/>
            <a:ext cx="1888222" cy="25385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5">
              <a:solidFill>
                <a:prstClr val="white"/>
              </a:solidFill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3571984" y="5021296"/>
            <a:ext cx="1636784" cy="343812"/>
            <a:chOff x="2345949" y="4250076"/>
            <a:chExt cx="1803493" cy="378830"/>
          </a:xfrm>
        </p:grpSpPr>
        <p:cxnSp>
          <p:nvCxnSpPr>
            <p:cNvPr id="23" name="直接箭头连接符 22"/>
            <p:cNvCxnSpPr/>
            <p:nvPr/>
          </p:nvCxnSpPr>
          <p:spPr>
            <a:xfrm flipH="1">
              <a:off x="2345949" y="4473214"/>
              <a:ext cx="261876" cy="133128"/>
            </a:xfrm>
            <a:prstGeom prst="straightConnector1">
              <a:avLst/>
            </a:prstGeom>
            <a:ln w="2222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14"/>
            <p:cNvSpPr txBox="1"/>
            <p:nvPr/>
          </p:nvSpPr>
          <p:spPr>
            <a:xfrm>
              <a:off x="2633981" y="4250076"/>
              <a:ext cx="1515461" cy="378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35" dirty="0"/>
                <a:t>free old string</a:t>
              </a:r>
              <a:endParaRPr lang="zh-CN" altLang="en-US" sz="1635" dirty="0"/>
            </a:p>
          </p:txBody>
        </p:sp>
      </p:grpSp>
      <p:sp>
        <p:nvSpPr>
          <p:cNvPr id="25" name="矩形 24"/>
          <p:cNvSpPr/>
          <p:nvPr/>
        </p:nvSpPr>
        <p:spPr>
          <a:xfrm>
            <a:off x="1632829" y="5539635"/>
            <a:ext cx="4624536" cy="24238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5">
              <a:solidFill>
                <a:prstClr val="white"/>
              </a:solidFill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6206436" y="5358372"/>
            <a:ext cx="2484003" cy="343812"/>
            <a:chOff x="2345949" y="4250076"/>
            <a:chExt cx="2737004" cy="378830"/>
          </a:xfrm>
        </p:grpSpPr>
        <p:cxnSp>
          <p:nvCxnSpPr>
            <p:cNvPr id="27" name="直接箭头连接符 26"/>
            <p:cNvCxnSpPr/>
            <p:nvPr/>
          </p:nvCxnSpPr>
          <p:spPr>
            <a:xfrm flipH="1">
              <a:off x="2345949" y="4473214"/>
              <a:ext cx="261876" cy="133128"/>
            </a:xfrm>
            <a:prstGeom prst="straightConnector1">
              <a:avLst/>
            </a:prstGeom>
            <a:ln w="2222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18"/>
            <p:cNvSpPr txBox="1"/>
            <p:nvPr/>
          </p:nvSpPr>
          <p:spPr>
            <a:xfrm>
              <a:off x="2633981" y="4250076"/>
              <a:ext cx="2448972" cy="378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35" dirty="0"/>
                <a:t>get space for new string</a:t>
              </a:r>
              <a:endParaRPr lang="zh-CN" altLang="en-US" sz="1635" dirty="0"/>
            </a:p>
          </p:txBody>
        </p:sp>
      </p:grpSp>
      <p:sp>
        <p:nvSpPr>
          <p:cNvPr id="29" name="矩形 28"/>
          <p:cNvSpPr/>
          <p:nvPr/>
        </p:nvSpPr>
        <p:spPr>
          <a:xfrm>
            <a:off x="1586726" y="5801521"/>
            <a:ext cx="3060159" cy="22952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5">
              <a:solidFill>
                <a:prstClr val="white"/>
              </a:solidFill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4646886" y="5728599"/>
            <a:ext cx="1723329" cy="343812"/>
            <a:chOff x="2331838" y="4250076"/>
            <a:chExt cx="1898853" cy="378830"/>
          </a:xfrm>
        </p:grpSpPr>
        <p:cxnSp>
          <p:nvCxnSpPr>
            <p:cNvPr id="31" name="直接箭头连接符 30"/>
            <p:cNvCxnSpPr/>
            <p:nvPr/>
          </p:nvCxnSpPr>
          <p:spPr>
            <a:xfrm flipH="1">
              <a:off x="2331838" y="4473214"/>
              <a:ext cx="275989" cy="28027"/>
            </a:xfrm>
            <a:prstGeom prst="straightConnector1">
              <a:avLst/>
            </a:prstGeom>
            <a:ln w="2222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22"/>
            <p:cNvSpPr txBox="1"/>
            <p:nvPr/>
          </p:nvSpPr>
          <p:spPr>
            <a:xfrm>
              <a:off x="2633981" y="4250076"/>
              <a:ext cx="1596710" cy="378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35" dirty="0"/>
                <a:t>copy the string</a:t>
              </a:r>
              <a:endParaRPr lang="zh-CN" altLang="en-US" sz="1635" dirty="0"/>
            </a:p>
          </p:txBody>
        </p:sp>
      </p:grpSp>
      <p:sp>
        <p:nvSpPr>
          <p:cNvPr id="33" name="矩形 32"/>
          <p:cNvSpPr/>
          <p:nvPr/>
        </p:nvSpPr>
        <p:spPr>
          <a:xfrm>
            <a:off x="1586726" y="6043172"/>
            <a:ext cx="1649533" cy="22952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5">
              <a:solidFill>
                <a:prstClr val="white"/>
              </a:solidFill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3114374" y="6191791"/>
            <a:ext cx="3416567" cy="399676"/>
            <a:chOff x="2345949" y="4606342"/>
            <a:chExt cx="3764550" cy="440384"/>
          </a:xfrm>
        </p:grpSpPr>
        <p:cxnSp>
          <p:nvCxnSpPr>
            <p:cNvPr id="35" name="直接箭头连接符 34"/>
            <p:cNvCxnSpPr/>
            <p:nvPr/>
          </p:nvCxnSpPr>
          <p:spPr>
            <a:xfrm flipH="1" flipV="1">
              <a:off x="2345949" y="4606342"/>
              <a:ext cx="288032" cy="291806"/>
            </a:xfrm>
            <a:prstGeom prst="straightConnector1">
              <a:avLst/>
            </a:prstGeom>
            <a:ln w="2222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26"/>
            <p:cNvSpPr txBox="1"/>
            <p:nvPr/>
          </p:nvSpPr>
          <p:spPr>
            <a:xfrm>
              <a:off x="2633981" y="4667896"/>
              <a:ext cx="3476518" cy="378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35" dirty="0"/>
                <a:t>return reference to invoking object</a:t>
              </a:r>
              <a:endParaRPr lang="zh-CN" altLang="en-US" sz="1635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1" grpId="0" animBg="1"/>
      <p:bldP spid="25" grpId="0" animBg="1"/>
      <p:bldP spid="29" grpId="0" animBg="1"/>
      <p:bldP spid="33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7986</Words>
  <Application>WPS 演示</Application>
  <PresentationFormat>宽屏</PresentationFormat>
  <Paragraphs>213</Paragraphs>
  <Slides>24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6" baseType="lpstr">
      <vt:lpstr>Arial</vt:lpstr>
      <vt:lpstr>宋体</vt:lpstr>
      <vt:lpstr>Wingdings</vt:lpstr>
      <vt:lpstr>Calibri</vt:lpstr>
      <vt:lpstr>Franklin Gothic Demi</vt:lpstr>
      <vt:lpstr>Yu Gothic UI Semibold</vt:lpstr>
      <vt:lpstr>Franklin Gothic Medium</vt:lpstr>
      <vt:lpstr>Consolas</vt:lpstr>
      <vt:lpstr>微软雅黑</vt:lpstr>
      <vt:lpstr>Arial Unicode MS</vt:lpstr>
      <vt:lpstr>等线</vt:lpstr>
      <vt:lpstr>Office 主题</vt:lpstr>
      <vt:lpstr>C/C++ Program Design</vt:lpstr>
      <vt:lpstr>Dynamic memory in classes</vt:lpstr>
      <vt:lpstr>Constructor and Destructor</vt:lpstr>
      <vt:lpstr>PowerPoint 演示文稿</vt:lpstr>
      <vt:lpstr>PowerPoint 演示文稿</vt:lpstr>
      <vt:lpstr> Copy Constructor</vt:lpstr>
      <vt:lpstr>PowerPoint 演示文稿</vt:lpstr>
      <vt:lpstr>PowerPoint 演示文稿</vt:lpstr>
      <vt:lpstr> Assignment Operator</vt:lpstr>
      <vt:lpstr>PowerPoint 演示文稿</vt:lpstr>
      <vt:lpstr> Return object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Using Pointers to Objects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Exercise:</vt:lpstr>
    </vt:vector>
  </TitlesOfParts>
  <Company>Southern University of Science and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C/C++ Program Design</dc:title>
  <dc:creator>Shiqi Yu</dc:creator>
  <cp:lastModifiedBy>wo</cp:lastModifiedBy>
  <cp:revision>834</cp:revision>
  <dcterms:created xsi:type="dcterms:W3CDTF">2020-09-05T08:11:00Z</dcterms:created>
  <dcterms:modified xsi:type="dcterms:W3CDTF">2021-11-20T13:03:23Z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739579C7EFA44A4AB4406E6E4EDFE2A4</vt:lpwstr>
  </property>
  <property fmtid="{D5CDD505-2E9C-101B-9397-08002B2CF9AE}" pid="3" name="KSOProductBuildVer">
    <vt:lpwstr>2052-11.1.0.11045</vt:lpwstr>
  </property>
</Properties>
</file>