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724" r:id="rId3"/>
    <p:sldId id="725" r:id="rId4"/>
    <p:sldId id="719" r:id="rId5"/>
    <p:sldId id="628" r:id="rId6"/>
    <p:sldId id="726" r:id="rId7"/>
    <p:sldId id="727" r:id="rId8"/>
    <p:sldId id="729" r:id="rId9"/>
    <p:sldId id="728" r:id="rId10"/>
    <p:sldId id="730" r:id="rId11"/>
    <p:sldId id="731" r:id="rId12"/>
    <p:sldId id="732" r:id="rId13"/>
    <p:sldId id="733" r:id="rId14"/>
    <p:sldId id="736" r:id="rId15"/>
    <p:sldId id="737" r:id="rId16"/>
    <p:sldId id="739" r:id="rId17"/>
    <p:sldId id="738" r:id="rId18"/>
    <p:sldId id="734" r:id="rId19"/>
    <p:sldId id="73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952A-23EB-D840-AC66-F1869226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D8617-08D9-FF4F-B53B-26CAA101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333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It can be accessed outside of the class, but with the class name scope qualifier.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2B3596-9D3C-2A4B-8EBF-4DA6234857D1}"/>
              </a:ext>
            </a:extLst>
          </p:cNvPr>
          <p:cNvSpPr/>
          <p:nvPr/>
        </p:nvSpPr>
        <p:spPr>
          <a:xfrm>
            <a:off x="1376479" y="2056686"/>
            <a:ext cx="77773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687D-FDEE-CE4A-9B00-DD63C69CE3A7}"/>
              </a:ext>
            </a:extLst>
          </p:cNvPr>
          <p:cNvSpPr/>
          <p:nvPr/>
        </p:nvSpPr>
        <p:spPr>
          <a:xfrm>
            <a:off x="1879399" y="290450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8E7289-D6A7-A14B-96CB-84DB90A4ADC5}"/>
              </a:ext>
            </a:extLst>
          </p:cNvPr>
          <p:cNvSpPr/>
          <p:nvPr/>
        </p:nvSpPr>
        <p:spPr>
          <a:xfrm>
            <a:off x="2296357" y="652647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nested-enum2.cpp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F5AC9E-6AA7-A44D-A6D4-6329AA442B73}"/>
              </a:ext>
            </a:extLst>
          </p:cNvPr>
          <p:cNvSpPr/>
          <p:nvPr/>
        </p:nvSpPr>
        <p:spPr>
          <a:xfrm>
            <a:off x="6812033" y="327318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D22DD1-04A6-CD4B-95C7-0B29F34AAB93}"/>
              </a:ext>
            </a:extLst>
          </p:cNvPr>
          <p:cNvSpPr/>
          <p:nvPr/>
        </p:nvSpPr>
        <p:spPr>
          <a:xfrm>
            <a:off x="6766313" y="2080017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E876D39-A2DD-A944-A1B0-92D7D9F1D03D}"/>
              </a:ext>
            </a:extLst>
          </p:cNvPr>
          <p:cNvCxnSpPr>
            <a:cxnSpLocks/>
          </p:cNvCxnSpPr>
          <p:nvPr/>
        </p:nvCxnSpPr>
        <p:spPr>
          <a:xfrm>
            <a:off x="7840980" y="2449349"/>
            <a:ext cx="0" cy="918843"/>
          </a:xfrm>
          <a:prstGeom prst="straightConnector1">
            <a:avLst/>
          </a:prstGeom>
          <a:ln w="1905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2D14-9C93-6643-A407-1280581E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B0EDB-65F5-6B41-B317-9101980A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514176"/>
          </a:xfrm>
        </p:spPr>
        <p:txBody>
          <a:bodyPr/>
          <a:lstStyle/>
          <a:p>
            <a:r>
              <a:rPr kumimoji="1" lang="en-US" altLang="zh-CN" dirty="0"/>
              <a:t>Nested classes: The declaration of a class/struct or union may appear inside another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84A114-735F-B24F-AB3C-C83395057E3C}"/>
              </a:ext>
            </a:extLst>
          </p:cNvPr>
          <p:cNvSpPr/>
          <p:nvPr/>
        </p:nvSpPr>
        <p:spPr>
          <a:xfrm>
            <a:off x="1676399" y="2333685"/>
            <a:ext cx="6945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Storage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175B31-F75F-9E4D-AFED-3385EE359755}"/>
              </a:ext>
            </a:extLst>
          </p:cNvPr>
          <p:cNvSpPr/>
          <p:nvPr/>
        </p:nvSpPr>
        <p:spPr>
          <a:xfrm>
            <a:off x="2189642" y="3198415"/>
            <a:ext cx="5909329" cy="2190014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D450A-337C-3C45-BAF4-9A1206B36718}"/>
              </a:ext>
            </a:extLst>
          </p:cNvPr>
          <p:cNvSpPr/>
          <p:nvPr/>
        </p:nvSpPr>
        <p:spPr>
          <a:xfrm>
            <a:off x="2296357" y="65264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97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303D-01FE-964B-86F5-8C2C394F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Types: Scope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844B9-AAD7-6946-8E00-E00C893E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518072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b="1" dirty="0"/>
              <a:t>Private:  </a:t>
            </a:r>
          </a:p>
          <a:p>
            <a:r>
              <a:rPr kumimoji="1" lang="en" altLang="zh-CN" dirty="0"/>
              <a:t>Only visible to the containing class</a:t>
            </a:r>
          </a:p>
          <a:p>
            <a:pPr marL="0" indent="0">
              <a:buNone/>
            </a:pPr>
            <a:r>
              <a:rPr kumimoji="1" lang="en" altLang="zh-CN" b="1" dirty="0"/>
              <a:t>Protected: </a:t>
            </a:r>
          </a:p>
          <a:p>
            <a:r>
              <a:rPr kumimoji="1" lang="en" altLang="zh-CN" dirty="0"/>
              <a:t>Visible to the containing class and its derived class.</a:t>
            </a:r>
          </a:p>
          <a:p>
            <a:pPr marL="0" indent="0">
              <a:buNone/>
            </a:pPr>
            <a:r>
              <a:rPr kumimoji="1" lang="en" altLang="zh-CN" b="1" dirty="0"/>
              <a:t>Public:</a:t>
            </a:r>
          </a:p>
          <a:p>
            <a:r>
              <a:rPr kumimoji="1" lang="en" altLang="zh-CN" dirty="0"/>
              <a:t>Visible to the containing class, to its derived classes, and to the outside world.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49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D04D0F-1C39-D64D-80A0-977B5E614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RTTI </a:t>
            </a:r>
            <a:r>
              <a:rPr lang="en-US" altLang="zh-CN" dirty="0"/>
              <a:t>and </a:t>
            </a:r>
            <a:r>
              <a:rPr lang="en" altLang="zh-CN" dirty="0"/>
              <a:t>Type Cast Operators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45FB391-E27F-B24A-8CF1-6A8AEC159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7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F3CE-D4FD-6B46-8AD7-9A5DD1DB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AB88F-6AEE-D54D-9DF4-B79F1D15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56880"/>
          </a:xfrm>
        </p:spPr>
        <p:txBody>
          <a:bodyPr/>
          <a:lstStyle/>
          <a:p>
            <a:r>
              <a:rPr kumimoji="1" lang="en-US" altLang="zh-CN" dirty="0"/>
              <a:t>We can convert a pointer explicitly to another, even it isn’t appropriate.</a:t>
            </a:r>
          </a:p>
          <a:p>
            <a:r>
              <a:rPr kumimoji="1" lang="en-US" altLang="zh-CN" dirty="0"/>
              <a:t>How to convert safely?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A76E08-9B8A-E14D-849B-1181DEFA18E7}"/>
              </a:ext>
            </a:extLst>
          </p:cNvPr>
          <p:cNvSpPr/>
          <p:nvPr/>
        </p:nvSpPr>
        <p:spPr>
          <a:xfrm>
            <a:off x="1244893" y="2825694"/>
            <a:ext cx="6852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//danger!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01D79F-3D0A-C241-8160-213A4D6B40B4}"/>
              </a:ext>
            </a:extLst>
          </p:cNvPr>
          <p:cNvSpPr/>
          <p:nvPr/>
        </p:nvSpPr>
        <p:spPr>
          <a:xfrm>
            <a:off x="2142121" y="6406106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rtti.cpp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28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6697-F450-9841-82F9-B881CC56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RTTI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" altLang="zh-CN" dirty="0"/>
              <a:t>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C6942-74F8-8540-97D8-94F5EDB3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9473589" cy="484996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</a:p>
          <a:p>
            <a:pPr lvl="1"/>
            <a:r>
              <a:rPr kumimoji="1" lang="en" altLang="zh-CN" dirty="0"/>
              <a:t>C++ feature</a:t>
            </a:r>
          </a:p>
          <a:p>
            <a:pPr lvl="1"/>
            <a:r>
              <a:rPr kumimoji="1" lang="en" altLang="zh-CN" dirty="0"/>
              <a:t>The type of an object to be determined during runtime.</a:t>
            </a:r>
          </a:p>
          <a:p>
            <a:pPr lvl="1"/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operator: conversion of polymorphic types.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operator: Identify the exact type of an object.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class. the type information returned by 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2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E71C-3869-704D-B809-2DA6B3F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F3B1C-D7A2-A44F-B12A-1AE2192C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</a:t>
            </a:r>
          </a:p>
          <a:p>
            <a:pPr lvl="1"/>
            <a:r>
              <a:rPr kumimoji="1" lang="en" altLang="zh-CN" dirty="0"/>
              <a:t>determine whether two objects are the same type</a:t>
            </a:r>
          </a:p>
          <a:p>
            <a:pPr lvl="1"/>
            <a:r>
              <a:rPr kumimoji="1" lang="en" altLang="zh-CN" dirty="0"/>
              <a:t>Accept</a:t>
            </a:r>
            <a:r>
              <a:rPr kumimoji="1" lang="en-US" altLang="zh-CN" dirty="0"/>
              <a:t>: the name of a class, an expression that evaluates to an object</a:t>
            </a:r>
            <a:endParaRPr kumimoji="1" lang="en" altLang="zh-CN" dirty="0"/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dirty="0"/>
              <a:t> class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 returns a reference to a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000" dirty="0"/>
              <a:t> </a:t>
            </a:r>
            <a:r>
              <a:rPr kumimoji="1" lang="en" altLang="zh-CN" dirty="0"/>
              <a:t>object</a:t>
            </a:r>
          </a:p>
          <a:p>
            <a:pPr lvl="1"/>
            <a:r>
              <a:rPr kumimoji="1" lang="en" altLang="zh-CN" dirty="0"/>
              <a:t>Defined in the &lt;</a:t>
            </a:r>
            <a:r>
              <a:rPr kumimoji="1" lang="en" altLang="zh-CN" dirty="0" err="1"/>
              <a:t>typeinfo</a:t>
            </a:r>
            <a:r>
              <a:rPr kumimoji="1" lang="en" altLang="zh-CN" dirty="0"/>
              <a:t>&gt; header file</a:t>
            </a:r>
          </a:p>
          <a:p>
            <a:pPr lvl="1"/>
            <a:r>
              <a:rPr kumimoji="1" lang="en" altLang="zh-CN" dirty="0"/>
              <a:t>Comparing type using the overloaded == and != operators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EE8BE7-20B4-584E-827E-7213FE113930}"/>
              </a:ext>
            </a:extLst>
          </p:cNvPr>
          <p:cNvSpPr/>
          <p:nvPr/>
        </p:nvSpPr>
        <p:spPr>
          <a:xfrm>
            <a:off x="2142121" y="640610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typeid.cpp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08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4355-7F38-414F-9646-5A6412BC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17F1-657D-BD46-9C97-F011B13E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1790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It can safely assign the address of an object to a pointer of a particular type.</a:t>
            </a:r>
          </a:p>
          <a:p>
            <a:r>
              <a:rPr kumimoji="1" lang="en-US" altLang="zh-CN" dirty="0"/>
              <a:t>Invoke the correct version of a class method (remember virtual functions)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36B2C3-CA2F-E842-AAAD-7217EE13E631}"/>
              </a:ext>
            </a:extLst>
          </p:cNvPr>
          <p:cNvSpPr/>
          <p:nvPr/>
        </p:nvSpPr>
        <p:spPr>
          <a:xfrm>
            <a:off x="1131065" y="2972343"/>
            <a:ext cx="6701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NULL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521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BD79-0C4C-014A-AEE2-40692496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E015-5CBC-A842-AF01-07AA816A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372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dirty="0"/>
              <a:t>Three more operators</a:t>
            </a: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Type cast for const or volatile value</a:t>
            </a:r>
          </a:p>
          <a:p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It’s valid only if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can be converted implicitly to the same type that expression has, or vice versa</a:t>
            </a:r>
          </a:p>
          <a:p>
            <a:pPr lvl="1"/>
            <a:r>
              <a:rPr kumimoji="1" lang="en" altLang="zh-CN" dirty="0"/>
              <a:t>Otherwise, the type cast is an error</a:t>
            </a: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62745-CFA2-2B4B-B42B-51A99822B8C8}"/>
              </a:ext>
            </a:extLst>
          </p:cNvPr>
          <p:cNvSpPr/>
          <p:nvPr/>
        </p:nvSpPr>
        <p:spPr>
          <a:xfrm>
            <a:off x="1376479" y="4889278"/>
            <a:ext cx="873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Base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&lt;Base*&gt;(derived);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Derived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&lt;Derived*&gt;(base);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//invalid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9F60B-F5EE-2F40-91DF-B1E5D37B3A2F}"/>
              </a:ext>
            </a:extLst>
          </p:cNvPr>
          <p:cNvSpPr/>
          <p:nvPr/>
        </p:nvSpPr>
        <p:spPr>
          <a:xfrm>
            <a:off x="1376479" y="278923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50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58F9-AF8C-9941-B2EE-5C08D21A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2F4E-A28A-B74B-8A3F-1837280B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reinterpret_cast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Converts between types by reinterpreting the underlying bit pattern.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66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DF9565-7B42-3240-9D4E-E5577E128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Unit Test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6EC1E80-93A7-7A4D-9593-7B7935364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9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6822977-D5A6-8D45-8493-0DA36EB5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my program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3F908B-5BB8-1045-B641-88B536FC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4400" dirty="0"/>
              <a:t>Has different results?</a:t>
            </a:r>
          </a:p>
          <a:p>
            <a:r>
              <a:rPr lang="en" altLang="zh-CN" sz="4400" dirty="0"/>
              <a:t>Has random results?</a:t>
            </a:r>
          </a:p>
          <a:p>
            <a:r>
              <a:rPr lang="en" altLang="zh-CN" sz="4400" dirty="0"/>
              <a:t>crashes?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7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Friend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</a:p>
          <a:p>
            <a:r>
              <a:rPr kumimoji="1" lang="en-US" altLang="zh-CN" dirty="0"/>
              <a:t>No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7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D1F56-BAA9-E044-899F-0FFA040C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2F71D-9F0E-0145-BB95-C6E26D52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5796080" cy="27959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class is a friend of another class.</a:t>
            </a:r>
          </a:p>
          <a:p>
            <a:r>
              <a:rPr kumimoji="1" lang="en-US" altLang="zh-CN" dirty="0"/>
              <a:t>The friend class can access all members even private members.</a:t>
            </a:r>
          </a:p>
          <a:p>
            <a:r>
              <a:rPr kumimoji="1" lang="en-US" altLang="zh-CN" dirty="0"/>
              <a:t>A friend class can be public, protected and private.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A8F4E-A315-4D45-BC3A-CC477323A52D}"/>
              </a:ext>
            </a:extLst>
          </p:cNvPr>
          <p:cNvSpPr/>
          <p:nvPr/>
        </p:nvSpPr>
        <p:spPr>
          <a:xfrm>
            <a:off x="688239" y="41229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8BCECF-9F3C-334C-811B-248D65AA5EC0}"/>
              </a:ext>
            </a:extLst>
          </p:cNvPr>
          <p:cNvSpPr/>
          <p:nvPr/>
        </p:nvSpPr>
        <p:spPr>
          <a:xfrm>
            <a:off x="6496628" y="2642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 bullets is a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BA61833-F2FB-2243-99EE-0711DB8A2C10}"/>
              </a:ext>
            </a:extLst>
          </p:cNvPr>
          <p:cNvCxnSpPr/>
          <p:nvPr/>
        </p:nvCxnSpPr>
        <p:spPr>
          <a:xfrm flipH="1" flipV="1">
            <a:off x="3952568" y="6091084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4CB895F-C0A5-B441-B74C-78F0583B9C5F}"/>
              </a:ext>
            </a:extLst>
          </p:cNvPr>
          <p:cNvCxnSpPr/>
          <p:nvPr/>
        </p:nvCxnSpPr>
        <p:spPr>
          <a:xfrm flipH="1" flipV="1">
            <a:off x="9842828" y="2813030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6127EFB-14A4-364C-9EFE-AF4BAB0DA633}"/>
              </a:ext>
            </a:extLst>
          </p:cNvPr>
          <p:cNvSpPr/>
          <p:nvPr/>
        </p:nvSpPr>
        <p:spPr>
          <a:xfrm>
            <a:off x="1376479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52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4470-F61E-1E43-A4D4-9BBF35C9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</a:t>
            </a:r>
            <a:r>
              <a:rPr lang="en" altLang="zh-CN" b="1" dirty="0"/>
              <a:t>Member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41079-B2F9-A94C-872E-E430D02C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 single member function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 class is </a:t>
            </a:r>
            <a:r>
              <a:rPr kumimoji="1" lang="en" altLang="zh-CN" dirty="0"/>
              <a:t>a friend.</a:t>
            </a:r>
          </a:p>
          <a:p>
            <a:r>
              <a:rPr kumimoji="1" lang="en" altLang="zh-CN" dirty="0"/>
              <a:t>Different from friend functions.</a:t>
            </a:r>
            <a:endParaRPr kumimoji="1" lang="en-US" altLang="zh-CN" dirty="0"/>
          </a:p>
          <a:p>
            <a:r>
              <a:rPr kumimoji="1" lang="en-US" altLang="zh-CN" dirty="0"/>
              <a:t>But very similar to a normal friend function.</a:t>
            </a:r>
          </a:p>
          <a:p>
            <a:r>
              <a:rPr kumimoji="1" lang="en-US" altLang="zh-CN" dirty="0"/>
              <a:t>But... declaration problem ...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E5EF0-EBE5-3743-9B66-AC3C0ECA66A9}"/>
              </a:ext>
            </a:extLst>
          </p:cNvPr>
          <p:cNvSpPr/>
          <p:nvPr/>
        </p:nvSpPr>
        <p:spPr>
          <a:xfrm>
            <a:off x="1056967" y="3837861"/>
            <a:ext cx="81017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b="1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D0801D9-18BD-AA40-BED4-2901ECB5E1B1}"/>
              </a:ext>
            </a:extLst>
          </p:cNvPr>
          <p:cNvCxnSpPr>
            <a:cxnSpLocks/>
          </p:cNvCxnSpPr>
          <p:nvPr/>
        </p:nvCxnSpPr>
        <p:spPr>
          <a:xfrm flipH="1" flipV="1">
            <a:off x="5332749" y="5112704"/>
            <a:ext cx="1012723" cy="836601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ECCBBE-C1C4-3740-9D3C-B2CCBB9B48BA}"/>
              </a:ext>
            </a:extLst>
          </p:cNvPr>
          <p:cNvSpPr/>
          <p:nvPr/>
        </p:nvSpPr>
        <p:spPr>
          <a:xfrm>
            <a:off x="1376479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76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Nested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6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F526A-CB99-4645-BA91-B048BCD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81654-BA08-FC4A-BD47-58AFB0DF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9248"/>
          </a:xfrm>
        </p:spPr>
        <p:txBody>
          <a:bodyPr>
            <a:normAutofit/>
          </a:bodyPr>
          <a:lstStyle/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only used in class Mat, we can put it inside of Mat.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DC9C6B-A1A7-7E49-9B8C-F7EEFC955943}"/>
              </a:ext>
            </a:extLst>
          </p:cNvPr>
          <p:cNvSpPr/>
          <p:nvPr/>
        </p:nvSpPr>
        <p:spPr>
          <a:xfrm>
            <a:off x="1376479" y="2264420"/>
            <a:ext cx="704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315F95-A585-BD46-A806-CC4045819EE8}"/>
              </a:ext>
            </a:extLst>
          </p:cNvPr>
          <p:cNvSpPr/>
          <p:nvPr/>
        </p:nvSpPr>
        <p:spPr>
          <a:xfrm>
            <a:off x="1376479" y="226442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1DECC-7056-E84A-8A4D-EA15F3491D21}"/>
              </a:ext>
            </a:extLst>
          </p:cNvPr>
          <p:cNvSpPr/>
          <p:nvPr/>
        </p:nvSpPr>
        <p:spPr>
          <a:xfrm>
            <a:off x="2296357" y="650361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</a:t>
            </a:r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09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33037</TotalTime>
  <Words>997</Words>
  <Application>Microsoft Macintosh PowerPoint</Application>
  <PresentationFormat>宽屏</PresentationFormat>
  <Paragraphs>191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Unit Test</vt:lpstr>
      <vt:lpstr>Why my program</vt:lpstr>
      <vt:lpstr>Friend Classes</vt:lpstr>
      <vt:lpstr>friend Functions</vt:lpstr>
      <vt:lpstr>friend Classes</vt:lpstr>
      <vt:lpstr>friend Member Functions</vt:lpstr>
      <vt:lpstr>Nested Types</vt:lpstr>
      <vt:lpstr>Nested Enumerations (C++11)</vt:lpstr>
      <vt:lpstr>Nested Enumerations (C++11)</vt:lpstr>
      <vt:lpstr>Nested Classes</vt:lpstr>
      <vt:lpstr>Nested Types: Scope</vt:lpstr>
      <vt:lpstr>RTTI and Type Cast Operators</vt:lpstr>
      <vt:lpstr>Runtime Type Identification (RTTI) </vt:lpstr>
      <vt:lpstr>RTTI and Type Cast Operators</vt:lpstr>
      <vt:lpstr>typeid</vt:lpstr>
      <vt:lpstr>dynamic_cast</vt:lpstr>
      <vt:lpstr>More Type Cast Operators</vt:lpstr>
      <vt:lpstr>More Type Cast Operators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1824</cp:revision>
  <dcterms:created xsi:type="dcterms:W3CDTF">2020-09-05T08:11:12Z</dcterms:created>
  <dcterms:modified xsi:type="dcterms:W3CDTF">2021-12-19T11:34:16Z</dcterms:modified>
  <cp:category/>
</cp:coreProperties>
</file>