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slides/slide24.xml" ContentType="application/vnd.openxmlformats-officedocument.presentationml.slide+xml"/>
  <Override PartName="/ppt/notesSlides/notesSlide10.xml" ContentType="application/vnd.openxmlformats-officedocument.presentationml.notesSlide+xml"/>
  <Override PartName="/ppt/slides/slide50.xml" ContentType="application/vnd.openxmlformats-officedocument.presentationml.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52"/>
  </p:notesMasterIdLst>
  <p:sldIdLst>
    <p:sldId id="257" r:id="rId2"/>
    <p:sldId id="285" r:id="rId3"/>
    <p:sldId id="284" r:id="rId4"/>
    <p:sldId id="259" r:id="rId5"/>
    <p:sldId id="313" r:id="rId6"/>
    <p:sldId id="314" r:id="rId7"/>
    <p:sldId id="315" r:id="rId8"/>
    <p:sldId id="280" r:id="rId9"/>
    <p:sldId id="281" r:id="rId10"/>
    <p:sldId id="275" r:id="rId11"/>
    <p:sldId id="282" r:id="rId12"/>
    <p:sldId id="277" r:id="rId13"/>
    <p:sldId id="311" r:id="rId14"/>
    <p:sldId id="310" r:id="rId15"/>
    <p:sldId id="276" r:id="rId16"/>
    <p:sldId id="308" r:id="rId17"/>
    <p:sldId id="279" r:id="rId18"/>
    <p:sldId id="272" r:id="rId19"/>
    <p:sldId id="318" r:id="rId20"/>
    <p:sldId id="265" r:id="rId21"/>
    <p:sldId id="312" r:id="rId22"/>
    <p:sldId id="319" r:id="rId23"/>
    <p:sldId id="283" r:id="rId24"/>
    <p:sldId id="320" r:id="rId25"/>
    <p:sldId id="261" r:id="rId26"/>
    <p:sldId id="262" r:id="rId27"/>
    <p:sldId id="288" r:id="rId28"/>
    <p:sldId id="263" r:id="rId29"/>
    <p:sldId id="264" r:id="rId30"/>
    <p:sldId id="273" r:id="rId31"/>
    <p:sldId id="298" r:id="rId32"/>
    <p:sldId id="289" r:id="rId33"/>
    <p:sldId id="299" r:id="rId34"/>
    <p:sldId id="300" r:id="rId35"/>
    <p:sldId id="302" r:id="rId36"/>
    <p:sldId id="309" r:id="rId37"/>
    <p:sldId id="290" r:id="rId38"/>
    <p:sldId id="296" r:id="rId39"/>
    <p:sldId id="306" r:id="rId40"/>
    <p:sldId id="295" r:id="rId41"/>
    <p:sldId id="291" r:id="rId42"/>
    <p:sldId id="297" r:id="rId43"/>
    <p:sldId id="305" r:id="rId44"/>
    <p:sldId id="321" r:id="rId45"/>
    <p:sldId id="304" r:id="rId46"/>
    <p:sldId id="303" r:id="rId47"/>
    <p:sldId id="271" r:id="rId48"/>
    <p:sldId id="317" r:id="rId49"/>
    <p:sldId id="294" r:id="rId50"/>
    <p:sldId id="29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50" d="100"/>
          <a:sy n="150" d="100"/>
        </p:scale>
        <p:origin x="-1256"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DC8CBE-0516-0F4D-8564-FA76C135E2E1}" type="datetimeFigureOut">
              <a:rPr lang="en-US" smtClean="0"/>
              <a:pPr/>
              <a:t>9/6/12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118CC-64D6-A546-92A4-A14C73E863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Yahoo Maps has very creatively created a simple interface for locating points of interest on a Map based on the user’s location. Rather than fumbling with a keyboard input, a user can simply draw any shape around an area of the map they</a:t>
            </a:r>
            <a:r>
              <a:rPr lang="en-US" baseline="0" dirty="0" smtClean="0"/>
              <a:t> are interested in and get all points of interest located within that drawn shape. You can glean a lot of information about an area with one swipe of the thumb.</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Used mostly for games, but think about using it for your buttons or environment interactions.</a:t>
            </a:r>
          </a:p>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London Underground has</a:t>
            </a:r>
            <a:r>
              <a:rPr lang="en-US" baseline="0" dirty="0" smtClean="0"/>
              <a:t> developed a Camera Overlay that makes use of your location Data via GPS services. It will overlay arrows pointing to the nearest stations via your camera display. This is an incredibly inventive way to direct users to the nearest station while also giving them insight into the Line the subway operates on.</a:t>
            </a:r>
          </a:p>
          <a:p>
            <a:endParaRPr lang="en-US" baseline="0" dirty="0" smtClean="0"/>
          </a:p>
          <a:p>
            <a:r>
              <a:rPr lang="en-US" baseline="0" dirty="0" smtClean="0"/>
              <a:t>Useful Libraries</a:t>
            </a:r>
          </a:p>
          <a:p>
            <a:r>
              <a:rPr lang="en-US" dirty="0" smtClean="0"/>
              <a:t>http://</a:t>
            </a:r>
            <a:r>
              <a:rPr lang="en-US" dirty="0" err="1" smtClean="0"/>
              <a:t>code.google.com/p/andar</a:t>
            </a:r>
            <a:r>
              <a:rPr lang="en-US" dirty="0" smtClean="0"/>
              <a:t>/</a:t>
            </a:r>
          </a:p>
          <a:p>
            <a:r>
              <a:rPr lang="en-US" dirty="0" err="1" smtClean="0"/>
              <a:t>https://developer.qualcomm.com/mobile-development/mobile-technologies/augmented-reality</a:t>
            </a:r>
            <a:endParaRPr lang="en-US" dirty="0" smtClean="0"/>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mobile app is not as simple as porting your enterprise application on a mobile device. A mobile device provides a totally different user experience that requires you to boil down your content and functionality to it’s basest components. Mobile users use mobile apps in completely different way. Being mobile means that there are environmental factors that split the user’s focus. When developing on mobile, you need to be aware of these environmental distractions and plan for your user to only be using one eye and one thumb.</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mobile app is not as simple as porting your enterprise application on a mobile device. A mobile device provides a totally different user experience that requires you to boil down your content and functionality to it’s basest components. Mobile users use mobile apps in completely different way. Being mobile means that there are environmental factors that split the user’s focus. When developing on mobile, you need to be aware of these environmental distractions and plan for your user to only be using one eye and one thumb.</a:t>
            </a:r>
            <a:endParaRPr lang="en-US" dirty="0" smtClean="0"/>
          </a:p>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23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Typical web application needs to do many</a:t>
            </a:r>
            <a:r>
              <a:rPr lang="en-US" baseline="0" dirty="0" smtClean="0"/>
              <a:t> things and fit many users. It involves planning, understanding user needs, large timelines &amp; development teams to satisfy this. </a:t>
            </a:r>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App seeks not to do everything, but focus on just what</a:t>
            </a:r>
            <a:r>
              <a:rPr lang="en-US" baseline="0" dirty="0" smtClean="0"/>
              <a:t> </a:t>
            </a:r>
            <a:r>
              <a:rPr lang="en-US" dirty="0" smtClean="0"/>
              <a:t>the each user actually</a:t>
            </a:r>
            <a:r>
              <a:rPr lang="en-US" baseline="0" dirty="0" smtClean="0"/>
              <a:t> needs. The total sum of all mobile applications is the whole enterprise application with a tailored user experiences. Think of what you really want to do on your banking app.</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capabilities</a:t>
            </a:r>
            <a:r>
              <a:rPr lang="en-US" baseline="0" dirty="0" smtClean="0"/>
              <a:t> of mobile devices opens up a whole slew of new interactions. New functionality on the horizon is ambient light detection and NFC.</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FFFF"/>
                </a:solidFill>
              </a:rPr>
              <a:t>Embrace mobile constraints to focus and prioritize the services we’re designing and building.</a:t>
            </a:r>
          </a:p>
          <a:p>
            <a:endParaRPr lang="en-US" dirty="0" smtClean="0">
              <a:solidFill>
                <a:srgbClr val="FFFFFF"/>
              </a:solidFill>
            </a:endParaRPr>
          </a:p>
          <a:p>
            <a:r>
              <a:rPr lang="en-US" dirty="0" smtClean="0">
                <a:solidFill>
                  <a:srgbClr val="FFFFFF"/>
                </a:solidFill>
              </a:rPr>
              <a:t>Use mobile capabilities to innovate the complete customer experience.</a:t>
            </a:r>
          </a:p>
          <a:p>
            <a:endParaRPr lang="en-US" dirty="0" smtClean="0">
              <a:solidFill>
                <a:srgbClr val="FFFFFF"/>
              </a:solidFill>
            </a:endParaRPr>
          </a:p>
          <a:p>
            <a:r>
              <a:rPr lang="en-US" dirty="0" smtClean="0">
                <a:solidFill>
                  <a:srgbClr val="FFFFFF"/>
                </a:solidFill>
              </a:rPr>
              <a:t>Take what we know about designing for the web and start thinking differently about mobile organization, actions, </a:t>
            </a:r>
            <a:br>
              <a:rPr lang="en-US" dirty="0" smtClean="0">
                <a:solidFill>
                  <a:srgbClr val="FFFFFF"/>
                </a:solidFill>
              </a:rPr>
            </a:br>
            <a:r>
              <a:rPr lang="en-US" dirty="0" smtClean="0">
                <a:solidFill>
                  <a:srgbClr val="FFFFFF"/>
                </a:solidFill>
              </a:rPr>
              <a:t>inputs, and layout. </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Apps</a:t>
            </a:r>
            <a:r>
              <a:rPr lang="en-US" baseline="0" dirty="0" smtClean="0"/>
              <a:t> connect the same way applications do. They can use the same web security to access Services, Databases &amp; information as a web application. In this manner, your Domain Focused mobile applications extend you web application in new and personalized ways.</a:t>
            </a:r>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FFFF"/>
                </a:solidFill>
              </a:rPr>
              <a:t>Embrace mobile constraints to focus and prioritize the services we’re designing and building.</a:t>
            </a:r>
          </a:p>
          <a:p>
            <a:endParaRPr lang="en-US" dirty="0" smtClean="0">
              <a:solidFill>
                <a:srgbClr val="FFFFFF"/>
              </a:solidFill>
            </a:endParaRPr>
          </a:p>
          <a:p>
            <a:r>
              <a:rPr lang="en-US" dirty="0" smtClean="0">
                <a:solidFill>
                  <a:srgbClr val="FFFFFF"/>
                </a:solidFill>
              </a:rPr>
              <a:t>Use mobile capabilities to innovate the complete customer experience.</a:t>
            </a:r>
          </a:p>
          <a:p>
            <a:endParaRPr lang="en-US" dirty="0" smtClean="0">
              <a:solidFill>
                <a:srgbClr val="FFFFFF"/>
              </a:solidFill>
            </a:endParaRPr>
          </a:p>
          <a:p>
            <a:r>
              <a:rPr lang="en-US" dirty="0" smtClean="0">
                <a:solidFill>
                  <a:srgbClr val="FFFFFF"/>
                </a:solidFill>
              </a:rPr>
              <a:t>Take what we know about designing for the web and start thinking differently about mobile organization, actions, </a:t>
            </a:r>
            <a:br>
              <a:rPr lang="en-US" dirty="0" smtClean="0">
                <a:solidFill>
                  <a:srgbClr val="FFFFFF"/>
                </a:solidFill>
              </a:rPr>
            </a:br>
            <a:r>
              <a:rPr lang="en-US" dirty="0" smtClean="0">
                <a:solidFill>
                  <a:srgbClr val="FFFFFF"/>
                </a:solidFill>
              </a:rPr>
              <a:t>inputs, and layout. </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Engaged employees are the creative force behind everything good that happens in an organization.</a:t>
            </a:r>
          </a:p>
          <a:p>
            <a:endParaRPr lang="en-US" dirty="0" smtClean="0"/>
          </a:p>
          <a:p>
            <a:r>
              <a:rPr lang="en-US" dirty="0" smtClean="0"/>
              <a:t>http://gmj.gallup.com/content/150710/High-Energy-Workplaces-Save-America.aspx?utm_source=</a:t>
            </a:r>
            <a:r>
              <a:rPr lang="en-US" dirty="0" err="1" smtClean="0"/>
              <a:t>email&amp;utm_medium</a:t>
            </a:r>
            <a:r>
              <a:rPr lang="en-US" dirty="0" smtClean="0"/>
              <a:t>=012012&amp;utm_content=</a:t>
            </a:r>
            <a:r>
              <a:rPr lang="en-US" dirty="0" err="1" smtClean="0"/>
              <a:t>titlelink&amp;utm_campaign</a:t>
            </a:r>
            <a:r>
              <a:rPr lang="en-US" dirty="0" smtClean="0"/>
              <a:t>=newsletter#2</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applications will be developed for the Mobile web than PCs.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1.3 million mobile apps today, versus 50,000 to 75,000 PC applications,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Mobile</a:t>
            </a:r>
            <a:r>
              <a:rPr lang="en-US" sz="1200" kern="1200" baseline="0" dirty="0" smtClean="0">
                <a:solidFill>
                  <a:schemeClr val="tx1"/>
                </a:solidFill>
                <a:latin typeface="+mn-lt"/>
                <a:ea typeface="+mn-ea"/>
                <a:cs typeface="+mn-cs"/>
              </a:rPr>
              <a:t> is quickly becoming the preferred choice among users.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Mobile is currently an extension of your application. This may not be true in the future. It is quickly becoming the preferred</a:t>
            </a:r>
            <a:r>
              <a:rPr lang="en-US" baseline="0" dirty="0" smtClean="0"/>
              <a:t> user experience.</a:t>
            </a:r>
            <a:r>
              <a:rPr lang="en-US" baseline="0" dirty="0"/>
              <a:t> </a:t>
            </a:r>
            <a:r>
              <a:rPr lang="en-US" baseline="0" dirty="0" err="1" smtClean="0"/>
              <a:t>Facebook</a:t>
            </a:r>
            <a:r>
              <a:rPr lang="en-US" baseline="0" dirty="0" smtClean="0"/>
              <a:t> already recognizes this and has already invested heavily in focusing their entire platform on mobile.</a:t>
            </a:r>
          </a:p>
          <a:p>
            <a:endParaRPr lang="en-US" baseline="0" dirty="0" smtClean="0"/>
          </a:p>
          <a:p>
            <a:r>
              <a:rPr lang="en-US" dirty="0" err="1" smtClean="0"/>
              <a:t>Facebook</a:t>
            </a:r>
            <a:r>
              <a:rPr lang="en-US" dirty="0" smtClean="0"/>
              <a:t> app</a:t>
            </a:r>
          </a:p>
          <a:p>
            <a:r>
              <a:rPr lang="en-US" dirty="0" smtClean="0"/>
              <a:t>More than 800 million active users, 350 million through the Mobile App (insert diagram BK)</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13C647F-34F3-974C-9753-1483AC25DB5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applications will be developed for the Mobile web than PCs.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1.3 million mobile apps today, versus 50,000 to 75,000 PC applications,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Mobile</a:t>
            </a:r>
            <a:r>
              <a:rPr lang="en-US" sz="1200" kern="1200" baseline="0" dirty="0" smtClean="0">
                <a:solidFill>
                  <a:schemeClr val="tx1"/>
                </a:solidFill>
                <a:latin typeface="+mn-lt"/>
                <a:ea typeface="+mn-ea"/>
                <a:cs typeface="+mn-cs"/>
              </a:rPr>
              <a:t> is quickly becoming the preferred choice among users.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An example of simplifying the user interface to pre-populate fields based on the native GPS location services. Kayak</a:t>
            </a:r>
            <a:r>
              <a:rPr lang="en-US" baseline="0" dirty="0" smtClean="0"/>
              <a:t> can find the nearest hotels based on your current location without unnecessary taps and keyboard inputs.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Yahoo Maps has very creatively created a simple interface for locating points of interest on a Map based on the user’s location. Rather than fumbling with a keyboard input, a user can simply draw any shape around an area of the map they</a:t>
            </a:r>
            <a:r>
              <a:rPr lang="en-US" baseline="0" dirty="0" smtClean="0"/>
              <a:t> are interested in and get all points of interest located within that drawn shape. You can glean a lot of information about an area with one swipe of the thumb.</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9DB3A-7D38-5046-973F-07CA35644F1F}" type="datetimeFigureOut">
              <a:rPr lang="en-US" smtClean="0"/>
              <a:pPr/>
              <a:t>9/6/12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B9DB3A-7D38-5046-973F-07CA35644F1F}" type="datetimeFigureOut">
              <a:rPr lang="en-US" smtClean="0"/>
              <a:pPr/>
              <a:t>9/6/12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B9DB3A-7D38-5046-973F-07CA35644F1F}" type="datetimeFigureOut">
              <a:rPr lang="en-US" smtClean="0"/>
              <a:pPr/>
              <a:t>9/6/12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B9DB3A-7D38-5046-973F-07CA35644F1F}" type="datetimeFigureOut">
              <a:rPr lang="en-US" smtClean="0"/>
              <a:pPr/>
              <a:t>9/6/12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9DB3A-7D38-5046-973F-07CA35644F1F}" type="datetimeFigureOut">
              <a:rPr lang="en-US" smtClean="0"/>
              <a:pPr/>
              <a:t>9/6/12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9DB3A-7D38-5046-973F-07CA35644F1F}" type="datetimeFigureOut">
              <a:rPr lang="en-US" smtClean="0"/>
              <a:pPr/>
              <a:t>9/6/12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9DB3A-7D38-5046-973F-07CA35644F1F}" type="datetimeFigureOut">
              <a:rPr lang="en-US" smtClean="0"/>
              <a:pPr/>
              <a:t>9/6/12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9DB3A-7D38-5046-973F-07CA35644F1F}" type="datetimeFigureOut">
              <a:rPr lang="en-US" smtClean="0"/>
              <a:pPr/>
              <a:t>9/6/12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B75FD-9109-3943-9F88-D9F781EE9F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phonegap.com/en/2.0.0/guide_getting-started_ios_index.md.html%23Getting%20Started%20with%20iOS"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24742"/>
            <a:ext cx="7772400" cy="1470025"/>
          </a:xfrm>
        </p:spPr>
        <p:txBody>
          <a:bodyPr/>
          <a:lstStyle/>
          <a:p>
            <a:r>
              <a:rPr lang="en-US" b="1" dirty="0" smtClean="0"/>
              <a:t>Super Happy Dev Day</a:t>
            </a:r>
            <a:endParaRPr lang="en-US" dirty="0"/>
          </a:p>
        </p:txBody>
      </p:sp>
      <p:sp>
        <p:nvSpPr>
          <p:cNvPr id="3" name="Subtitle 2"/>
          <p:cNvSpPr>
            <a:spLocks noGrp="1"/>
          </p:cNvSpPr>
          <p:nvPr>
            <p:ph type="subTitle" idx="1"/>
          </p:nvPr>
        </p:nvSpPr>
        <p:spPr>
          <a:xfrm>
            <a:off x="1371600" y="3994767"/>
            <a:ext cx="6400800" cy="1752600"/>
          </a:xfrm>
        </p:spPr>
        <p:txBody>
          <a:bodyPr/>
          <a:lstStyle/>
          <a:p>
            <a:r>
              <a:rPr lang="en-US" i="1" dirty="0" smtClean="0"/>
              <a:t>Mobile </a:t>
            </a:r>
            <a:r>
              <a:rPr lang="en-US" i="1" dirty="0" err="1" smtClean="0"/>
              <a:t>Awesomesauce</a:t>
            </a:r>
            <a:endParaRPr lang="en-US" i="1" dirty="0"/>
          </a:p>
        </p:txBody>
      </p:sp>
      <p:pic>
        <p:nvPicPr>
          <p:cNvPr id="4" name="Picture 3" descr="codecamp_logo.png"/>
          <p:cNvPicPr>
            <a:picLocks noChangeAspect="1"/>
          </p:cNvPicPr>
          <p:nvPr/>
        </p:nvPicPr>
        <p:blipFill>
          <a:blip r:embed="rId3"/>
          <a:stretch>
            <a:fillRect/>
          </a:stretch>
        </p:blipFill>
        <p:spPr>
          <a:xfrm>
            <a:off x="3591984" y="679450"/>
            <a:ext cx="2146300" cy="2146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Location services</a:t>
            </a:r>
          </a:p>
        </p:txBody>
      </p:sp>
      <p:pic>
        <p:nvPicPr>
          <p:cNvPr id="5" name="Content Placeholder 4" descr="Location Service Example.png"/>
          <p:cNvPicPr>
            <a:picLocks noGrp="1" noChangeAspect="1"/>
          </p:cNvPicPr>
          <p:nvPr>
            <p:ph idx="1"/>
          </p:nvPr>
        </p:nvPicPr>
        <p:blipFill>
          <a:blip r:embed="rId3"/>
          <a:srcRect l="-48329" r="-48329"/>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Services</a:t>
            </a:r>
            <a:endParaRPr lang="en-US" dirty="0"/>
          </a:p>
        </p:txBody>
      </p:sp>
      <p:sp>
        <p:nvSpPr>
          <p:cNvPr id="3" name="Content Placeholder 2"/>
          <p:cNvSpPr>
            <a:spLocks noGrp="1"/>
          </p:cNvSpPr>
          <p:nvPr>
            <p:ph idx="1"/>
          </p:nvPr>
        </p:nvSpPr>
        <p:spPr/>
        <p:txBody>
          <a:bodyPr/>
          <a:lstStyle/>
          <a:p>
            <a:r>
              <a:rPr lang="en-US" dirty="0" smtClean="0"/>
              <a:t>Carrier Towers (Accuracy within ~1000m+)</a:t>
            </a:r>
          </a:p>
          <a:p>
            <a:r>
              <a:rPr lang="en-US" dirty="0" err="1" smtClean="0"/>
              <a:t>WiFI</a:t>
            </a:r>
            <a:r>
              <a:rPr lang="en-US" dirty="0" smtClean="0"/>
              <a:t> Signal (Accuracy within ~200m)</a:t>
            </a:r>
          </a:p>
          <a:p>
            <a:r>
              <a:rPr lang="en-US" dirty="0" smtClean="0"/>
              <a:t>GPS (Accuracy within ~10m)</a:t>
            </a:r>
          </a:p>
          <a:p>
            <a:r>
              <a:rPr lang="en-US" dirty="0" smtClean="0"/>
              <a:t>HTML5 support means it’s not just for Native</a:t>
            </a:r>
          </a:p>
          <a:p>
            <a:endParaRPr lang="en-US" dirty="0" smtClean="0"/>
          </a:p>
          <a:p>
            <a:pPr>
              <a:buNone/>
            </a:pPr>
            <a:r>
              <a:rPr lang="en-US" dirty="0" smtClean="0"/>
              <a:t>*Expect more accurate GPS location soon!</a:t>
            </a:r>
          </a:p>
          <a:p>
            <a:pPr>
              <a:buNone/>
            </a:pPr>
            <a:r>
              <a:rPr lang="en-US" sz="1600" dirty="0" smtClean="0"/>
              <a:t>http://</a:t>
            </a:r>
            <a:r>
              <a:rPr lang="en-US" sz="1600" dirty="0" err="1" smtClean="0"/>
              <a:t>www.ted.com/talks/todd_humphreys_how_to_fool_a_gps.html</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Map Interactions</a:t>
            </a:r>
            <a:endParaRPr lang="en-US" dirty="0"/>
          </a:p>
        </p:txBody>
      </p:sp>
      <p:pic>
        <p:nvPicPr>
          <p:cNvPr id="5" name="Picture 4" descr="Mobile Capabiliy Example 3.png"/>
          <p:cNvPicPr>
            <a:picLocks noChangeAspect="1"/>
          </p:cNvPicPr>
          <p:nvPr/>
        </p:nvPicPr>
        <p:blipFill>
          <a:blip r:embed="rId3"/>
          <a:stretch>
            <a:fillRect/>
          </a:stretch>
        </p:blipFill>
        <p:spPr>
          <a:xfrm>
            <a:off x="1615427" y="1417638"/>
            <a:ext cx="6004573" cy="490819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Map Interactions - </a:t>
            </a:r>
            <a:r>
              <a:rPr lang="en-US" dirty="0" err="1" smtClean="0"/>
              <a:t>iOS</a:t>
            </a:r>
            <a:endParaRPr lang="en-US" dirty="0"/>
          </a:p>
        </p:txBody>
      </p:sp>
      <p:sp>
        <p:nvSpPr>
          <p:cNvPr id="6" name="Content Placeholder 5"/>
          <p:cNvSpPr>
            <a:spLocks noGrp="1"/>
          </p:cNvSpPr>
          <p:nvPr>
            <p:ph idx="1"/>
          </p:nvPr>
        </p:nvSpPr>
        <p:spPr/>
        <p:txBody>
          <a:bodyPr/>
          <a:lstStyle/>
          <a:p>
            <a:r>
              <a:rPr lang="en-US" dirty="0" err="1" smtClean="0"/>
              <a:t>QuartzCore</a:t>
            </a:r>
            <a:r>
              <a:rPr lang="en-US" dirty="0" smtClean="0"/>
              <a:t> and </a:t>
            </a:r>
            <a:r>
              <a:rPr lang="en-US" dirty="0" err="1" smtClean="0"/>
              <a:t>CoreGraphics</a:t>
            </a:r>
            <a:endParaRPr lang="en-US" dirty="0" smtClean="0"/>
          </a:p>
          <a:p>
            <a:r>
              <a:rPr lang="en-US" dirty="0" err="1" smtClean="0"/>
              <a:t>MapKit</a:t>
            </a:r>
            <a:r>
              <a:rPr lang="en-US" dirty="0" smtClean="0"/>
              <a:t> with a </a:t>
            </a:r>
            <a:r>
              <a:rPr lang="en-US" dirty="0" err="1" smtClean="0"/>
              <a:t>UIBezierPath</a:t>
            </a:r>
            <a:r>
              <a:rPr lang="en-US" dirty="0" smtClean="0"/>
              <a:t> view overlay</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Haptic</a:t>
            </a:r>
            <a:r>
              <a:rPr lang="en-US" dirty="0" smtClean="0"/>
              <a:t> Feedback</a:t>
            </a:r>
            <a:endParaRPr lang="en-US" dirty="0"/>
          </a:p>
        </p:txBody>
      </p:sp>
      <p:sp>
        <p:nvSpPr>
          <p:cNvPr id="3" name="Content Placeholder 2"/>
          <p:cNvSpPr>
            <a:spLocks noGrp="1"/>
          </p:cNvSpPr>
          <p:nvPr>
            <p:ph idx="1"/>
          </p:nvPr>
        </p:nvSpPr>
        <p:spPr/>
        <p:txBody>
          <a:bodyPr>
            <a:normAutofit fontScale="92500"/>
          </a:bodyPr>
          <a:lstStyle/>
          <a:p>
            <a:r>
              <a:rPr lang="en-US" dirty="0" smtClean="0"/>
              <a:t>Heighten the User Experience</a:t>
            </a:r>
          </a:p>
          <a:p>
            <a:r>
              <a:rPr lang="en-US" dirty="0" smtClean="0"/>
              <a:t>Just for games?</a:t>
            </a:r>
          </a:p>
          <a:p>
            <a:r>
              <a:rPr lang="en-US" dirty="0" smtClean="0"/>
              <a:t>Android and Windows Phone only. Apple soon?</a:t>
            </a:r>
          </a:p>
          <a:p>
            <a:endParaRPr lang="en-US" dirty="0" smtClean="0"/>
          </a:p>
          <a:p>
            <a:endParaRPr lang="en-US" dirty="0" smtClean="0"/>
          </a:p>
          <a:p>
            <a:endParaRPr lang="en-US" dirty="0" smtClean="0"/>
          </a:p>
          <a:p>
            <a:endParaRPr lang="en-US" dirty="0" smtClean="0"/>
          </a:p>
          <a:p>
            <a:r>
              <a:rPr lang="en-US" dirty="0" smtClean="0"/>
              <a:t>http://</a:t>
            </a:r>
            <a:r>
              <a:rPr lang="en-US" dirty="0" err="1" smtClean="0"/>
              <a:t>www.immersion.com</a:t>
            </a:r>
            <a:r>
              <a:rPr lang="en-US" dirty="0" smtClean="0"/>
              <a:t>/developers/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a:t>
            </a:r>
            <a:endParaRPr lang="en-US" dirty="0"/>
          </a:p>
        </p:txBody>
      </p:sp>
      <p:pic>
        <p:nvPicPr>
          <p:cNvPr id="4" name="Picture 3"/>
          <p:cNvPicPr>
            <a:picLocks noChangeAspect="1"/>
          </p:cNvPicPr>
          <p:nvPr/>
        </p:nvPicPr>
        <p:blipFill>
          <a:blip r:embed="rId3"/>
          <a:stretch>
            <a:fillRect/>
          </a:stretch>
        </p:blipFill>
        <p:spPr>
          <a:xfrm>
            <a:off x="1410465" y="1303776"/>
            <a:ext cx="6150269" cy="49121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Hype Machine or </a:t>
            </a:r>
            <a:r>
              <a:rPr lang="en-US" dirty="0" smtClean="0"/>
              <a:t>the future?</a:t>
            </a:r>
          </a:p>
          <a:p>
            <a:r>
              <a:rPr lang="en-US" dirty="0" smtClean="0"/>
              <a:t>Google Glasses, Yelp, </a:t>
            </a:r>
            <a:r>
              <a:rPr lang="en-US" dirty="0" err="1" smtClean="0"/>
              <a:t>Layar</a:t>
            </a:r>
            <a:r>
              <a:rPr lang="en-US" dirty="0" smtClean="0"/>
              <a:t> and First Person UI’s</a:t>
            </a:r>
          </a:p>
          <a:p>
            <a:endParaRPr lang="en-US" dirty="0" smtClean="0"/>
          </a:p>
          <a:p>
            <a:r>
              <a:rPr lang="en-US" dirty="0" smtClean="0"/>
              <a:t>https://</a:t>
            </a:r>
            <a:r>
              <a:rPr lang="en-US" dirty="0" err="1" smtClean="0"/>
              <a:t>github.com/zac/iphonearkit</a:t>
            </a:r>
            <a:r>
              <a:rPr lang="en-US" dirty="0" smtClean="0"/>
              <a:t>/</a:t>
            </a:r>
          </a:p>
          <a:p>
            <a:r>
              <a:rPr lang="en-US" dirty="0" smtClean="0"/>
              <a:t>https://</a:t>
            </a:r>
            <a:r>
              <a:rPr lang="en-US" dirty="0" err="1" smtClean="0"/>
              <a:t>github.com/haseman/Android</a:t>
            </a:r>
            <a:r>
              <a:rPr lang="en-US" dirty="0" smtClean="0"/>
              <a:t>-AR-Kit</a:t>
            </a:r>
          </a:p>
          <a:p>
            <a:r>
              <a:rPr lang="en-US" dirty="0" err="1" smtClean="0"/>
              <a:t>https://developer.qualcomm.com/mobile-development/mobile-technologies/augmented-reality</a:t>
            </a:r>
            <a:endParaRPr lang="en-US" dirty="0" smtClean="0"/>
          </a:p>
          <a:p>
            <a:r>
              <a:rPr lang="en-US" dirty="0" smtClean="0"/>
              <a:t>http://www.lukew.com/presos/preso.asp?21</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normAutofit/>
          </a:bodyPr>
          <a:lstStyle/>
          <a:p>
            <a:r>
              <a:rPr lang="en-US" dirty="0" smtClean="0">
                <a:solidFill>
                  <a:srgbClr val="FFFFFF"/>
                </a:solidFill>
              </a:rPr>
              <a:t>Mobile is totally </a:t>
            </a:r>
            <a:r>
              <a:rPr lang="en-US" dirty="0" err="1" smtClean="0">
                <a:solidFill>
                  <a:srgbClr val="FFFFFF"/>
                </a:solidFill>
              </a:rPr>
              <a:t>awesomesauce</a:t>
            </a:r>
            <a:r>
              <a:rPr lang="en-US" dirty="0" smtClean="0">
                <a:solidFill>
                  <a:srgbClr val="FFFFFF"/>
                </a:solidFill>
              </a:rPr>
              <a:t>.</a:t>
            </a:r>
          </a:p>
          <a:p>
            <a:r>
              <a:rPr lang="en-US" dirty="0" smtClean="0">
                <a:solidFill>
                  <a:srgbClr val="FFFFFF"/>
                </a:solidFill>
              </a:rPr>
              <a:t>It’s likely not a fad.</a:t>
            </a:r>
          </a:p>
          <a:p>
            <a:r>
              <a:rPr lang="en-US" dirty="0" smtClean="0">
                <a:solidFill>
                  <a:srgbClr val="FFFFFF"/>
                </a:solidFill>
              </a:rPr>
              <a:t>Mobile allows us to interact with our environment in new ways.</a:t>
            </a:r>
          </a:p>
          <a:p>
            <a:r>
              <a:rPr lang="en-US" dirty="0" smtClean="0">
                <a:solidFill>
                  <a:srgbClr val="FFFFFF"/>
                </a:solidFill>
              </a:rPr>
              <a:t>It’s rapidly evolving.</a:t>
            </a:r>
          </a:p>
          <a:p>
            <a:r>
              <a:rPr lang="en-US" dirty="0" smtClean="0">
                <a:solidFill>
                  <a:srgbClr val="FFFFFF"/>
                </a:solidFill>
              </a:rPr>
              <a:t>It’s overtaking PC in sales and usage.</a:t>
            </a:r>
          </a:p>
          <a:p>
            <a:endParaRPr lang="en-US" dirty="0" smtClean="0">
              <a:solidFill>
                <a:srgbClr val="FFFFFF"/>
              </a:solidFill>
            </a:endParaRPr>
          </a:p>
          <a:p>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9144001" cy="6858000"/>
          </a:xfrm>
          <a:prstGeom prst="rect">
            <a:avLst/>
          </a:prstGeom>
        </p:spPr>
      </p:pic>
      <p:sp>
        <p:nvSpPr>
          <p:cNvPr id="2" name="Title 1"/>
          <p:cNvSpPr>
            <a:spLocks noGrp="1"/>
          </p:cNvSpPr>
          <p:nvPr>
            <p:ph type="title"/>
          </p:nvPr>
        </p:nvSpPr>
        <p:spPr/>
        <p:txBody>
          <a:bodyPr>
            <a:normAutofit/>
          </a:bodyPr>
          <a:lstStyle/>
          <a:p>
            <a:pPr algn="l"/>
            <a:r>
              <a:rPr lang="en-US" b="1" dirty="0" smtClean="0"/>
              <a:t>Mobile is Different and the Same</a:t>
            </a:r>
            <a:endParaRPr lang="en-US" dirty="0"/>
          </a:p>
        </p:txBody>
      </p:sp>
      <p:sp>
        <p:nvSpPr>
          <p:cNvPr id="6" name="TextBox 5"/>
          <p:cNvSpPr txBox="1"/>
          <p:nvPr/>
        </p:nvSpPr>
        <p:spPr>
          <a:xfrm>
            <a:off x="457199" y="1417638"/>
            <a:ext cx="8030544" cy="2123658"/>
          </a:xfrm>
          <a:prstGeom prst="rect">
            <a:avLst/>
          </a:prstGeom>
          <a:noFill/>
        </p:spPr>
        <p:txBody>
          <a:bodyPr wrap="square" rtlCol="0">
            <a:spAutoFit/>
          </a:bodyPr>
          <a:lstStyle/>
          <a:p>
            <a:pPr>
              <a:buNone/>
            </a:pPr>
            <a:r>
              <a:rPr lang="en-US" sz="2400" i="1" dirty="0" smtClean="0">
                <a:solidFill>
                  <a:schemeClr val="bg1"/>
                </a:solidFill>
              </a:rPr>
              <a:t>“Mobile represents a perfect confluence of technological change and our environment. Being an engineer during this wave means we get to radically shape the world in more powerful ways then the PC ever did.”</a:t>
            </a:r>
            <a:endParaRPr lang="en-US" b="1" dirty="0" smtClean="0"/>
          </a:p>
          <a:p>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9144001" cy="6858000"/>
          </a:xfrm>
          <a:prstGeom prst="rect">
            <a:avLst/>
          </a:prstGeom>
        </p:spPr>
      </p:pic>
      <p:sp>
        <p:nvSpPr>
          <p:cNvPr id="2" name="Title 1"/>
          <p:cNvSpPr>
            <a:spLocks noGrp="1"/>
          </p:cNvSpPr>
          <p:nvPr>
            <p:ph type="title"/>
          </p:nvPr>
        </p:nvSpPr>
        <p:spPr/>
        <p:txBody>
          <a:bodyPr>
            <a:normAutofit/>
          </a:bodyPr>
          <a:lstStyle/>
          <a:p>
            <a:pPr algn="l"/>
            <a:r>
              <a:rPr lang="en-US" b="1" dirty="0" smtClean="0"/>
              <a:t>Mobile is Different and the Same</a:t>
            </a:r>
            <a:endParaRPr lang="en-US" dirty="0"/>
          </a:p>
        </p:txBody>
      </p:sp>
      <p:sp>
        <p:nvSpPr>
          <p:cNvPr id="6" name="TextBox 5"/>
          <p:cNvSpPr txBox="1"/>
          <p:nvPr/>
        </p:nvSpPr>
        <p:spPr>
          <a:xfrm>
            <a:off x="457199" y="1417638"/>
            <a:ext cx="8030544" cy="2123658"/>
          </a:xfrm>
          <a:prstGeom prst="rect">
            <a:avLst/>
          </a:prstGeom>
          <a:noFill/>
        </p:spPr>
        <p:txBody>
          <a:bodyPr wrap="square" rtlCol="0">
            <a:spAutoFit/>
          </a:bodyPr>
          <a:lstStyle/>
          <a:p>
            <a:pPr>
              <a:buNone/>
            </a:pPr>
            <a:r>
              <a:rPr lang="en-US" sz="2400" i="1" dirty="0" smtClean="0">
                <a:solidFill>
                  <a:schemeClr val="bg1"/>
                </a:solidFill>
              </a:rPr>
              <a:t>“Mobile represents a perfect confluence of technological change and our environment. Being an engineer during this wave means we get to radically shape the world in more powerful ways then the PC ever did.” </a:t>
            </a:r>
            <a:r>
              <a:rPr lang="en-US" sz="2400" b="1" dirty="0" smtClean="0"/>
              <a:t>- Dayel Ostraco</a:t>
            </a:r>
          </a:p>
          <a:p>
            <a:endParaRPr lang="en-US" sz="3600" dirty="0">
              <a:solidFill>
                <a:schemeClr val="bg1"/>
              </a:solidFill>
            </a:endParaRPr>
          </a:p>
        </p:txBody>
      </p:sp>
      <p:sp>
        <p:nvSpPr>
          <p:cNvPr id="7" name="TextBox 6"/>
          <p:cNvSpPr txBox="1"/>
          <p:nvPr/>
        </p:nvSpPr>
        <p:spPr>
          <a:xfrm>
            <a:off x="4910666" y="2894965"/>
            <a:ext cx="2472267" cy="830997"/>
          </a:xfrm>
          <a:prstGeom prst="rect">
            <a:avLst/>
          </a:prstGeom>
          <a:noFill/>
        </p:spPr>
        <p:txBody>
          <a:bodyPr wrap="square" rtlCol="0">
            <a:spAutoFit/>
          </a:bodyPr>
          <a:lstStyle/>
          <a:p>
            <a:pPr algn="ctr"/>
            <a:r>
              <a:rPr lang="en-US" sz="2400" b="1" dirty="0" smtClean="0">
                <a:solidFill>
                  <a:srgbClr val="FF0000"/>
                </a:solidFill>
              </a:rPr>
              <a:t>^</a:t>
            </a:r>
          </a:p>
          <a:p>
            <a:pPr algn="ctr"/>
            <a:r>
              <a:rPr lang="en-US" sz="2400" b="1" dirty="0" smtClean="0">
                <a:solidFill>
                  <a:srgbClr val="FF0000"/>
                </a:solidFill>
              </a:rPr>
              <a:t>That’s ME!</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a:xfrm>
            <a:off x="457200" y="1600200"/>
            <a:ext cx="8229600" cy="4707467"/>
          </a:xfrm>
        </p:spPr>
        <p:txBody>
          <a:bodyPr>
            <a:normAutofit fontScale="92500"/>
          </a:bodyPr>
          <a:lstStyle/>
          <a:p>
            <a:r>
              <a:rPr lang="en-US" dirty="0" smtClean="0">
                <a:solidFill>
                  <a:srgbClr val="FFFFFF"/>
                </a:solidFill>
              </a:rPr>
              <a:t>Hi, my name is Dayel Ostraco</a:t>
            </a:r>
          </a:p>
          <a:p>
            <a:r>
              <a:rPr lang="en-US" dirty="0" smtClean="0">
                <a:solidFill>
                  <a:srgbClr val="FFFFFF"/>
                </a:solidFill>
              </a:rPr>
              <a:t>Mobile Evangelist and </a:t>
            </a:r>
            <a:r>
              <a:rPr lang="en-US" dirty="0" err="1" smtClean="0">
                <a:solidFill>
                  <a:srgbClr val="FFFFFF"/>
                </a:solidFill>
              </a:rPr>
              <a:t>Señor</a:t>
            </a:r>
            <a:r>
              <a:rPr lang="en-US" dirty="0" smtClean="0">
                <a:solidFill>
                  <a:srgbClr val="FFFFFF"/>
                </a:solidFill>
              </a:rPr>
              <a:t> Tech Lead for SPARC</a:t>
            </a:r>
          </a:p>
          <a:p>
            <a:endParaRPr lang="en-US" dirty="0" smtClean="0">
              <a:solidFill>
                <a:srgbClr val="FFFFFF"/>
              </a:solidFill>
            </a:endParaRPr>
          </a:p>
          <a:p>
            <a:pPr>
              <a:buNone/>
            </a:pPr>
            <a:r>
              <a:rPr lang="en-US" dirty="0" smtClean="0">
                <a:solidFill>
                  <a:srgbClr val="FFFFFF"/>
                </a:solidFill>
              </a:rPr>
              <a:t>My site - http://</a:t>
            </a:r>
            <a:r>
              <a:rPr lang="en-US" dirty="0" err="1" smtClean="0">
                <a:solidFill>
                  <a:srgbClr val="FFFFFF"/>
                </a:solidFill>
              </a:rPr>
              <a:t>dayelostra.co</a:t>
            </a:r>
            <a:endParaRPr lang="en-US" dirty="0" smtClean="0">
              <a:solidFill>
                <a:srgbClr val="FFFFFF"/>
              </a:solidFill>
            </a:endParaRPr>
          </a:p>
          <a:p>
            <a:pPr>
              <a:buNone/>
            </a:pPr>
            <a:r>
              <a:rPr lang="en-US" dirty="0" err="1" smtClean="0">
                <a:solidFill>
                  <a:srgbClr val="FFFFFF"/>
                </a:solidFill>
              </a:rPr>
              <a:t>GitHub</a:t>
            </a:r>
            <a:r>
              <a:rPr lang="en-US" dirty="0" smtClean="0">
                <a:solidFill>
                  <a:srgbClr val="FFFFFF"/>
                </a:solidFill>
              </a:rPr>
              <a:t> - http://</a:t>
            </a:r>
            <a:r>
              <a:rPr lang="en-US" dirty="0" err="1" smtClean="0">
                <a:solidFill>
                  <a:srgbClr val="FFFFFF"/>
                </a:solidFill>
              </a:rPr>
              <a:t>github.com/dostraco</a:t>
            </a:r>
            <a:endParaRPr lang="en-US" dirty="0" smtClean="0">
              <a:solidFill>
                <a:srgbClr val="FFFFFF"/>
              </a:solidFill>
            </a:endParaRPr>
          </a:p>
          <a:p>
            <a:pPr>
              <a:buNone/>
            </a:pPr>
            <a:r>
              <a:rPr lang="en-US" dirty="0" smtClean="0">
                <a:solidFill>
                  <a:srgbClr val="FFFFFF"/>
                </a:solidFill>
              </a:rPr>
              <a:t>Presentation Stuffs</a:t>
            </a:r>
          </a:p>
          <a:p>
            <a:pPr>
              <a:buNone/>
            </a:pPr>
            <a:r>
              <a:rPr lang="en-US" dirty="0" smtClean="0">
                <a:solidFill>
                  <a:srgbClr val="FFFFFF"/>
                </a:solidFill>
              </a:rPr>
              <a:t>https://</a:t>
            </a:r>
            <a:r>
              <a:rPr lang="en-US" dirty="0" err="1" smtClean="0">
                <a:solidFill>
                  <a:srgbClr val="FFFFFF"/>
                </a:solidFill>
              </a:rPr>
              <a:t>github.com/dostraco/SuperHappyDevDay</a:t>
            </a:r>
            <a:endParaRPr lang="en-US" dirty="0" smtClean="0">
              <a:solidFill>
                <a:srgbClr val="FFFFFF"/>
              </a:solidFill>
            </a:endParaRPr>
          </a:p>
          <a:p>
            <a:pPr>
              <a:buNone/>
            </a:pPr>
            <a:r>
              <a:rPr lang="en-US" dirty="0" smtClean="0">
                <a:solidFill>
                  <a:srgbClr val="FFFFFF"/>
                </a:solidFill>
              </a:rPr>
              <a:t>Email – </a:t>
            </a:r>
            <a:r>
              <a:rPr lang="en-US" dirty="0" err="1" smtClean="0">
                <a:solidFill>
                  <a:srgbClr val="FFFFFF"/>
                </a:solidFill>
              </a:rPr>
              <a:t>dayel.ostraco@sparcedge.com</a:t>
            </a:r>
            <a:endParaRPr lang="en-US" dirty="0" smtClean="0">
              <a:solidFill>
                <a:srgbClr val="FFFFFF"/>
              </a:solidFill>
            </a:endParaRPr>
          </a:p>
          <a:p>
            <a:endParaRPr lang="en-US" dirty="0" smtClean="0">
              <a:solidFill>
                <a:srgbClr val="FFFFFF"/>
              </a:solidFill>
            </a:endParaRPr>
          </a:p>
          <a:p>
            <a:pPr>
              <a:buNone/>
            </a:pPr>
            <a:endParaRPr lang="en-US" dirty="0" smtClean="0">
              <a:solidFill>
                <a:srgbClr val="FFFFFF"/>
              </a:solidFill>
            </a:endParaRP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Focused Domain	</a:t>
            </a:r>
            <a:endParaRPr lang="en-US" dirty="0"/>
          </a:p>
        </p:txBody>
      </p:sp>
      <p:sp>
        <p:nvSpPr>
          <p:cNvPr id="3" name="Content Placeholder 2"/>
          <p:cNvSpPr>
            <a:spLocks noGrp="1"/>
          </p:cNvSpPr>
          <p:nvPr>
            <p:ph idx="1"/>
          </p:nvPr>
        </p:nvSpPr>
        <p:spPr/>
        <p:txBody>
          <a:bodyPr/>
          <a:lstStyle/>
          <a:p>
            <a:r>
              <a:rPr lang="en-US" dirty="0" smtClean="0"/>
              <a:t>The Environment is your </a:t>
            </a:r>
            <a:r>
              <a:rPr lang="en-US" dirty="0" err="1" smtClean="0"/>
              <a:t>frenemy</a:t>
            </a:r>
            <a:endParaRPr lang="en-US" dirty="0" smtClean="0"/>
          </a:p>
          <a:p>
            <a:r>
              <a:rPr lang="en-US" dirty="0" smtClean="0"/>
              <a:t>“One Eye, One Thumb”</a:t>
            </a:r>
          </a:p>
          <a:p>
            <a:r>
              <a:rPr lang="en-US" dirty="0" smtClean="0"/>
              <a:t>Hyper Focused Content/Functionality</a:t>
            </a:r>
          </a:p>
          <a:p>
            <a:r>
              <a:rPr lang="en-US" dirty="0" smtClean="0"/>
              <a:t>Leverage sensors sensors to streamline the user experience (and make it </a:t>
            </a:r>
            <a:r>
              <a:rPr lang="en-US" dirty="0" err="1" smtClean="0"/>
              <a:t>waaaaaaaay</a:t>
            </a:r>
            <a:r>
              <a:rPr lang="en-US" dirty="0" smtClean="0"/>
              <a:t> more immersive)</a:t>
            </a:r>
          </a:p>
          <a:p>
            <a:r>
              <a:rPr lang="en-US" dirty="0" smtClean="0"/>
              <a:t>Same Architecture, Different Focus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scaledsimplicity.jpeg"/>
          <p:cNvPicPr>
            <a:picLocks noGrp="1" noChangeAspect="1"/>
          </p:cNvPicPr>
          <p:nvPr>
            <p:ph idx="1"/>
          </p:nvPr>
        </p:nvPicPr>
        <p:blipFill>
          <a:blip r:embed="rId3"/>
          <a:srcRect l="-125837" r="-125837"/>
          <a:stretch>
            <a:fillRect/>
          </a:stretch>
        </p:blipFill>
        <p:spPr>
          <a:xfrm>
            <a:off x="457200" y="464208"/>
            <a:ext cx="8229600" cy="5661956"/>
          </a:xfr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angry black bear (1).jpeg"/>
          <p:cNvPicPr>
            <a:picLocks noChangeAspect="1"/>
          </p:cNvPicPr>
          <p:nvPr/>
        </p:nvPicPr>
        <p:blipFill>
          <a:blip r:embed="rId2"/>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solidFill>
                  <a:schemeClr val="bg1"/>
                </a:solidFill>
              </a:rPr>
              <a:t>The Environment is your FRENEMY</a:t>
            </a:r>
            <a:endParaRPr lang="en-US"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Eye, One Thumb”	</a:t>
            </a:r>
            <a:endParaRPr lang="en-US" dirty="0"/>
          </a:p>
        </p:txBody>
      </p:sp>
      <p:pic>
        <p:nvPicPr>
          <p:cNvPr id="4" name="Content Placeholder 3" descr="Screen Shot 2012-08-16 at 9.34.23 AM.png"/>
          <p:cNvPicPr>
            <a:picLocks noGrp="1" noChangeAspect="1"/>
          </p:cNvPicPr>
          <p:nvPr>
            <p:ph idx="1"/>
          </p:nvPr>
        </p:nvPicPr>
        <p:blipFill>
          <a:blip r:embed="rId3"/>
          <a:srcRect l="-98170" r="-98170"/>
          <a:stretch>
            <a:fillRect/>
          </a:stretch>
        </p:blipFill>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Hyper-Focused Experience</a:t>
            </a:r>
            <a:endParaRPr lang="en-US" dirty="0"/>
          </a:p>
        </p:txBody>
      </p:sp>
      <p:pic>
        <p:nvPicPr>
          <p:cNvPr id="5" name="Picture 4" descr="water.jpeg"/>
          <p:cNvPicPr>
            <a:picLocks noChangeAspect="1"/>
          </p:cNvPicPr>
          <p:nvPr/>
        </p:nvPicPr>
        <p:blipFill>
          <a:blip r:embed="rId2"/>
          <a:stretch>
            <a:fillRect/>
          </a:stretch>
        </p:blipFill>
        <p:spPr>
          <a:xfrm>
            <a:off x="1823878" y="1307572"/>
            <a:ext cx="5260109" cy="544036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Enterprise Web Application</a:t>
            </a:r>
            <a:endParaRPr lang="en-US" dirty="0"/>
          </a:p>
        </p:txBody>
      </p:sp>
      <p:pic>
        <p:nvPicPr>
          <p:cNvPr id="4" name="Picture 3"/>
          <p:cNvPicPr>
            <a:picLocks noChangeAspect="1"/>
          </p:cNvPicPr>
          <p:nvPr/>
        </p:nvPicPr>
        <p:blipFill>
          <a:blip r:embed="rId3"/>
          <a:stretch>
            <a:fillRect/>
          </a:stretch>
        </p:blipFill>
        <p:spPr>
          <a:xfrm>
            <a:off x="987202" y="1944580"/>
            <a:ext cx="7169596" cy="296884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Application vs. Mobile Apps</a:t>
            </a:r>
            <a:endParaRPr lang="en-US" dirty="0"/>
          </a:p>
        </p:txBody>
      </p:sp>
      <p:pic>
        <p:nvPicPr>
          <p:cNvPr id="4" name="Picture 3"/>
          <p:cNvPicPr>
            <a:picLocks noChangeAspect="1"/>
          </p:cNvPicPr>
          <p:nvPr/>
        </p:nvPicPr>
        <p:blipFill>
          <a:blip r:embed="rId3"/>
          <a:stretch>
            <a:fillRect/>
          </a:stretch>
        </p:blipFill>
        <p:spPr>
          <a:xfrm>
            <a:off x="533148" y="2108606"/>
            <a:ext cx="8077704" cy="264078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a:t>
            </a:r>
            <a:r>
              <a:rPr lang="en-US" dirty="0" err="1" smtClean="0"/>
              <a:t>yo</a:t>
            </a:r>
            <a:r>
              <a:rPr lang="en-US" dirty="0" smtClean="0"/>
              <a:t> sensors</a:t>
            </a:r>
            <a:endParaRPr lang="en-US" dirty="0"/>
          </a:p>
        </p:txBody>
      </p:sp>
      <p:sp>
        <p:nvSpPr>
          <p:cNvPr id="3" name="Content Placeholder 2"/>
          <p:cNvSpPr>
            <a:spLocks noGrp="1"/>
          </p:cNvSpPr>
          <p:nvPr>
            <p:ph idx="1"/>
          </p:nvPr>
        </p:nvSpPr>
        <p:spPr/>
        <p:txBody>
          <a:bodyPr/>
          <a:lstStyle/>
          <a:p>
            <a:r>
              <a:rPr lang="en-US" dirty="0" smtClean="0"/>
              <a:t>No longer limited to clicks and key presses.</a:t>
            </a:r>
          </a:p>
          <a:p>
            <a:r>
              <a:rPr lang="en-US" dirty="0" smtClean="0"/>
              <a:t>Reduce 20 clicks to a gesture, swipe, tilt, point, shoot, speak, touch, feel, notification, push, pull, bump, beam, draw and whatever else comes along.</a:t>
            </a:r>
          </a:p>
          <a:p>
            <a:r>
              <a:rPr lang="en-US" dirty="0" smtClean="0"/>
              <a:t>Interact with your user and their environment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Same Architecture, </a:t>
            </a:r>
            <a:br>
              <a:rPr lang="en-US" dirty="0" smtClean="0"/>
            </a:br>
            <a:r>
              <a:rPr lang="en-US" dirty="0" smtClean="0"/>
              <a:t>Different focus.</a:t>
            </a:r>
            <a:endParaRPr lang="en-US" dirty="0"/>
          </a:p>
        </p:txBody>
      </p:sp>
      <p:pic>
        <p:nvPicPr>
          <p:cNvPr id="4" name="Picture 3"/>
          <p:cNvPicPr>
            <a:picLocks noChangeAspect="1"/>
          </p:cNvPicPr>
          <p:nvPr/>
        </p:nvPicPr>
        <p:blipFill>
          <a:blip r:embed="rId3"/>
          <a:stretch>
            <a:fillRect/>
          </a:stretch>
        </p:blipFill>
        <p:spPr>
          <a:xfrm>
            <a:off x="1266960" y="1832362"/>
            <a:ext cx="6960568" cy="436523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When designing for mobile</a:t>
            </a:r>
            <a:endParaRPr lang="en-US" dirty="0"/>
          </a:p>
        </p:txBody>
      </p:sp>
      <p:sp>
        <p:nvSpPr>
          <p:cNvPr id="3" name="Content Placeholder 2"/>
          <p:cNvSpPr>
            <a:spLocks noGrp="1"/>
          </p:cNvSpPr>
          <p:nvPr>
            <p:ph idx="1"/>
          </p:nvPr>
        </p:nvSpPr>
        <p:spPr>
          <a:xfrm>
            <a:off x="457200" y="1600200"/>
            <a:ext cx="8229600" cy="3502891"/>
          </a:xfrm>
        </p:spPr>
        <p:txBody>
          <a:bodyPr>
            <a:normAutofit fontScale="92500" lnSpcReduction="20000"/>
          </a:bodyPr>
          <a:lstStyle/>
          <a:p>
            <a:r>
              <a:rPr lang="en-US" dirty="0" smtClean="0">
                <a:solidFill>
                  <a:srgbClr val="FFFFFF"/>
                </a:solidFill>
              </a:rPr>
              <a:t>Focus &amp; prioritize the services</a:t>
            </a:r>
          </a:p>
          <a:p>
            <a:r>
              <a:rPr lang="en-US" dirty="0" smtClean="0">
                <a:solidFill>
                  <a:srgbClr val="FFFFFF"/>
                </a:solidFill>
              </a:rPr>
              <a:t>Innovate the user experience</a:t>
            </a:r>
          </a:p>
          <a:p>
            <a:r>
              <a:rPr lang="en-US" dirty="0" smtClean="0">
                <a:solidFill>
                  <a:srgbClr val="FFFFFF"/>
                </a:solidFill>
              </a:rPr>
              <a:t>Start thinking differently:</a:t>
            </a:r>
          </a:p>
          <a:p>
            <a:pPr lvl="2"/>
            <a:r>
              <a:rPr lang="en-US" dirty="0" smtClean="0">
                <a:solidFill>
                  <a:srgbClr val="FFFFFF"/>
                </a:solidFill>
              </a:rPr>
              <a:t>Continuously reduce domain per application</a:t>
            </a:r>
          </a:p>
          <a:p>
            <a:pPr lvl="2"/>
            <a:r>
              <a:rPr lang="en-US" dirty="0" smtClean="0">
                <a:solidFill>
                  <a:srgbClr val="FFFFFF"/>
                </a:solidFill>
              </a:rPr>
              <a:t>Content organization – what’s important</a:t>
            </a:r>
          </a:p>
          <a:p>
            <a:pPr lvl="2"/>
            <a:r>
              <a:rPr lang="en-US" dirty="0" smtClean="0">
                <a:solidFill>
                  <a:srgbClr val="FFFFFF"/>
                </a:solidFill>
              </a:rPr>
              <a:t>New user interactions</a:t>
            </a:r>
          </a:p>
          <a:p>
            <a:pPr lvl="2"/>
            <a:r>
              <a:rPr lang="en-US" dirty="0" smtClean="0">
                <a:solidFill>
                  <a:srgbClr val="FFFFFF"/>
                </a:solidFill>
              </a:rPr>
              <a:t>Pre-populate information (AKA Location from GPS)</a:t>
            </a:r>
          </a:p>
          <a:p>
            <a:pPr lvl="2"/>
            <a:r>
              <a:rPr lang="en-US" dirty="0" smtClean="0">
                <a:solidFill>
                  <a:srgbClr val="FFFFFF"/>
                </a:solidFill>
              </a:rPr>
              <a:t>The user’s external environment is your friend (and your enemy)</a:t>
            </a: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What we’ll cover</a:t>
            </a:r>
            <a:endParaRPr lang="en-US" dirty="0"/>
          </a:p>
        </p:txBody>
      </p:sp>
      <p:sp>
        <p:nvSpPr>
          <p:cNvPr id="3" name="Content Placeholder 2"/>
          <p:cNvSpPr>
            <a:spLocks noGrp="1"/>
          </p:cNvSpPr>
          <p:nvPr>
            <p:ph idx="1"/>
          </p:nvPr>
        </p:nvSpPr>
        <p:spPr>
          <a:xfrm>
            <a:off x="457200" y="1600200"/>
            <a:ext cx="8229600" cy="3502891"/>
          </a:xfrm>
        </p:spPr>
        <p:txBody>
          <a:bodyPr>
            <a:normAutofit fontScale="92500" lnSpcReduction="10000"/>
          </a:bodyPr>
          <a:lstStyle/>
          <a:p>
            <a:r>
              <a:rPr lang="en-US" dirty="0" smtClean="0">
                <a:solidFill>
                  <a:srgbClr val="FFFFFF"/>
                </a:solidFill>
              </a:rPr>
              <a:t>What mobile can do and where it’s going (complete with boring fun stats)</a:t>
            </a:r>
          </a:p>
          <a:p>
            <a:r>
              <a:rPr lang="en-US" dirty="0" smtClean="0">
                <a:solidFill>
                  <a:srgbClr val="FFFFFF"/>
                </a:solidFill>
              </a:rPr>
              <a:t>Does Mobile Development differ from standard development? </a:t>
            </a:r>
          </a:p>
          <a:p>
            <a:pPr>
              <a:buNone/>
            </a:pPr>
            <a:r>
              <a:rPr lang="en-US" dirty="0" smtClean="0">
                <a:solidFill>
                  <a:srgbClr val="FFFFFF"/>
                </a:solidFill>
              </a:rPr>
              <a:t>				</a:t>
            </a:r>
            <a:r>
              <a:rPr lang="en-US" sz="3000" dirty="0" smtClean="0">
                <a:solidFill>
                  <a:srgbClr val="FF0000"/>
                </a:solidFill>
              </a:rPr>
              <a:t>*</a:t>
            </a:r>
            <a:r>
              <a:rPr lang="en-US" dirty="0" smtClean="0">
                <a:solidFill>
                  <a:srgbClr val="FF0000"/>
                </a:solidFill>
              </a:rPr>
              <a:t>SPOILER ALERT*</a:t>
            </a:r>
            <a:r>
              <a:rPr lang="en-US" dirty="0" smtClean="0">
                <a:solidFill>
                  <a:srgbClr val="FFFFFF"/>
                </a:solidFill>
              </a:rPr>
              <a:t>… it totally does</a:t>
            </a:r>
          </a:p>
          <a:p>
            <a:r>
              <a:rPr lang="en-US" dirty="0" smtClean="0">
                <a:solidFill>
                  <a:srgbClr val="FFFFFF"/>
                </a:solidFill>
              </a:rPr>
              <a:t>Mobile Development Strategies</a:t>
            </a:r>
          </a:p>
          <a:p>
            <a:r>
              <a:rPr lang="en-US" dirty="0" err="1" smtClean="0">
                <a:solidFill>
                  <a:srgbClr val="FFFFFF"/>
                </a:solidFill>
              </a:rPr>
              <a:t>Nitty</a:t>
            </a:r>
            <a:r>
              <a:rPr lang="en-US" dirty="0" smtClean="0">
                <a:solidFill>
                  <a:srgbClr val="FFFFFF"/>
                </a:solidFill>
              </a:rPr>
              <a:t> Gritty </a:t>
            </a:r>
            <a:r>
              <a:rPr lang="en-US" dirty="0" err="1" smtClean="0">
                <a:solidFill>
                  <a:srgbClr val="FFFFFF"/>
                </a:solidFill>
              </a:rPr>
              <a:t>iOS</a:t>
            </a:r>
            <a:r>
              <a:rPr lang="en-US" dirty="0" smtClean="0">
                <a:solidFill>
                  <a:srgbClr val="FFFFFF"/>
                </a:solidFill>
              </a:rPr>
              <a:t>/Android Phone Gap Lab</a:t>
            </a: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5608"/>
            <a:ext cx="9143999" cy="6857999"/>
          </a:xfrm>
          <a:prstGeom prst="rect">
            <a:avLst/>
          </a:prstGeom>
        </p:spPr>
      </p:pic>
      <p:sp>
        <p:nvSpPr>
          <p:cNvPr id="2" name="Title 1"/>
          <p:cNvSpPr>
            <a:spLocks noGrp="1"/>
          </p:cNvSpPr>
          <p:nvPr>
            <p:ph type="title"/>
          </p:nvPr>
        </p:nvSpPr>
        <p:spPr/>
        <p:txBody>
          <a:bodyPr/>
          <a:lstStyle/>
          <a:p>
            <a:pPr algn="l"/>
            <a:r>
              <a:rPr lang="en-US" b="1" dirty="0" smtClean="0"/>
              <a:t>Mobile Development Strategies</a:t>
            </a:r>
            <a:endParaRPr lang="en-US" dirty="0"/>
          </a:p>
        </p:txBody>
      </p:sp>
      <p:sp>
        <p:nvSpPr>
          <p:cNvPr id="12" name="TextBox 11"/>
          <p:cNvSpPr txBox="1"/>
          <p:nvPr/>
        </p:nvSpPr>
        <p:spPr>
          <a:xfrm>
            <a:off x="457199" y="1417638"/>
            <a:ext cx="8030544" cy="1200329"/>
          </a:xfrm>
          <a:prstGeom prst="rect">
            <a:avLst/>
          </a:prstGeom>
          <a:noFill/>
        </p:spPr>
        <p:txBody>
          <a:bodyPr wrap="square" rtlCol="0">
            <a:spAutoFit/>
          </a:bodyPr>
          <a:lstStyle/>
          <a:p>
            <a:pPr>
              <a:buNone/>
            </a:pPr>
            <a:r>
              <a:rPr lang="en-US" sz="3600" i="1" dirty="0" smtClean="0">
                <a:solidFill>
                  <a:schemeClr val="bg1"/>
                </a:solidFill>
              </a:rPr>
              <a:t>So mobile is great and all… but where do I start?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Landscape</a:t>
            </a:r>
            <a:endParaRPr lang="en-US" dirty="0"/>
          </a:p>
        </p:txBody>
      </p:sp>
      <p:sp>
        <p:nvSpPr>
          <p:cNvPr id="3" name="Content Placeholder 2"/>
          <p:cNvSpPr>
            <a:spLocks noGrp="1"/>
          </p:cNvSpPr>
          <p:nvPr>
            <p:ph idx="1"/>
          </p:nvPr>
        </p:nvSpPr>
        <p:spPr/>
        <p:txBody>
          <a:bodyPr/>
          <a:lstStyle/>
          <a:p>
            <a:r>
              <a:rPr lang="en-US" dirty="0" smtClean="0"/>
              <a:t>There are several strategies available. </a:t>
            </a:r>
          </a:p>
          <a:p>
            <a:r>
              <a:rPr lang="en-US" dirty="0" smtClean="0"/>
              <a:t>We’ll break down the four that I know of</a:t>
            </a:r>
          </a:p>
          <a:p>
            <a:pPr lvl="1"/>
            <a:r>
              <a:rPr lang="en-US" dirty="0" smtClean="0"/>
              <a:t>Pure Mobile Web</a:t>
            </a:r>
          </a:p>
          <a:p>
            <a:pPr lvl="1"/>
            <a:r>
              <a:rPr lang="en-US" dirty="0" smtClean="0"/>
              <a:t>Pure Native</a:t>
            </a:r>
          </a:p>
          <a:p>
            <a:pPr lvl="1"/>
            <a:r>
              <a:rPr lang="en-US" dirty="0" smtClean="0"/>
              <a:t>Mobile Web Apps</a:t>
            </a:r>
          </a:p>
          <a:p>
            <a:pPr lvl="1"/>
            <a:r>
              <a:rPr lang="en-US" dirty="0" smtClean="0"/>
              <a:t>Hybrid Apps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Mobile Web</a:t>
            </a:r>
            <a:endParaRPr lang="en-US" dirty="0"/>
          </a:p>
        </p:txBody>
      </p:sp>
      <p:sp>
        <p:nvSpPr>
          <p:cNvPr id="3" name="Content Placeholder 2"/>
          <p:cNvSpPr>
            <a:spLocks noGrp="1"/>
          </p:cNvSpPr>
          <p:nvPr>
            <p:ph idx="1"/>
          </p:nvPr>
        </p:nvSpPr>
        <p:spPr/>
        <p:txBody>
          <a:bodyPr/>
          <a:lstStyle/>
          <a:p>
            <a:r>
              <a:rPr lang="en-US" dirty="0" smtClean="0"/>
              <a:t>Responsive Web Design (will blow your mind)</a:t>
            </a:r>
          </a:p>
          <a:p>
            <a:r>
              <a:rPr lang="en-US" dirty="0" smtClean="0"/>
              <a:t>Leverage CSS3 @Media Queries</a:t>
            </a:r>
          </a:p>
          <a:p>
            <a:r>
              <a:rPr lang="en-US" dirty="0" smtClean="0"/>
              <a:t>Build site that can conform to multiple devices and resolutions</a:t>
            </a:r>
          </a:p>
          <a:p>
            <a:r>
              <a:rPr lang="en-US" dirty="0" smtClean="0"/>
              <a:t>Build your site’s styles for mobile devices FIRST, then extend your styles for the desktop.</a:t>
            </a:r>
          </a:p>
          <a:p>
            <a:r>
              <a:rPr lang="en-US" dirty="0" smtClean="0"/>
              <a:t>You MUST read Responsive Web Design and Mobile First!!</a:t>
            </a:r>
          </a:p>
          <a:p>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Query</a:t>
            </a:r>
            <a:endParaRPr lang="en-US" dirty="0"/>
          </a:p>
        </p:txBody>
      </p:sp>
      <p:pic>
        <p:nvPicPr>
          <p:cNvPr id="4" name="Content Placeholder 3" descr="Screen Shot 2012-08-29 at 8.16.43 PM.png"/>
          <p:cNvPicPr>
            <a:picLocks noGrp="1" noChangeAspect="1"/>
          </p:cNvPicPr>
          <p:nvPr>
            <p:ph idx="1"/>
          </p:nvPr>
        </p:nvPicPr>
        <p:blipFill>
          <a:blip r:embed="rId2"/>
          <a:srcRect l="-899" r="-899"/>
          <a:stretch>
            <a:fillRect/>
          </a:stretch>
        </p:blipFill>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Your site or web application is optimized for ALL devices and desktop resolutions</a:t>
            </a:r>
          </a:p>
          <a:p>
            <a:pPr lvl="1"/>
            <a:r>
              <a:rPr lang="en-US" dirty="0" smtClean="0"/>
              <a:t>You’ll get a TON of street </a:t>
            </a:r>
            <a:r>
              <a:rPr lang="en-US" dirty="0" err="1" smtClean="0"/>
              <a:t>cred</a:t>
            </a:r>
            <a:endParaRPr lang="en-US" dirty="0" smtClean="0"/>
          </a:p>
          <a:p>
            <a:pPr lvl="1"/>
            <a:r>
              <a:rPr lang="en-US" dirty="0" smtClean="0"/>
              <a:t>Can become a standalone Native app through Web Views (will explain later)</a:t>
            </a:r>
          </a:p>
          <a:p>
            <a:pPr lvl="1"/>
            <a:r>
              <a:rPr lang="en-US" dirty="0" smtClean="0"/>
              <a:t>Basic location services</a:t>
            </a:r>
          </a:p>
          <a:p>
            <a:pPr lvl="1"/>
            <a:r>
              <a:rPr lang="en-US" dirty="0" smtClean="0"/>
              <a:t>HTML5 Local storage </a:t>
            </a:r>
            <a:r>
              <a:rPr lang="en-US" dirty="0" err="1" smtClean="0"/>
              <a:t>kinda</a:t>
            </a:r>
            <a:r>
              <a:rPr lang="en-US" dirty="0" smtClean="0"/>
              <a:t> like a Database</a:t>
            </a:r>
          </a:p>
          <a:p>
            <a:pPr lvl="1"/>
            <a:r>
              <a:rPr lang="en-US" dirty="0" smtClean="0"/>
              <a:t>No need to download or version</a:t>
            </a:r>
          </a:p>
          <a:p>
            <a:pPr lvl="1"/>
            <a:endParaRPr lang="en-US" dirty="0" smtClean="0"/>
          </a:p>
          <a:p>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Your site or web application is optimized for ALL devices and desktop resolutions (not a typo... if you do it right)</a:t>
            </a:r>
          </a:p>
          <a:p>
            <a:pPr lvl="1"/>
            <a:r>
              <a:rPr lang="en-US" dirty="0" smtClean="0"/>
              <a:t>Very limited Native capabilities</a:t>
            </a:r>
          </a:p>
          <a:p>
            <a:pPr lvl="1"/>
            <a:r>
              <a:rPr lang="en-US" dirty="0" smtClean="0"/>
              <a:t>Cannot, by itself, be a downloadable app</a:t>
            </a:r>
          </a:p>
          <a:p>
            <a:pPr lvl="1"/>
            <a:r>
              <a:rPr lang="en-US" dirty="0" smtClean="0"/>
              <a:t>Much harder to monetize</a:t>
            </a:r>
          </a:p>
          <a:p>
            <a:pPr lvl="1"/>
            <a:r>
              <a:rPr lang="en-US" dirty="0" smtClean="0"/>
              <a:t>No OpenGL but hopefully </a:t>
            </a:r>
            <a:r>
              <a:rPr lang="en-US" dirty="0" err="1" smtClean="0"/>
              <a:t>WebGL</a:t>
            </a:r>
            <a:r>
              <a:rPr lang="en-US" dirty="0" smtClean="0"/>
              <a:t> through the HTML5 canvas soon.</a:t>
            </a:r>
          </a:p>
          <a:p>
            <a:pPr lvl="1"/>
            <a:endParaRPr lang="en-US" dirty="0" smtClean="0"/>
          </a:p>
          <a:p>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Examples</a:t>
            </a:r>
            <a:endParaRPr lang="en-US" dirty="0"/>
          </a:p>
        </p:txBody>
      </p:sp>
      <p:sp>
        <p:nvSpPr>
          <p:cNvPr id="3" name="Content Placeholder 2"/>
          <p:cNvSpPr>
            <a:spLocks noGrp="1"/>
          </p:cNvSpPr>
          <p:nvPr>
            <p:ph idx="1"/>
          </p:nvPr>
        </p:nvSpPr>
        <p:spPr/>
        <p:txBody>
          <a:bodyPr/>
          <a:lstStyle/>
          <a:p>
            <a:r>
              <a:rPr lang="en-US" dirty="0" err="1" smtClean="0"/>
              <a:t>gmail.com</a:t>
            </a:r>
            <a:endParaRPr lang="en-US" dirty="0" smtClean="0"/>
          </a:p>
          <a:p>
            <a:r>
              <a:rPr lang="en-US" dirty="0" err="1" smtClean="0"/>
              <a:t>twitter.com</a:t>
            </a:r>
            <a:endParaRPr lang="en-US" dirty="0" smtClean="0"/>
          </a:p>
          <a:p>
            <a:r>
              <a:rPr lang="en-US" dirty="0" err="1" smtClean="0"/>
              <a:t>bostonglobe.com</a:t>
            </a:r>
            <a:endParaRPr lang="en-US" dirty="0" smtClean="0"/>
          </a:p>
          <a:p>
            <a:r>
              <a:rPr lang="en-US" dirty="0" err="1" smtClean="0"/>
              <a:t>starbucks.com</a:t>
            </a:r>
            <a:endParaRPr lang="en-US" dirty="0" smtClean="0"/>
          </a:p>
          <a:p>
            <a:r>
              <a:rPr lang="en-US" dirty="0" err="1" smtClean="0"/>
              <a:t>dreamforce.com</a:t>
            </a:r>
            <a:r>
              <a:rPr lang="en-US" dirty="0" smtClean="0"/>
              <a:t> (seriously check this one out)</a:t>
            </a:r>
          </a:p>
          <a:p>
            <a:endParaRPr lang="en-US" dirty="0" smtClean="0"/>
          </a:p>
          <a:p>
            <a:r>
              <a:rPr lang="en-US" dirty="0" smtClean="0"/>
              <a:t>Check out Twitter Bootstrap for your sites!</a:t>
            </a:r>
          </a:p>
          <a:p>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Pros</a:t>
            </a:r>
          </a:p>
          <a:p>
            <a:pPr lvl="1"/>
            <a:r>
              <a:rPr lang="en-US" dirty="0" smtClean="0"/>
              <a:t>Leverage the entirety of a devices capabilities</a:t>
            </a:r>
          </a:p>
          <a:p>
            <a:pPr lvl="1"/>
            <a:r>
              <a:rPr lang="en-US" dirty="0" smtClean="0"/>
              <a:t>Easier to monetize</a:t>
            </a:r>
          </a:p>
          <a:p>
            <a:pPr lvl="1"/>
            <a:r>
              <a:rPr lang="en-US" dirty="0" smtClean="0"/>
              <a:t>Smoothest User Experience</a:t>
            </a:r>
          </a:p>
          <a:p>
            <a:pPr lvl="1"/>
            <a:r>
              <a:rPr lang="en-US" dirty="0" smtClean="0"/>
              <a:t>Most immersive User Experience</a:t>
            </a:r>
          </a:p>
          <a:p>
            <a:pPr lvl="1"/>
            <a:r>
              <a:rPr lang="en-US" dirty="0" smtClean="0"/>
              <a:t>Background Services</a:t>
            </a:r>
          </a:p>
          <a:p>
            <a:pPr lvl="1"/>
            <a:r>
              <a:rPr lang="en-US" dirty="0" smtClean="0"/>
              <a:t>Push Notifications</a:t>
            </a:r>
          </a:p>
          <a:p>
            <a:pPr lvl="1"/>
            <a:r>
              <a:rPr lang="en-US" dirty="0" smtClean="0"/>
              <a:t>Widgets</a:t>
            </a:r>
          </a:p>
          <a:p>
            <a:pPr lvl="1"/>
            <a:r>
              <a:rPr lang="en-US" dirty="0" smtClean="0"/>
              <a:t>OpenGL!!!</a:t>
            </a:r>
          </a:p>
          <a:p>
            <a:pPr lvl="1"/>
            <a:r>
              <a:rPr lang="en-US" dirty="0" smtClean="0"/>
              <a:t>So much cooler (from an Engineer’s perspective)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Shallow talent pool of developers</a:t>
            </a:r>
          </a:p>
          <a:p>
            <a:pPr lvl="1"/>
            <a:r>
              <a:rPr lang="en-US" dirty="0" smtClean="0"/>
              <a:t>4 platforms, 4 development efforts</a:t>
            </a:r>
          </a:p>
          <a:p>
            <a:pPr lvl="1"/>
            <a:r>
              <a:rPr lang="en-US" dirty="0" smtClean="0"/>
              <a:t>Longer development time (sometimes)</a:t>
            </a:r>
          </a:p>
          <a:p>
            <a:pPr lvl="1"/>
            <a:r>
              <a:rPr lang="en-US" dirty="0" smtClean="0"/>
              <a:t>Expensive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 Examples</a:t>
            </a:r>
            <a:endParaRPr lang="en-US" dirty="0"/>
          </a:p>
        </p:txBody>
      </p:sp>
      <p:sp>
        <p:nvSpPr>
          <p:cNvPr id="3" name="Content Placeholder 2"/>
          <p:cNvSpPr>
            <a:spLocks noGrp="1"/>
          </p:cNvSpPr>
          <p:nvPr>
            <p:ph idx="1"/>
          </p:nvPr>
        </p:nvSpPr>
        <p:spPr/>
        <p:txBody>
          <a:bodyPr/>
          <a:lstStyle/>
          <a:p>
            <a:r>
              <a:rPr lang="en-US" dirty="0" smtClean="0"/>
              <a:t>Almost every mobile game out there</a:t>
            </a:r>
          </a:p>
          <a:p>
            <a:r>
              <a:rPr lang="en-US" dirty="0" smtClean="0"/>
              <a:t>Most apps (will make sense in a second… seriously, wait for 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75026" cy="6881269"/>
          </a:xfrm>
          <a:prstGeom prst="rect">
            <a:avLst/>
          </a:prstGeom>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The Mobile</a:t>
            </a:r>
            <a:r>
              <a:rPr lang="en-US" sz="4400" b="1" dirty="0" smtClean="0">
                <a:latin typeface="+mj-lt"/>
                <a:ea typeface="+mj-ea"/>
                <a:cs typeface="+mj-cs"/>
              </a:rPr>
              <a:t> Future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457199" y="1417638"/>
            <a:ext cx="8523330" cy="1754327"/>
          </a:xfrm>
          <a:prstGeom prst="rect">
            <a:avLst/>
          </a:prstGeom>
          <a:noFill/>
        </p:spPr>
        <p:txBody>
          <a:bodyPr wrap="square" rtlCol="0">
            <a:spAutoFit/>
          </a:bodyPr>
          <a:lstStyle/>
          <a:p>
            <a:r>
              <a:rPr lang="en-US" sz="3600" i="1" dirty="0" smtClean="0">
                <a:solidFill>
                  <a:srgbClr val="FFFFFF"/>
                </a:solidFill>
              </a:rPr>
              <a:t>“The era of mobile computing… is outpacing both the PC revolution of the 1980s and the Internet Boom of the 1990s.” </a:t>
            </a:r>
            <a:r>
              <a:rPr lang="en-US" b="1" i="1" dirty="0" smtClean="0"/>
              <a:t>- Charles Newark-French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Frameworks</a:t>
            </a:r>
            <a:endParaRPr lang="en-US" dirty="0"/>
          </a:p>
        </p:txBody>
      </p:sp>
      <p:sp>
        <p:nvSpPr>
          <p:cNvPr id="3" name="Content Placeholder 2"/>
          <p:cNvSpPr>
            <a:spLocks noGrp="1"/>
          </p:cNvSpPr>
          <p:nvPr>
            <p:ph idx="1"/>
          </p:nvPr>
        </p:nvSpPr>
        <p:spPr/>
        <p:txBody>
          <a:bodyPr>
            <a:normAutofit lnSpcReduction="10000"/>
          </a:bodyPr>
          <a:lstStyle/>
          <a:p>
            <a:r>
              <a:rPr lang="en-US" dirty="0" smtClean="0"/>
              <a:t>Phone Gap (now Apache Cordova)</a:t>
            </a:r>
          </a:p>
          <a:p>
            <a:r>
              <a:rPr lang="en-US" dirty="0" smtClean="0"/>
              <a:t>Pros</a:t>
            </a:r>
          </a:p>
          <a:p>
            <a:pPr lvl="1"/>
            <a:r>
              <a:rPr lang="en-US" dirty="0" smtClean="0"/>
              <a:t>Opens up a serious subset of Native capabilities</a:t>
            </a:r>
          </a:p>
          <a:p>
            <a:pPr lvl="1"/>
            <a:r>
              <a:rPr lang="en-US" dirty="0" smtClean="0"/>
              <a:t>Deeper Talent Pool</a:t>
            </a:r>
          </a:p>
          <a:p>
            <a:pPr lvl="1"/>
            <a:r>
              <a:rPr lang="en-US" dirty="0" smtClean="0"/>
              <a:t>Much quicker development time</a:t>
            </a:r>
          </a:p>
          <a:p>
            <a:pPr lvl="1"/>
            <a:r>
              <a:rPr lang="en-US" dirty="0" smtClean="0"/>
              <a:t>Leverages HTML5, CSS3 and JavaScript</a:t>
            </a:r>
          </a:p>
          <a:p>
            <a:pPr lvl="1"/>
            <a:r>
              <a:rPr lang="en-US" dirty="0" smtClean="0"/>
              <a:t>4 platforms, 1 development effort</a:t>
            </a:r>
          </a:p>
          <a:p>
            <a:pPr lvl="1"/>
            <a:r>
              <a:rPr lang="en-US" dirty="0" smtClean="0"/>
              <a:t>Easier Maintenance</a:t>
            </a:r>
          </a:p>
          <a:p>
            <a:pPr lvl="1"/>
            <a:r>
              <a:rPr lang="en-US" dirty="0" smtClean="0"/>
              <a:t>Open Source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Frameworks</a:t>
            </a:r>
            <a:endParaRPr lang="en-US" dirty="0"/>
          </a:p>
        </p:txBody>
      </p:sp>
      <p:sp>
        <p:nvSpPr>
          <p:cNvPr id="3" name="Content Placeholder 2"/>
          <p:cNvSpPr>
            <a:spLocks noGrp="1"/>
          </p:cNvSpPr>
          <p:nvPr>
            <p:ph idx="1"/>
          </p:nvPr>
        </p:nvSpPr>
        <p:spPr/>
        <p:txBody>
          <a:bodyPr/>
          <a:lstStyle/>
          <a:p>
            <a:r>
              <a:rPr lang="en-US" dirty="0" smtClean="0"/>
              <a:t>Phone Gap (now Apache Cordova)</a:t>
            </a:r>
          </a:p>
          <a:p>
            <a:r>
              <a:rPr lang="en-US" dirty="0" smtClean="0"/>
              <a:t>Cons</a:t>
            </a:r>
          </a:p>
          <a:p>
            <a:pPr lvl="1"/>
            <a:r>
              <a:rPr lang="en-US" dirty="0" smtClean="0"/>
              <a:t>Not all sensors are represented</a:t>
            </a:r>
          </a:p>
          <a:p>
            <a:pPr lvl="1"/>
            <a:r>
              <a:rPr lang="en-US" dirty="0" smtClean="0"/>
              <a:t>Not as smooth as Native</a:t>
            </a:r>
          </a:p>
          <a:p>
            <a:pPr lvl="1"/>
            <a:r>
              <a:rPr lang="en-US" dirty="0" smtClean="0"/>
              <a:t>Effort required to make it not look like a Phone Gap app</a:t>
            </a:r>
          </a:p>
          <a:p>
            <a:pPr lvl="1"/>
            <a:r>
              <a:rPr lang="en-US" dirty="0" smtClean="0"/>
              <a:t>Does not play well with Native Code</a:t>
            </a:r>
          </a:p>
          <a:p>
            <a:pPr lvl="1"/>
            <a:r>
              <a:rPr lang="en-US" dirty="0" err="1" smtClean="0"/>
              <a:t>iOS</a:t>
            </a:r>
            <a:r>
              <a:rPr lang="en-US" dirty="0" smtClean="0"/>
              <a:t> : No Core Data </a:t>
            </a:r>
            <a:r>
              <a:rPr lang="en-US" dirty="0" err="1" smtClean="0">
                <a:sym typeface="Wingdings"/>
              </a:rPr>
              <a:t></a:t>
            </a:r>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Mobile Web App Frameworks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jQuery</a:t>
            </a:r>
            <a:r>
              <a:rPr lang="en-US" dirty="0" smtClean="0"/>
              <a:t> Mobile</a:t>
            </a:r>
          </a:p>
          <a:p>
            <a:pPr lvl="1"/>
            <a:r>
              <a:rPr lang="en-US" dirty="0" smtClean="0"/>
              <a:t>Awesome, free and Open Source</a:t>
            </a:r>
          </a:p>
          <a:p>
            <a:r>
              <a:rPr lang="en-US" dirty="0" err="1" smtClean="0"/>
              <a:t>Appcelerator’s</a:t>
            </a:r>
            <a:r>
              <a:rPr lang="en-US" dirty="0" smtClean="0"/>
              <a:t> Titanium</a:t>
            </a:r>
          </a:p>
          <a:p>
            <a:pPr lvl="1"/>
            <a:r>
              <a:rPr lang="en-US" dirty="0" smtClean="0"/>
              <a:t>Pretty cool, but proprietary and expensive</a:t>
            </a:r>
          </a:p>
          <a:p>
            <a:r>
              <a:rPr lang="en-US" dirty="0" err="1" smtClean="0"/>
              <a:t>Sencha</a:t>
            </a:r>
            <a:r>
              <a:rPr lang="en-US" dirty="0" smtClean="0"/>
              <a:t> Touch</a:t>
            </a:r>
          </a:p>
          <a:p>
            <a:pPr lvl="1"/>
            <a:r>
              <a:rPr lang="en-US" dirty="0" smtClean="0"/>
              <a:t>Also pretty cool. Cheaper alternative to Titanium.</a:t>
            </a:r>
          </a:p>
          <a:p>
            <a:pPr lvl="1"/>
            <a:r>
              <a:rPr lang="en-US" dirty="0" smtClean="0"/>
              <a:t>Free for up to 5000 users.</a:t>
            </a:r>
          </a:p>
          <a:p>
            <a:r>
              <a:rPr lang="en-US" dirty="0" err="1" smtClean="0"/>
              <a:t>Tiggzi</a:t>
            </a:r>
            <a:endParaRPr lang="en-US" dirty="0" smtClean="0"/>
          </a:p>
          <a:p>
            <a:pPr lvl="1"/>
            <a:r>
              <a:rPr lang="en-US" dirty="0" err="1" smtClean="0"/>
              <a:t>Hella</a:t>
            </a:r>
            <a:r>
              <a:rPr lang="en-US" dirty="0" smtClean="0"/>
              <a:t> cool cloud-based mobile web app IDE</a:t>
            </a:r>
          </a:p>
          <a:p>
            <a:pPr lvl="1"/>
            <a:r>
              <a:rPr lang="en-US" dirty="0" smtClean="0"/>
              <a:t>Uses Apache Cordova (</a:t>
            </a:r>
            <a:r>
              <a:rPr lang="en-US" dirty="0" err="1" smtClean="0"/>
              <a:t>PhoneGap</a:t>
            </a:r>
            <a:r>
              <a:rPr lang="en-US" dirty="0" smtClean="0"/>
              <a: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Examples</a:t>
            </a:r>
            <a:endParaRPr lang="en-US" dirty="0"/>
          </a:p>
        </p:txBody>
      </p:sp>
      <p:sp>
        <p:nvSpPr>
          <p:cNvPr id="3" name="Content Placeholder 2"/>
          <p:cNvSpPr>
            <a:spLocks noGrp="1"/>
          </p:cNvSpPr>
          <p:nvPr>
            <p:ph idx="1"/>
          </p:nvPr>
        </p:nvSpPr>
        <p:spPr/>
        <p:txBody>
          <a:bodyPr/>
          <a:lstStyle/>
          <a:p>
            <a:r>
              <a:rPr lang="en-US" dirty="0" smtClean="0"/>
              <a:t>Wikipedia</a:t>
            </a:r>
          </a:p>
          <a:p>
            <a:r>
              <a:rPr lang="en-US" dirty="0" err="1" smtClean="0"/>
              <a:t>Untappd</a:t>
            </a:r>
            <a:endParaRPr lang="en-US" dirty="0" smtClean="0"/>
          </a:p>
          <a:p>
            <a:r>
              <a:rPr lang="en-US" dirty="0" smtClean="0"/>
              <a:t>BBC Olympics</a:t>
            </a:r>
          </a:p>
          <a:p>
            <a:r>
              <a:rPr lang="en-US" dirty="0" err="1" smtClean="0"/>
              <a:t>HealthTap</a:t>
            </a:r>
            <a:endParaRPr lang="en-US" dirty="0" smtClean="0"/>
          </a:p>
          <a:p>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Apps</a:t>
            </a:r>
            <a:endParaRPr lang="en-US" dirty="0"/>
          </a:p>
        </p:txBody>
      </p:sp>
      <p:sp>
        <p:nvSpPr>
          <p:cNvPr id="3" name="Content Placeholder 2"/>
          <p:cNvSpPr>
            <a:spLocks noGrp="1"/>
          </p:cNvSpPr>
          <p:nvPr>
            <p:ph idx="1"/>
          </p:nvPr>
        </p:nvSpPr>
        <p:spPr/>
        <p:txBody>
          <a:bodyPr>
            <a:normAutofit lnSpcReduction="10000"/>
          </a:bodyPr>
          <a:lstStyle/>
          <a:p>
            <a:r>
              <a:rPr lang="en-US" dirty="0" smtClean="0"/>
              <a:t>Native experience with dynamic web content</a:t>
            </a:r>
          </a:p>
          <a:p>
            <a:r>
              <a:rPr lang="en-US" dirty="0" smtClean="0"/>
              <a:t>Pros</a:t>
            </a:r>
          </a:p>
          <a:p>
            <a:pPr lvl="1"/>
            <a:r>
              <a:rPr lang="en-US" dirty="0" smtClean="0"/>
              <a:t>Get your native on</a:t>
            </a:r>
          </a:p>
          <a:p>
            <a:pPr lvl="1"/>
            <a:r>
              <a:rPr lang="en-US" dirty="0" smtClean="0"/>
              <a:t>Smoother user experience</a:t>
            </a:r>
          </a:p>
          <a:p>
            <a:pPr lvl="1"/>
            <a:r>
              <a:rPr lang="en-US" dirty="0" smtClean="0"/>
              <a:t>Web Views can re-leverage your already existing web content</a:t>
            </a:r>
          </a:p>
          <a:p>
            <a:pPr lvl="1"/>
            <a:r>
              <a:rPr lang="en-US" dirty="0" smtClean="0"/>
              <a:t>Really, really flexible</a:t>
            </a:r>
          </a:p>
          <a:p>
            <a:pPr lvl="1"/>
            <a:r>
              <a:rPr lang="en-US" dirty="0" smtClean="0"/>
              <a:t>Cost efficiency in between Mobile Web Apps and Full native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Apps</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Still requires four separate development efforts for the app itself, but not the content.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 Examples</a:t>
            </a:r>
            <a:endParaRPr lang="en-US" dirty="0"/>
          </a:p>
        </p:txBody>
      </p:sp>
      <p:sp>
        <p:nvSpPr>
          <p:cNvPr id="3" name="Content Placeholder 2"/>
          <p:cNvSpPr>
            <a:spLocks noGrp="1"/>
          </p:cNvSpPr>
          <p:nvPr>
            <p:ph idx="1"/>
          </p:nvPr>
        </p:nvSpPr>
        <p:spPr/>
        <p:txBody>
          <a:bodyPr/>
          <a:lstStyle/>
          <a:p>
            <a:r>
              <a:rPr lang="en-US" dirty="0" err="1" smtClean="0"/>
              <a:t>Flipboard</a:t>
            </a:r>
            <a:endParaRPr lang="en-US" dirty="0" smtClean="0"/>
          </a:p>
          <a:p>
            <a:r>
              <a:rPr lang="en-US" dirty="0" err="1" smtClean="0"/>
              <a:t>Instagram</a:t>
            </a:r>
            <a:endParaRPr lang="en-US" dirty="0" smtClean="0"/>
          </a:p>
          <a:p>
            <a:r>
              <a:rPr lang="en-US" dirty="0" smtClean="0"/>
              <a:t>LinkedIn</a:t>
            </a:r>
          </a:p>
          <a:p>
            <a:r>
              <a:rPr lang="en-US" dirty="0" err="1" smtClean="0"/>
              <a:t>Facebook</a:t>
            </a:r>
            <a:endParaRPr lang="en-US" dirty="0" smtClean="0"/>
          </a:p>
          <a:p>
            <a:r>
              <a:rPr lang="en-US" dirty="0" smtClean="0"/>
              <a:t>Yelp</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To conclude…</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FFFF"/>
                </a:solidFill>
              </a:rPr>
              <a:t>Mobile use may soon usurp desktop/laptop use as the preferred experience.</a:t>
            </a:r>
          </a:p>
          <a:p>
            <a:r>
              <a:rPr lang="en-US" dirty="0" smtClean="0">
                <a:solidFill>
                  <a:srgbClr val="FFFFFF"/>
                </a:solidFill>
              </a:rPr>
              <a:t>Future development may sidestep the large desktop experience with mobile as the augmenter, to a Mobile first approach.</a:t>
            </a:r>
          </a:p>
          <a:p>
            <a:r>
              <a:rPr lang="en-US" dirty="0" smtClean="0">
                <a:solidFill>
                  <a:srgbClr val="FFFFFF"/>
                </a:solidFill>
              </a:rPr>
              <a:t>Mobile Devices are changing the way we develop.</a:t>
            </a:r>
          </a:p>
          <a:p>
            <a:r>
              <a:rPr lang="en-US" dirty="0" smtClean="0">
                <a:solidFill>
                  <a:srgbClr val="FFFFFF"/>
                </a:solidFill>
              </a:rPr>
              <a:t>There are many ways to develop for mobile, but let your application requirements be your guide.</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Finally… It’s Lab 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FFFF"/>
                </a:solidFill>
              </a:rPr>
              <a:t>We’re going to create an App using Phone Gap</a:t>
            </a:r>
          </a:p>
          <a:p>
            <a:r>
              <a:rPr lang="en-US" dirty="0" smtClean="0">
                <a:solidFill>
                  <a:srgbClr val="FFFFFF"/>
                </a:solidFill>
              </a:rPr>
              <a:t>Android Geeks</a:t>
            </a:r>
            <a:endParaRPr lang="en-US" dirty="0" smtClean="0">
              <a:solidFill>
                <a:srgbClr val="FFFFFF"/>
              </a:solidFill>
            </a:endParaRPr>
          </a:p>
          <a:p>
            <a:pPr lvl="1"/>
            <a:r>
              <a:rPr lang="en-US" dirty="0" smtClean="0">
                <a:solidFill>
                  <a:srgbClr val="FFFFFF"/>
                </a:solidFill>
              </a:rPr>
              <a:t>Install your preferred IDE and the Android SDK</a:t>
            </a:r>
          </a:p>
          <a:p>
            <a:pPr lvl="2"/>
            <a:r>
              <a:rPr lang="en-US" dirty="0" smtClean="0">
                <a:solidFill>
                  <a:srgbClr val="FFFFFF"/>
                </a:solidFill>
              </a:rPr>
              <a:t>Hint Hint… USE INTELIJ! It’s Free and has Android support</a:t>
            </a:r>
          </a:p>
          <a:p>
            <a:r>
              <a:rPr lang="en-US" dirty="0" err="1" smtClean="0">
                <a:solidFill>
                  <a:srgbClr val="FFFFFF"/>
                </a:solidFill>
              </a:rPr>
              <a:t>iOS</a:t>
            </a:r>
            <a:r>
              <a:rPr lang="en-US" dirty="0" smtClean="0">
                <a:solidFill>
                  <a:srgbClr val="FFFFFF"/>
                </a:solidFill>
              </a:rPr>
              <a:t> </a:t>
            </a:r>
            <a:r>
              <a:rPr lang="en-US" dirty="0" err="1" smtClean="0">
                <a:solidFill>
                  <a:srgbClr val="FFFFFF"/>
                </a:solidFill>
              </a:rPr>
              <a:t>Fanboys</a:t>
            </a:r>
            <a:endParaRPr lang="en-US" dirty="0" smtClean="0">
              <a:solidFill>
                <a:srgbClr val="FFFFFF"/>
              </a:solidFill>
            </a:endParaRPr>
          </a:p>
          <a:p>
            <a:pPr lvl="1"/>
            <a:r>
              <a:rPr lang="en-US" dirty="0" smtClean="0">
                <a:solidFill>
                  <a:srgbClr val="FFFFFF"/>
                </a:solidFill>
              </a:rPr>
              <a:t>Install </a:t>
            </a:r>
            <a:r>
              <a:rPr lang="en-US" dirty="0" err="1" smtClean="0">
                <a:solidFill>
                  <a:srgbClr val="FFFFFF"/>
                </a:solidFill>
              </a:rPr>
              <a:t>xCode</a:t>
            </a:r>
            <a:r>
              <a:rPr lang="en-US" dirty="0" smtClean="0">
                <a:solidFill>
                  <a:srgbClr val="FFFFFF"/>
                </a:solidFill>
              </a:rPr>
              <a:t> 4.x.x</a:t>
            </a:r>
            <a:endParaRPr lang="en-US" dirty="0" smtClean="0">
              <a:solidFill>
                <a:srgbClr val="FFFFFF"/>
              </a:solidFill>
            </a:endParaRPr>
          </a:p>
          <a:p>
            <a:pPr lvl="1"/>
            <a:r>
              <a:rPr lang="en-US" dirty="0" smtClean="0">
                <a:solidFill>
                  <a:srgbClr val="FFFFFF"/>
                </a:solidFill>
                <a:hlinkClick r:id="rId4"/>
              </a:rPr>
              <a:t>http://docs.phonegap.com/en/2.0.0/guide_getting-started_ios_index.md.html#Getting%20Started%20with%</a:t>
            </a:r>
            <a:r>
              <a:rPr lang="en-US" dirty="0" smtClean="0">
                <a:solidFill>
                  <a:srgbClr val="FFFFFF"/>
                </a:solidFill>
                <a:hlinkClick r:id="rId4"/>
              </a:rPr>
              <a:t>20iOS</a:t>
            </a:r>
            <a:endParaRPr lang="en-US" dirty="0" smtClean="0">
              <a:solidFill>
                <a:srgbClr val="FFFFFF"/>
              </a:solidFill>
            </a:endParaRPr>
          </a:p>
          <a:p>
            <a:r>
              <a:rPr lang="en-US" dirty="0" err="1" smtClean="0">
                <a:solidFill>
                  <a:srgbClr val="FFFFFF"/>
                </a:solidFill>
              </a:rPr>
              <a:t>git</a:t>
            </a:r>
            <a:r>
              <a:rPr lang="en-US" dirty="0" smtClean="0">
                <a:solidFill>
                  <a:srgbClr val="FFFFFF"/>
                </a:solidFill>
              </a:rPr>
              <a:t> clone https://</a:t>
            </a:r>
            <a:r>
              <a:rPr lang="en-US" dirty="0" err="1" smtClean="0">
                <a:solidFill>
                  <a:srgbClr val="FFFFFF"/>
                </a:solidFill>
              </a:rPr>
              <a:t>github.com/dostraco/SuperHappyDevDay.git</a:t>
            </a:r>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A Quick Plug for SPARC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FFFF"/>
                </a:solidFill>
              </a:rPr>
              <a:t>SPARC</a:t>
            </a:r>
          </a:p>
          <a:p>
            <a:r>
              <a:rPr lang="en-US" dirty="0" smtClean="0">
                <a:solidFill>
                  <a:srgbClr val="FFFFFF"/>
                </a:solidFill>
              </a:rPr>
              <a:t>We build AWESOME stuffs</a:t>
            </a:r>
          </a:p>
          <a:p>
            <a:r>
              <a:rPr lang="en-US" dirty="0" smtClean="0">
                <a:solidFill>
                  <a:srgbClr val="FFFFFF"/>
                </a:solidFill>
              </a:rPr>
              <a:t>3 Flavors - Commercial, Federal/Defense and Product Development</a:t>
            </a:r>
          </a:p>
          <a:p>
            <a:r>
              <a:rPr lang="en-US" smtClean="0">
                <a:solidFill>
                  <a:srgbClr val="FFFFFF"/>
                </a:solidFill>
              </a:rPr>
              <a:t>80% </a:t>
            </a:r>
            <a:r>
              <a:rPr lang="en-US" dirty="0" smtClean="0">
                <a:solidFill>
                  <a:srgbClr val="FFFFFF"/>
                </a:solidFill>
              </a:rPr>
              <a:t>of us are Engineers</a:t>
            </a:r>
          </a:p>
          <a:p>
            <a:r>
              <a:rPr lang="en-US" dirty="0" smtClean="0">
                <a:solidFill>
                  <a:srgbClr val="FFFFFF"/>
                </a:solidFill>
              </a:rPr>
              <a:t>Come follow the talent!</a:t>
            </a:r>
          </a:p>
          <a:p>
            <a:endParaRPr lang="en-US" dirty="0" smtClean="0">
              <a:solidFill>
                <a:srgbClr val="FFFFFF"/>
              </a:solidFill>
            </a:endParaRPr>
          </a:p>
          <a:p>
            <a:r>
              <a:rPr lang="en-US" dirty="0" smtClean="0">
                <a:solidFill>
                  <a:srgbClr val="FFFFFF"/>
                </a:solidFill>
              </a:rPr>
              <a:t>http://www.sparcedge.com/careers/working-at-sparc/</a:t>
            </a:r>
          </a:p>
          <a:p>
            <a:pPr>
              <a:buNone/>
            </a:pPr>
            <a:endParaRPr lang="en-US"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632986" y="6596390"/>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sources: </a:t>
            </a:r>
            <a:r>
              <a:rPr lang="en-US" sz="1100" dirty="0" err="1" smtClean="0">
                <a:solidFill>
                  <a:schemeClr val="tx1">
                    <a:lumMod val="75000"/>
                    <a:lumOff val="25000"/>
                  </a:schemeClr>
                </a:solidFill>
                <a:latin typeface="Arial"/>
                <a:cs typeface="Arial"/>
              </a:rPr>
              <a:t>Canalys</a:t>
            </a:r>
            <a:endParaRPr lang="en-US" sz="1100" dirty="0">
              <a:solidFill>
                <a:schemeClr val="tx1">
                  <a:lumMod val="75000"/>
                  <a:lumOff val="25000"/>
                </a:schemeClr>
              </a:solidFill>
              <a:latin typeface="Arial"/>
              <a:cs typeface="Arial"/>
            </a:endParaRPr>
          </a:p>
        </p:txBody>
      </p:sp>
      <p:sp>
        <p:nvSpPr>
          <p:cNvPr id="5" name="Title 4"/>
          <p:cNvSpPr>
            <a:spLocks noGrp="1"/>
          </p:cNvSpPr>
          <p:nvPr>
            <p:ph type="title"/>
          </p:nvPr>
        </p:nvSpPr>
        <p:spPr/>
        <p:txBody>
          <a:bodyPr/>
          <a:lstStyle/>
          <a:p>
            <a:r>
              <a:rPr lang="en-US" dirty="0" smtClean="0"/>
              <a:t>Mobile Growth (Boring Stats)</a:t>
            </a:r>
            <a:endParaRPr lang="en-US" dirty="0"/>
          </a:p>
        </p:txBody>
      </p:sp>
      <p:pic>
        <p:nvPicPr>
          <p:cNvPr id="6" name="Picture 5" descr="SPA-table-1-030212_0.png"/>
          <p:cNvPicPr>
            <a:picLocks noChangeAspect="1"/>
          </p:cNvPicPr>
          <p:nvPr/>
        </p:nvPicPr>
        <p:blipFill>
          <a:blip r:embed="rId3"/>
          <a:stretch>
            <a:fillRect/>
          </a:stretch>
        </p:blipFill>
        <p:spPr>
          <a:xfrm>
            <a:off x="457200" y="2021983"/>
            <a:ext cx="8235052" cy="3837534"/>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FFFFFF"/>
                </a:solidFill>
              </a:rPr>
              <a:t>My site - http://</a:t>
            </a:r>
            <a:r>
              <a:rPr lang="en-US" dirty="0" err="1" smtClean="0">
                <a:solidFill>
                  <a:srgbClr val="FFFFFF"/>
                </a:solidFill>
              </a:rPr>
              <a:t>dayelostra.co</a:t>
            </a:r>
            <a:endParaRPr lang="en-US" dirty="0" smtClean="0">
              <a:solidFill>
                <a:srgbClr val="FFFFFF"/>
              </a:solidFill>
            </a:endParaRPr>
          </a:p>
          <a:p>
            <a:pPr>
              <a:buNone/>
            </a:pPr>
            <a:r>
              <a:rPr lang="en-US" dirty="0" smtClean="0">
                <a:solidFill>
                  <a:srgbClr val="FFFFFF"/>
                </a:solidFill>
              </a:rPr>
              <a:t>My Email – </a:t>
            </a:r>
            <a:r>
              <a:rPr lang="en-US" dirty="0" err="1" smtClean="0">
                <a:solidFill>
                  <a:srgbClr val="FFFFFF"/>
                </a:solidFill>
              </a:rPr>
              <a:t>dayel.ostraco@sparcedge.com</a:t>
            </a:r>
            <a:endParaRPr lang="en-US" dirty="0" smtClean="0">
              <a:solidFill>
                <a:srgbClr val="FFFFFF"/>
              </a:solidFill>
            </a:endParaRPr>
          </a:p>
          <a:p>
            <a:pPr>
              <a:buNone/>
            </a:pPr>
            <a:r>
              <a:rPr lang="en-US" dirty="0" smtClean="0">
                <a:solidFill>
                  <a:srgbClr val="FFFFFF"/>
                </a:solidFill>
              </a:rPr>
              <a:t>My </a:t>
            </a:r>
            <a:r>
              <a:rPr lang="en-US" dirty="0" err="1" smtClean="0">
                <a:solidFill>
                  <a:srgbClr val="FFFFFF"/>
                </a:solidFill>
              </a:rPr>
              <a:t>GitHub</a:t>
            </a:r>
            <a:r>
              <a:rPr lang="en-US" dirty="0" smtClean="0">
                <a:solidFill>
                  <a:srgbClr val="FFFFFF"/>
                </a:solidFill>
              </a:rPr>
              <a:t> - http://</a:t>
            </a:r>
            <a:r>
              <a:rPr lang="en-US" dirty="0" err="1" smtClean="0">
                <a:solidFill>
                  <a:srgbClr val="FFFFFF"/>
                </a:solidFill>
              </a:rPr>
              <a:t>github.com/dostraco</a:t>
            </a:r>
            <a:endParaRPr lang="en-US" dirty="0" smtClean="0">
              <a:solidFill>
                <a:srgbClr val="FFFFFF"/>
              </a:solidFill>
            </a:endParaRPr>
          </a:p>
          <a:p>
            <a:pPr>
              <a:buNone/>
            </a:pPr>
            <a:endParaRPr lang="en-US" dirty="0" smtClean="0">
              <a:solidFill>
                <a:srgbClr val="FFFFFF"/>
              </a:solidFill>
            </a:endParaRPr>
          </a:p>
          <a:p>
            <a:pPr>
              <a:buNone/>
            </a:pPr>
            <a:r>
              <a:rPr lang="en-US" dirty="0" smtClean="0">
                <a:solidFill>
                  <a:srgbClr val="FFFFFF"/>
                </a:solidFill>
              </a:rPr>
              <a:t>Presentation Stuffs</a:t>
            </a:r>
          </a:p>
          <a:p>
            <a:pPr>
              <a:buNone/>
            </a:pPr>
            <a:r>
              <a:rPr lang="en-US" sz="2800" dirty="0" smtClean="0">
                <a:solidFill>
                  <a:srgbClr val="FFFFFF"/>
                </a:solidFill>
              </a:rPr>
              <a:t>https://</a:t>
            </a:r>
            <a:r>
              <a:rPr lang="en-US" sz="2800" dirty="0" err="1" smtClean="0">
                <a:solidFill>
                  <a:srgbClr val="FFFFFF"/>
                </a:solidFill>
              </a:rPr>
              <a:t>github.com/dostraco/SuperHappyDevDay</a:t>
            </a:r>
            <a:endParaRPr lang="en-US" sz="2800" dirty="0" smtClean="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Becoming the preferred experience</a:t>
            </a:r>
          </a:p>
        </p:txBody>
      </p:sp>
      <p:sp>
        <p:nvSpPr>
          <p:cNvPr id="7" name="TextBox 6"/>
          <p:cNvSpPr txBox="1"/>
          <p:nvPr/>
        </p:nvSpPr>
        <p:spPr>
          <a:xfrm>
            <a:off x="3839741" y="6465585"/>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 http://</a:t>
            </a:r>
            <a:r>
              <a:rPr lang="en-US" sz="1100" dirty="0" err="1" smtClean="0">
                <a:solidFill>
                  <a:schemeClr val="tx1">
                    <a:lumMod val="75000"/>
                    <a:lumOff val="25000"/>
                  </a:schemeClr>
                </a:solidFill>
                <a:latin typeface="Arial"/>
                <a:cs typeface="Arial"/>
              </a:rPr>
              <a:t>www.facebook.com/press/info.php?statistics</a:t>
            </a:r>
            <a:endParaRPr lang="en-US" sz="1100" dirty="0">
              <a:solidFill>
                <a:schemeClr val="tx1">
                  <a:lumMod val="75000"/>
                  <a:lumOff val="25000"/>
                </a:schemeClr>
              </a:solidFill>
              <a:latin typeface="Arial"/>
              <a:cs typeface="Arial"/>
            </a:endParaRPr>
          </a:p>
        </p:txBody>
      </p:sp>
      <p:pic>
        <p:nvPicPr>
          <p:cNvPr id="9" name="Picture 8"/>
          <p:cNvPicPr>
            <a:picLocks noChangeAspect="1"/>
          </p:cNvPicPr>
          <p:nvPr/>
        </p:nvPicPr>
        <p:blipFill>
          <a:blip r:embed="rId3"/>
          <a:stretch>
            <a:fillRect/>
          </a:stretch>
        </p:blipFill>
        <p:spPr>
          <a:xfrm>
            <a:off x="585199" y="2185504"/>
            <a:ext cx="8403734" cy="291400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App-vs-web-graphic.png"/>
          <p:cNvPicPr>
            <a:picLocks noChangeAspect="1"/>
          </p:cNvPicPr>
          <p:nvPr/>
        </p:nvPicPr>
        <p:blipFill>
          <a:blip r:embed="rId3"/>
          <a:stretch>
            <a:fillRect/>
          </a:stretch>
        </p:blipFill>
        <p:spPr>
          <a:xfrm>
            <a:off x="0" y="0"/>
            <a:ext cx="9144000" cy="6858001"/>
          </a:xfrm>
          <a:prstGeom prst="rect">
            <a:avLst/>
          </a:prstGeom>
        </p:spPr>
      </p:pic>
      <p:sp>
        <p:nvSpPr>
          <p:cNvPr id="4" name="TextBox 3"/>
          <p:cNvSpPr txBox="1"/>
          <p:nvPr/>
        </p:nvSpPr>
        <p:spPr>
          <a:xfrm>
            <a:off x="3632986" y="6596390"/>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sources: </a:t>
            </a:r>
            <a:r>
              <a:rPr lang="en-US" sz="1100" dirty="0" err="1" smtClean="0">
                <a:solidFill>
                  <a:schemeClr val="tx1">
                    <a:lumMod val="75000"/>
                    <a:lumOff val="25000"/>
                  </a:schemeClr>
                </a:solidFill>
                <a:latin typeface="Arial"/>
                <a:cs typeface="Arial"/>
              </a:rPr>
              <a:t>comScore</a:t>
            </a:r>
            <a:r>
              <a:rPr lang="en-US" sz="1100" dirty="0" smtClean="0">
                <a:solidFill>
                  <a:schemeClr val="tx1">
                    <a:lumMod val="75000"/>
                    <a:lumOff val="25000"/>
                  </a:schemeClr>
                </a:solidFill>
                <a:latin typeface="Arial"/>
                <a:cs typeface="Arial"/>
              </a:rPr>
              <a:t>, </a:t>
            </a:r>
            <a:r>
              <a:rPr lang="en-US" sz="1100" dirty="0" err="1" smtClean="0">
                <a:solidFill>
                  <a:schemeClr val="tx1">
                    <a:lumMod val="75000"/>
                    <a:lumOff val="25000"/>
                  </a:schemeClr>
                </a:solidFill>
                <a:latin typeface="Arial"/>
                <a:cs typeface="Arial"/>
              </a:rPr>
              <a:t>Alexa</a:t>
            </a:r>
            <a:r>
              <a:rPr lang="en-US" sz="1100" dirty="0" smtClean="0">
                <a:solidFill>
                  <a:schemeClr val="tx1">
                    <a:lumMod val="75000"/>
                    <a:lumOff val="25000"/>
                  </a:schemeClr>
                </a:solidFill>
                <a:latin typeface="Arial"/>
                <a:cs typeface="Arial"/>
              </a:rPr>
              <a:t>, Flurry Analytics</a:t>
            </a:r>
            <a:endParaRPr lang="en-US" sz="1100" dirty="0">
              <a:solidFill>
                <a:schemeClr val="tx1">
                  <a:lumMod val="75000"/>
                  <a:lumOff val="25000"/>
                </a:schemeClr>
              </a:solidFill>
              <a:latin typeface="Arial"/>
              <a:cs typeface="Arial"/>
            </a:endParaRPr>
          </a:p>
        </p:txBody>
      </p:sp>
      <p:sp>
        <p:nvSpPr>
          <p:cNvPr id="5" name="Title 4"/>
          <p:cNvSpPr>
            <a:spLocks noGrp="1"/>
          </p:cNvSpPr>
          <p:nvPr>
            <p:ph type="title"/>
          </p:nvPr>
        </p:nvSpPr>
        <p:spPr/>
        <p:txBody>
          <a:bodyPr/>
          <a:lstStyle/>
          <a:p>
            <a:r>
              <a:rPr lang="en-US" dirty="0" smtClean="0"/>
              <a:t>Mobile Apps or Web?</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Perception</a:t>
            </a:r>
            <a:endParaRPr lang="en-US" dirty="0"/>
          </a:p>
        </p:txBody>
      </p:sp>
      <p:sp>
        <p:nvSpPr>
          <p:cNvPr id="3" name="Content Placeholder 2"/>
          <p:cNvSpPr>
            <a:spLocks noGrp="1"/>
          </p:cNvSpPr>
          <p:nvPr>
            <p:ph idx="1"/>
          </p:nvPr>
        </p:nvSpPr>
        <p:spPr/>
        <p:txBody>
          <a:bodyPr/>
          <a:lstStyle/>
          <a:p>
            <a:r>
              <a:rPr lang="en-US" dirty="0" smtClean="0"/>
              <a:t>Touch</a:t>
            </a:r>
          </a:p>
          <a:p>
            <a:r>
              <a:rPr lang="en-US" dirty="0" err="1" smtClean="0"/>
              <a:t>Camera(s</a:t>
            </a:r>
            <a:r>
              <a:rPr lang="en-US" dirty="0" smtClean="0"/>
              <a:t>)</a:t>
            </a:r>
          </a:p>
          <a:p>
            <a:r>
              <a:rPr lang="en-US" dirty="0" smtClean="0"/>
              <a:t>Gyroscope</a:t>
            </a:r>
          </a:p>
          <a:p>
            <a:r>
              <a:rPr lang="en-US" dirty="0" smtClean="0"/>
              <a:t>Location (GPS, </a:t>
            </a:r>
            <a:r>
              <a:rPr lang="en-US" dirty="0" err="1" smtClean="0"/>
              <a:t>WiFI</a:t>
            </a:r>
            <a:r>
              <a:rPr lang="en-US" dirty="0" smtClean="0"/>
              <a:t>, Carrier Tower)</a:t>
            </a:r>
          </a:p>
          <a:p>
            <a:r>
              <a:rPr lang="en-US" dirty="0" smtClean="0"/>
              <a:t>Compass</a:t>
            </a:r>
          </a:p>
          <a:p>
            <a:r>
              <a:rPr lang="en-US" dirty="0" smtClean="0"/>
              <a:t>Audio</a:t>
            </a:r>
          </a:p>
          <a:p>
            <a:r>
              <a:rPr lang="en-US" dirty="0" smtClean="0"/>
              <a:t>Bluetooth Communication</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Overload?</a:t>
            </a:r>
            <a:endParaRPr lang="en-US" dirty="0"/>
          </a:p>
        </p:txBody>
      </p:sp>
      <p:sp>
        <p:nvSpPr>
          <p:cNvPr id="3" name="Content Placeholder 2"/>
          <p:cNvSpPr>
            <a:spLocks noGrp="1"/>
          </p:cNvSpPr>
          <p:nvPr>
            <p:ph idx="1"/>
          </p:nvPr>
        </p:nvSpPr>
        <p:spPr/>
        <p:txBody>
          <a:bodyPr/>
          <a:lstStyle/>
          <a:p>
            <a:r>
              <a:rPr lang="en-US" dirty="0" smtClean="0"/>
              <a:t>Near Field Communication</a:t>
            </a:r>
          </a:p>
          <a:p>
            <a:r>
              <a:rPr lang="en-US" dirty="0" smtClean="0"/>
              <a:t>Ambient Light</a:t>
            </a:r>
          </a:p>
          <a:p>
            <a:r>
              <a:rPr lang="en-US" dirty="0" smtClean="0"/>
              <a:t>Proximity</a:t>
            </a:r>
          </a:p>
          <a:p>
            <a:r>
              <a:rPr lang="en-US" dirty="0" smtClean="0"/>
              <a:t>Barometer</a:t>
            </a:r>
          </a:p>
          <a:p>
            <a:r>
              <a:rPr lang="en-US" dirty="0" smtClean="0"/>
              <a:t>Thermometer</a:t>
            </a:r>
          </a:p>
          <a:p>
            <a:r>
              <a:rPr lang="en-US" dirty="0" smtClean="0"/>
              <a:t>Augmented Reality</a:t>
            </a:r>
          </a:p>
          <a:p>
            <a:r>
              <a:rPr lang="en-US" dirty="0" err="1" smtClean="0"/>
              <a:t>Haptic</a:t>
            </a:r>
            <a:r>
              <a:rPr lang="en-US" dirty="0" smtClean="0"/>
              <a:t> Feedback</a:t>
            </a:r>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1027</TotalTime>
  <Words>2829</Words>
  <Application>Microsoft Macintosh PowerPoint</Application>
  <PresentationFormat>On-screen Show (4:3)</PresentationFormat>
  <Paragraphs>350</Paragraphs>
  <Slides>50</Slides>
  <Notes>26</Notes>
  <HiddenSlides>0</HiddenSlides>
  <MMClips>0</MMClips>
  <ScaleCrop>false</ScaleCrop>
  <HeadingPairs>
    <vt:vector size="4" baseType="variant">
      <vt:variant>
        <vt:lpstr>Design Template</vt:lpstr>
      </vt:variant>
      <vt:variant>
        <vt:i4>1</vt:i4>
      </vt:variant>
      <vt:variant>
        <vt:lpstr>Slide Titles</vt:lpstr>
      </vt:variant>
      <vt:variant>
        <vt:i4>50</vt:i4>
      </vt:variant>
    </vt:vector>
  </HeadingPairs>
  <TitlesOfParts>
    <vt:vector size="51" baseType="lpstr">
      <vt:lpstr>Office Theme</vt:lpstr>
      <vt:lpstr>Super Happy Dev Day</vt:lpstr>
      <vt:lpstr>Introductions</vt:lpstr>
      <vt:lpstr>What we’ll cover</vt:lpstr>
      <vt:lpstr>Slide 4</vt:lpstr>
      <vt:lpstr>Mobile Growth (Boring Stats)</vt:lpstr>
      <vt:lpstr>Becoming the preferred experience</vt:lpstr>
      <vt:lpstr>Mobile Apps or Web?</vt:lpstr>
      <vt:lpstr>Sensory Perception</vt:lpstr>
      <vt:lpstr>Sensory Overload?</vt:lpstr>
      <vt:lpstr>Location services</vt:lpstr>
      <vt:lpstr>Location Services</vt:lpstr>
      <vt:lpstr>Custom Map Interactions</vt:lpstr>
      <vt:lpstr>Custom Map Interactions - iOS</vt:lpstr>
      <vt:lpstr>Haptic Feedback</vt:lpstr>
      <vt:lpstr>Augmented Reality</vt:lpstr>
      <vt:lpstr>Augmented Reality</vt:lpstr>
      <vt:lpstr>What have we learned?</vt:lpstr>
      <vt:lpstr>Mobile is Different and the Same</vt:lpstr>
      <vt:lpstr>Mobile is Different and the Same</vt:lpstr>
      <vt:lpstr>Focused Domain </vt:lpstr>
      <vt:lpstr>Slide 21</vt:lpstr>
      <vt:lpstr>The Environment is your FRENEMY</vt:lpstr>
      <vt:lpstr>“One Eye, One Thumb” </vt:lpstr>
      <vt:lpstr>Hyper-Focused Experience</vt:lpstr>
      <vt:lpstr>Enterprise Web Application</vt:lpstr>
      <vt:lpstr>Web Application vs. Mobile Apps</vt:lpstr>
      <vt:lpstr>Use yo sensors</vt:lpstr>
      <vt:lpstr>Same Architecture,  Different focus.</vt:lpstr>
      <vt:lpstr>When designing for mobile</vt:lpstr>
      <vt:lpstr>Mobile Development Strategies</vt:lpstr>
      <vt:lpstr>The Landscape</vt:lpstr>
      <vt:lpstr>Pure Mobile Web</vt:lpstr>
      <vt:lpstr>@Media Query</vt:lpstr>
      <vt:lpstr>Mobile Web</vt:lpstr>
      <vt:lpstr>Mobile Web</vt:lpstr>
      <vt:lpstr>Mobile Web Examples</vt:lpstr>
      <vt:lpstr>Native Apps</vt:lpstr>
      <vt:lpstr>Native Apps</vt:lpstr>
      <vt:lpstr>Native Apps Examples</vt:lpstr>
      <vt:lpstr>Mobile Web App Frameworks</vt:lpstr>
      <vt:lpstr>Mobile Web App Frameworks</vt:lpstr>
      <vt:lpstr>Other Mobile Web App Frameworks</vt:lpstr>
      <vt:lpstr>Mobile Web App Examples</vt:lpstr>
      <vt:lpstr>Hybrid Apps</vt:lpstr>
      <vt:lpstr>Hybrid Apps</vt:lpstr>
      <vt:lpstr>Hybrid App Examples</vt:lpstr>
      <vt:lpstr>To conclude…</vt:lpstr>
      <vt:lpstr>Finally… It’s Lab Time!</vt:lpstr>
      <vt:lpstr>A Quick Plug for SPARC</vt:lpstr>
      <vt:lpstr>Questions?</vt:lpstr>
    </vt:vector>
  </TitlesOfParts>
  <Company>SPARC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Happy Dev Day</dc:title>
  <dc:creator>Dayel Ostraco</dc:creator>
  <cp:lastModifiedBy>Dayel Ostraco</cp:lastModifiedBy>
  <cp:revision>173</cp:revision>
  <dcterms:created xsi:type="dcterms:W3CDTF">2012-09-06T17:06:42Z</dcterms:created>
  <dcterms:modified xsi:type="dcterms:W3CDTF">2012-09-06T17:09:07Z</dcterms:modified>
</cp:coreProperties>
</file>