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6"/>
  </p:notesMasterIdLst>
  <p:sldIdLst>
    <p:sldId id="257" r:id="rId2"/>
    <p:sldId id="285" r:id="rId3"/>
    <p:sldId id="284" r:id="rId4"/>
    <p:sldId id="259" r:id="rId5"/>
    <p:sldId id="280" r:id="rId6"/>
    <p:sldId id="281" r:id="rId7"/>
    <p:sldId id="275" r:id="rId8"/>
    <p:sldId id="282" r:id="rId9"/>
    <p:sldId id="277" r:id="rId10"/>
    <p:sldId id="311" r:id="rId11"/>
    <p:sldId id="276" r:id="rId12"/>
    <p:sldId id="308" r:id="rId13"/>
    <p:sldId id="310" r:id="rId14"/>
    <p:sldId id="278" r:id="rId15"/>
    <p:sldId id="260" r:id="rId16"/>
    <p:sldId id="279" r:id="rId17"/>
    <p:sldId id="272" r:id="rId18"/>
    <p:sldId id="265" r:id="rId19"/>
    <p:sldId id="283" r:id="rId20"/>
    <p:sldId id="288" r:id="rId21"/>
    <p:sldId id="261" r:id="rId22"/>
    <p:sldId id="262" r:id="rId23"/>
    <p:sldId id="263" r:id="rId24"/>
    <p:sldId id="264" r:id="rId25"/>
    <p:sldId id="273" r:id="rId26"/>
    <p:sldId id="298" r:id="rId27"/>
    <p:sldId id="289" r:id="rId28"/>
    <p:sldId id="299" r:id="rId29"/>
    <p:sldId id="300" r:id="rId30"/>
    <p:sldId id="302" r:id="rId31"/>
    <p:sldId id="309" r:id="rId32"/>
    <p:sldId id="290" r:id="rId33"/>
    <p:sldId id="296" r:id="rId34"/>
    <p:sldId id="306" r:id="rId35"/>
    <p:sldId id="295" r:id="rId36"/>
    <p:sldId id="291" r:id="rId37"/>
    <p:sldId id="297" r:id="rId38"/>
    <p:sldId id="305" r:id="rId39"/>
    <p:sldId id="292" r:id="rId40"/>
    <p:sldId id="304" r:id="rId41"/>
    <p:sldId id="303" r:id="rId42"/>
    <p:sldId id="271" r:id="rId43"/>
    <p:sldId id="294" r:id="rId44"/>
    <p:sldId id="29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33" d="100"/>
          <a:sy n="133" d="100"/>
        </p:scale>
        <p:origin x="-1736"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C8CBE-0516-0F4D-8564-FA76C135E2E1}" type="datetimeFigureOut">
              <a:rPr lang="en-US" smtClean="0"/>
              <a:pPr/>
              <a:t>8/29/12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118CC-64D6-A546-92A4-A14C73E86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Mobile is currently an extension of your application. This may not be true in the future. It is quickly becoming the preferred</a:t>
            </a:r>
            <a:r>
              <a:rPr lang="en-US" baseline="0" dirty="0" smtClean="0"/>
              <a:t> user experience.</a:t>
            </a:r>
            <a:r>
              <a:rPr lang="en-US" baseline="0" dirty="0"/>
              <a:t> </a:t>
            </a:r>
            <a:r>
              <a:rPr lang="en-US" baseline="0" dirty="0" err="1" smtClean="0"/>
              <a:t>Facebook</a:t>
            </a:r>
            <a:r>
              <a:rPr lang="en-US" baseline="0" dirty="0" smtClean="0"/>
              <a:t> already recognizes this and has already invested heavily in focusing their entire platform on mobile.</a:t>
            </a:r>
          </a:p>
          <a:p>
            <a:endParaRPr lang="en-US" baseline="0" dirty="0" smtClean="0"/>
          </a:p>
          <a:p>
            <a:r>
              <a:rPr lang="en-US" dirty="0" err="1" smtClean="0"/>
              <a:t>Facebook</a:t>
            </a:r>
            <a:r>
              <a:rPr lang="en-US" dirty="0" smtClean="0"/>
              <a:t> app</a:t>
            </a:r>
          </a:p>
          <a:p>
            <a:r>
              <a:rPr lang="en-US" dirty="0" smtClean="0"/>
              <a:t>More than 800 million active users, 350 million through the Mobile App (insert diagram BK)</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13C647F-34F3-974C-9753-1483AC25DB52}"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applications will be developed for the Mobile web than PCs.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1.3 million mobile apps today, versus 50,000 to 75,000 PC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Mobile</a:t>
            </a:r>
            <a:r>
              <a:rPr lang="en-US" sz="1200" kern="1200" baseline="0" dirty="0" smtClean="0">
                <a:solidFill>
                  <a:schemeClr val="tx1"/>
                </a:solidFill>
                <a:latin typeface="+mn-lt"/>
                <a:ea typeface="+mn-ea"/>
                <a:cs typeface="+mn-cs"/>
              </a:rPr>
              <a:t> is quickly becoming the preferred choice among users.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mobile app is not as simple as porting your enterprise application on a mobile device. A mobile device provides a totally different user experience that requires you to boil down your content and functionality to it’s basest components. Mobile users use mobile apps in completely different way. Being mobile means that there are environmental factors that split the user’s focus. When developing on mobile, you need to be aware of these environmental distractions and plan for your user to only be using one eye and one thumb.</a:t>
            </a:r>
            <a:endParaRPr lang="en-US" dirty="0" smtClean="0"/>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capabilities</a:t>
            </a:r>
            <a:r>
              <a:rPr lang="en-US" baseline="0" dirty="0" smtClean="0"/>
              <a:t> of mobile devices opens up a whole slew of new interactions. New functionality on the horizon is ambient light detection and NFC.</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Typical web application needs to do many</a:t>
            </a:r>
            <a:r>
              <a:rPr lang="en-US" baseline="0" dirty="0" smtClean="0"/>
              <a:t> things and fit many users. It involves planning, understanding user needs, large timelines &amp; development teams to satisfy this. </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App seeks not to do everything, but focus on just what</a:t>
            </a:r>
            <a:r>
              <a:rPr lang="en-US" baseline="0" dirty="0" smtClean="0"/>
              <a:t> </a:t>
            </a:r>
            <a:r>
              <a:rPr lang="en-US" dirty="0" smtClean="0"/>
              <a:t>the each user actually</a:t>
            </a:r>
            <a:r>
              <a:rPr lang="en-US" baseline="0" dirty="0" smtClean="0"/>
              <a:t> needs. The total sum of all mobile applications is the whole enterprise application with a tailored user experiences.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Apps</a:t>
            </a:r>
            <a:r>
              <a:rPr lang="en-US" baseline="0" dirty="0" smtClean="0"/>
              <a:t> connect the same way applications do. They can use the same web security to access Services, Databases &amp; information as a web application. In this manner, your Domain Focused mobile applications extend you web application in new and personalized ways.</a:t>
            </a:r>
            <a:endParaRPr lang="en-US" dirty="0"/>
          </a:p>
        </p:txBody>
      </p:sp>
      <p:sp>
        <p:nvSpPr>
          <p:cNvPr id="4" name="Slide Number Placeholder 3"/>
          <p:cNvSpPr>
            <a:spLocks noGrp="1"/>
          </p:cNvSpPr>
          <p:nvPr>
            <p:ph type="sldNum" sz="quarter" idx="10"/>
          </p:nvPr>
        </p:nvSpPr>
        <p:spPr/>
        <p:txBody>
          <a:bodyPr/>
          <a:lstStyle/>
          <a:p>
            <a:fld id="{F1BAD5D1-458A-0243-9408-4F8107F9CA3D}"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FFFF"/>
                </a:solidFill>
              </a:rPr>
              <a:t>Embrace mobile constraints to focus and prioritize the services we’re designing and building.</a:t>
            </a:r>
          </a:p>
          <a:p>
            <a:endParaRPr lang="en-US" dirty="0" smtClean="0">
              <a:solidFill>
                <a:srgbClr val="FFFFFF"/>
              </a:solidFill>
            </a:endParaRPr>
          </a:p>
          <a:p>
            <a:r>
              <a:rPr lang="en-US" dirty="0" smtClean="0">
                <a:solidFill>
                  <a:srgbClr val="FFFFFF"/>
                </a:solidFill>
              </a:rPr>
              <a:t>Use mobile capabilities to innovate the complete customer experience.</a:t>
            </a:r>
          </a:p>
          <a:p>
            <a:endParaRPr lang="en-US" dirty="0" smtClean="0">
              <a:solidFill>
                <a:srgbClr val="FFFFFF"/>
              </a:solidFill>
            </a:endParaRPr>
          </a:p>
          <a:p>
            <a:r>
              <a:rPr lang="en-US" dirty="0" smtClean="0">
                <a:solidFill>
                  <a:srgbClr val="FFFFFF"/>
                </a:solidFill>
              </a:rPr>
              <a:t>Take what we know about designing for the web and start thinking differently about mobile organization, actions, </a:t>
            </a:r>
            <a:br>
              <a:rPr lang="en-US" dirty="0" smtClean="0">
                <a:solidFill>
                  <a:srgbClr val="FFFFFF"/>
                </a:solidFill>
              </a:rPr>
            </a:br>
            <a:r>
              <a:rPr lang="en-US" dirty="0" smtClean="0">
                <a:solidFill>
                  <a:srgbClr val="FFFFFF"/>
                </a:solidFill>
              </a:rPr>
              <a:t>inputs, and layout. </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Engaged employees are the creative force behind everything good that happens in an organization.</a:t>
            </a:r>
          </a:p>
          <a:p>
            <a:endParaRPr lang="en-US" dirty="0" smtClean="0"/>
          </a:p>
          <a:p>
            <a:r>
              <a:rPr lang="en-US" dirty="0" smtClean="0"/>
              <a:t>http://gmj.gallup.com/content/150710/High-Energy-Workplaces-Save-America.aspx?utm_source=</a:t>
            </a:r>
            <a:r>
              <a:rPr lang="en-US" dirty="0" err="1" smtClean="0"/>
              <a:t>email&amp;utm_medium</a:t>
            </a:r>
            <a:r>
              <a:rPr lang="en-US" dirty="0" smtClean="0"/>
              <a:t>=012012&amp;utm_content=</a:t>
            </a:r>
            <a:r>
              <a:rPr lang="en-US" dirty="0" err="1" smtClean="0"/>
              <a:t>titlelink&amp;utm_campaign</a:t>
            </a:r>
            <a:r>
              <a:rPr lang="en-US" dirty="0" smtClean="0"/>
              <a:t>=newsletter#2</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Mobile Devices are changing the way we develop. Mobile use may usurp desktop/laptop use as the preferred experience.</a:t>
            </a:r>
          </a:p>
          <a:p>
            <a:endParaRPr lang="en-US" dirty="0" smtClean="0"/>
          </a:p>
          <a:p>
            <a:r>
              <a:rPr lang="en-US" dirty="0" smtClean="0"/>
              <a:t>Applications are no longer monolithic apps that do everything. Applications are now smaller, hyper focused and unchained by location.</a:t>
            </a:r>
          </a:p>
          <a:p>
            <a:r>
              <a:rPr lang="en-US" dirty="0" smtClean="0"/>
              <a:t>In mobile, the application is the sum of all its parts and those parts are the hyper focused individual apps.</a:t>
            </a:r>
          </a:p>
          <a:p>
            <a:endParaRPr lang="en-US" dirty="0" smtClean="0"/>
          </a:p>
          <a:p>
            <a:r>
              <a:rPr lang="en-US" dirty="0" smtClean="0"/>
              <a:t>Future development may sidestep the large desktop experience with mobile as the augmenter, to a Mobile first approach.</a:t>
            </a:r>
          </a:p>
          <a:p>
            <a:r>
              <a:rPr lang="en-US" dirty="0" smtClean="0"/>
              <a:t>How do we evolve to a new development landscape that requires rapidly deploying smaller plank applications?</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 example of simplifying the user interface to pre-populate fields based on the native GPS location services. Kayak</a:t>
            </a:r>
            <a:r>
              <a:rPr lang="en-US" baseline="0" dirty="0" smtClean="0"/>
              <a:t> can find the nearest hotels based on your current location without unnecessary taps and keyboard inputs.</a:t>
            </a:r>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Yahoo Maps has very creatively created a simple interface for locating points of interest on a Map based on the user’s location. Rather than fumbling with a keyboard input, a user can simply draw any shape around an area of the map they</a:t>
            </a:r>
            <a:r>
              <a:rPr lang="en-US" baseline="0" dirty="0" smtClean="0"/>
              <a:t> are interested in and get all points of interest located within that drawn shape. You can glean a lot of information about an area with one swipe of the thumb.</a:t>
            </a:r>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London Underground has</a:t>
            </a:r>
            <a:r>
              <a:rPr lang="en-US" baseline="0" dirty="0" smtClean="0"/>
              <a:t> developed a Camera Overlay that makes use of your location Data via GPS services. It will overlay arrows pointing to the nearest stations via your camera display. This is an incredibly inventive way to direct users to the nearest station while also giving them insight into the Line the subway operates on.</a:t>
            </a:r>
          </a:p>
          <a:p>
            <a:endParaRPr lang="en-US" baseline="0" dirty="0" smtClean="0"/>
          </a:p>
          <a:p>
            <a:r>
              <a:rPr lang="en-US" baseline="0" dirty="0" smtClean="0"/>
              <a:t>Useful Libraries</a:t>
            </a:r>
          </a:p>
          <a:p>
            <a:r>
              <a:rPr lang="en-US" dirty="0" smtClean="0"/>
              <a:t>http://</a:t>
            </a:r>
            <a:r>
              <a:rPr lang="en-US" dirty="0" err="1" smtClean="0"/>
              <a:t>code.google.com/p/andar</a:t>
            </a:r>
            <a:r>
              <a:rPr lang="en-US" dirty="0" smtClean="0"/>
              <a:t>/</a:t>
            </a:r>
          </a:p>
          <a:p>
            <a:r>
              <a:rPr lang="en-US" dirty="0" err="1" smtClean="0"/>
              <a:t>https://developer.qualcomm.com/mobile-development/mobile-technologies/augmented-reality</a:t>
            </a:r>
            <a:endParaRPr lang="en-US" dirty="0" smtClean="0"/>
          </a:p>
          <a:p>
            <a:endParaRPr lang="en-US" dirty="0"/>
          </a:p>
        </p:txBody>
      </p:sp>
      <p:sp>
        <p:nvSpPr>
          <p:cNvPr id="4" name="Slide Number Placeholder 3"/>
          <p:cNvSpPr>
            <a:spLocks noGrp="1"/>
          </p:cNvSpPr>
          <p:nvPr>
            <p:ph type="sldNum" sz="quarter" idx="10"/>
          </p:nvPr>
        </p:nvSpPr>
        <p:spPr/>
        <p:txBody>
          <a:bodyPr/>
          <a:lstStyle/>
          <a:p>
            <a:fld id="{E13C647F-34F3-974C-9753-1483AC25DB5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Used mostly for games, but think about using it for your buttons or environment interactions.</a:t>
            </a:r>
          </a:p>
          <a:p>
            <a:endParaRPr lang="en-US" dirty="0"/>
          </a:p>
        </p:txBody>
      </p:sp>
      <p:sp>
        <p:nvSpPr>
          <p:cNvPr id="4" name="Slide Number Placeholder 3"/>
          <p:cNvSpPr>
            <a:spLocks noGrp="1"/>
          </p:cNvSpPr>
          <p:nvPr>
            <p:ph type="sldNum" sz="quarter" idx="10"/>
          </p:nvPr>
        </p:nvSpPr>
        <p:spPr/>
        <p:txBody>
          <a:bodyPr/>
          <a:lstStyle/>
          <a:p>
            <a:fld id="{B56118CC-64D6-A546-92A4-A14C73E863FA}"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9DB3A-7D38-5046-973F-07CA35644F1F}"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9DB3A-7D38-5046-973F-07CA35644F1F}" type="datetimeFigureOut">
              <a:rPr lang="en-US" smtClean="0"/>
              <a:pPr/>
              <a:t>8/29/12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9DB3A-7D38-5046-973F-07CA35644F1F}" type="datetimeFigureOut">
              <a:rPr lang="en-US" smtClean="0"/>
              <a:pPr/>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9DB3A-7D38-5046-973F-07CA35644F1F}" type="datetimeFigureOut">
              <a:rPr lang="en-US" smtClean="0"/>
              <a:pPr/>
              <a:t>8/29/12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9DB3A-7D38-5046-973F-07CA35644F1F}" type="datetimeFigureOut">
              <a:rPr lang="en-US" smtClean="0"/>
              <a:pPr/>
              <a:t>8/29/12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9DB3A-7D38-5046-973F-07CA35644F1F}" type="datetimeFigureOut">
              <a:rPr lang="en-US" smtClean="0"/>
              <a:pPr/>
              <a:t>8/29/12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9DB3A-7D38-5046-973F-07CA35644F1F}" type="datetimeFigureOut">
              <a:rPr lang="en-US" smtClean="0"/>
              <a:pPr/>
              <a:t>8/29/12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B75FD-9109-3943-9F88-D9F781EE9F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9DB3A-7D38-5046-973F-07CA35644F1F}" type="datetimeFigureOut">
              <a:rPr lang="en-US" smtClean="0"/>
              <a:pPr/>
              <a:t>8/29/12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B75FD-9109-3943-9F88-D9F781EE9F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24742"/>
            <a:ext cx="7772400" cy="1470025"/>
          </a:xfrm>
        </p:spPr>
        <p:txBody>
          <a:bodyPr/>
          <a:lstStyle/>
          <a:p>
            <a:r>
              <a:rPr lang="en-US" b="1" dirty="0" smtClean="0"/>
              <a:t>Super Happy Dev Day</a:t>
            </a:r>
            <a:endParaRPr lang="en-US" dirty="0"/>
          </a:p>
        </p:txBody>
      </p:sp>
      <p:sp>
        <p:nvSpPr>
          <p:cNvPr id="3" name="Subtitle 2"/>
          <p:cNvSpPr>
            <a:spLocks noGrp="1"/>
          </p:cNvSpPr>
          <p:nvPr>
            <p:ph type="subTitle" idx="1"/>
          </p:nvPr>
        </p:nvSpPr>
        <p:spPr>
          <a:xfrm>
            <a:off x="1371600" y="3994767"/>
            <a:ext cx="6400800" cy="1752600"/>
          </a:xfrm>
        </p:spPr>
        <p:txBody>
          <a:bodyPr/>
          <a:lstStyle/>
          <a:p>
            <a:r>
              <a:rPr lang="en-US" i="1" dirty="0" smtClean="0"/>
              <a:t>Mobile </a:t>
            </a:r>
            <a:r>
              <a:rPr lang="en-US" i="1" dirty="0" err="1" smtClean="0"/>
              <a:t>Awesomesauce</a:t>
            </a:r>
            <a:endParaRPr lang="en-US" i="1" dirty="0"/>
          </a:p>
        </p:txBody>
      </p:sp>
      <p:pic>
        <p:nvPicPr>
          <p:cNvPr id="4" name="Picture 3" descr="codecamp_logo.png"/>
          <p:cNvPicPr>
            <a:picLocks noChangeAspect="1"/>
          </p:cNvPicPr>
          <p:nvPr/>
        </p:nvPicPr>
        <p:blipFill>
          <a:blip r:embed="rId3"/>
          <a:stretch>
            <a:fillRect/>
          </a:stretch>
        </p:blipFill>
        <p:spPr>
          <a:xfrm>
            <a:off x="3591984" y="679450"/>
            <a:ext cx="2146300" cy="2146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Map Interactions</a:t>
            </a:r>
            <a:endParaRPr lang="en-US" dirty="0"/>
          </a:p>
        </p:txBody>
      </p:sp>
      <p:sp>
        <p:nvSpPr>
          <p:cNvPr id="6" name="Content Placeholder 5"/>
          <p:cNvSpPr>
            <a:spLocks noGrp="1"/>
          </p:cNvSpPr>
          <p:nvPr>
            <p:ph idx="1"/>
          </p:nvPr>
        </p:nvSpPr>
        <p:spPr/>
        <p:txBody>
          <a:bodyPr/>
          <a:lstStyle/>
          <a:p>
            <a:r>
              <a:rPr lang="en-US" dirty="0" smtClean="0"/>
              <a:t>Put Framework example here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pic>
        <p:nvPicPr>
          <p:cNvPr id="4" name="Picture 3"/>
          <p:cNvPicPr>
            <a:picLocks noChangeAspect="1"/>
          </p:cNvPicPr>
          <p:nvPr/>
        </p:nvPicPr>
        <p:blipFill>
          <a:blip r:embed="rId3"/>
          <a:stretch>
            <a:fillRect/>
          </a:stretch>
        </p:blipFill>
        <p:spPr>
          <a:xfrm>
            <a:off x="1410465" y="1303776"/>
            <a:ext cx="6150269" cy="4912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Kitsch or the future?</a:t>
            </a:r>
          </a:p>
          <a:p>
            <a:r>
              <a:rPr lang="en-US" dirty="0" smtClean="0"/>
              <a:t>Google Glasses and First Person UI’s</a:t>
            </a:r>
          </a:p>
          <a:p>
            <a:endParaRPr lang="en-US" dirty="0" smtClean="0"/>
          </a:p>
          <a:p>
            <a:r>
              <a:rPr lang="en-US" dirty="0" smtClean="0"/>
              <a:t>https://</a:t>
            </a:r>
            <a:r>
              <a:rPr lang="en-US" dirty="0" err="1" smtClean="0"/>
              <a:t>github.com/zac/iphonearkit</a:t>
            </a:r>
            <a:r>
              <a:rPr lang="en-US" dirty="0" smtClean="0"/>
              <a:t>/</a:t>
            </a:r>
          </a:p>
          <a:p>
            <a:r>
              <a:rPr lang="en-US" dirty="0" smtClean="0"/>
              <a:t>https://</a:t>
            </a:r>
            <a:r>
              <a:rPr lang="en-US" dirty="0" err="1" smtClean="0"/>
              <a:t>github.com/haseman/Android</a:t>
            </a:r>
            <a:r>
              <a:rPr lang="en-US" dirty="0" smtClean="0"/>
              <a:t>-AR-Kit</a:t>
            </a:r>
          </a:p>
          <a:p>
            <a:r>
              <a:rPr lang="en-US" dirty="0" err="1" smtClean="0"/>
              <a:t>https://developer.qualcomm.com/mobile-development/mobile-technologies/augmented-reality</a:t>
            </a:r>
            <a:endParaRPr lang="en-US" dirty="0" smtClean="0"/>
          </a:p>
          <a:p>
            <a:r>
              <a:rPr lang="en-US" dirty="0" smtClean="0"/>
              <a:t>http://www.lukew.com/presos/preso.asp?21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Haptic</a:t>
            </a:r>
            <a:r>
              <a:rPr lang="en-US" dirty="0" smtClean="0"/>
              <a:t> Feedback</a:t>
            </a:r>
            <a:endParaRPr lang="en-US" dirty="0"/>
          </a:p>
        </p:txBody>
      </p:sp>
      <p:sp>
        <p:nvSpPr>
          <p:cNvPr id="3" name="Content Placeholder 2"/>
          <p:cNvSpPr>
            <a:spLocks noGrp="1"/>
          </p:cNvSpPr>
          <p:nvPr>
            <p:ph idx="1"/>
          </p:nvPr>
        </p:nvSpPr>
        <p:spPr/>
        <p:txBody>
          <a:bodyPr>
            <a:normAutofit fontScale="92500"/>
          </a:bodyPr>
          <a:lstStyle/>
          <a:p>
            <a:r>
              <a:rPr lang="en-US" dirty="0" smtClean="0"/>
              <a:t>H</a:t>
            </a:r>
            <a:r>
              <a:rPr lang="en-US" dirty="0" smtClean="0"/>
              <a:t>eighten the User Experience</a:t>
            </a:r>
          </a:p>
          <a:p>
            <a:r>
              <a:rPr lang="en-US" dirty="0" smtClean="0"/>
              <a:t>Just for games?</a:t>
            </a:r>
          </a:p>
          <a:p>
            <a:r>
              <a:rPr lang="en-US" dirty="0" smtClean="0"/>
              <a:t>Android and Windows Phone only. Apple soon?</a:t>
            </a:r>
          </a:p>
          <a:p>
            <a:endParaRPr lang="en-US" dirty="0" smtClean="0"/>
          </a:p>
          <a:p>
            <a:endParaRPr lang="en-US" dirty="0" smtClean="0"/>
          </a:p>
          <a:p>
            <a:endParaRPr lang="en-US" dirty="0" smtClean="0"/>
          </a:p>
          <a:p>
            <a:endParaRPr lang="en-US" dirty="0" smtClean="0"/>
          </a:p>
          <a:p>
            <a:r>
              <a:rPr lang="en-US" dirty="0" smtClean="0"/>
              <a:t>http://</a:t>
            </a:r>
            <a:r>
              <a:rPr lang="en-US" dirty="0" err="1" smtClean="0"/>
              <a:t>www.immersion.com</a:t>
            </a:r>
            <a:r>
              <a:rPr lang="en-US" dirty="0" smtClean="0"/>
              <a:t>/developers/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Becoming the preferred experience</a:t>
            </a:r>
          </a:p>
        </p:txBody>
      </p:sp>
      <p:sp>
        <p:nvSpPr>
          <p:cNvPr id="7" name="TextBox 6"/>
          <p:cNvSpPr txBox="1"/>
          <p:nvPr/>
        </p:nvSpPr>
        <p:spPr>
          <a:xfrm>
            <a:off x="3839741" y="6465585"/>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 http://</a:t>
            </a:r>
            <a:r>
              <a:rPr lang="en-US" sz="1100" dirty="0" err="1" smtClean="0">
                <a:solidFill>
                  <a:schemeClr val="tx1">
                    <a:lumMod val="75000"/>
                    <a:lumOff val="25000"/>
                  </a:schemeClr>
                </a:solidFill>
                <a:latin typeface="Arial"/>
                <a:cs typeface="Arial"/>
              </a:rPr>
              <a:t>www.facebook.com/press/info.php?statistics</a:t>
            </a:r>
            <a:endParaRPr lang="en-US" sz="1100" dirty="0">
              <a:solidFill>
                <a:schemeClr val="tx1">
                  <a:lumMod val="75000"/>
                  <a:lumOff val="25000"/>
                </a:schemeClr>
              </a:solidFill>
              <a:latin typeface="Arial"/>
              <a:cs typeface="Arial"/>
            </a:endParaRPr>
          </a:p>
        </p:txBody>
      </p:sp>
      <p:pic>
        <p:nvPicPr>
          <p:cNvPr id="9" name="Picture 8"/>
          <p:cNvPicPr>
            <a:picLocks noChangeAspect="1"/>
          </p:cNvPicPr>
          <p:nvPr/>
        </p:nvPicPr>
        <p:blipFill>
          <a:blip r:embed="rId3"/>
          <a:stretch>
            <a:fillRect/>
          </a:stretch>
        </p:blipFill>
        <p:spPr>
          <a:xfrm>
            <a:off x="585199" y="2185504"/>
            <a:ext cx="8403734" cy="291400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App-vs-web-graphic.png"/>
          <p:cNvPicPr>
            <a:picLocks noChangeAspect="1"/>
          </p:cNvPicPr>
          <p:nvPr/>
        </p:nvPicPr>
        <p:blipFill>
          <a:blip r:embed="rId3"/>
          <a:stretch>
            <a:fillRect/>
          </a:stretch>
        </p:blipFill>
        <p:spPr>
          <a:xfrm>
            <a:off x="0" y="0"/>
            <a:ext cx="9144000" cy="6858001"/>
          </a:xfrm>
          <a:prstGeom prst="rect">
            <a:avLst/>
          </a:prstGeom>
        </p:spPr>
      </p:pic>
      <p:sp>
        <p:nvSpPr>
          <p:cNvPr id="4" name="TextBox 3"/>
          <p:cNvSpPr txBox="1"/>
          <p:nvPr/>
        </p:nvSpPr>
        <p:spPr>
          <a:xfrm>
            <a:off x="3632986" y="6596390"/>
            <a:ext cx="5149192" cy="261610"/>
          </a:xfrm>
          <a:prstGeom prst="rect">
            <a:avLst/>
          </a:prstGeom>
          <a:noFill/>
        </p:spPr>
        <p:txBody>
          <a:bodyPr wrap="square" rtlCol="0">
            <a:spAutoFit/>
          </a:bodyPr>
          <a:lstStyle/>
          <a:p>
            <a:pPr algn="r"/>
            <a:r>
              <a:rPr lang="en-US" sz="1100" dirty="0" smtClean="0">
                <a:solidFill>
                  <a:schemeClr val="tx1">
                    <a:lumMod val="75000"/>
                    <a:lumOff val="25000"/>
                  </a:schemeClr>
                </a:solidFill>
                <a:latin typeface="Arial"/>
                <a:cs typeface="Arial"/>
              </a:rPr>
              <a:t>sources: </a:t>
            </a:r>
            <a:r>
              <a:rPr lang="en-US" sz="1100" dirty="0" err="1" smtClean="0">
                <a:solidFill>
                  <a:schemeClr val="tx1">
                    <a:lumMod val="75000"/>
                    <a:lumOff val="25000"/>
                  </a:schemeClr>
                </a:solidFill>
                <a:latin typeface="Arial"/>
                <a:cs typeface="Arial"/>
              </a:rPr>
              <a:t>comScore</a:t>
            </a:r>
            <a:r>
              <a:rPr lang="en-US" sz="1100" dirty="0" smtClean="0">
                <a:solidFill>
                  <a:schemeClr val="tx1">
                    <a:lumMod val="75000"/>
                    <a:lumOff val="25000"/>
                  </a:schemeClr>
                </a:solidFill>
                <a:latin typeface="Arial"/>
                <a:cs typeface="Arial"/>
              </a:rPr>
              <a:t>, </a:t>
            </a:r>
            <a:r>
              <a:rPr lang="en-US" sz="1100" dirty="0" err="1" smtClean="0">
                <a:solidFill>
                  <a:schemeClr val="tx1">
                    <a:lumMod val="75000"/>
                    <a:lumOff val="25000"/>
                  </a:schemeClr>
                </a:solidFill>
                <a:latin typeface="Arial"/>
                <a:cs typeface="Arial"/>
              </a:rPr>
              <a:t>Alexa</a:t>
            </a:r>
            <a:r>
              <a:rPr lang="en-US" sz="1100" dirty="0" smtClean="0">
                <a:solidFill>
                  <a:schemeClr val="tx1">
                    <a:lumMod val="75000"/>
                    <a:lumOff val="25000"/>
                  </a:schemeClr>
                </a:solidFill>
                <a:latin typeface="Arial"/>
                <a:cs typeface="Arial"/>
              </a:rPr>
              <a:t>, Flurry Analytics</a:t>
            </a:r>
            <a:endParaRPr lang="en-US" sz="1100" dirty="0">
              <a:solidFill>
                <a:schemeClr val="tx1">
                  <a:lumMod val="75000"/>
                  <a:lumOff val="25000"/>
                </a:schemeClr>
              </a:solidFill>
              <a:latin typeface="Arial"/>
              <a:cs typeface="Arial"/>
            </a:endParaRP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normAutofit/>
          </a:bodyPr>
          <a:lstStyle/>
          <a:p>
            <a:r>
              <a:rPr lang="en-US" dirty="0" smtClean="0">
                <a:solidFill>
                  <a:srgbClr val="FFFFFF"/>
                </a:solidFill>
              </a:rPr>
              <a:t>Mobile is totally </a:t>
            </a:r>
            <a:r>
              <a:rPr lang="en-US" dirty="0" err="1" smtClean="0">
                <a:solidFill>
                  <a:srgbClr val="FFFFFF"/>
                </a:solidFill>
              </a:rPr>
              <a:t>awesomesauce</a:t>
            </a:r>
            <a:r>
              <a:rPr lang="en-US" dirty="0" smtClean="0">
                <a:solidFill>
                  <a:srgbClr val="FFFFFF"/>
                </a:solidFill>
              </a:rPr>
              <a:t>.</a:t>
            </a:r>
          </a:p>
          <a:p>
            <a:r>
              <a:rPr lang="en-US" dirty="0" smtClean="0">
                <a:solidFill>
                  <a:srgbClr val="FFFFFF"/>
                </a:solidFill>
              </a:rPr>
              <a:t>It’s likely not a fad.</a:t>
            </a:r>
          </a:p>
          <a:p>
            <a:r>
              <a:rPr lang="en-US" dirty="0" smtClean="0">
                <a:solidFill>
                  <a:srgbClr val="FFFFFF"/>
                </a:solidFill>
              </a:rPr>
              <a:t>Mobile is a dizzying and rapidly evolving platform that is changing how users interact with each other and the world around them.</a:t>
            </a:r>
          </a:p>
          <a:p>
            <a:r>
              <a:rPr lang="en-US" dirty="0" smtClean="0">
                <a:solidFill>
                  <a:srgbClr val="FFFFFF"/>
                </a:solidFill>
              </a:rPr>
              <a:t>Mobile Devices are rapidly expanding into our lives and the market</a:t>
            </a:r>
            <a:r>
              <a:rPr lang="en-US" dirty="0" smtClean="0">
                <a:solidFill>
                  <a:srgbClr val="FFFFFF"/>
                </a:solidFill>
              </a:rPr>
              <a:t> has taken </a:t>
            </a:r>
            <a:r>
              <a:rPr lang="en-US" dirty="0" smtClean="0">
                <a:solidFill>
                  <a:srgbClr val="FFFFFF"/>
                </a:solidFill>
              </a:rPr>
              <a:t>notice.</a:t>
            </a:r>
          </a:p>
          <a:p>
            <a:endParaRPr lang="en-US" dirty="0" smtClean="0">
              <a:solidFill>
                <a:srgbClr val="FFFFFF"/>
              </a:solidFill>
            </a:endParaRPr>
          </a:p>
          <a:p>
            <a:endParaRPr lang="en-US" dirty="0" smtClean="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
        <p:nvSpPr>
          <p:cNvPr id="2" name="Title 1"/>
          <p:cNvSpPr>
            <a:spLocks noGrp="1"/>
          </p:cNvSpPr>
          <p:nvPr>
            <p:ph type="title"/>
          </p:nvPr>
        </p:nvSpPr>
        <p:spPr/>
        <p:txBody>
          <a:bodyPr>
            <a:normAutofit/>
          </a:bodyPr>
          <a:lstStyle/>
          <a:p>
            <a:pPr algn="l"/>
            <a:r>
              <a:rPr lang="en-US" b="1" dirty="0" smtClean="0"/>
              <a:t>Mobile is Different and the Same</a:t>
            </a:r>
            <a:endParaRPr lang="en-US" dirty="0"/>
          </a:p>
        </p:txBody>
      </p:sp>
      <p:sp>
        <p:nvSpPr>
          <p:cNvPr id="6" name="TextBox 5"/>
          <p:cNvSpPr txBox="1"/>
          <p:nvPr/>
        </p:nvSpPr>
        <p:spPr>
          <a:xfrm>
            <a:off x="457199" y="1417638"/>
            <a:ext cx="8030544" cy="2031325"/>
          </a:xfrm>
          <a:prstGeom prst="rect">
            <a:avLst/>
          </a:prstGeom>
          <a:noFill/>
        </p:spPr>
        <p:txBody>
          <a:bodyPr wrap="square" rtlCol="0">
            <a:spAutoFit/>
          </a:bodyPr>
          <a:lstStyle/>
          <a:p>
            <a:pPr>
              <a:buNone/>
            </a:pPr>
            <a:r>
              <a:rPr lang="en-US" sz="3600" i="1" dirty="0" smtClean="0">
                <a:solidFill>
                  <a:schemeClr val="bg1"/>
                </a:solidFill>
              </a:rPr>
              <a:t>“…I have always found that plans are useless, but planning is indispensable.” </a:t>
            </a:r>
          </a:p>
          <a:p>
            <a:pPr>
              <a:buNone/>
            </a:pPr>
            <a:r>
              <a:rPr lang="en-US" dirty="0" smtClean="0">
                <a:solidFill>
                  <a:schemeClr val="bg1"/>
                </a:solidFill>
              </a:rPr>
              <a:t>- Dwight D. Eisenhower</a:t>
            </a:r>
          </a:p>
          <a:p>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Focused Domain	</a:t>
            </a:r>
            <a:endParaRPr lang="en-US" dirty="0"/>
          </a:p>
        </p:txBody>
      </p:sp>
      <p:sp>
        <p:nvSpPr>
          <p:cNvPr id="3" name="Content Placeholder 2"/>
          <p:cNvSpPr>
            <a:spLocks noGrp="1"/>
          </p:cNvSpPr>
          <p:nvPr>
            <p:ph idx="1"/>
          </p:nvPr>
        </p:nvSpPr>
        <p:spPr/>
        <p:txBody>
          <a:bodyPr/>
          <a:lstStyle/>
          <a:p>
            <a:r>
              <a:rPr lang="en-US" dirty="0" smtClean="0"/>
              <a:t>“One Eye, One Thumb”</a:t>
            </a:r>
          </a:p>
          <a:p>
            <a:r>
              <a:rPr lang="en-US" dirty="0" smtClean="0"/>
              <a:t>Hyper Focused Content/Functionality</a:t>
            </a:r>
          </a:p>
          <a:p>
            <a:r>
              <a:rPr lang="en-US" dirty="0" smtClean="0"/>
              <a:t>Increased efficiency</a:t>
            </a:r>
          </a:p>
          <a:p>
            <a:r>
              <a:rPr lang="en-US" dirty="0" smtClean="0"/>
              <a:t>Leverage Mobile </a:t>
            </a:r>
            <a:r>
              <a:rPr lang="en-US" dirty="0" smtClean="0"/>
              <a:t>sensors to streamline the user experience </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Eye, One Thumb”	</a:t>
            </a:r>
            <a:endParaRPr lang="en-US" dirty="0"/>
          </a:p>
        </p:txBody>
      </p:sp>
      <p:pic>
        <p:nvPicPr>
          <p:cNvPr id="4" name="Content Placeholder 3" descr="Screen Shot 2012-08-16 at 9.34.23 AM.png"/>
          <p:cNvPicPr>
            <a:picLocks noGrp="1" noChangeAspect="1"/>
          </p:cNvPicPr>
          <p:nvPr>
            <p:ph idx="1"/>
          </p:nvPr>
        </p:nvPicPr>
        <p:blipFill>
          <a:blip r:embed="rId3"/>
          <a:srcRect l="-98170" r="-98170"/>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20000"/>
          </a:bodyPr>
          <a:lstStyle/>
          <a:p>
            <a:r>
              <a:rPr lang="en-US" dirty="0" smtClean="0">
                <a:solidFill>
                  <a:srgbClr val="FFFFFF"/>
                </a:solidFill>
              </a:rPr>
              <a:t>Hi, my name is Dayel </a:t>
            </a:r>
            <a:r>
              <a:rPr lang="en-US" dirty="0" smtClean="0">
                <a:solidFill>
                  <a:srgbClr val="FFFFFF"/>
                </a:solidFill>
              </a:rPr>
              <a:t>Ostraco</a:t>
            </a:r>
          </a:p>
          <a:p>
            <a:r>
              <a:rPr lang="en-US" dirty="0" smtClean="0">
                <a:solidFill>
                  <a:srgbClr val="FFFFFF"/>
                </a:solidFill>
              </a:rPr>
              <a:t>Mobile Evangelist and </a:t>
            </a:r>
            <a:r>
              <a:rPr lang="en-US" dirty="0" err="1" smtClean="0">
                <a:solidFill>
                  <a:srgbClr val="FFFFFF"/>
                </a:solidFill>
              </a:rPr>
              <a:t>Señor</a:t>
            </a:r>
            <a:r>
              <a:rPr lang="en-US" dirty="0" smtClean="0">
                <a:solidFill>
                  <a:srgbClr val="FFFFFF"/>
                </a:solidFill>
              </a:rPr>
              <a:t> Tech Lead for SPARC</a:t>
            </a:r>
            <a:endParaRPr lang="en-US" dirty="0" smtClean="0">
              <a:solidFill>
                <a:srgbClr val="FFFFFF"/>
              </a:solidFill>
            </a:endParaRPr>
          </a:p>
          <a:p>
            <a:endParaRPr lang="en-US" dirty="0" smtClean="0">
              <a:solidFill>
                <a:srgbClr val="FFFFFF"/>
              </a:solidFill>
            </a:endParaRPr>
          </a:p>
          <a:p>
            <a:pPr>
              <a:buNone/>
            </a:pPr>
            <a:r>
              <a:rPr lang="en-US" dirty="0" smtClean="0">
                <a:solidFill>
                  <a:srgbClr val="FFFFFF"/>
                </a:solidFill>
              </a:rPr>
              <a:t>My site - http://dayelostra.co</a:t>
            </a:r>
          </a:p>
          <a:p>
            <a:pPr>
              <a:buNone/>
            </a:pPr>
            <a:r>
              <a:rPr lang="en-US" dirty="0" err="1" smtClean="0">
                <a:solidFill>
                  <a:srgbClr val="FFFFFF"/>
                </a:solidFill>
              </a:rPr>
              <a:t>GitHub</a:t>
            </a:r>
            <a:r>
              <a:rPr lang="en-US" dirty="0" smtClean="0">
                <a:solidFill>
                  <a:srgbClr val="FFFFFF"/>
                </a:solidFill>
              </a:rPr>
              <a:t> - http://github.com/dostraco</a:t>
            </a:r>
          </a:p>
          <a:p>
            <a:pPr>
              <a:buNone/>
            </a:pPr>
            <a:r>
              <a:rPr lang="en-US" dirty="0" smtClean="0">
                <a:solidFill>
                  <a:srgbClr val="FFFFFF"/>
                </a:solidFill>
              </a:rPr>
              <a:t>Presentation Stuffs – Add </a:t>
            </a:r>
            <a:r>
              <a:rPr lang="en-US" dirty="0" err="1" smtClean="0">
                <a:solidFill>
                  <a:srgbClr val="FFFFFF"/>
                </a:solidFill>
              </a:rPr>
              <a:t>GitHub</a:t>
            </a:r>
            <a:r>
              <a:rPr lang="en-US" dirty="0" smtClean="0">
                <a:solidFill>
                  <a:srgbClr val="FFFFFF"/>
                </a:solidFill>
              </a:rPr>
              <a:t> </a:t>
            </a:r>
            <a:r>
              <a:rPr lang="en-US" dirty="0" err="1" smtClean="0">
                <a:solidFill>
                  <a:srgbClr val="FFFFFF"/>
                </a:solidFill>
              </a:rPr>
              <a:t>url</a:t>
            </a:r>
            <a:r>
              <a:rPr lang="en-US" dirty="0" smtClean="0">
                <a:solidFill>
                  <a:srgbClr val="FFFFFF"/>
                </a:solidFill>
              </a:rPr>
              <a:t> here.</a:t>
            </a:r>
          </a:p>
          <a:p>
            <a:pPr>
              <a:buNone/>
            </a:pPr>
            <a:r>
              <a:rPr lang="en-US" dirty="0" smtClean="0">
                <a:solidFill>
                  <a:srgbClr val="FFFFFF"/>
                </a:solidFill>
              </a:rPr>
              <a:t>Email – </a:t>
            </a:r>
            <a:r>
              <a:rPr lang="en-US" dirty="0" err="1" smtClean="0">
                <a:solidFill>
                  <a:srgbClr val="FFFFFF"/>
                </a:solidFill>
              </a:rPr>
              <a:t>dayel.ostraco@sparcedge.com</a:t>
            </a:r>
            <a:endParaRPr lang="en-US" dirty="0" smtClean="0">
              <a:solidFill>
                <a:srgbClr val="FFFFFF"/>
              </a:solidFill>
            </a:endParaRPr>
          </a:p>
          <a:p>
            <a:endParaRPr lang="en-US" dirty="0" smtClean="0">
              <a:solidFill>
                <a:srgbClr val="FFFFFF"/>
              </a:solidFill>
            </a:endParaRPr>
          </a:p>
          <a:p>
            <a:pPr>
              <a:buNone/>
            </a:pPr>
            <a:endParaRPr lang="en-US" dirty="0" smtClean="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Ways to Interact</a:t>
            </a:r>
            <a:endParaRPr lang="en-US" dirty="0"/>
          </a:p>
        </p:txBody>
      </p:sp>
      <p:sp>
        <p:nvSpPr>
          <p:cNvPr id="3" name="Content Placeholder 2"/>
          <p:cNvSpPr>
            <a:spLocks noGrp="1"/>
          </p:cNvSpPr>
          <p:nvPr>
            <p:ph idx="1"/>
          </p:nvPr>
        </p:nvSpPr>
        <p:spPr/>
        <p:txBody>
          <a:bodyPr/>
          <a:lstStyle/>
          <a:p>
            <a:r>
              <a:rPr lang="en-US" dirty="0" smtClean="0"/>
              <a:t>No longer limited to clicks and key presses.</a:t>
            </a:r>
          </a:p>
          <a:p>
            <a:r>
              <a:rPr lang="en-US" dirty="0" smtClean="0"/>
              <a:t>Reduce 20 clicks to a gesture, swipe, tilt, point, shoot, speak, bump, touch, feel, notification, push, pull, bump, beam </a:t>
            </a:r>
          </a:p>
        </p:txBody>
      </p:sp>
      <p:pic>
        <p:nvPicPr>
          <p:cNvPr id="5" name="Picture 4" descr="Future Capabilities.png"/>
          <p:cNvPicPr>
            <a:picLocks noChangeAspect="1"/>
          </p:cNvPicPr>
          <p:nvPr/>
        </p:nvPicPr>
        <p:blipFill>
          <a:blip r:embed="rId3"/>
          <a:stretch>
            <a:fillRect/>
          </a:stretch>
        </p:blipFill>
        <p:spPr>
          <a:xfrm>
            <a:off x="1264035" y="3935100"/>
            <a:ext cx="5802880" cy="252982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Web Application</a:t>
            </a:r>
            <a:endParaRPr lang="en-US" dirty="0"/>
          </a:p>
        </p:txBody>
      </p:sp>
      <p:pic>
        <p:nvPicPr>
          <p:cNvPr id="4" name="Picture 3"/>
          <p:cNvPicPr>
            <a:picLocks noChangeAspect="1"/>
          </p:cNvPicPr>
          <p:nvPr/>
        </p:nvPicPr>
        <p:blipFill>
          <a:blip r:embed="rId3"/>
          <a:stretch>
            <a:fillRect/>
          </a:stretch>
        </p:blipFill>
        <p:spPr>
          <a:xfrm>
            <a:off x="987202" y="1944580"/>
            <a:ext cx="7169596" cy="29688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vs. Mobile Apps</a:t>
            </a:r>
            <a:endParaRPr lang="en-US" dirty="0"/>
          </a:p>
        </p:txBody>
      </p:sp>
      <p:pic>
        <p:nvPicPr>
          <p:cNvPr id="4" name="Picture 3"/>
          <p:cNvPicPr>
            <a:picLocks noChangeAspect="1"/>
          </p:cNvPicPr>
          <p:nvPr/>
        </p:nvPicPr>
        <p:blipFill>
          <a:blip r:embed="rId3"/>
          <a:stretch>
            <a:fillRect/>
          </a:stretch>
        </p:blipFill>
        <p:spPr>
          <a:xfrm>
            <a:off x="533148" y="2108606"/>
            <a:ext cx="8077704" cy="26407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Architecture, </a:t>
            </a:r>
            <a:br>
              <a:rPr lang="en-US" dirty="0" smtClean="0"/>
            </a:br>
            <a:r>
              <a:rPr lang="en-US" dirty="0" smtClean="0"/>
              <a:t>Different focus.</a:t>
            </a:r>
            <a:endParaRPr lang="en-US" dirty="0"/>
          </a:p>
        </p:txBody>
      </p:sp>
      <p:pic>
        <p:nvPicPr>
          <p:cNvPr id="4" name="Picture 3"/>
          <p:cNvPicPr>
            <a:picLocks noChangeAspect="1"/>
          </p:cNvPicPr>
          <p:nvPr/>
        </p:nvPicPr>
        <p:blipFill>
          <a:blip r:embed="rId3"/>
          <a:stretch>
            <a:fillRect/>
          </a:stretch>
        </p:blipFill>
        <p:spPr>
          <a:xfrm>
            <a:off x="1266960" y="1832362"/>
            <a:ext cx="6960568" cy="436523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When designing for mobile</a:t>
            </a:r>
            <a:endParaRPr lang="en-US" dirty="0"/>
          </a:p>
        </p:txBody>
      </p:sp>
      <p:sp>
        <p:nvSpPr>
          <p:cNvPr id="3" name="Content Placeholder 2"/>
          <p:cNvSpPr>
            <a:spLocks noGrp="1"/>
          </p:cNvSpPr>
          <p:nvPr>
            <p:ph idx="1"/>
          </p:nvPr>
        </p:nvSpPr>
        <p:spPr>
          <a:xfrm>
            <a:off x="457200" y="1600200"/>
            <a:ext cx="8229600" cy="3502891"/>
          </a:xfrm>
        </p:spPr>
        <p:txBody>
          <a:bodyPr>
            <a:normAutofit fontScale="92500" lnSpcReduction="20000"/>
          </a:bodyPr>
          <a:lstStyle/>
          <a:p>
            <a:r>
              <a:rPr lang="en-US" dirty="0" smtClean="0">
                <a:solidFill>
                  <a:srgbClr val="FFFFFF"/>
                </a:solidFill>
              </a:rPr>
              <a:t>Focus &amp; prioritize the services</a:t>
            </a:r>
          </a:p>
          <a:p>
            <a:r>
              <a:rPr lang="en-US" dirty="0" smtClean="0">
                <a:solidFill>
                  <a:srgbClr val="FFFFFF"/>
                </a:solidFill>
              </a:rPr>
              <a:t>Innovate the user experience</a:t>
            </a:r>
          </a:p>
          <a:p>
            <a:r>
              <a:rPr lang="en-US" dirty="0" smtClean="0">
                <a:solidFill>
                  <a:srgbClr val="FFFFFF"/>
                </a:solidFill>
              </a:rPr>
              <a:t>Start thinking </a:t>
            </a:r>
            <a:r>
              <a:rPr lang="en-US" dirty="0" smtClean="0">
                <a:solidFill>
                  <a:srgbClr val="FFFFFF"/>
                </a:solidFill>
              </a:rPr>
              <a:t>differently:</a:t>
            </a:r>
            <a:endParaRPr lang="en-US" dirty="0" smtClean="0">
              <a:solidFill>
                <a:srgbClr val="FFFFFF"/>
              </a:solidFill>
            </a:endParaRPr>
          </a:p>
          <a:p>
            <a:pPr lvl="2"/>
            <a:r>
              <a:rPr lang="en-US" dirty="0" smtClean="0">
                <a:solidFill>
                  <a:srgbClr val="FFFFFF"/>
                </a:solidFill>
              </a:rPr>
              <a:t>Continuously reduce domain per application</a:t>
            </a:r>
          </a:p>
          <a:p>
            <a:pPr lvl="2"/>
            <a:r>
              <a:rPr lang="en-US" dirty="0" smtClean="0">
                <a:solidFill>
                  <a:srgbClr val="FFFFFF"/>
                </a:solidFill>
              </a:rPr>
              <a:t>Content organization – what’s important</a:t>
            </a:r>
          </a:p>
          <a:p>
            <a:pPr lvl="2"/>
            <a:r>
              <a:rPr lang="en-US" dirty="0" smtClean="0">
                <a:solidFill>
                  <a:srgbClr val="FFFFFF"/>
                </a:solidFill>
              </a:rPr>
              <a:t>New user interactions</a:t>
            </a:r>
          </a:p>
          <a:p>
            <a:pPr lvl="2"/>
            <a:r>
              <a:rPr lang="en-US" dirty="0" smtClean="0">
                <a:solidFill>
                  <a:srgbClr val="FFFFFF"/>
                </a:solidFill>
              </a:rPr>
              <a:t>Pre-populate information (AKA Location from GPS</a:t>
            </a:r>
            <a:r>
              <a:rPr lang="en-US" dirty="0" smtClean="0">
                <a:solidFill>
                  <a:srgbClr val="FFFFFF"/>
                </a:solidFill>
              </a:rPr>
              <a:t>)</a:t>
            </a:r>
          </a:p>
          <a:p>
            <a:pPr lvl="2"/>
            <a:r>
              <a:rPr lang="en-US" dirty="0" smtClean="0">
                <a:solidFill>
                  <a:srgbClr val="FFFFFF"/>
                </a:solidFill>
              </a:rPr>
              <a:t>The user’s external environment is your friend (and your enemy)</a:t>
            </a:r>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5608"/>
            <a:ext cx="9143999" cy="6857999"/>
          </a:xfrm>
          <a:prstGeom prst="rect">
            <a:avLst/>
          </a:prstGeom>
        </p:spPr>
      </p:pic>
      <p:sp>
        <p:nvSpPr>
          <p:cNvPr id="2" name="Title 1"/>
          <p:cNvSpPr>
            <a:spLocks noGrp="1"/>
          </p:cNvSpPr>
          <p:nvPr>
            <p:ph type="title"/>
          </p:nvPr>
        </p:nvSpPr>
        <p:spPr/>
        <p:txBody>
          <a:bodyPr/>
          <a:lstStyle/>
          <a:p>
            <a:pPr algn="l"/>
            <a:r>
              <a:rPr lang="en-US" b="1" dirty="0" smtClean="0"/>
              <a:t>Mobile Development Strategies</a:t>
            </a:r>
            <a:endParaRPr lang="en-US" dirty="0"/>
          </a:p>
        </p:txBody>
      </p:sp>
      <p:sp>
        <p:nvSpPr>
          <p:cNvPr id="12" name="TextBox 11"/>
          <p:cNvSpPr txBox="1"/>
          <p:nvPr/>
        </p:nvSpPr>
        <p:spPr>
          <a:xfrm>
            <a:off x="457199" y="1417638"/>
            <a:ext cx="8030544" cy="1200329"/>
          </a:xfrm>
          <a:prstGeom prst="rect">
            <a:avLst/>
          </a:prstGeom>
          <a:noFill/>
        </p:spPr>
        <p:txBody>
          <a:bodyPr wrap="square" rtlCol="0">
            <a:spAutoFit/>
          </a:bodyPr>
          <a:lstStyle/>
          <a:p>
            <a:pPr>
              <a:buNone/>
            </a:pPr>
            <a:r>
              <a:rPr lang="en-US" sz="3600" i="1" dirty="0" smtClean="0">
                <a:solidFill>
                  <a:schemeClr val="bg1"/>
                </a:solidFill>
              </a:rPr>
              <a:t>So mobile is great and all… but where do I start?</a:t>
            </a:r>
            <a:endParaRPr lang="en-US" sz="3600" i="1"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Landscape</a:t>
            </a:r>
            <a:endParaRPr lang="en-US" dirty="0"/>
          </a:p>
        </p:txBody>
      </p:sp>
      <p:sp>
        <p:nvSpPr>
          <p:cNvPr id="3" name="Content Placeholder 2"/>
          <p:cNvSpPr>
            <a:spLocks noGrp="1"/>
          </p:cNvSpPr>
          <p:nvPr>
            <p:ph idx="1"/>
          </p:nvPr>
        </p:nvSpPr>
        <p:spPr/>
        <p:txBody>
          <a:bodyPr/>
          <a:lstStyle/>
          <a:p>
            <a:r>
              <a:rPr lang="en-US" dirty="0" smtClean="0"/>
              <a:t>There are several strategies available. </a:t>
            </a:r>
          </a:p>
          <a:p>
            <a:r>
              <a:rPr lang="en-US" dirty="0" smtClean="0"/>
              <a:t>We’ll break </a:t>
            </a:r>
            <a:r>
              <a:rPr lang="en-US" dirty="0" smtClean="0"/>
              <a:t>down the 4 most common strategies</a:t>
            </a:r>
          </a:p>
          <a:p>
            <a:pPr lvl="1"/>
            <a:r>
              <a:rPr lang="en-US" dirty="0" smtClean="0"/>
              <a:t>Pure Mobile Web</a:t>
            </a:r>
          </a:p>
          <a:p>
            <a:pPr lvl="1"/>
            <a:r>
              <a:rPr lang="en-US" dirty="0" smtClean="0"/>
              <a:t>Pure Native</a:t>
            </a:r>
          </a:p>
          <a:p>
            <a:pPr lvl="1"/>
            <a:r>
              <a:rPr lang="en-US" dirty="0" smtClean="0"/>
              <a:t>Mobile Web Apps</a:t>
            </a:r>
          </a:p>
          <a:p>
            <a:pPr lvl="1"/>
            <a:r>
              <a:rPr lang="en-US" dirty="0" smtClean="0"/>
              <a:t>Hybrid Apps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smtClean="0"/>
              <a:t>Web</a:t>
            </a:r>
            <a:endParaRPr lang="en-US" dirty="0"/>
          </a:p>
        </p:txBody>
      </p:sp>
      <p:sp>
        <p:nvSpPr>
          <p:cNvPr id="3" name="Content Placeholder 2"/>
          <p:cNvSpPr>
            <a:spLocks noGrp="1"/>
          </p:cNvSpPr>
          <p:nvPr>
            <p:ph idx="1"/>
          </p:nvPr>
        </p:nvSpPr>
        <p:spPr/>
        <p:txBody>
          <a:bodyPr/>
          <a:lstStyle/>
          <a:p>
            <a:r>
              <a:rPr lang="en-US" dirty="0" smtClean="0"/>
              <a:t>Responsive Web Design (will blow your mind)</a:t>
            </a:r>
          </a:p>
          <a:p>
            <a:r>
              <a:rPr lang="en-US" dirty="0" smtClean="0"/>
              <a:t>Leverage CSS3 @Media Queries</a:t>
            </a:r>
          </a:p>
          <a:p>
            <a:r>
              <a:rPr lang="en-US" dirty="0" smtClean="0"/>
              <a:t>Build site that can conform to multiple devices and resolutions</a:t>
            </a:r>
          </a:p>
          <a:p>
            <a:r>
              <a:rPr lang="en-US" dirty="0" smtClean="0"/>
              <a:t>Build your site’s styles for mobile devices FIRST, then extend your styles for the desktop.</a:t>
            </a:r>
          </a:p>
          <a:p>
            <a:r>
              <a:rPr lang="en-US" dirty="0" smtClean="0"/>
              <a:t>You MUST read Responsive Web Design and Mobile First!!</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a:t>
            </a:r>
            <a:endParaRPr lang="en-US" dirty="0"/>
          </a:p>
        </p:txBody>
      </p:sp>
      <p:pic>
        <p:nvPicPr>
          <p:cNvPr id="4" name="Content Placeholder 3" descr="Screen Shot 2012-08-29 at 8.16.43 PM.png"/>
          <p:cNvPicPr>
            <a:picLocks noGrp="1" noChangeAspect="1"/>
          </p:cNvPicPr>
          <p:nvPr>
            <p:ph idx="1"/>
          </p:nvPr>
        </p:nvPicPr>
        <p:blipFill>
          <a:blip r:embed="rId2"/>
          <a:srcRect l="-899" r="-899"/>
          <a:stretch>
            <a:fillRect/>
          </a:stretch>
        </p:blipFill>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smtClean="0"/>
              <a:t>Web</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Your site or web application is optimized for ALL devices and desktop resolutions</a:t>
            </a:r>
          </a:p>
          <a:p>
            <a:pPr lvl="1"/>
            <a:r>
              <a:rPr lang="en-US" dirty="0" smtClean="0"/>
              <a:t>You’ll get a TON of street </a:t>
            </a:r>
            <a:r>
              <a:rPr lang="en-US" dirty="0" err="1" smtClean="0"/>
              <a:t>cred</a:t>
            </a:r>
            <a:endParaRPr lang="en-US" dirty="0" smtClean="0"/>
          </a:p>
          <a:p>
            <a:pPr lvl="1"/>
            <a:r>
              <a:rPr lang="en-US" dirty="0" smtClean="0"/>
              <a:t>Can become a standalone Native app through Web Views (will explain later)</a:t>
            </a:r>
          </a:p>
          <a:p>
            <a:pPr lvl="1"/>
            <a:r>
              <a:rPr lang="en-US" dirty="0" smtClean="0"/>
              <a:t>Basic location services</a:t>
            </a:r>
          </a:p>
          <a:p>
            <a:pPr lvl="1"/>
            <a:r>
              <a:rPr lang="en-US" dirty="0" smtClean="0"/>
              <a:t>No need to download or version</a:t>
            </a:r>
          </a:p>
          <a:p>
            <a:pPr lvl="1"/>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a:xfrm>
            <a:off x="457200" y="1600200"/>
            <a:ext cx="8229600" cy="3502891"/>
          </a:xfrm>
        </p:spPr>
        <p:txBody>
          <a:bodyPr>
            <a:normAutofit/>
          </a:bodyPr>
          <a:lstStyle/>
          <a:p>
            <a:r>
              <a:rPr lang="en-US" dirty="0" smtClean="0">
                <a:solidFill>
                  <a:srgbClr val="FFFFFF"/>
                </a:solidFill>
              </a:rPr>
              <a:t>What mobile can do? (and some fun stats)</a:t>
            </a:r>
          </a:p>
          <a:p>
            <a:r>
              <a:rPr lang="en-US" dirty="0" smtClean="0">
                <a:solidFill>
                  <a:srgbClr val="FFFFFF"/>
                </a:solidFill>
              </a:rPr>
              <a:t>How does Mobile Development differ from standard development</a:t>
            </a:r>
            <a:r>
              <a:rPr lang="en-US" dirty="0" smtClean="0">
                <a:solidFill>
                  <a:srgbClr val="FFFFFF"/>
                </a:solidFill>
              </a:rPr>
              <a:t>?</a:t>
            </a:r>
          </a:p>
          <a:p>
            <a:r>
              <a:rPr lang="en-US" dirty="0" smtClean="0">
                <a:solidFill>
                  <a:srgbClr val="FFFFFF"/>
                </a:solidFill>
              </a:rPr>
              <a:t>Mobile Development Strategies</a:t>
            </a:r>
            <a:endParaRPr lang="en-US" dirty="0" smtClean="0">
              <a:solidFill>
                <a:srgbClr val="FFFFFF"/>
              </a:solidFill>
            </a:endParaRPr>
          </a:p>
          <a:p>
            <a:r>
              <a:rPr lang="en-US" dirty="0" err="1" smtClean="0">
                <a:solidFill>
                  <a:srgbClr val="FFFFFF"/>
                </a:solidFill>
              </a:rPr>
              <a:t>Nitty</a:t>
            </a:r>
            <a:r>
              <a:rPr lang="en-US" dirty="0" smtClean="0">
                <a:solidFill>
                  <a:srgbClr val="FFFFFF"/>
                </a:solidFill>
              </a:rPr>
              <a:t> Gritty Android</a:t>
            </a:r>
            <a:r>
              <a:rPr lang="en-US" dirty="0" smtClean="0">
                <a:solidFill>
                  <a:srgbClr val="FFFFFF"/>
                </a:solidFill>
              </a:rPr>
              <a:t> Phone Gap Lab</a:t>
            </a: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smtClean="0"/>
              <a:t>Web</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Your site or web application is optimized for ALL devices and desktop resolutions (not a typo)</a:t>
            </a:r>
          </a:p>
          <a:p>
            <a:pPr lvl="1"/>
            <a:r>
              <a:rPr lang="en-US" dirty="0" smtClean="0"/>
              <a:t>No Native Capabilities</a:t>
            </a:r>
          </a:p>
          <a:p>
            <a:pPr lvl="1"/>
            <a:r>
              <a:rPr lang="en-US" dirty="0" smtClean="0"/>
              <a:t>Cannot, by itself, be a downloadable app</a:t>
            </a:r>
          </a:p>
          <a:p>
            <a:pPr lvl="1"/>
            <a:r>
              <a:rPr lang="en-US" dirty="0" smtClean="0"/>
              <a:t>Harder to monetize</a:t>
            </a:r>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smtClean="0"/>
              <a:t>Web Examples</a:t>
            </a:r>
            <a:endParaRPr lang="en-US" dirty="0"/>
          </a:p>
        </p:txBody>
      </p:sp>
      <p:sp>
        <p:nvSpPr>
          <p:cNvPr id="3" name="Content Placeholder 2"/>
          <p:cNvSpPr>
            <a:spLocks noGrp="1"/>
          </p:cNvSpPr>
          <p:nvPr>
            <p:ph idx="1"/>
          </p:nvPr>
        </p:nvSpPr>
        <p:spPr/>
        <p:txBody>
          <a:bodyPr/>
          <a:lstStyle/>
          <a:p>
            <a:r>
              <a:rPr lang="en-US" dirty="0" err="1" smtClean="0"/>
              <a:t>g</a:t>
            </a:r>
            <a:r>
              <a:rPr lang="en-US" dirty="0" err="1" smtClean="0"/>
              <a:t>mail.com</a:t>
            </a:r>
            <a:endParaRPr lang="en-US" dirty="0" smtClean="0"/>
          </a:p>
          <a:p>
            <a:r>
              <a:rPr lang="en-US" dirty="0" err="1" smtClean="0"/>
              <a:t>twitter.com</a:t>
            </a:r>
            <a:endParaRPr lang="en-US" dirty="0" smtClean="0"/>
          </a:p>
          <a:p>
            <a:r>
              <a:rPr lang="en-US" dirty="0" err="1" smtClean="0"/>
              <a:t>bostonglobe.com</a:t>
            </a:r>
            <a:endParaRPr lang="en-US" dirty="0" smtClean="0"/>
          </a:p>
          <a:p>
            <a:r>
              <a:rPr lang="en-US" dirty="0" err="1" smtClean="0"/>
              <a:t>s</a:t>
            </a:r>
            <a:r>
              <a:rPr lang="en-US" dirty="0" err="1" smtClean="0"/>
              <a:t>tarbucks.com</a:t>
            </a:r>
            <a:endParaRPr lang="en-US" dirty="0" smtClean="0"/>
          </a:p>
          <a:p>
            <a:r>
              <a:rPr lang="en-US" dirty="0" err="1" smtClean="0"/>
              <a:t>dreamforce.com</a:t>
            </a:r>
            <a:r>
              <a:rPr lang="en-US" dirty="0" smtClean="0"/>
              <a:t> (seriously check this one out)</a:t>
            </a:r>
          </a:p>
          <a:p>
            <a:endParaRPr lang="en-US" dirty="0" smtClean="0"/>
          </a:p>
          <a:p>
            <a:r>
              <a:rPr lang="en-US" dirty="0" smtClean="0"/>
              <a:t>Check out Twitter Bootstrap for your sites!</a:t>
            </a:r>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Pros</a:t>
            </a:r>
            <a:endParaRPr lang="en-US" dirty="0" smtClean="0"/>
          </a:p>
          <a:p>
            <a:pPr lvl="1"/>
            <a:r>
              <a:rPr lang="en-US" dirty="0" smtClean="0"/>
              <a:t>Leverage the entirety of a devices capabilities</a:t>
            </a:r>
          </a:p>
          <a:p>
            <a:pPr lvl="1"/>
            <a:r>
              <a:rPr lang="en-US" dirty="0" smtClean="0"/>
              <a:t>Easier to monetize</a:t>
            </a:r>
          </a:p>
          <a:p>
            <a:pPr lvl="1"/>
            <a:r>
              <a:rPr lang="en-US" dirty="0" smtClean="0"/>
              <a:t>Smoothest User Experience</a:t>
            </a:r>
          </a:p>
          <a:p>
            <a:pPr lvl="1"/>
            <a:r>
              <a:rPr lang="en-US" dirty="0" smtClean="0"/>
              <a:t>Most immersive User Experience</a:t>
            </a:r>
          </a:p>
          <a:p>
            <a:pPr lvl="1"/>
            <a:r>
              <a:rPr lang="en-US" dirty="0" smtClean="0"/>
              <a:t>Background Services</a:t>
            </a:r>
          </a:p>
          <a:p>
            <a:pPr lvl="1"/>
            <a:r>
              <a:rPr lang="en-US" dirty="0" smtClean="0"/>
              <a:t>Push Notifications</a:t>
            </a:r>
          </a:p>
          <a:p>
            <a:pPr lvl="1"/>
            <a:r>
              <a:rPr lang="en-US" dirty="0" smtClean="0"/>
              <a:t>Widgets</a:t>
            </a:r>
            <a:endParaRPr lang="en-US" dirty="0" smtClean="0"/>
          </a:p>
          <a:p>
            <a:pPr lvl="1"/>
            <a:r>
              <a:rPr lang="en-US" dirty="0" smtClean="0"/>
              <a:t>OpenGL!!!</a:t>
            </a:r>
          </a:p>
          <a:p>
            <a:pPr lvl="1"/>
            <a:r>
              <a:rPr lang="en-US" dirty="0" smtClean="0"/>
              <a:t>So much cooler (from an Engineer’s perspective)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lstStyle/>
          <a:p>
            <a:r>
              <a:rPr lang="en-US" dirty="0" smtClean="0"/>
              <a:t>Cons</a:t>
            </a:r>
          </a:p>
          <a:p>
            <a:pPr lvl="1"/>
            <a:r>
              <a:rPr lang="en-US" dirty="0" smtClean="0"/>
              <a:t>Shallow talent pool of developers</a:t>
            </a:r>
            <a:endParaRPr lang="en-US" dirty="0" smtClean="0"/>
          </a:p>
          <a:p>
            <a:pPr lvl="1"/>
            <a:r>
              <a:rPr lang="en-US" dirty="0" smtClean="0"/>
              <a:t>4 platforms, 4 development efforts</a:t>
            </a:r>
          </a:p>
          <a:p>
            <a:pPr lvl="1"/>
            <a:r>
              <a:rPr lang="en-US" dirty="0" smtClean="0"/>
              <a:t>Longer development time (sometimes)</a:t>
            </a:r>
          </a:p>
          <a:p>
            <a:pPr lvl="1"/>
            <a:r>
              <a:rPr lang="en-US" dirty="0" smtClean="0"/>
              <a:t>Expensive</a:t>
            </a:r>
          </a:p>
          <a:p>
            <a:pPr lvl="1"/>
            <a:r>
              <a:rPr lang="en-US" dirty="0" smtClean="0"/>
              <a:t>No OpenGL but hopefully </a:t>
            </a:r>
            <a:r>
              <a:rPr lang="en-US" dirty="0" err="1" smtClean="0"/>
              <a:t>WebGL</a:t>
            </a:r>
            <a:r>
              <a:rPr lang="en-US" dirty="0" smtClean="0"/>
              <a:t> through the HTML5 canvas soon.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Apps</a:t>
            </a:r>
            <a:endParaRPr lang="en-US" dirty="0"/>
          </a:p>
        </p:txBody>
      </p:sp>
      <p:sp>
        <p:nvSpPr>
          <p:cNvPr id="3" name="Content Placeholder 2"/>
          <p:cNvSpPr>
            <a:spLocks noGrp="1"/>
          </p:cNvSpPr>
          <p:nvPr>
            <p:ph idx="1"/>
          </p:nvPr>
        </p:nvSpPr>
        <p:spPr/>
        <p:txBody>
          <a:bodyPr/>
          <a:lstStyle/>
          <a:p>
            <a:r>
              <a:rPr lang="en-US" dirty="0" smtClean="0"/>
              <a:t>Almost every mobile game out there</a:t>
            </a:r>
          </a:p>
          <a:p>
            <a:r>
              <a:rPr lang="en-US" dirty="0" smtClean="0"/>
              <a:t>Most apps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Phone Gap (now Apache Cordova)</a:t>
            </a:r>
          </a:p>
          <a:p>
            <a:r>
              <a:rPr lang="en-US" dirty="0" smtClean="0"/>
              <a:t>Pros</a:t>
            </a:r>
          </a:p>
          <a:p>
            <a:pPr lvl="1"/>
            <a:r>
              <a:rPr lang="en-US" dirty="0" smtClean="0"/>
              <a:t>Opens up a serious subset of Native capabilities</a:t>
            </a:r>
          </a:p>
          <a:p>
            <a:pPr lvl="1"/>
            <a:r>
              <a:rPr lang="en-US" dirty="0" smtClean="0"/>
              <a:t>Deeper Talent Pool</a:t>
            </a:r>
          </a:p>
          <a:p>
            <a:pPr lvl="1"/>
            <a:r>
              <a:rPr lang="en-US" dirty="0" smtClean="0"/>
              <a:t>Much quicker development time</a:t>
            </a:r>
          </a:p>
          <a:p>
            <a:pPr lvl="1"/>
            <a:r>
              <a:rPr lang="en-US" dirty="0" smtClean="0"/>
              <a:t>Leverages HTML5, CSS3 and JavaScript</a:t>
            </a:r>
          </a:p>
          <a:p>
            <a:pPr lvl="1"/>
            <a:r>
              <a:rPr lang="en-US" dirty="0" smtClean="0"/>
              <a:t>4 platforms, 1 development effort</a:t>
            </a:r>
          </a:p>
          <a:p>
            <a:pPr lvl="1"/>
            <a:r>
              <a:rPr lang="en-US" dirty="0" smtClean="0"/>
              <a:t>Easier Maintenance</a:t>
            </a:r>
          </a:p>
          <a:p>
            <a:pPr lvl="1"/>
            <a:r>
              <a:rPr lang="en-US" dirty="0" smtClean="0"/>
              <a:t>Open Source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 Frameworks</a:t>
            </a:r>
            <a:endParaRPr lang="en-US" dirty="0"/>
          </a:p>
        </p:txBody>
      </p:sp>
      <p:sp>
        <p:nvSpPr>
          <p:cNvPr id="3" name="Content Placeholder 2"/>
          <p:cNvSpPr>
            <a:spLocks noGrp="1"/>
          </p:cNvSpPr>
          <p:nvPr>
            <p:ph idx="1"/>
          </p:nvPr>
        </p:nvSpPr>
        <p:spPr/>
        <p:txBody>
          <a:bodyPr/>
          <a:lstStyle/>
          <a:p>
            <a:r>
              <a:rPr lang="en-US" dirty="0" smtClean="0"/>
              <a:t>Phone Gap (now Apache Cordova)</a:t>
            </a:r>
          </a:p>
          <a:p>
            <a:r>
              <a:rPr lang="en-US" dirty="0" smtClean="0"/>
              <a:t>Cons</a:t>
            </a:r>
          </a:p>
          <a:p>
            <a:pPr lvl="1"/>
            <a:r>
              <a:rPr lang="en-US" dirty="0" smtClean="0"/>
              <a:t>Not all sensors are represented</a:t>
            </a:r>
          </a:p>
          <a:p>
            <a:pPr lvl="1"/>
            <a:r>
              <a:rPr lang="en-US" dirty="0" smtClean="0"/>
              <a:t>Not as smooth as Native</a:t>
            </a:r>
          </a:p>
          <a:p>
            <a:pPr lvl="1"/>
            <a:r>
              <a:rPr lang="en-US" dirty="0" smtClean="0"/>
              <a:t>Effort required to make it not look like a Phone Gap app</a:t>
            </a:r>
          </a:p>
          <a:p>
            <a:pPr lvl="1"/>
            <a:r>
              <a:rPr lang="en-US" dirty="0" smtClean="0"/>
              <a:t>Does not play well with Native Code</a:t>
            </a:r>
          </a:p>
          <a:p>
            <a:pPr lvl="1"/>
            <a:r>
              <a:rPr lang="en-US" dirty="0" err="1" smtClean="0"/>
              <a:t>iOS</a:t>
            </a:r>
            <a:r>
              <a:rPr lang="en-US" dirty="0" smtClean="0"/>
              <a:t> : No Core Data </a:t>
            </a:r>
            <a:r>
              <a:rPr lang="en-US" dirty="0" err="1" smtClean="0">
                <a:sym typeface="Wingdings"/>
              </a:rPr>
              <a:t></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Mobile Web App Frameworks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jQuery</a:t>
            </a:r>
            <a:r>
              <a:rPr lang="en-US" dirty="0" smtClean="0"/>
              <a:t> Mobile</a:t>
            </a:r>
          </a:p>
          <a:p>
            <a:pPr lvl="1"/>
            <a:r>
              <a:rPr lang="en-US" dirty="0" smtClean="0"/>
              <a:t>Awesome, free and Open Source</a:t>
            </a:r>
          </a:p>
          <a:p>
            <a:r>
              <a:rPr lang="en-US" dirty="0" err="1" smtClean="0"/>
              <a:t>Appcelerator’s</a:t>
            </a:r>
            <a:r>
              <a:rPr lang="en-US" dirty="0" smtClean="0"/>
              <a:t> Titanium</a:t>
            </a:r>
          </a:p>
          <a:p>
            <a:pPr lvl="1"/>
            <a:r>
              <a:rPr lang="en-US" dirty="0" smtClean="0"/>
              <a:t>Pretty cool, but proprietary and expensive</a:t>
            </a:r>
          </a:p>
          <a:p>
            <a:r>
              <a:rPr lang="en-US" dirty="0" err="1" smtClean="0"/>
              <a:t>Sencha</a:t>
            </a:r>
            <a:r>
              <a:rPr lang="en-US" dirty="0" smtClean="0"/>
              <a:t> Touch</a:t>
            </a:r>
          </a:p>
          <a:p>
            <a:pPr lvl="1"/>
            <a:r>
              <a:rPr lang="en-US" dirty="0" smtClean="0"/>
              <a:t>Also pretty cool. Cheaper alternative to Titanium.</a:t>
            </a:r>
          </a:p>
          <a:p>
            <a:pPr lvl="1"/>
            <a:r>
              <a:rPr lang="en-US" dirty="0" smtClean="0"/>
              <a:t>Free for up to 5000 users.</a:t>
            </a:r>
          </a:p>
          <a:p>
            <a:r>
              <a:rPr lang="en-US" dirty="0" err="1" smtClean="0"/>
              <a:t>Tiggzi</a:t>
            </a:r>
            <a:endParaRPr lang="en-US" dirty="0" smtClean="0"/>
          </a:p>
          <a:p>
            <a:pPr lvl="1"/>
            <a:r>
              <a:rPr lang="en-US" dirty="0" err="1" smtClean="0"/>
              <a:t>Hella</a:t>
            </a:r>
            <a:r>
              <a:rPr lang="en-US" dirty="0" smtClean="0"/>
              <a:t> cool cloud-based mobile web app IDE</a:t>
            </a:r>
          </a:p>
          <a:p>
            <a:pPr lvl="1"/>
            <a:r>
              <a:rPr lang="en-US" dirty="0" smtClean="0"/>
              <a:t>Uses Apache Cordova (</a:t>
            </a:r>
            <a:r>
              <a:rPr lang="en-US" dirty="0" err="1" smtClean="0"/>
              <a:t>PhoneGap</a:t>
            </a: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 Apps</a:t>
            </a:r>
            <a:endParaRPr lang="en-US" dirty="0"/>
          </a:p>
        </p:txBody>
      </p:sp>
      <p:sp>
        <p:nvSpPr>
          <p:cNvPr id="3" name="Content Placeholder 2"/>
          <p:cNvSpPr>
            <a:spLocks noGrp="1"/>
          </p:cNvSpPr>
          <p:nvPr>
            <p:ph idx="1"/>
          </p:nvPr>
        </p:nvSpPr>
        <p:spPr/>
        <p:txBody>
          <a:bodyPr/>
          <a:lstStyle/>
          <a:p>
            <a:r>
              <a:rPr lang="en-US" dirty="0" smtClean="0"/>
              <a:t>Wikipedia</a:t>
            </a:r>
          </a:p>
          <a:p>
            <a:r>
              <a:rPr lang="en-US" dirty="0" err="1" smtClean="0"/>
              <a:t>Untappd</a:t>
            </a:r>
            <a:endParaRPr lang="en-US" dirty="0" smtClean="0"/>
          </a:p>
          <a:p>
            <a:r>
              <a:rPr lang="en-US" dirty="0" smtClean="0"/>
              <a:t>BBC Olympics</a:t>
            </a:r>
          </a:p>
          <a:p>
            <a:r>
              <a:rPr lang="en-US" dirty="0" err="1" smtClean="0"/>
              <a:t>HealthTap</a:t>
            </a:r>
            <a:endParaRPr lang="en-US" dirty="0" smtClean="0"/>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lstStyle/>
          <a:p>
            <a:r>
              <a:rPr lang="en-US" dirty="0" smtClean="0"/>
              <a:t>Still native, but makes use of Web Views</a:t>
            </a:r>
          </a:p>
          <a:p>
            <a:r>
              <a:rPr lang="en-US" dirty="0" smtClean="0"/>
              <a:t>Pros</a:t>
            </a:r>
          </a:p>
          <a:p>
            <a:pPr lvl="1"/>
            <a:r>
              <a:rPr lang="en-US" dirty="0" smtClean="0"/>
              <a:t>Get your native on</a:t>
            </a:r>
          </a:p>
          <a:p>
            <a:pPr lvl="1"/>
            <a:r>
              <a:rPr lang="en-US" dirty="0" smtClean="0"/>
              <a:t>Your dynamic content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0"/>
            <a:ext cx="9175026" cy="6881269"/>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Mobile </a:t>
            </a:r>
            <a:r>
              <a:rPr lang="en-US" sz="4400" b="1" dirty="0" smtClean="0">
                <a:latin typeface="+mj-lt"/>
                <a:ea typeface="+mj-ea"/>
                <a:cs typeface="+mj-cs"/>
              </a:rPr>
              <a:t>Capabilities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457199" y="1417638"/>
            <a:ext cx="8523330" cy="1754327"/>
          </a:xfrm>
          <a:prstGeom prst="rect">
            <a:avLst/>
          </a:prstGeom>
          <a:noFill/>
        </p:spPr>
        <p:txBody>
          <a:bodyPr wrap="square" rtlCol="0">
            <a:spAutoFit/>
          </a:bodyPr>
          <a:lstStyle/>
          <a:p>
            <a:r>
              <a:rPr lang="en-US" sz="3600" i="1" dirty="0" smtClean="0">
                <a:solidFill>
                  <a:srgbClr val="FFFFFF"/>
                </a:solidFill>
              </a:rPr>
              <a:t>“The era of mobile computing… is outpacing both the PC revolution of the 1980s and the Internet Boom of the 1990s.” </a:t>
            </a:r>
            <a:r>
              <a:rPr lang="en-US" i="1" dirty="0" smtClean="0">
                <a:solidFill>
                  <a:srgbClr val="FFFFFF"/>
                </a:solidFill>
              </a:rPr>
              <a:t>- Charles Newark-French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Apps</a:t>
            </a:r>
            <a:endParaRPr lang="en-US" dirty="0"/>
          </a:p>
        </p:txBody>
      </p:sp>
      <p:sp>
        <p:nvSpPr>
          <p:cNvPr id="3" name="Content Placeholder 2"/>
          <p:cNvSpPr>
            <a:spLocks noGrp="1"/>
          </p:cNvSpPr>
          <p:nvPr>
            <p:ph idx="1"/>
          </p:nvPr>
        </p:nvSpPr>
        <p:spPr/>
        <p:txBody>
          <a:bodyPr/>
          <a:lstStyle/>
          <a:p>
            <a:r>
              <a:rPr lang="en-US" dirty="0" smtClean="0"/>
              <a:t>Still native, but makes use of Web Views</a:t>
            </a:r>
          </a:p>
          <a:p>
            <a:r>
              <a:rPr lang="en-US" dirty="0" smtClean="0"/>
              <a:t>Pros</a:t>
            </a:r>
          </a:p>
          <a:p>
            <a:pPr lvl="1"/>
            <a:r>
              <a:rPr lang="en-US" dirty="0" smtClean="0"/>
              <a:t>Get your native on</a:t>
            </a:r>
          </a:p>
          <a:p>
            <a:pPr lvl="1"/>
            <a:r>
              <a:rPr lang="en-US" dirty="0" smtClean="0"/>
              <a:t>Web Views can re-leverage your web content</a:t>
            </a:r>
          </a:p>
          <a:p>
            <a:pPr lvl="1"/>
            <a:r>
              <a:rPr lang="en-US" dirty="0" smtClean="0"/>
              <a:t>Flexible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 Examples</a:t>
            </a:r>
            <a:endParaRPr lang="en-US" dirty="0"/>
          </a:p>
        </p:txBody>
      </p:sp>
      <p:sp>
        <p:nvSpPr>
          <p:cNvPr id="3" name="Content Placeholder 2"/>
          <p:cNvSpPr>
            <a:spLocks noGrp="1"/>
          </p:cNvSpPr>
          <p:nvPr>
            <p:ph idx="1"/>
          </p:nvPr>
        </p:nvSpPr>
        <p:spPr/>
        <p:txBody>
          <a:bodyPr/>
          <a:lstStyle/>
          <a:p>
            <a:r>
              <a:rPr lang="en-US" dirty="0" err="1" smtClean="0"/>
              <a:t>Flipboard</a:t>
            </a:r>
            <a:endParaRPr lang="en-US" dirty="0" smtClean="0"/>
          </a:p>
          <a:p>
            <a:r>
              <a:rPr lang="en-US" dirty="0" err="1" smtClean="0"/>
              <a:t>Instagram</a:t>
            </a:r>
            <a:endParaRPr lang="en-US" dirty="0" smtClean="0"/>
          </a:p>
          <a:p>
            <a:r>
              <a:rPr lang="en-US" dirty="0" smtClean="0"/>
              <a:t>LinkedIn</a:t>
            </a:r>
          </a:p>
          <a:p>
            <a:r>
              <a:rPr lang="en-US" dirty="0" err="1" smtClean="0"/>
              <a:t>Facebook</a:t>
            </a:r>
            <a:endParaRPr lang="en-US" dirty="0" smtClean="0"/>
          </a:p>
          <a:p>
            <a:r>
              <a:rPr lang="en-US" dirty="0" smtClean="0"/>
              <a:t>Yelp</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To conclude…</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FFFF"/>
                </a:solidFill>
              </a:rPr>
              <a:t>Mobile use may</a:t>
            </a:r>
            <a:r>
              <a:rPr lang="en-US" dirty="0" smtClean="0">
                <a:solidFill>
                  <a:srgbClr val="FFFFFF"/>
                </a:solidFill>
              </a:rPr>
              <a:t> soon usurp </a:t>
            </a:r>
            <a:r>
              <a:rPr lang="en-US" dirty="0" smtClean="0">
                <a:solidFill>
                  <a:srgbClr val="FFFFFF"/>
                </a:solidFill>
              </a:rPr>
              <a:t>desktop/laptop use as the preferred experience.</a:t>
            </a:r>
          </a:p>
          <a:p>
            <a:r>
              <a:rPr lang="en-US" dirty="0" smtClean="0">
                <a:solidFill>
                  <a:srgbClr val="FFFFFF"/>
                </a:solidFill>
              </a:rPr>
              <a:t>Future development may sidestep the large desktop experience with mobile as the augmenter, to a Mobile first approach.</a:t>
            </a:r>
          </a:p>
          <a:p>
            <a:r>
              <a:rPr lang="en-US" dirty="0" smtClean="0">
                <a:solidFill>
                  <a:srgbClr val="FFFFFF"/>
                </a:solidFill>
              </a:rPr>
              <a:t>Mobile Devices are changing the way we develop.</a:t>
            </a:r>
            <a:endParaRPr lang="en-US" dirty="0" smtClean="0">
              <a:solidFill>
                <a:srgbClr val="FFFFFF"/>
              </a:solidFill>
            </a:endParaRPr>
          </a:p>
          <a:p>
            <a:r>
              <a:rPr lang="en-US" dirty="0" smtClean="0">
                <a:solidFill>
                  <a:srgbClr val="FFFFFF"/>
                </a:solidFill>
              </a:rPr>
              <a:t>Ther</a:t>
            </a:r>
            <a:r>
              <a:rPr lang="en-US" dirty="0" smtClean="0">
                <a:solidFill>
                  <a:srgbClr val="FFFFFF"/>
                </a:solidFill>
              </a:rPr>
              <a:t>e are many ways to develop for mobile, but let your application requirements be your guide.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A Quick Plug for SPARC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FFFF"/>
                </a:solidFill>
              </a:rPr>
              <a:t>SPARC</a:t>
            </a:r>
          </a:p>
          <a:p>
            <a:r>
              <a:rPr lang="en-US" dirty="0" smtClean="0">
                <a:solidFill>
                  <a:srgbClr val="FFFFFF"/>
                </a:solidFill>
              </a:rPr>
              <a:t>We build AWESOME stuffs</a:t>
            </a:r>
          </a:p>
          <a:p>
            <a:r>
              <a:rPr lang="en-US" dirty="0" smtClean="0">
                <a:solidFill>
                  <a:srgbClr val="FFFFFF"/>
                </a:solidFill>
              </a:rPr>
              <a:t>3 Flavors - Commercial, Federal/Defense and Product Development</a:t>
            </a:r>
          </a:p>
          <a:p>
            <a:r>
              <a:rPr lang="en-US" dirty="0" smtClean="0">
                <a:solidFill>
                  <a:srgbClr val="FFFFFF"/>
                </a:solidFill>
              </a:rPr>
              <a:t>85% of us are Engineers</a:t>
            </a:r>
          </a:p>
          <a:p>
            <a:r>
              <a:rPr lang="en-US" dirty="0" smtClean="0">
                <a:solidFill>
                  <a:srgbClr val="FFFFFF"/>
                </a:solidFill>
              </a:rPr>
              <a:t>Come follow the talent!</a:t>
            </a:r>
          </a:p>
          <a:p>
            <a:endParaRPr lang="en-US" dirty="0" smtClean="0">
              <a:solidFill>
                <a:srgbClr val="FFFFFF"/>
              </a:solidFill>
            </a:endParaRPr>
          </a:p>
          <a:p>
            <a:r>
              <a:rPr lang="en-US" dirty="0" smtClean="0">
                <a:solidFill>
                  <a:srgbClr val="FFFFFF"/>
                </a:solidFill>
              </a:rPr>
              <a:t>http://www.sparcedge.com/careers/working-at-sparc</a:t>
            </a:r>
            <a:r>
              <a:rPr lang="en-US" dirty="0" smtClean="0">
                <a:solidFill>
                  <a:srgbClr val="FFFFFF"/>
                </a:solidFill>
              </a:rPr>
              <a:t>/</a:t>
            </a:r>
          </a:p>
          <a:p>
            <a:pPr>
              <a:buNone/>
            </a:pPr>
            <a:endParaRPr lang="en-US" dirty="0">
              <a:solidFill>
                <a:srgbClr val="FFFFFF"/>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0"/>
            <a:ext cx="9255019" cy="6941264"/>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solidFill>
                  <a:srgbClr val="FFFFFF"/>
                </a:solidFill>
              </a:rPr>
              <a:t>Presentation materia</a:t>
            </a:r>
            <a:r>
              <a:rPr lang="en-US" dirty="0" smtClean="0">
                <a:solidFill>
                  <a:srgbClr val="FFFFFF"/>
                </a:solidFill>
              </a:rPr>
              <a:t>ls URL</a:t>
            </a:r>
          </a:p>
          <a:p>
            <a:r>
              <a:rPr lang="en-US" dirty="0" smtClean="0">
                <a:solidFill>
                  <a:srgbClr val="FFFFFF"/>
                </a:solidFill>
              </a:rPr>
              <a:t>Code Stuffs URL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Perception</a:t>
            </a:r>
            <a:endParaRPr lang="en-US" dirty="0"/>
          </a:p>
        </p:txBody>
      </p:sp>
      <p:sp>
        <p:nvSpPr>
          <p:cNvPr id="3" name="Content Placeholder 2"/>
          <p:cNvSpPr>
            <a:spLocks noGrp="1"/>
          </p:cNvSpPr>
          <p:nvPr>
            <p:ph idx="1"/>
          </p:nvPr>
        </p:nvSpPr>
        <p:spPr/>
        <p:txBody>
          <a:bodyPr/>
          <a:lstStyle/>
          <a:p>
            <a:r>
              <a:rPr lang="en-US" dirty="0" smtClean="0"/>
              <a:t>Touch</a:t>
            </a:r>
          </a:p>
          <a:p>
            <a:r>
              <a:rPr lang="en-US" dirty="0" err="1" smtClean="0"/>
              <a:t>Camera(s</a:t>
            </a:r>
            <a:r>
              <a:rPr lang="en-US" dirty="0" smtClean="0"/>
              <a:t>)</a:t>
            </a:r>
          </a:p>
          <a:p>
            <a:r>
              <a:rPr lang="en-US" dirty="0" smtClean="0"/>
              <a:t>Gyroscope</a:t>
            </a:r>
          </a:p>
          <a:p>
            <a:r>
              <a:rPr lang="en-US" dirty="0" smtClean="0"/>
              <a:t>Location (GPS, </a:t>
            </a:r>
            <a:r>
              <a:rPr lang="en-US" dirty="0" err="1" smtClean="0"/>
              <a:t>WiFI</a:t>
            </a:r>
            <a:r>
              <a:rPr lang="en-US" dirty="0" smtClean="0"/>
              <a:t>, Carrier Tower)</a:t>
            </a:r>
          </a:p>
          <a:p>
            <a:r>
              <a:rPr lang="en-US" dirty="0" smtClean="0"/>
              <a:t>Compass</a:t>
            </a:r>
          </a:p>
          <a:p>
            <a:r>
              <a:rPr lang="en-US" dirty="0" smtClean="0"/>
              <a:t>Audio</a:t>
            </a:r>
          </a:p>
          <a:p>
            <a:r>
              <a:rPr lang="en-US" dirty="0" smtClean="0"/>
              <a:t>Bluetooth Communication</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Overload?</a:t>
            </a:r>
            <a:endParaRPr lang="en-US" dirty="0"/>
          </a:p>
        </p:txBody>
      </p:sp>
      <p:sp>
        <p:nvSpPr>
          <p:cNvPr id="3" name="Content Placeholder 2"/>
          <p:cNvSpPr>
            <a:spLocks noGrp="1"/>
          </p:cNvSpPr>
          <p:nvPr>
            <p:ph idx="1"/>
          </p:nvPr>
        </p:nvSpPr>
        <p:spPr/>
        <p:txBody>
          <a:bodyPr/>
          <a:lstStyle/>
          <a:p>
            <a:r>
              <a:rPr lang="en-US" dirty="0" smtClean="0"/>
              <a:t>Near Field Communication</a:t>
            </a:r>
            <a:endParaRPr lang="en-US" dirty="0" smtClean="0"/>
          </a:p>
          <a:p>
            <a:r>
              <a:rPr lang="en-US" dirty="0" smtClean="0"/>
              <a:t>Ambient Light</a:t>
            </a:r>
            <a:endParaRPr lang="en-US" dirty="0" smtClean="0"/>
          </a:p>
          <a:p>
            <a:r>
              <a:rPr lang="en-US" dirty="0" smtClean="0"/>
              <a:t>Proximity</a:t>
            </a:r>
          </a:p>
          <a:p>
            <a:r>
              <a:rPr lang="en-US" dirty="0" smtClean="0"/>
              <a:t>Barometer</a:t>
            </a:r>
          </a:p>
          <a:p>
            <a:r>
              <a:rPr lang="en-US" dirty="0" smtClean="0"/>
              <a:t>Thermometer</a:t>
            </a:r>
          </a:p>
          <a:p>
            <a:r>
              <a:rPr lang="en-US" dirty="0" smtClean="0"/>
              <a:t>Augmented Reality</a:t>
            </a:r>
          </a:p>
          <a:p>
            <a:r>
              <a:rPr lang="en-US" dirty="0" err="1" smtClean="0"/>
              <a:t>Haptic</a:t>
            </a:r>
            <a:r>
              <a:rPr lang="en-US" dirty="0" smtClean="0"/>
              <a:t> Feedback</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Location </a:t>
            </a:r>
            <a:r>
              <a:rPr lang="en-US" dirty="0" smtClean="0"/>
              <a:t>services</a:t>
            </a:r>
            <a:endParaRPr lang="en-US" dirty="0" smtClean="0"/>
          </a:p>
        </p:txBody>
      </p:sp>
      <p:pic>
        <p:nvPicPr>
          <p:cNvPr id="5" name="Content Placeholder 4" descr="Location Service Example.png"/>
          <p:cNvPicPr>
            <a:picLocks noGrp="1" noChangeAspect="1"/>
          </p:cNvPicPr>
          <p:nvPr>
            <p:ph idx="1"/>
          </p:nvPr>
        </p:nvPicPr>
        <p:blipFill>
          <a:blip r:embed="rId3"/>
          <a:srcRect l="-48329" r="-48329"/>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Services</a:t>
            </a:r>
            <a:endParaRPr lang="en-US" dirty="0"/>
          </a:p>
        </p:txBody>
      </p:sp>
      <p:sp>
        <p:nvSpPr>
          <p:cNvPr id="3" name="Content Placeholder 2"/>
          <p:cNvSpPr>
            <a:spLocks noGrp="1"/>
          </p:cNvSpPr>
          <p:nvPr>
            <p:ph idx="1"/>
          </p:nvPr>
        </p:nvSpPr>
        <p:spPr/>
        <p:txBody>
          <a:bodyPr/>
          <a:lstStyle/>
          <a:p>
            <a:r>
              <a:rPr lang="en-US" dirty="0" smtClean="0"/>
              <a:t>Carrier Towers (Accuracy within ~1000m+)</a:t>
            </a:r>
          </a:p>
          <a:p>
            <a:r>
              <a:rPr lang="en-US" dirty="0" err="1" smtClean="0"/>
              <a:t>WiFI</a:t>
            </a:r>
            <a:r>
              <a:rPr lang="en-US" dirty="0" smtClean="0"/>
              <a:t> Signal (Accuracy within ~200m)</a:t>
            </a:r>
          </a:p>
          <a:p>
            <a:r>
              <a:rPr lang="en-US" dirty="0" smtClean="0"/>
              <a:t>GPS (Accuracy within ~10m)</a:t>
            </a:r>
          </a:p>
          <a:p>
            <a:endParaRPr lang="en-US" dirty="0" smtClean="0"/>
          </a:p>
          <a:p>
            <a:pPr>
              <a:buNone/>
            </a:pPr>
            <a:r>
              <a:rPr lang="en-US" dirty="0" smtClean="0"/>
              <a:t>*Expect more accurate GPS location soon!</a:t>
            </a:r>
          </a:p>
          <a:p>
            <a:pPr>
              <a:buNone/>
            </a:pPr>
            <a:r>
              <a:rPr lang="en-US" sz="1600" dirty="0" smtClean="0"/>
              <a:t>http://</a:t>
            </a:r>
            <a:r>
              <a:rPr lang="en-US" sz="1600" dirty="0" err="1" smtClean="0"/>
              <a:t>www.ted.com/talks/todd_humphreys_how_to_fool_a_gps.html</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Map Interactions</a:t>
            </a:r>
            <a:endParaRPr lang="en-US" dirty="0"/>
          </a:p>
        </p:txBody>
      </p:sp>
      <p:pic>
        <p:nvPicPr>
          <p:cNvPr id="5" name="Picture 4" descr="Mobile Capabiliy Example 3.png"/>
          <p:cNvPicPr>
            <a:picLocks noChangeAspect="1"/>
          </p:cNvPicPr>
          <p:nvPr/>
        </p:nvPicPr>
        <p:blipFill>
          <a:blip r:embed="rId3"/>
          <a:stretch>
            <a:fillRect/>
          </a:stretch>
        </p:blipFill>
        <p:spPr>
          <a:xfrm>
            <a:off x="1615427" y="1417638"/>
            <a:ext cx="6004573" cy="49081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866</TotalTime>
  <Words>2475</Words>
  <Application>Microsoft Macintosh PowerPoint</Application>
  <PresentationFormat>On-screen Show (4:3)</PresentationFormat>
  <Paragraphs>312</Paragraphs>
  <Slides>44</Slides>
  <Notes>23</Notes>
  <HiddenSlides>0</HiddenSlides>
  <MMClips>0</MMClips>
  <ScaleCrop>false</ScaleCrop>
  <HeadingPairs>
    <vt:vector size="4" baseType="variant">
      <vt:variant>
        <vt:lpstr>Design Template</vt:lpstr>
      </vt:variant>
      <vt:variant>
        <vt:i4>1</vt:i4>
      </vt:variant>
      <vt:variant>
        <vt:lpstr>Slide Titles</vt:lpstr>
      </vt:variant>
      <vt:variant>
        <vt:i4>44</vt:i4>
      </vt:variant>
    </vt:vector>
  </HeadingPairs>
  <TitlesOfParts>
    <vt:vector size="45" baseType="lpstr">
      <vt:lpstr>Office Theme</vt:lpstr>
      <vt:lpstr>Super Happy Dev Day</vt:lpstr>
      <vt:lpstr>Introductions</vt:lpstr>
      <vt:lpstr>What we’ll cover</vt:lpstr>
      <vt:lpstr>Slide 4</vt:lpstr>
      <vt:lpstr>Sensory Perception</vt:lpstr>
      <vt:lpstr>Sensory Overload?</vt:lpstr>
      <vt:lpstr>Location services</vt:lpstr>
      <vt:lpstr>Location Services</vt:lpstr>
      <vt:lpstr>Custom Map Interactions</vt:lpstr>
      <vt:lpstr>Custom Map Interactions</vt:lpstr>
      <vt:lpstr>Augmented Reality</vt:lpstr>
      <vt:lpstr>Augmented Reality</vt:lpstr>
      <vt:lpstr>Haptic Feedback</vt:lpstr>
      <vt:lpstr>Becoming the preferred experience</vt:lpstr>
      <vt:lpstr>Slide 15</vt:lpstr>
      <vt:lpstr>What have we learned?</vt:lpstr>
      <vt:lpstr>Mobile is Different and the Same</vt:lpstr>
      <vt:lpstr>Focused Domain </vt:lpstr>
      <vt:lpstr>“One Eye, One Thumb” </vt:lpstr>
      <vt:lpstr>New Ways to Interact</vt:lpstr>
      <vt:lpstr>Enterprise Web Application</vt:lpstr>
      <vt:lpstr>Web Application vs. Mobile Apps</vt:lpstr>
      <vt:lpstr>Same Architecture,  Different focus.</vt:lpstr>
      <vt:lpstr>When designing for mobile</vt:lpstr>
      <vt:lpstr>Mobile Development Strategies</vt:lpstr>
      <vt:lpstr>The Landscape</vt:lpstr>
      <vt:lpstr>Mobile Web</vt:lpstr>
      <vt:lpstr>@Media Query</vt:lpstr>
      <vt:lpstr>Mobile Web</vt:lpstr>
      <vt:lpstr>Mobile Web</vt:lpstr>
      <vt:lpstr>Mobile Web Examples</vt:lpstr>
      <vt:lpstr>Native Apps</vt:lpstr>
      <vt:lpstr>Native Apps</vt:lpstr>
      <vt:lpstr>Native Apps</vt:lpstr>
      <vt:lpstr>Mobile Web App Frameworks</vt:lpstr>
      <vt:lpstr>Mobile Web App Frameworks</vt:lpstr>
      <vt:lpstr>Other Mobile Web App Frameworks</vt:lpstr>
      <vt:lpstr>Mobile Web Apps</vt:lpstr>
      <vt:lpstr>Hybrid Apps</vt:lpstr>
      <vt:lpstr>Hybrid Apps</vt:lpstr>
      <vt:lpstr>Hybrid App Examples</vt:lpstr>
      <vt:lpstr>To conclude…</vt:lpstr>
      <vt:lpstr>A Quick Plug for SPARC</vt:lpstr>
      <vt:lpstr>Questions?</vt:lpstr>
    </vt:vector>
  </TitlesOfParts>
  <Company>SPARC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Happy Dev Day</dc:title>
  <dc:creator>Dayel Ostraco</dc:creator>
  <cp:lastModifiedBy>Dayel Ostraco</cp:lastModifiedBy>
  <cp:revision>100</cp:revision>
  <dcterms:created xsi:type="dcterms:W3CDTF">2012-08-29T23:36:46Z</dcterms:created>
  <dcterms:modified xsi:type="dcterms:W3CDTF">2012-08-30T01:28:22Z</dcterms:modified>
</cp:coreProperties>
</file>