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86"/>
    <p:sldMasterId id="2147483673" r:id="rId87"/>
  </p:sldMasterIdLst>
  <p:notesMasterIdLst>
    <p:notesMasterId r:id="rId102"/>
  </p:notesMasterIdLst>
  <p:handoutMasterIdLst>
    <p:handoutMasterId r:id="rId103"/>
  </p:handoutMasterIdLst>
  <p:sldIdLst>
    <p:sldId id="398" r:id="rId88"/>
    <p:sldId id="409" r:id="rId89"/>
    <p:sldId id="417" r:id="rId90"/>
    <p:sldId id="416" r:id="rId91"/>
    <p:sldId id="418" r:id="rId92"/>
    <p:sldId id="419" r:id="rId93"/>
    <p:sldId id="420" r:id="rId94"/>
    <p:sldId id="421" r:id="rId95"/>
    <p:sldId id="422" r:id="rId96"/>
    <p:sldId id="427" r:id="rId97"/>
    <p:sldId id="426" r:id="rId98"/>
    <p:sldId id="425" r:id="rId99"/>
    <p:sldId id="423" r:id="rId100"/>
    <p:sldId id="424" r:id="rId101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7E97AD"/>
    <a:srgbClr val="FFD393"/>
    <a:srgbClr val="FF8C2F"/>
    <a:srgbClr val="F47710"/>
    <a:srgbClr val="FFF2E9"/>
    <a:srgbClr val="0078D7"/>
    <a:srgbClr val="F2F2F2"/>
    <a:srgbClr val="FFFFE1"/>
    <a:srgbClr val="FFF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76" autoAdjust="0"/>
    <p:restoredTop sz="94660"/>
  </p:normalViewPr>
  <p:slideViewPr>
    <p:cSldViewPr>
      <p:cViewPr varScale="1">
        <p:scale>
          <a:sx n="145" d="100"/>
          <a:sy n="145" d="100"/>
        </p:scale>
        <p:origin x="1086" y="11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900" y="8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slide" Target="slides/slide2.xml"/><Relationship Id="rId16" Type="http://schemas.openxmlformats.org/officeDocument/2006/relationships/customXml" Target="../customXml/item16.xml"/><Relationship Id="rId107" Type="http://schemas.openxmlformats.org/officeDocument/2006/relationships/theme" Target="theme/theme1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90" Type="http://schemas.openxmlformats.org/officeDocument/2006/relationships/slide" Target="slides/slide3.xml"/><Relationship Id="rId95" Type="http://schemas.openxmlformats.org/officeDocument/2006/relationships/slide" Target="slides/slide8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handoutMaster" Target="handoutMasters/handoutMaster1.xml"/><Relationship Id="rId108" Type="http://schemas.openxmlformats.org/officeDocument/2006/relationships/tableStyles" Target="tableStyle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slide" Target="slides/slide1.xml"/><Relationship Id="rId91" Type="http://schemas.openxmlformats.org/officeDocument/2006/relationships/slide" Target="slides/slide4.xml"/><Relationship Id="rId96" Type="http://schemas.openxmlformats.org/officeDocument/2006/relationships/slide" Target="slides/slide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viewProps" Target="viewProp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slideMaster" Target="slideMasters/slideMaster1.xml"/><Relationship Id="rId94" Type="http://schemas.openxmlformats.org/officeDocument/2006/relationships/slide" Target="slides/slide7.xml"/><Relationship Id="rId99" Type="http://schemas.openxmlformats.org/officeDocument/2006/relationships/slide" Target="slides/slide12.xml"/><Relationship Id="rId101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slide" Target="slides/slide10.xml"/><Relationship Id="rId104" Type="http://schemas.openxmlformats.org/officeDocument/2006/relationships/commentAuthors" Target="commentAuthor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slide" Target="slides/slide5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slideMaster" Target="slideMasters/slideMaster2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slide" Target="slides/slide13.xml"/><Relationship Id="rId105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slide" Target="slides/slide6.xml"/><Relationship Id="rId98" Type="http://schemas.openxmlformats.org/officeDocument/2006/relationships/slide" Target="slides/slide11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0"/>
            <a:ext cx="9144000" cy="3538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lang="ko-KR" altLang="en-US" sz="1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▶</a:t>
            </a:r>
            <a:endParaRPr lang="ko-KR" altLang="en-US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481236"/>
            <a:ext cx="0" cy="50239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0" y="0"/>
            <a:ext cx="9144000" cy="3538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lang="ko-KR" altLang="en-US" sz="1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▶</a:t>
            </a:r>
            <a:endParaRPr lang="ko-KR" altLang="en-US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481236"/>
            <a:ext cx="0" cy="50239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182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3AA3DC44-510A-40FC-B164-BBC43C00D36B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6BC9D62B-1553-46C1-A650-A82382E64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39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85" r:id="rId3"/>
    <p:sldLayoutId id="2147483672" r:id="rId4"/>
    <p:sldLayoutId id="214748368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74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66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73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8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customXml" Target="../../customXml/item60.xml"/><Relationship Id="rId7" Type="http://schemas.openxmlformats.org/officeDocument/2006/relationships/image" Target="../media/image1.png"/><Relationship Id="rId12" Type="http://schemas.openxmlformats.org/officeDocument/2006/relationships/slide" Target="slide4.xml"/><Relationship Id="rId2" Type="http://schemas.openxmlformats.org/officeDocument/2006/relationships/customXml" Target="../../customXml/item64.xml"/><Relationship Id="rId1" Type="http://schemas.openxmlformats.org/officeDocument/2006/relationships/customXml" Target="../../customXml/item80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61.xml"/><Relationship Id="rId10" Type="http://schemas.microsoft.com/office/2007/relationships/hdphoto" Target="../media/hdphoto2.wdp"/><Relationship Id="rId4" Type="http://schemas.openxmlformats.org/officeDocument/2006/relationships/customXml" Target="../../customXml/item54.xm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70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customXml" Target="../../customXml/item56.xml"/><Relationship Id="rId7" Type="http://schemas.openxmlformats.org/officeDocument/2006/relationships/image" Target="../media/image1.png"/><Relationship Id="rId12" Type="http://schemas.openxmlformats.org/officeDocument/2006/relationships/slide" Target="slide4.xml"/><Relationship Id="rId2" Type="http://schemas.openxmlformats.org/officeDocument/2006/relationships/customXml" Target="../../customXml/item43.xml"/><Relationship Id="rId1" Type="http://schemas.openxmlformats.org/officeDocument/2006/relationships/customXml" Target="../../customXml/item72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3.xml"/><Relationship Id="rId10" Type="http://schemas.microsoft.com/office/2007/relationships/hdphoto" Target="../media/hdphoto2.wdp"/><Relationship Id="rId4" Type="http://schemas.openxmlformats.org/officeDocument/2006/relationships/customXml" Target="../../customXml/item67.xml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customXml" Target="../../customXml/item5.xml"/><Relationship Id="rId7" Type="http://schemas.openxmlformats.org/officeDocument/2006/relationships/image" Target="../media/image1.png"/><Relationship Id="rId12" Type="http://schemas.openxmlformats.org/officeDocument/2006/relationships/slide" Target="slide4.xml"/><Relationship Id="rId2" Type="http://schemas.openxmlformats.org/officeDocument/2006/relationships/customXml" Target="../../customXml/item38.xml"/><Relationship Id="rId1" Type="http://schemas.openxmlformats.org/officeDocument/2006/relationships/customXml" Target="../../customXml/item4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44.xml"/><Relationship Id="rId10" Type="http://schemas.microsoft.com/office/2007/relationships/hdphoto" Target="../media/hdphoto2.wdp"/><Relationship Id="rId4" Type="http://schemas.openxmlformats.org/officeDocument/2006/relationships/customXml" Target="../../customXml/item69.xml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customXml" Target="../../customXml/item75.xml"/><Relationship Id="rId7" Type="http://schemas.openxmlformats.org/officeDocument/2006/relationships/image" Target="../media/image1.png"/><Relationship Id="rId12" Type="http://schemas.openxmlformats.org/officeDocument/2006/relationships/slide" Target="slide4.xml"/><Relationship Id="rId2" Type="http://schemas.openxmlformats.org/officeDocument/2006/relationships/customXml" Target="../../customXml/item55.xml"/><Relationship Id="rId1" Type="http://schemas.openxmlformats.org/officeDocument/2006/relationships/customXml" Target="../../customXml/item25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34.xml"/><Relationship Id="rId10" Type="http://schemas.microsoft.com/office/2007/relationships/hdphoto" Target="../media/hdphoto2.wdp"/><Relationship Id="rId4" Type="http://schemas.openxmlformats.org/officeDocument/2006/relationships/customXml" Target="../../customXml/item78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46153"/>
              </p:ext>
            </p:extLst>
          </p:nvPr>
        </p:nvGraphicFramePr>
        <p:xfrm>
          <a:off x="683569" y="985292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 smtClean="0">
                <a:solidFill>
                  <a:schemeClr val="bg1"/>
                </a:solidFill>
                <a:latin typeface="+mn-lt"/>
                <a:ea typeface="나눔고딕" panose="020D0604000000000000" pitchFamily="50" charset="-127"/>
              </a:rPr>
              <a:t>G-WMS </a:t>
            </a:r>
            <a:r>
              <a:rPr lang="ko-KR" altLang="en-US" sz="1800" b="1" dirty="0" smtClean="0">
                <a:solidFill>
                  <a:schemeClr val="bg1"/>
                </a:solidFill>
                <a:latin typeface="+mn-lt"/>
                <a:ea typeface="나눔고딕" panose="020D0604000000000000" pitchFamily="50" charset="-127"/>
              </a:rPr>
              <a:t>화면정의서</a:t>
            </a:r>
            <a:endParaRPr lang="ko-KR" altLang="en-US" sz="1800" b="1" dirty="0">
              <a:solidFill>
                <a:schemeClr val="bg1"/>
              </a:solidFill>
              <a:latin typeface="+mn-lt"/>
              <a:ea typeface="나눔고딕" panose="020D0604000000000000" pitchFamily="50" charset="-127"/>
            </a:endParaRP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79512" y="1977399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50" dirty="0" smtClean="0">
                <a:solidFill>
                  <a:schemeClr val="bg1"/>
                </a:solidFill>
                <a:latin typeface="+mn-lt"/>
                <a:ea typeface="+mn-ea"/>
              </a:rPr>
              <a:t>2021-09-03</a:t>
            </a:r>
            <a:endParaRPr lang="ko-KR" altLang="en-US" sz="1050" dirty="0">
              <a:solidFill>
                <a:schemeClr val="bg1"/>
              </a:solidFill>
              <a:latin typeface="+mn-lt"/>
              <a:ea typeface="나눔고딕" panose="020D0604000000000000" pitchFamily="50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611559" y="2641476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dirty="0">
                <a:solidFill>
                  <a:schemeClr val="bg1"/>
                </a:solidFill>
                <a:latin typeface="+mn-lt"/>
                <a:ea typeface="나눔고딕" panose="020D0604000000000000" pitchFamily="50" charset="-127"/>
              </a:rPr>
              <a:t>Ver. 1.0</a:t>
            </a:r>
            <a:endParaRPr lang="ko-KR" altLang="en-US" sz="900" dirty="0">
              <a:solidFill>
                <a:schemeClr val="bg1"/>
              </a:solidFill>
              <a:latin typeface="+mn-lt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Window"/>
          <p:cNvGrpSpPr/>
          <p:nvPr>
            <p:custDataLst>
              <p:custData r:id="rId1"/>
            </p:custDataLst>
          </p:nvPr>
        </p:nvGrpSpPr>
        <p:grpSpPr>
          <a:xfrm>
            <a:off x="107504" y="481236"/>
            <a:ext cx="6768752" cy="5112568"/>
            <a:chOff x="0" y="0"/>
            <a:chExt cx="9144000" cy="6858000"/>
          </a:xfrm>
          <a:solidFill>
            <a:schemeClr val="bg1"/>
          </a:solidFill>
        </p:grpSpPr>
        <p:grpSp>
          <p:nvGrpSpPr>
            <p:cNvPr id="59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grpFill/>
          </p:grpSpPr>
          <p:sp>
            <p:nvSpPr>
              <p:cNvPr id="67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8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9" name="WindowTitle"/>
              <p:cNvSpPr txBox="1"/>
              <p:nvPr/>
            </p:nvSpPr>
            <p:spPr>
              <a:xfrm>
                <a:off x="240976" y="17086"/>
                <a:ext cx="2401798" cy="309638"/>
              </a:xfrm>
              <a:prstGeom prst="rect">
                <a:avLst/>
              </a:prstGeom>
              <a:grp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+mn-ea"/>
                    <a:cs typeface="Segoe UI" pitchFamily="34" charset="0"/>
                  </a:rPr>
                  <a:t>G-WMS </a:t>
                </a:r>
                <a:r>
                  <a:rPr lang="en-US" sz="1200" dirty="0" err="1" smtClean="0">
                    <a:latin typeface="+mn-ea"/>
                    <a:cs typeface="Segoe UI" pitchFamily="34" charset="0"/>
                  </a:rPr>
                  <a:t>TouchManager</a:t>
                </a:r>
                <a:endParaRPr lang="en-US" sz="1200" dirty="0" smtClean="0">
                  <a:latin typeface="+mn-ea"/>
                  <a:cs typeface="Segoe UI" pitchFamily="34" charset="0"/>
                </a:endParaRPr>
              </a:p>
            </p:txBody>
          </p:sp>
        </p:grpSp>
        <p:sp>
          <p:nvSpPr>
            <p:cNvPr id="61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p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846053"/>
              </p:ext>
            </p:extLst>
          </p:nvPr>
        </p:nvGraphicFramePr>
        <p:xfrm>
          <a:off x="35497" y="31217"/>
          <a:ext cx="907300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69"/>
                <a:gridCol w="1657928"/>
                <a:gridCol w="473334"/>
                <a:gridCol w="1792823"/>
                <a:gridCol w="637603"/>
                <a:gridCol w="1853194"/>
                <a:gridCol w="575271"/>
                <a:gridCol w="138748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프로젝트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G-WMS Touch Manager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화면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품목 선택 화면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화면 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97A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GWMS005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작성일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2021-09-03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965563"/>
              </p:ext>
            </p:extLst>
          </p:nvPr>
        </p:nvGraphicFramePr>
        <p:xfrm>
          <a:off x="6979021" y="409228"/>
          <a:ext cx="2129483" cy="4097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5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19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개요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계근</a:t>
                      </a:r>
                      <a:r>
                        <a:rPr lang="ko-KR" altLang="en-US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품목이 여러 개일 경우 선택하는 화면</a:t>
                      </a:r>
                      <a:endParaRPr lang="en-US" altLang="ko-KR" sz="6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사운드출력 </a:t>
                      </a:r>
                      <a:r>
                        <a:rPr lang="en-US" altLang="ko-KR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품목을 선택해주세요</a:t>
                      </a:r>
                      <a:r>
                        <a:rPr lang="en-US" altLang="ko-KR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.)</a:t>
                      </a:r>
                      <a:endParaRPr lang="ko-KR" altLang="en-US" sz="6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6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BackGround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반투명으로 처리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6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계근</a:t>
                      </a:r>
                      <a:r>
                        <a:rPr lang="ko-KR" altLang="en-US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품목 </a:t>
                      </a:r>
                      <a:r>
                        <a:rPr lang="en-US" altLang="ko-KR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Popup </a:t>
                      </a:r>
                      <a:r>
                        <a:rPr lang="ko-KR" altLang="en-US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을 띄운다</a:t>
                      </a:r>
                      <a:r>
                        <a:rPr lang="en-US" altLang="ko-KR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해당되는 </a:t>
                      </a:r>
                      <a:r>
                        <a:rPr lang="ko-KR" altLang="en-US" sz="6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계근</a:t>
                      </a:r>
                      <a:r>
                        <a:rPr lang="ko-KR" altLang="en-US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품목을 선택한다</a:t>
                      </a:r>
                      <a:r>
                        <a:rPr lang="en-US" altLang="ko-KR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6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53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“</a:t>
                      </a:r>
                      <a:r>
                        <a:rPr lang="ko-KR" altLang="en-US" sz="6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다시시작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”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버튼 </a:t>
                      </a: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처음화면으로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63909" y="710403"/>
            <a:ext cx="6655939" cy="485542"/>
          </a:xfrm>
          <a:prstGeom prst="rect">
            <a:avLst/>
          </a:prstGeom>
          <a:solidFill>
            <a:srgbClr val="00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640" y="767317"/>
            <a:ext cx="194500" cy="194500"/>
          </a:xfrm>
          <a:prstGeom prst="rect">
            <a:avLst/>
          </a:prstGeom>
          <a:noFill/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170" y="769698"/>
            <a:ext cx="194500" cy="194500"/>
          </a:xfrm>
          <a:prstGeom prst="rect">
            <a:avLst/>
          </a:prstGeom>
          <a:noFill/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905" y="767317"/>
            <a:ext cx="194500" cy="194500"/>
          </a:xfrm>
          <a:prstGeom prst="rect">
            <a:avLst/>
          </a:prstGeom>
          <a:noFill/>
        </p:spPr>
      </p:pic>
      <p:sp>
        <p:nvSpPr>
          <p:cNvPr id="25" name="직사각형 24"/>
          <p:cNvSpPr/>
          <p:nvPr/>
        </p:nvSpPr>
        <p:spPr>
          <a:xfrm>
            <a:off x="163908" y="710403"/>
            <a:ext cx="6655940" cy="4800813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Rectangle 11"/>
          <p:cNvSpPr/>
          <p:nvPr/>
        </p:nvSpPr>
        <p:spPr>
          <a:xfrm>
            <a:off x="1301458" y="2209428"/>
            <a:ext cx="4355164" cy="2133935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800" kern="0" dirty="0">
              <a:solidFill>
                <a:prstClr val="white"/>
              </a:solidFill>
              <a:latin typeface="Segoe UI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-16692" y="637514"/>
            <a:ext cx="388720" cy="200055"/>
            <a:chOff x="4727047" y="5307508"/>
            <a:chExt cx="388720" cy="200055"/>
          </a:xfrm>
        </p:grpSpPr>
        <p:sp>
          <p:nvSpPr>
            <p:cNvPr id="91" name="타원 90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2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1080938" y="2125724"/>
            <a:ext cx="388720" cy="200055"/>
            <a:chOff x="4727047" y="5307508"/>
            <a:chExt cx="388720" cy="200055"/>
          </a:xfrm>
        </p:grpSpPr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5" name="직사각형 34">
            <a:hlinkClick r:id="rId8" action="ppaction://hlinksldjump"/>
          </p:cNvPr>
          <p:cNvSpPr/>
          <p:nvPr/>
        </p:nvSpPr>
        <p:spPr>
          <a:xfrm>
            <a:off x="5600645" y="5294740"/>
            <a:ext cx="1219203" cy="21647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7312" tIns="44450" rIns="87312" bIns="44450" anchor="ctr"/>
          <a:lstStyle/>
          <a:p>
            <a:pPr marL="107950" indent="-107950" defTabSz="825500" eaLnBrk="0" fontAlgn="auto" latinLnBrk="0" hangingPunct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1" dirty="0" smtClean="0">
                <a:solidFill>
                  <a:srgbClr val="70AD47">
                    <a:lumMod val="50000"/>
                  </a:srgbClr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2021-09-03 10:11:12</a:t>
            </a:r>
            <a:endParaRPr kumimoji="0" lang="ko-KR" altLang="en-US" sz="800" b="1" dirty="0">
              <a:solidFill>
                <a:srgbClr val="70AD47">
                  <a:lumMod val="50000"/>
                </a:srgbClr>
              </a:solidFill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899920" y="3728687"/>
            <a:ext cx="1158240" cy="411480"/>
          </a:xfrm>
          <a:prstGeom prst="roundRect">
            <a:avLst/>
          </a:prstGeom>
          <a:solidFill>
            <a:srgbClr val="00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다시시작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475652" y="2343597"/>
            <a:ext cx="4032452" cy="411480"/>
          </a:xfrm>
          <a:prstGeom prst="roundRect">
            <a:avLst/>
          </a:prstGeom>
          <a:solidFill>
            <a:srgbClr val="00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품목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1475652" y="2916649"/>
            <a:ext cx="4032452" cy="411480"/>
          </a:xfrm>
          <a:prstGeom prst="roundRect">
            <a:avLst/>
          </a:prstGeom>
          <a:solidFill>
            <a:srgbClr val="00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품목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705559" y="3627885"/>
            <a:ext cx="388720" cy="200055"/>
            <a:chOff x="4727047" y="5307508"/>
            <a:chExt cx="388720" cy="200055"/>
          </a:xfrm>
        </p:grpSpPr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17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Window"/>
          <p:cNvGrpSpPr/>
          <p:nvPr>
            <p:custDataLst>
              <p:custData r:id="rId1"/>
            </p:custDataLst>
          </p:nvPr>
        </p:nvGrpSpPr>
        <p:grpSpPr>
          <a:xfrm>
            <a:off x="107504" y="481236"/>
            <a:ext cx="6768752" cy="5112568"/>
            <a:chOff x="0" y="0"/>
            <a:chExt cx="9144000" cy="6858000"/>
          </a:xfrm>
          <a:solidFill>
            <a:schemeClr val="bg1"/>
          </a:solidFill>
        </p:grpSpPr>
        <p:grpSp>
          <p:nvGrpSpPr>
            <p:cNvPr id="59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grpFill/>
          </p:grpSpPr>
          <p:sp>
            <p:nvSpPr>
              <p:cNvPr id="67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8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9" name="WindowTitle"/>
              <p:cNvSpPr txBox="1"/>
              <p:nvPr/>
            </p:nvSpPr>
            <p:spPr>
              <a:xfrm>
                <a:off x="240976" y="17086"/>
                <a:ext cx="2401798" cy="309638"/>
              </a:xfrm>
              <a:prstGeom prst="rect">
                <a:avLst/>
              </a:prstGeom>
              <a:grp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+mn-ea"/>
                    <a:cs typeface="Segoe UI" pitchFamily="34" charset="0"/>
                  </a:rPr>
                  <a:t>G-WMS </a:t>
                </a:r>
                <a:r>
                  <a:rPr lang="en-US" sz="1200" dirty="0" err="1" smtClean="0">
                    <a:latin typeface="+mn-ea"/>
                    <a:cs typeface="Segoe UI" pitchFamily="34" charset="0"/>
                  </a:rPr>
                  <a:t>TouchManager</a:t>
                </a:r>
                <a:endParaRPr lang="en-US" sz="1200" dirty="0" smtClean="0">
                  <a:latin typeface="+mn-ea"/>
                  <a:cs typeface="Segoe UI" pitchFamily="34" charset="0"/>
                </a:endParaRPr>
              </a:p>
            </p:txBody>
          </p:sp>
        </p:grpSp>
        <p:sp>
          <p:nvSpPr>
            <p:cNvPr id="61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p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016863"/>
              </p:ext>
            </p:extLst>
          </p:nvPr>
        </p:nvGraphicFramePr>
        <p:xfrm>
          <a:off x="35497" y="31217"/>
          <a:ext cx="907300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69"/>
                <a:gridCol w="1657928"/>
                <a:gridCol w="473334"/>
                <a:gridCol w="1792823"/>
                <a:gridCol w="637603"/>
                <a:gridCol w="1853194"/>
                <a:gridCol w="575271"/>
                <a:gridCol w="138748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프로젝트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G-WMS Touch Manager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화면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품목 선택 확인 화면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화면 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97A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GWMS006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작성일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2021-09-03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824343"/>
              </p:ext>
            </p:extLst>
          </p:nvPr>
        </p:nvGraphicFramePr>
        <p:xfrm>
          <a:off x="6979021" y="409228"/>
          <a:ext cx="2129483" cy="4509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5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19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개요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계근에</a:t>
                      </a:r>
                      <a:r>
                        <a:rPr lang="en-US" altLang="ko-KR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해당하는 품목을 확인하는 화면</a:t>
                      </a:r>
                      <a:endParaRPr lang="en-US" altLang="ko-KR" sz="6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품목 선택 확인 여부 화면은 품목선택 후 선택한 품목이 맞는지를 묻는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6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BackGround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반투명으로 처리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6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계근</a:t>
                      </a:r>
                      <a:r>
                        <a:rPr lang="ko-KR" altLang="en-US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품목</a:t>
                      </a:r>
                      <a:r>
                        <a:rPr lang="ko-KR" altLang="en-US" sz="6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Popup </a:t>
                      </a:r>
                      <a:r>
                        <a:rPr lang="ko-KR" altLang="en-US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을 띄운다</a:t>
                      </a:r>
                      <a:r>
                        <a:rPr lang="en-US" altLang="ko-KR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해당되는 </a:t>
                      </a:r>
                      <a:r>
                        <a:rPr lang="ko-KR" altLang="en-US" sz="6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계근</a:t>
                      </a:r>
                      <a:r>
                        <a:rPr lang="ko-KR" altLang="en-US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품목을 확인한다</a:t>
                      </a:r>
                      <a:r>
                        <a:rPr lang="en-US" altLang="ko-KR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6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53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버튼</a:t>
                      </a:r>
                      <a:endParaRPr lang="en-US" altLang="ko-KR" sz="6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다음화면으로 이동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기준정보 조회하여 등록차량품목 확인진행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 - </a:t>
                      </a:r>
                      <a:r>
                        <a:rPr lang="ko-KR" altLang="en-US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등록차량 </a:t>
                      </a:r>
                      <a:r>
                        <a:rPr lang="en-US" altLang="ko-KR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6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처리후</a:t>
                      </a:r>
                      <a:r>
                        <a:rPr lang="ko-KR" altLang="en-US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결과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“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아니요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”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버튼 </a:t>
                      </a: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처음화면으로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63909" y="710403"/>
            <a:ext cx="6655939" cy="485542"/>
          </a:xfrm>
          <a:prstGeom prst="rect">
            <a:avLst/>
          </a:prstGeom>
          <a:solidFill>
            <a:srgbClr val="00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640" y="767317"/>
            <a:ext cx="194500" cy="194500"/>
          </a:xfrm>
          <a:prstGeom prst="rect">
            <a:avLst/>
          </a:prstGeom>
          <a:noFill/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170" y="769698"/>
            <a:ext cx="194500" cy="194500"/>
          </a:xfrm>
          <a:prstGeom prst="rect">
            <a:avLst/>
          </a:prstGeom>
          <a:noFill/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905" y="767317"/>
            <a:ext cx="194500" cy="194500"/>
          </a:xfrm>
          <a:prstGeom prst="rect">
            <a:avLst/>
          </a:prstGeom>
          <a:noFill/>
        </p:spPr>
      </p:pic>
      <p:sp>
        <p:nvSpPr>
          <p:cNvPr id="25" name="직사각형 24"/>
          <p:cNvSpPr/>
          <p:nvPr/>
        </p:nvSpPr>
        <p:spPr>
          <a:xfrm>
            <a:off x="163908" y="710403"/>
            <a:ext cx="6655940" cy="4800813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Rectangle 11"/>
          <p:cNvSpPr/>
          <p:nvPr/>
        </p:nvSpPr>
        <p:spPr>
          <a:xfrm>
            <a:off x="1301458" y="2209428"/>
            <a:ext cx="4355164" cy="2133935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800" kern="0" dirty="0">
              <a:solidFill>
                <a:prstClr val="white"/>
              </a:solidFill>
              <a:latin typeface="Segoe UI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-16692" y="637514"/>
            <a:ext cx="388720" cy="200055"/>
            <a:chOff x="4727047" y="5307508"/>
            <a:chExt cx="388720" cy="200055"/>
          </a:xfrm>
        </p:grpSpPr>
        <p:sp>
          <p:nvSpPr>
            <p:cNvPr id="91" name="타원 90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2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1080938" y="2125724"/>
            <a:ext cx="388720" cy="200055"/>
            <a:chOff x="4727047" y="5307508"/>
            <a:chExt cx="388720" cy="200055"/>
          </a:xfrm>
        </p:grpSpPr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5" name="직사각형 34">
            <a:hlinkClick r:id="rId8" action="ppaction://hlinksldjump"/>
          </p:cNvPr>
          <p:cNvSpPr/>
          <p:nvPr/>
        </p:nvSpPr>
        <p:spPr>
          <a:xfrm>
            <a:off x="5600645" y="5294740"/>
            <a:ext cx="1219203" cy="21647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7312" tIns="44450" rIns="87312" bIns="44450" anchor="ctr"/>
          <a:lstStyle/>
          <a:p>
            <a:pPr marL="107950" indent="-107950" defTabSz="825500" eaLnBrk="0" fontAlgn="auto" latinLnBrk="0" hangingPunct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1" dirty="0" smtClean="0">
                <a:solidFill>
                  <a:srgbClr val="70AD47">
                    <a:lumMod val="50000"/>
                  </a:srgbClr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2021-09-03 10:11:12</a:t>
            </a:r>
            <a:endParaRPr kumimoji="0" lang="ko-KR" altLang="en-US" sz="800" b="1" dirty="0">
              <a:solidFill>
                <a:srgbClr val="70AD47">
                  <a:lumMod val="50000"/>
                </a:srgbClr>
              </a:solidFill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475652" y="2343597"/>
            <a:ext cx="4032452" cy="411480"/>
          </a:xfrm>
          <a:prstGeom prst="roundRect">
            <a:avLst/>
          </a:prstGeom>
          <a:solidFill>
            <a:srgbClr val="00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품목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828538" y="3660754"/>
            <a:ext cx="1158240" cy="411480"/>
          </a:xfrm>
          <a:prstGeom prst="roundRect">
            <a:avLst/>
          </a:prstGeom>
          <a:solidFill>
            <a:srgbClr val="00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4026069" y="3660754"/>
            <a:ext cx="1158240" cy="411480"/>
          </a:xfrm>
          <a:prstGeom prst="round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아니오</a:t>
            </a:r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1634177" y="3559952"/>
            <a:ext cx="388720" cy="200055"/>
            <a:chOff x="4727047" y="5307508"/>
            <a:chExt cx="388720" cy="200055"/>
          </a:xfrm>
        </p:grpSpPr>
        <p:sp>
          <p:nvSpPr>
            <p:cNvPr id="63" name="타원 62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4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737076" y="3559952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0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72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Window"/>
          <p:cNvGrpSpPr/>
          <p:nvPr>
            <p:custDataLst>
              <p:custData r:id="rId1"/>
            </p:custDataLst>
          </p:nvPr>
        </p:nvGrpSpPr>
        <p:grpSpPr>
          <a:xfrm>
            <a:off x="107504" y="481236"/>
            <a:ext cx="6768752" cy="5112568"/>
            <a:chOff x="0" y="0"/>
            <a:chExt cx="9144000" cy="6858000"/>
          </a:xfrm>
          <a:solidFill>
            <a:schemeClr val="bg1"/>
          </a:solidFill>
        </p:grpSpPr>
        <p:grpSp>
          <p:nvGrpSpPr>
            <p:cNvPr id="59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grpFill/>
          </p:grpSpPr>
          <p:sp>
            <p:nvSpPr>
              <p:cNvPr id="67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8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9" name="WindowTitle"/>
              <p:cNvSpPr txBox="1"/>
              <p:nvPr/>
            </p:nvSpPr>
            <p:spPr>
              <a:xfrm>
                <a:off x="240976" y="17086"/>
                <a:ext cx="2401798" cy="309638"/>
              </a:xfrm>
              <a:prstGeom prst="rect">
                <a:avLst/>
              </a:prstGeom>
              <a:grp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+mn-ea"/>
                    <a:cs typeface="Segoe UI" pitchFamily="34" charset="0"/>
                  </a:rPr>
                  <a:t>G-WMS </a:t>
                </a:r>
                <a:r>
                  <a:rPr lang="en-US" sz="1200" dirty="0" err="1" smtClean="0">
                    <a:latin typeface="+mn-ea"/>
                    <a:cs typeface="Segoe UI" pitchFamily="34" charset="0"/>
                  </a:rPr>
                  <a:t>TouchManager</a:t>
                </a:r>
                <a:endParaRPr lang="en-US" sz="1200" dirty="0" smtClean="0">
                  <a:latin typeface="+mn-ea"/>
                  <a:cs typeface="Segoe UI" pitchFamily="34" charset="0"/>
                </a:endParaRPr>
              </a:p>
            </p:txBody>
          </p:sp>
        </p:grpSp>
        <p:sp>
          <p:nvSpPr>
            <p:cNvPr id="61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p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696214"/>
              </p:ext>
            </p:extLst>
          </p:nvPr>
        </p:nvGraphicFramePr>
        <p:xfrm>
          <a:off x="35497" y="31217"/>
          <a:ext cx="907300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69"/>
                <a:gridCol w="1657928"/>
                <a:gridCol w="473334"/>
                <a:gridCol w="1792823"/>
                <a:gridCol w="637603"/>
                <a:gridCol w="1853194"/>
                <a:gridCol w="575271"/>
                <a:gridCol w="138748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프로젝트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G-WMS Touch Manager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화면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결과 화면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(1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차 완료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화면 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97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GWMS007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작성일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2021-09-03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752502"/>
              </p:ext>
            </p:extLst>
          </p:nvPr>
        </p:nvGraphicFramePr>
        <p:xfrm>
          <a:off x="6979021" y="409228"/>
          <a:ext cx="2129483" cy="4164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5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19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개요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정상 </a:t>
                      </a:r>
                      <a:r>
                        <a:rPr lang="ko-KR" altLang="en-US" sz="6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계근</a:t>
                      </a:r>
                      <a:r>
                        <a:rPr lang="ko-KR" altLang="en-US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완료 후 결과 정보를 보여준다</a:t>
                      </a:r>
                      <a:r>
                        <a:rPr lang="en-US" altLang="ko-KR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/>
                      </a:r>
                      <a:br>
                        <a:rPr lang="en-US" altLang="ko-KR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</a:br>
                      <a:r>
                        <a:rPr lang="en-US" altLang="ko-KR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※ 10</a:t>
                      </a:r>
                      <a:r>
                        <a:rPr lang="ko-KR" altLang="en-US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초 후 자동으로 처음화면으로 이동</a:t>
                      </a:r>
                      <a:endParaRPr lang="en-US" altLang="ko-KR" sz="6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6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6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사운드출력</a:t>
                      </a:r>
                      <a:r>
                        <a:rPr lang="en-US" altLang="ko-KR" sz="6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6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차 </a:t>
                      </a:r>
                      <a:r>
                        <a:rPr lang="ko-KR" altLang="en-US" sz="600" b="0" kern="12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계근이</a:t>
                      </a:r>
                      <a:r>
                        <a:rPr lang="ko-KR" altLang="en-US" sz="6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완료되었습니다</a:t>
                      </a:r>
                      <a:r>
                        <a:rPr lang="en-US" altLang="ko-KR" sz="6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.)</a:t>
                      </a:r>
                      <a:endParaRPr lang="en-US" altLang="ko-KR" sz="6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결과 정보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상면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전면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후면 이미지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53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63909" y="710403"/>
            <a:ext cx="6655939" cy="485542"/>
          </a:xfrm>
          <a:prstGeom prst="rect">
            <a:avLst/>
          </a:prstGeom>
          <a:solidFill>
            <a:srgbClr val="00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640" y="767317"/>
            <a:ext cx="194500" cy="194500"/>
          </a:xfrm>
          <a:prstGeom prst="rect">
            <a:avLst/>
          </a:prstGeom>
          <a:noFill/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170" y="769698"/>
            <a:ext cx="194500" cy="194500"/>
          </a:xfrm>
          <a:prstGeom prst="rect">
            <a:avLst/>
          </a:prstGeom>
          <a:noFill/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905" y="767317"/>
            <a:ext cx="194500" cy="194500"/>
          </a:xfrm>
          <a:prstGeom prst="rect">
            <a:avLst/>
          </a:prstGeom>
          <a:noFill/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72004"/>
              </p:ext>
            </p:extLst>
          </p:nvPr>
        </p:nvGraphicFramePr>
        <p:xfrm>
          <a:off x="443878" y="1726690"/>
          <a:ext cx="6096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+mj-ea"/>
                          <a:ea typeface="+mj-ea"/>
                        </a:rPr>
                        <a:t>NO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 smtClean="0">
                          <a:latin typeface="+mj-ea"/>
                          <a:ea typeface="+mj-ea"/>
                        </a:rPr>
                        <a:t>000001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j-ea"/>
                          <a:ea typeface="+mj-ea"/>
                        </a:rPr>
                        <a:t>차량번호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 smtClean="0">
                          <a:latin typeface="+mj-ea"/>
                          <a:ea typeface="+mj-ea"/>
                        </a:rPr>
                        <a:t>12</a:t>
                      </a:r>
                      <a:r>
                        <a:rPr lang="ko-KR" altLang="en-US" sz="1000" b="1" dirty="0" smtClean="0">
                          <a:latin typeface="+mj-ea"/>
                          <a:ea typeface="+mj-ea"/>
                        </a:rPr>
                        <a:t>가 </a:t>
                      </a:r>
                      <a:r>
                        <a:rPr lang="en-US" altLang="ko-KR" sz="1000" b="1" dirty="0" smtClean="0">
                          <a:latin typeface="+mj-ea"/>
                          <a:ea typeface="+mj-ea"/>
                        </a:rPr>
                        <a:t>3456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000" b="1" dirty="0" err="1" smtClean="0">
                          <a:latin typeface="+mj-ea"/>
                          <a:ea typeface="+mj-ea"/>
                        </a:rPr>
                        <a:t>차중량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 smtClean="0">
                          <a:latin typeface="+mj-ea"/>
                          <a:ea typeface="+mj-ea"/>
                        </a:rPr>
                        <a:t>10000Kg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j-ea"/>
                          <a:ea typeface="+mj-ea"/>
                        </a:rPr>
                        <a:t>일시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 smtClean="0">
                          <a:latin typeface="+mj-ea"/>
                          <a:ea typeface="+mj-ea"/>
                        </a:rPr>
                        <a:t>2021-09-07</a:t>
                      </a:r>
                      <a:r>
                        <a:rPr lang="en-US" altLang="ko-KR" sz="1000" b="1" baseline="0" dirty="0" smtClean="0">
                          <a:latin typeface="+mj-ea"/>
                          <a:ea typeface="+mj-ea"/>
                        </a:rPr>
                        <a:t> 10:00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000" b="1" dirty="0" err="1" smtClean="0">
                          <a:latin typeface="+mj-ea"/>
                          <a:ea typeface="+mj-ea"/>
                        </a:rPr>
                        <a:t>차중량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j-ea"/>
                          <a:ea typeface="+mj-ea"/>
                        </a:rPr>
                        <a:t>일시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latin typeface="+mj-ea"/>
                          <a:ea typeface="+mj-ea"/>
                        </a:rPr>
                        <a:t>실중량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2499390" y="3416229"/>
            <a:ext cx="1984975" cy="1884444"/>
            <a:chOff x="2339752" y="3577580"/>
            <a:chExt cx="1984975" cy="1513346"/>
          </a:xfrm>
        </p:grpSpPr>
        <p:sp>
          <p:nvSpPr>
            <p:cNvPr id="87" name="직사각형 86"/>
            <p:cNvSpPr/>
            <p:nvPr/>
          </p:nvSpPr>
          <p:spPr>
            <a:xfrm>
              <a:off x="2339752" y="3577580"/>
              <a:ext cx="1984975" cy="1513346"/>
            </a:xfrm>
            <a:prstGeom prst="rect">
              <a:avLst/>
            </a:prstGeom>
            <a:noFill/>
            <a:ln w="1270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5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2339752" y="3577580"/>
              <a:ext cx="1984975" cy="1513346"/>
            </a:xfrm>
            <a:prstGeom prst="line">
              <a:avLst/>
            </a:prstGeom>
            <a:ln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flipV="1">
              <a:off x="2339752" y="3577580"/>
              <a:ext cx="1984975" cy="1513346"/>
            </a:xfrm>
            <a:prstGeom prst="line">
              <a:avLst/>
            </a:prstGeom>
            <a:ln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4554903" y="3421328"/>
            <a:ext cx="1984975" cy="1884444"/>
            <a:chOff x="2339752" y="3577580"/>
            <a:chExt cx="1984975" cy="1513346"/>
          </a:xfrm>
        </p:grpSpPr>
        <p:sp>
          <p:nvSpPr>
            <p:cNvPr id="98" name="직사각형 97"/>
            <p:cNvSpPr/>
            <p:nvPr/>
          </p:nvSpPr>
          <p:spPr>
            <a:xfrm>
              <a:off x="2339752" y="3577580"/>
              <a:ext cx="1984975" cy="1513346"/>
            </a:xfrm>
            <a:prstGeom prst="rect">
              <a:avLst/>
            </a:prstGeom>
            <a:noFill/>
            <a:ln w="1270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5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2339752" y="3577580"/>
              <a:ext cx="1984975" cy="1513346"/>
            </a:xfrm>
            <a:prstGeom prst="line">
              <a:avLst/>
            </a:prstGeom>
            <a:ln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V="1">
              <a:off x="2339752" y="3577580"/>
              <a:ext cx="1984975" cy="1513346"/>
            </a:xfrm>
            <a:prstGeom prst="line">
              <a:avLst/>
            </a:prstGeom>
            <a:ln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/>
          <p:cNvGrpSpPr/>
          <p:nvPr/>
        </p:nvGrpSpPr>
        <p:grpSpPr>
          <a:xfrm>
            <a:off x="443878" y="3416229"/>
            <a:ext cx="1984975" cy="1884444"/>
            <a:chOff x="2339752" y="3577580"/>
            <a:chExt cx="1984975" cy="1513346"/>
          </a:xfrm>
        </p:grpSpPr>
        <p:sp>
          <p:nvSpPr>
            <p:cNvPr id="102" name="직사각형 101"/>
            <p:cNvSpPr/>
            <p:nvPr/>
          </p:nvSpPr>
          <p:spPr>
            <a:xfrm>
              <a:off x="2339752" y="3577580"/>
              <a:ext cx="1984975" cy="1513346"/>
            </a:xfrm>
            <a:prstGeom prst="rect">
              <a:avLst/>
            </a:prstGeom>
            <a:noFill/>
            <a:ln w="1270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5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2339752" y="3577580"/>
              <a:ext cx="1984975" cy="1513346"/>
            </a:xfrm>
            <a:prstGeom prst="line">
              <a:avLst/>
            </a:prstGeom>
            <a:ln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 flipV="1">
              <a:off x="2339752" y="3577580"/>
              <a:ext cx="1984975" cy="1513346"/>
            </a:xfrm>
            <a:prstGeom prst="line">
              <a:avLst/>
            </a:prstGeom>
            <a:ln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22050" y="1607148"/>
            <a:ext cx="388720" cy="200055"/>
            <a:chOff x="4727047" y="5307508"/>
            <a:chExt cx="388720" cy="200055"/>
          </a:xfrm>
        </p:grpSpPr>
        <p:sp>
          <p:nvSpPr>
            <p:cNvPr id="91" name="타원 90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2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22050" y="3325894"/>
            <a:ext cx="388720" cy="200055"/>
            <a:chOff x="4727047" y="5307508"/>
            <a:chExt cx="388720" cy="200055"/>
          </a:xfrm>
        </p:grpSpPr>
        <p:sp>
          <p:nvSpPr>
            <p:cNvPr id="106" name="타원 105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7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3" name="타원 3"/>
          <p:cNvSpPr>
            <a:spLocks noChangeArrowheads="1"/>
          </p:cNvSpPr>
          <p:nvPr/>
        </p:nvSpPr>
        <p:spPr bwMode="auto">
          <a:xfrm>
            <a:off x="441178" y="1295489"/>
            <a:ext cx="1008289" cy="3077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latinLnBrk="0"/>
            <a:r>
              <a:rPr lang="en-US" altLang="ko-KR" sz="2000" b="1" dirty="0" smtClean="0">
                <a:latin typeface="+mn-ea"/>
              </a:rPr>
              <a:t>1</a:t>
            </a:r>
            <a:r>
              <a:rPr lang="ko-KR" altLang="en-US" sz="2000" b="1" dirty="0" smtClean="0">
                <a:latin typeface="+mn-ea"/>
              </a:rPr>
              <a:t>차 </a:t>
            </a:r>
            <a:r>
              <a:rPr lang="ko-KR" altLang="en-US" sz="2000" b="1" dirty="0" err="1" smtClean="0">
                <a:latin typeface="+mn-ea"/>
              </a:rPr>
              <a:t>계근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34" name="직사각형 33">
            <a:hlinkClick r:id="rId8" action="ppaction://hlinksldjump"/>
          </p:cNvPr>
          <p:cNvSpPr/>
          <p:nvPr/>
        </p:nvSpPr>
        <p:spPr>
          <a:xfrm>
            <a:off x="5600645" y="5294740"/>
            <a:ext cx="1219203" cy="21647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7312" tIns="44450" rIns="87312" bIns="44450" anchor="ctr"/>
          <a:lstStyle/>
          <a:p>
            <a:pPr marL="107950" indent="-107950" defTabSz="825500" eaLnBrk="0" fontAlgn="auto" latinLnBrk="0" hangingPunct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1" dirty="0" smtClean="0">
                <a:solidFill>
                  <a:srgbClr val="70AD47">
                    <a:lumMod val="50000"/>
                  </a:srgbClr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2021-09-03 10:11:12</a:t>
            </a:r>
            <a:endParaRPr kumimoji="0" lang="ko-KR" altLang="en-US" sz="800" b="1" dirty="0">
              <a:solidFill>
                <a:srgbClr val="70AD47">
                  <a:lumMod val="50000"/>
                </a:srgbClr>
              </a:solidFill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83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Window"/>
          <p:cNvGrpSpPr/>
          <p:nvPr>
            <p:custDataLst>
              <p:custData r:id="rId1"/>
            </p:custDataLst>
          </p:nvPr>
        </p:nvGrpSpPr>
        <p:grpSpPr>
          <a:xfrm>
            <a:off x="107504" y="481236"/>
            <a:ext cx="6768752" cy="5112568"/>
            <a:chOff x="0" y="0"/>
            <a:chExt cx="9144000" cy="6858000"/>
          </a:xfrm>
          <a:solidFill>
            <a:schemeClr val="bg1"/>
          </a:solidFill>
        </p:grpSpPr>
        <p:grpSp>
          <p:nvGrpSpPr>
            <p:cNvPr id="59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grpFill/>
          </p:grpSpPr>
          <p:sp>
            <p:nvSpPr>
              <p:cNvPr id="67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8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9" name="WindowTitle"/>
              <p:cNvSpPr txBox="1"/>
              <p:nvPr/>
            </p:nvSpPr>
            <p:spPr>
              <a:xfrm>
                <a:off x="240976" y="17086"/>
                <a:ext cx="2401798" cy="309638"/>
              </a:xfrm>
              <a:prstGeom prst="rect">
                <a:avLst/>
              </a:prstGeom>
              <a:grp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+mn-ea"/>
                    <a:cs typeface="Segoe UI" pitchFamily="34" charset="0"/>
                  </a:rPr>
                  <a:t>G-WMS </a:t>
                </a:r>
                <a:r>
                  <a:rPr lang="en-US" sz="1200" dirty="0" err="1" smtClean="0">
                    <a:latin typeface="+mn-ea"/>
                    <a:cs typeface="Segoe UI" pitchFamily="34" charset="0"/>
                  </a:rPr>
                  <a:t>TouchManager</a:t>
                </a:r>
                <a:endParaRPr lang="en-US" sz="1200" dirty="0" smtClean="0">
                  <a:latin typeface="+mn-ea"/>
                  <a:cs typeface="Segoe UI" pitchFamily="34" charset="0"/>
                </a:endParaRPr>
              </a:p>
            </p:txBody>
          </p:sp>
        </p:grpSp>
        <p:sp>
          <p:nvSpPr>
            <p:cNvPr id="61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p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177275"/>
              </p:ext>
            </p:extLst>
          </p:nvPr>
        </p:nvGraphicFramePr>
        <p:xfrm>
          <a:off x="35497" y="31217"/>
          <a:ext cx="907300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69"/>
                <a:gridCol w="1657928"/>
                <a:gridCol w="473334"/>
                <a:gridCol w="1792823"/>
                <a:gridCol w="637603"/>
                <a:gridCol w="1853194"/>
                <a:gridCol w="575271"/>
                <a:gridCol w="138748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프로젝트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G-WMS Touch Manager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화면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결과 화면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(2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차 완료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화면 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97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GWMS007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작성일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2021-09-03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790773"/>
              </p:ext>
            </p:extLst>
          </p:nvPr>
        </p:nvGraphicFramePr>
        <p:xfrm>
          <a:off x="6979021" y="409228"/>
          <a:ext cx="2129483" cy="4438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5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19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개요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정상 </a:t>
                      </a:r>
                      <a:r>
                        <a:rPr lang="ko-KR" altLang="en-US" sz="6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계근</a:t>
                      </a:r>
                      <a:r>
                        <a:rPr lang="ko-KR" altLang="en-US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완료 후 결과 정보를 보여준다</a:t>
                      </a:r>
                      <a:r>
                        <a:rPr lang="en-US" altLang="ko-KR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/>
                      </a:r>
                      <a:br>
                        <a:rPr lang="en-US" altLang="ko-KR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</a:br>
                      <a:r>
                        <a:rPr lang="en-US" altLang="ko-KR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※ 10</a:t>
                      </a:r>
                      <a:r>
                        <a:rPr lang="ko-KR" altLang="en-US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초 후 자동으로 처음화면으로 이동</a:t>
                      </a:r>
                      <a:endParaRPr lang="en-US" altLang="ko-KR" sz="6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6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※ 2</a:t>
                      </a:r>
                      <a:r>
                        <a:rPr lang="ko-KR" altLang="en-US" sz="600" b="0" kern="12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차계근이</a:t>
                      </a:r>
                      <a:r>
                        <a:rPr lang="ko-KR" altLang="en-US" sz="6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완료되면 프린터 출력한다</a:t>
                      </a:r>
                      <a:r>
                        <a:rPr lang="en-US" altLang="ko-KR" sz="6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6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6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업체보관용</a:t>
                      </a:r>
                      <a:r>
                        <a:rPr lang="en-US" altLang="ko-KR" sz="6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6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기사보관용</a:t>
                      </a:r>
                      <a:endParaRPr lang="en-US" altLang="ko-KR" sz="600" b="0" kern="12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6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6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사운드출력</a:t>
                      </a:r>
                      <a:r>
                        <a:rPr lang="en-US" altLang="ko-KR" sz="6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(2</a:t>
                      </a:r>
                      <a:r>
                        <a:rPr lang="ko-KR" altLang="en-US" sz="6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차 </a:t>
                      </a:r>
                      <a:r>
                        <a:rPr lang="ko-KR" altLang="en-US" sz="600" b="0" kern="12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계근이</a:t>
                      </a:r>
                      <a:r>
                        <a:rPr lang="ko-KR" altLang="en-US" sz="6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완료되었습니다</a:t>
                      </a:r>
                      <a:r>
                        <a:rPr lang="en-US" altLang="ko-KR" sz="6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결과 정보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상면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전면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후면 이미지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53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63909" y="710403"/>
            <a:ext cx="6655939" cy="485542"/>
          </a:xfrm>
          <a:prstGeom prst="rect">
            <a:avLst/>
          </a:prstGeom>
          <a:solidFill>
            <a:srgbClr val="00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640" y="767317"/>
            <a:ext cx="194500" cy="194500"/>
          </a:xfrm>
          <a:prstGeom prst="rect">
            <a:avLst/>
          </a:prstGeom>
          <a:noFill/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170" y="769698"/>
            <a:ext cx="194500" cy="194500"/>
          </a:xfrm>
          <a:prstGeom prst="rect">
            <a:avLst/>
          </a:prstGeom>
          <a:noFill/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905" y="767317"/>
            <a:ext cx="194500" cy="194500"/>
          </a:xfrm>
          <a:prstGeom prst="rect">
            <a:avLst/>
          </a:prstGeom>
          <a:noFill/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793711"/>
              </p:ext>
            </p:extLst>
          </p:nvPr>
        </p:nvGraphicFramePr>
        <p:xfrm>
          <a:off x="443878" y="1726690"/>
          <a:ext cx="6096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+mj-ea"/>
                          <a:ea typeface="+mj-ea"/>
                        </a:rPr>
                        <a:t>NO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 smtClean="0">
                          <a:latin typeface="+mj-ea"/>
                          <a:ea typeface="+mj-ea"/>
                        </a:rPr>
                        <a:t>000001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j-ea"/>
                          <a:ea typeface="+mj-ea"/>
                        </a:rPr>
                        <a:t>차량번호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 smtClean="0">
                          <a:latin typeface="+mj-ea"/>
                          <a:ea typeface="+mj-ea"/>
                        </a:rPr>
                        <a:t>12</a:t>
                      </a:r>
                      <a:r>
                        <a:rPr lang="ko-KR" altLang="en-US" sz="1000" b="1" dirty="0" smtClean="0">
                          <a:latin typeface="+mj-ea"/>
                          <a:ea typeface="+mj-ea"/>
                        </a:rPr>
                        <a:t>가 </a:t>
                      </a:r>
                      <a:r>
                        <a:rPr lang="en-US" altLang="ko-KR" sz="1000" b="1" dirty="0" smtClean="0">
                          <a:latin typeface="+mj-ea"/>
                          <a:ea typeface="+mj-ea"/>
                        </a:rPr>
                        <a:t>3456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000" b="1" dirty="0" err="1" smtClean="0">
                          <a:latin typeface="+mj-ea"/>
                          <a:ea typeface="+mj-ea"/>
                        </a:rPr>
                        <a:t>차중량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 smtClean="0">
                          <a:latin typeface="+mj-ea"/>
                          <a:ea typeface="+mj-ea"/>
                        </a:rPr>
                        <a:t>10000Kg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j-ea"/>
                          <a:ea typeface="+mj-ea"/>
                        </a:rPr>
                        <a:t>일시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 smtClean="0">
                          <a:latin typeface="+mj-ea"/>
                          <a:ea typeface="+mj-ea"/>
                        </a:rPr>
                        <a:t>2021-09-07</a:t>
                      </a:r>
                      <a:r>
                        <a:rPr lang="en-US" altLang="ko-KR" sz="1000" b="1" baseline="0" dirty="0" smtClean="0">
                          <a:latin typeface="+mj-ea"/>
                          <a:ea typeface="+mj-ea"/>
                        </a:rPr>
                        <a:t> 10:00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000" b="1" dirty="0" err="1" smtClean="0">
                          <a:latin typeface="+mj-ea"/>
                          <a:ea typeface="+mj-ea"/>
                        </a:rPr>
                        <a:t>차중량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 smtClean="0">
                          <a:latin typeface="+mj-ea"/>
                          <a:ea typeface="+mj-ea"/>
                        </a:rPr>
                        <a:t>20000Kg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j-ea"/>
                          <a:ea typeface="+mj-ea"/>
                        </a:rPr>
                        <a:t>일시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2021-09-07</a:t>
                      </a:r>
                      <a:r>
                        <a:rPr lang="en-US" altLang="ko-KR" sz="1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10:30</a:t>
                      </a:r>
                      <a:endParaRPr lang="ko-KR" altLang="en-US" sz="10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latin typeface="+mj-ea"/>
                          <a:ea typeface="+mj-ea"/>
                        </a:rPr>
                        <a:t>실중량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 smtClean="0">
                          <a:latin typeface="+mj-ea"/>
                          <a:ea typeface="+mj-ea"/>
                        </a:rPr>
                        <a:t>10000Kg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2499390" y="3416229"/>
            <a:ext cx="1984975" cy="1884444"/>
            <a:chOff x="2339752" y="3577580"/>
            <a:chExt cx="1984975" cy="1513346"/>
          </a:xfrm>
        </p:grpSpPr>
        <p:sp>
          <p:nvSpPr>
            <p:cNvPr id="87" name="직사각형 86"/>
            <p:cNvSpPr/>
            <p:nvPr/>
          </p:nvSpPr>
          <p:spPr>
            <a:xfrm>
              <a:off x="2339752" y="3577580"/>
              <a:ext cx="1984975" cy="1513346"/>
            </a:xfrm>
            <a:prstGeom prst="rect">
              <a:avLst/>
            </a:prstGeom>
            <a:noFill/>
            <a:ln w="1270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5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2339752" y="3577580"/>
              <a:ext cx="1984975" cy="1513346"/>
            </a:xfrm>
            <a:prstGeom prst="line">
              <a:avLst/>
            </a:prstGeom>
            <a:ln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flipV="1">
              <a:off x="2339752" y="3577580"/>
              <a:ext cx="1984975" cy="1513346"/>
            </a:xfrm>
            <a:prstGeom prst="line">
              <a:avLst/>
            </a:prstGeom>
            <a:ln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4554903" y="3421328"/>
            <a:ext cx="1984975" cy="1884444"/>
            <a:chOff x="2339752" y="3577580"/>
            <a:chExt cx="1984975" cy="1513346"/>
          </a:xfrm>
        </p:grpSpPr>
        <p:sp>
          <p:nvSpPr>
            <p:cNvPr id="98" name="직사각형 97"/>
            <p:cNvSpPr/>
            <p:nvPr/>
          </p:nvSpPr>
          <p:spPr>
            <a:xfrm>
              <a:off x="2339752" y="3577580"/>
              <a:ext cx="1984975" cy="1513346"/>
            </a:xfrm>
            <a:prstGeom prst="rect">
              <a:avLst/>
            </a:prstGeom>
            <a:noFill/>
            <a:ln w="1270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5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2339752" y="3577580"/>
              <a:ext cx="1984975" cy="1513346"/>
            </a:xfrm>
            <a:prstGeom prst="line">
              <a:avLst/>
            </a:prstGeom>
            <a:ln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V="1">
              <a:off x="2339752" y="3577580"/>
              <a:ext cx="1984975" cy="1513346"/>
            </a:xfrm>
            <a:prstGeom prst="line">
              <a:avLst/>
            </a:prstGeom>
            <a:ln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/>
          <p:cNvGrpSpPr/>
          <p:nvPr/>
        </p:nvGrpSpPr>
        <p:grpSpPr>
          <a:xfrm>
            <a:off x="443878" y="3416229"/>
            <a:ext cx="1984975" cy="1884444"/>
            <a:chOff x="2339752" y="3577580"/>
            <a:chExt cx="1984975" cy="1513346"/>
          </a:xfrm>
        </p:grpSpPr>
        <p:sp>
          <p:nvSpPr>
            <p:cNvPr id="102" name="직사각형 101"/>
            <p:cNvSpPr/>
            <p:nvPr/>
          </p:nvSpPr>
          <p:spPr>
            <a:xfrm>
              <a:off x="2339752" y="3577580"/>
              <a:ext cx="1984975" cy="1513346"/>
            </a:xfrm>
            <a:prstGeom prst="rect">
              <a:avLst/>
            </a:prstGeom>
            <a:noFill/>
            <a:ln w="1270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5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2339752" y="3577580"/>
              <a:ext cx="1984975" cy="1513346"/>
            </a:xfrm>
            <a:prstGeom prst="line">
              <a:avLst/>
            </a:prstGeom>
            <a:ln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 flipV="1">
              <a:off x="2339752" y="3577580"/>
              <a:ext cx="1984975" cy="1513346"/>
            </a:xfrm>
            <a:prstGeom prst="line">
              <a:avLst/>
            </a:prstGeom>
            <a:ln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22050" y="1607148"/>
            <a:ext cx="388720" cy="200055"/>
            <a:chOff x="4727047" y="5307508"/>
            <a:chExt cx="388720" cy="200055"/>
          </a:xfrm>
        </p:grpSpPr>
        <p:sp>
          <p:nvSpPr>
            <p:cNvPr id="91" name="타원 90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2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22050" y="3325894"/>
            <a:ext cx="388720" cy="200055"/>
            <a:chOff x="4727047" y="5307508"/>
            <a:chExt cx="388720" cy="200055"/>
          </a:xfrm>
        </p:grpSpPr>
        <p:sp>
          <p:nvSpPr>
            <p:cNvPr id="106" name="타원 105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7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4" name="타원 3"/>
          <p:cNvSpPr>
            <a:spLocks noChangeArrowheads="1"/>
          </p:cNvSpPr>
          <p:nvPr/>
        </p:nvSpPr>
        <p:spPr bwMode="auto">
          <a:xfrm>
            <a:off x="441178" y="1295489"/>
            <a:ext cx="1008289" cy="3077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latinLnBrk="0"/>
            <a:r>
              <a:rPr lang="en-US" altLang="ko-KR" sz="2000" b="1" dirty="0">
                <a:latin typeface="+mn-ea"/>
              </a:rPr>
              <a:t>2</a:t>
            </a:r>
            <a:r>
              <a:rPr lang="ko-KR" altLang="en-US" sz="2000" b="1" dirty="0" smtClean="0">
                <a:latin typeface="+mn-ea"/>
              </a:rPr>
              <a:t>차 </a:t>
            </a:r>
            <a:r>
              <a:rPr lang="ko-KR" altLang="en-US" sz="2000" b="1" dirty="0" err="1" smtClean="0">
                <a:latin typeface="+mn-ea"/>
              </a:rPr>
              <a:t>계근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35" name="직사각형 34">
            <a:hlinkClick r:id="rId8" action="ppaction://hlinksldjump"/>
          </p:cNvPr>
          <p:cNvSpPr/>
          <p:nvPr/>
        </p:nvSpPr>
        <p:spPr>
          <a:xfrm>
            <a:off x="5600645" y="5294740"/>
            <a:ext cx="1219203" cy="21647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7312" tIns="44450" rIns="87312" bIns="44450" anchor="ctr"/>
          <a:lstStyle/>
          <a:p>
            <a:pPr marL="107950" indent="-107950" defTabSz="825500" eaLnBrk="0" fontAlgn="auto" latinLnBrk="0" hangingPunct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1" dirty="0" smtClean="0">
                <a:solidFill>
                  <a:srgbClr val="70AD47">
                    <a:lumMod val="50000"/>
                  </a:srgbClr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2021-09-03 10:11:12</a:t>
            </a:r>
            <a:endParaRPr kumimoji="0" lang="ko-KR" altLang="en-US" sz="800" b="1" dirty="0">
              <a:solidFill>
                <a:srgbClr val="70AD47">
                  <a:lumMod val="50000"/>
                </a:srgbClr>
              </a:solidFill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15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>
            <a:spLocks noChangeArrowheads="1"/>
          </p:cNvSpPr>
          <p:nvPr/>
        </p:nvSpPr>
        <p:spPr bwMode="auto">
          <a:xfrm>
            <a:off x="417910" y="634716"/>
            <a:ext cx="2120773" cy="34624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latinLnBrk="0"/>
            <a:r>
              <a:rPr lang="ko-KR" altLang="en-US" sz="2250" b="1" dirty="0">
                <a:latin typeface="맑은 고딕" pitchFamily="50" charset="-127"/>
                <a:ea typeface="맑은 고딕" pitchFamily="50" charset="-127"/>
              </a:rPr>
              <a:t>계량증명서 양식</a:t>
            </a:r>
            <a:endParaRPr lang="en-US" altLang="ko-KR" sz="225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122" y="1910953"/>
            <a:ext cx="2621756" cy="18930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595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369245"/>
              </p:ext>
            </p:extLst>
          </p:nvPr>
        </p:nvGraphicFramePr>
        <p:xfrm>
          <a:off x="275731" y="463231"/>
          <a:ext cx="8592538" cy="3618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8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5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0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523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705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lt"/>
                        </a:rPr>
                        <a:t>버전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lt"/>
                        </a:rPr>
                        <a:t>변경일자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lt"/>
                        </a:rPr>
                        <a:t>page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lt"/>
                        </a:rPr>
                        <a:t>내                            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lt"/>
                        </a:rPr>
                        <a:t>작성자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v.0.1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2021-09-03</a:t>
                      </a:r>
                      <a:endParaRPr lang="en-US" altLang="ko-KR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-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+mn-lt"/>
                        </a:rPr>
                        <a:t>최초작성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+mn-lt"/>
                        </a:rPr>
                        <a:t>최애정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0"/>
            <a:ext cx="110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+mj-ea"/>
                <a:ea typeface="+mj-ea"/>
              </a:rPr>
              <a:t>문서이력</a:t>
            </a:r>
          </a:p>
        </p:txBody>
      </p:sp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988050" y="3344146"/>
            <a:ext cx="2575269" cy="1455602"/>
          </a:xfrm>
          <a:prstGeom prst="rect">
            <a:avLst/>
          </a:prstGeom>
          <a:solidFill>
            <a:srgbClr val="4B9B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FFFFFF"/>
                </a:solidFill>
                <a:latin typeface="+mj-lt"/>
              </a:rPr>
              <a:t>#4B9BE1</a:t>
            </a:r>
          </a:p>
          <a:p>
            <a:pPr algn="ctr"/>
            <a:r>
              <a:rPr lang="en-US" altLang="ko-KR" sz="1500" b="1" dirty="0">
                <a:solidFill>
                  <a:srgbClr val="FFFFFF"/>
                </a:solidFill>
                <a:latin typeface="+mj-lt"/>
              </a:rPr>
              <a:t>(75, 155, 225)</a:t>
            </a:r>
            <a:endParaRPr lang="ko-KR" altLang="en-US" sz="15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3" name="타원 3"/>
          <p:cNvSpPr>
            <a:spLocks noChangeArrowheads="1"/>
          </p:cNvSpPr>
          <p:nvPr/>
        </p:nvSpPr>
        <p:spPr bwMode="auto">
          <a:xfrm>
            <a:off x="417910" y="634716"/>
            <a:ext cx="2869568" cy="34624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latinLnBrk="0"/>
            <a:r>
              <a:rPr lang="en-US" altLang="ko-KR" sz="2250" b="1" dirty="0">
                <a:latin typeface="+mj-lt"/>
                <a:ea typeface="맑은 고딕" pitchFamily="50" charset="-127"/>
              </a:rPr>
              <a:t>Color / </a:t>
            </a:r>
            <a:r>
              <a:rPr lang="en-US" altLang="ko-KR" sz="2250" b="1" dirty="0" err="1">
                <a:latin typeface="+mj-lt"/>
                <a:ea typeface="맑은 고딕" pitchFamily="50" charset="-127"/>
              </a:rPr>
              <a:t>Typhography</a:t>
            </a:r>
            <a:endParaRPr lang="en-US" altLang="ko-KR" sz="2250" b="1" dirty="0">
              <a:latin typeface="+mj-lt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988050" y="1780594"/>
            <a:ext cx="2575269" cy="1455602"/>
          </a:xfrm>
          <a:prstGeom prst="rect">
            <a:avLst/>
          </a:prstGeom>
          <a:solidFill>
            <a:srgbClr val="FFFF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4B9BFF"/>
                </a:solidFill>
                <a:latin typeface="+mj-lt"/>
              </a:rPr>
              <a:t>#FFFFFF</a:t>
            </a:r>
          </a:p>
          <a:p>
            <a:pPr algn="ctr"/>
            <a:r>
              <a:rPr lang="en-US" altLang="ko-KR" sz="1500" b="1" dirty="0">
                <a:solidFill>
                  <a:srgbClr val="4B9BFF"/>
                </a:solidFill>
                <a:latin typeface="+mj-lt"/>
              </a:rPr>
              <a:t>(255, 255, 255)</a:t>
            </a:r>
            <a:endParaRPr lang="ko-KR" altLang="en-US" sz="1500" b="1" dirty="0">
              <a:solidFill>
                <a:srgbClr val="4B9BFF"/>
              </a:solidFill>
              <a:latin typeface="+mj-lt"/>
            </a:endParaRPr>
          </a:p>
        </p:txBody>
      </p:sp>
      <p:sp>
        <p:nvSpPr>
          <p:cNvPr id="25" name="타원 3"/>
          <p:cNvSpPr>
            <a:spLocks noChangeArrowheads="1"/>
          </p:cNvSpPr>
          <p:nvPr/>
        </p:nvSpPr>
        <p:spPr bwMode="auto">
          <a:xfrm>
            <a:off x="284560" y="2593938"/>
            <a:ext cx="2053447" cy="115416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latinLnBrk="0"/>
            <a:r>
              <a:rPr lang="ko-KR" altLang="en-US" sz="3750" b="1" dirty="0">
                <a:latin typeface="+mj-lt"/>
                <a:ea typeface="돋움" panose="020B0600000101010101" pitchFamily="50" charset="-127"/>
              </a:rPr>
              <a:t>맑은 고딕</a:t>
            </a:r>
            <a:endParaRPr lang="en-US" altLang="ko-KR" sz="3750" b="1" dirty="0">
              <a:latin typeface="+mj-lt"/>
              <a:ea typeface="돋움" panose="020B0600000101010101" pitchFamily="50" charset="-127"/>
            </a:endParaRPr>
          </a:p>
          <a:p>
            <a:pPr latinLnBrk="0"/>
            <a:r>
              <a:rPr lang="en-US" altLang="ko-KR" sz="3750" b="1" dirty="0">
                <a:latin typeface="+mj-lt"/>
                <a:ea typeface="돋움" panose="020B0600000101010101" pitchFamily="50" charset="-127"/>
              </a:rPr>
              <a:t>#</a:t>
            </a:r>
          </a:p>
        </p:txBody>
      </p:sp>
      <p:sp>
        <p:nvSpPr>
          <p:cNvPr id="26" name="타원 3"/>
          <p:cNvSpPr>
            <a:spLocks noChangeArrowheads="1"/>
          </p:cNvSpPr>
          <p:nvPr/>
        </p:nvSpPr>
        <p:spPr bwMode="auto">
          <a:xfrm>
            <a:off x="2477368" y="2940188"/>
            <a:ext cx="3781649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latinLnBrk="0"/>
            <a:r>
              <a:rPr lang="en-US" altLang="ko-KR" sz="1500" b="1" dirty="0">
                <a:latin typeface="+mj-lt"/>
                <a:ea typeface="돋움" panose="020B0600000101010101" pitchFamily="50" charset="-127"/>
              </a:rPr>
              <a:t>Weigh, </a:t>
            </a:r>
            <a:r>
              <a:rPr lang="en-US" altLang="ko-KR" sz="1500" b="1" dirty="0" err="1">
                <a:latin typeface="+mj-lt"/>
                <a:ea typeface="돋움" panose="020B0600000101010101" pitchFamily="50" charset="-127"/>
              </a:rPr>
              <a:t>Resault</a:t>
            </a:r>
            <a:r>
              <a:rPr lang="en-US" altLang="ko-KR" sz="1500" b="1" dirty="0">
                <a:latin typeface="+mj-lt"/>
                <a:ea typeface="돋움" panose="020B0600000101010101" pitchFamily="50" charset="-127"/>
              </a:rPr>
              <a:t>, Step</a:t>
            </a:r>
          </a:p>
          <a:p>
            <a:pPr latinLnBrk="0"/>
            <a:r>
              <a:rPr lang="ko-KR" altLang="en-US" sz="1500" b="1" dirty="0" err="1">
                <a:latin typeface="+mj-lt"/>
                <a:ea typeface="돋움" panose="020B0600000101010101" pitchFamily="50" charset="-127"/>
              </a:rPr>
              <a:t>계근중량</a:t>
            </a:r>
            <a:r>
              <a:rPr lang="en-US" altLang="ko-KR" sz="1500" b="1" dirty="0">
                <a:latin typeface="+mj-lt"/>
                <a:ea typeface="돋움" panose="020B0600000101010101" pitchFamily="50" charset="-127"/>
              </a:rPr>
              <a:t>, 1</a:t>
            </a:r>
            <a:r>
              <a:rPr lang="ko-KR" altLang="en-US" sz="1500" b="1" dirty="0" err="1">
                <a:latin typeface="+mj-lt"/>
                <a:ea typeface="돋움" panose="020B0600000101010101" pitchFamily="50" charset="-127"/>
              </a:rPr>
              <a:t>차계근</a:t>
            </a:r>
            <a:r>
              <a:rPr lang="en-US" altLang="ko-KR" sz="1500" b="1" dirty="0">
                <a:latin typeface="+mj-lt"/>
                <a:ea typeface="돋움" panose="020B0600000101010101" pitchFamily="50" charset="-127"/>
              </a:rPr>
              <a:t>, </a:t>
            </a:r>
            <a:r>
              <a:rPr lang="ko-KR" altLang="en-US" sz="1500" b="1" dirty="0" err="1">
                <a:latin typeface="+mj-lt"/>
                <a:ea typeface="돋움" panose="020B0600000101010101" pitchFamily="50" charset="-127"/>
              </a:rPr>
              <a:t>계근</a:t>
            </a:r>
            <a:r>
              <a:rPr lang="ko-KR" altLang="en-US" sz="1500" b="1" dirty="0">
                <a:latin typeface="+mj-lt"/>
                <a:ea typeface="돋움" panose="020B0600000101010101" pitchFamily="50" charset="-127"/>
              </a:rPr>
              <a:t> 중입니다</a:t>
            </a:r>
            <a:r>
              <a:rPr lang="en-US" altLang="ko-KR" sz="1500" b="1" dirty="0">
                <a:latin typeface="+mj-lt"/>
                <a:ea typeface="돋움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522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Window"/>
          <p:cNvGrpSpPr/>
          <p:nvPr>
            <p:custDataLst>
              <p:custData r:id="rId1"/>
            </p:custDataLst>
          </p:nvPr>
        </p:nvGrpSpPr>
        <p:grpSpPr>
          <a:xfrm>
            <a:off x="107504" y="481236"/>
            <a:ext cx="6768752" cy="5112568"/>
            <a:chOff x="0" y="0"/>
            <a:chExt cx="9144000" cy="6858000"/>
          </a:xfrm>
          <a:solidFill>
            <a:schemeClr val="bg1"/>
          </a:solidFill>
        </p:grpSpPr>
        <p:grpSp>
          <p:nvGrpSpPr>
            <p:cNvPr id="59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grpFill/>
          </p:grpSpPr>
          <p:sp>
            <p:nvSpPr>
              <p:cNvPr id="67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8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9" name="WindowTitle"/>
              <p:cNvSpPr txBox="1"/>
              <p:nvPr/>
            </p:nvSpPr>
            <p:spPr>
              <a:xfrm>
                <a:off x="240976" y="17085"/>
                <a:ext cx="2401798" cy="309638"/>
              </a:xfrm>
              <a:prstGeom prst="rect">
                <a:avLst/>
              </a:prstGeom>
              <a:grp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+mn-ea"/>
                    <a:cs typeface="Segoe UI" pitchFamily="34" charset="0"/>
                  </a:rPr>
                  <a:t>G-WMS </a:t>
                </a:r>
                <a:r>
                  <a:rPr lang="en-US" sz="1200" dirty="0" err="1" smtClean="0">
                    <a:latin typeface="+mn-ea"/>
                    <a:cs typeface="Segoe UI" pitchFamily="34" charset="0"/>
                  </a:rPr>
                  <a:t>TouchManager</a:t>
                </a:r>
                <a:endParaRPr lang="en-US" sz="1200" dirty="0" smtClean="0">
                  <a:latin typeface="+mn-ea"/>
                  <a:cs typeface="Segoe UI" pitchFamily="34" charset="0"/>
                </a:endParaRPr>
              </a:p>
            </p:txBody>
          </p:sp>
        </p:grpSp>
        <p:sp>
          <p:nvSpPr>
            <p:cNvPr id="61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p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2267744" y="2497460"/>
            <a:ext cx="2271122" cy="398000"/>
          </a:xfrm>
          <a:prstGeom prst="rect">
            <a:avLst/>
          </a:prstGeom>
          <a:noFill/>
          <a:ln w="19050">
            <a:solidFill>
              <a:srgbClr val="00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+mj-lt"/>
                <a:ea typeface="굴림" panose="020B0600000101010101" pitchFamily="50" charset="-127"/>
              </a:rPr>
              <a:t>15000 Kg</a:t>
            </a:r>
            <a:endParaRPr lang="ko-KR" altLang="en-US" b="1" dirty="0">
              <a:solidFill>
                <a:schemeClr val="tx1"/>
              </a:solidFill>
              <a:latin typeface="+mj-lt"/>
              <a:ea typeface="굴림" panose="020B0600000101010101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824185" y="3714133"/>
            <a:ext cx="1158240" cy="411480"/>
          </a:xfrm>
          <a:prstGeom prst="roundRect">
            <a:avLst/>
          </a:prstGeom>
          <a:solidFill>
            <a:srgbClr val="00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lt"/>
              </a:rPr>
              <a:t>시작하기</a:t>
            </a:r>
            <a:endParaRPr lang="ko-KR" altLang="en-US" dirty="0">
              <a:latin typeface="+mj-lt"/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762844"/>
              </p:ext>
            </p:extLst>
          </p:nvPr>
        </p:nvGraphicFramePr>
        <p:xfrm>
          <a:off x="6979021" y="409228"/>
          <a:ext cx="2129483" cy="3757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5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19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개요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6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계근</a:t>
                      </a:r>
                      <a:r>
                        <a:rPr lang="ko-KR" altLang="en-US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시작 전 대기화면</a:t>
                      </a:r>
                      <a:endParaRPr lang="en-US" altLang="ko-KR" sz="6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※ </a:t>
                      </a:r>
                      <a:r>
                        <a:rPr lang="ko-KR" altLang="en-US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운송자가 직접 터치스크린을 터치하여 시작한다</a:t>
                      </a:r>
                      <a:r>
                        <a:rPr lang="en-US" altLang="ko-KR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※ </a:t>
                      </a:r>
                      <a:r>
                        <a:rPr lang="ko-KR" altLang="en-US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기본 전체화면모드로 동작하도록 한다</a:t>
                      </a:r>
                      <a:r>
                        <a:rPr lang="en-US" altLang="ko-KR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6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6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현재시간표시</a:t>
                      </a:r>
                      <a:endParaRPr lang="en-US" altLang="ko-KR" sz="6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실시간으로 </a:t>
                      </a:r>
                      <a:r>
                        <a:rPr lang="ko-KR" altLang="en-US" sz="6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무게값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표시</a:t>
                      </a:r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“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시작하기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”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버튼</a:t>
                      </a: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버튼을 눌러 </a:t>
                      </a:r>
                      <a:r>
                        <a:rPr lang="ko-KR" altLang="en-US" sz="6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계근을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시작한다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kern="12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사운드출력 </a:t>
                      </a:r>
                      <a:r>
                        <a:rPr lang="en-US" altLang="ko-KR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6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계근중입니다</a:t>
                      </a:r>
                      <a:r>
                        <a:rPr lang="en-US" altLang="ko-KR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.)</a:t>
                      </a:r>
                      <a:endParaRPr lang="ko-KR" altLang="en-US" sz="6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6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계근에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필요한 서비스들이 </a:t>
                      </a:r>
                      <a:r>
                        <a:rPr lang="ko-KR" altLang="en-US" sz="6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구동중인지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눈으로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확인하기 위해 아이콘 추가예정</a:t>
                      </a: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서버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프린터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sz="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6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인디게이터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063790" y="2397432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629825" y="3614105"/>
            <a:ext cx="388720" cy="200055"/>
            <a:chOff x="4727047" y="5307508"/>
            <a:chExt cx="388720" cy="200055"/>
          </a:xfrm>
        </p:grpSpPr>
        <p:sp>
          <p:nvSpPr>
            <p:cNvPr id="88" name="타원 87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63909" y="710403"/>
            <a:ext cx="6655939" cy="485542"/>
          </a:xfrm>
          <a:prstGeom prst="rect">
            <a:avLst/>
          </a:prstGeom>
          <a:solidFill>
            <a:srgbClr val="00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640" y="767317"/>
            <a:ext cx="194500" cy="194500"/>
          </a:xfrm>
          <a:prstGeom prst="rect">
            <a:avLst/>
          </a:prstGeom>
          <a:noFill/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170" y="769698"/>
            <a:ext cx="194500" cy="194500"/>
          </a:xfrm>
          <a:prstGeom prst="rect">
            <a:avLst/>
          </a:prstGeom>
          <a:noFill/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905" y="767317"/>
            <a:ext cx="194500" cy="194500"/>
          </a:xfrm>
          <a:prstGeom prst="rect">
            <a:avLst/>
          </a:prstGeom>
          <a:noFill/>
        </p:spPr>
      </p:pic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5656622" y="638013"/>
            <a:ext cx="388720" cy="200055"/>
            <a:chOff x="4727047" y="5307508"/>
            <a:chExt cx="388720" cy="200055"/>
          </a:xfrm>
        </p:grpSpPr>
        <p:sp>
          <p:nvSpPr>
            <p:cNvPr id="91" name="타원 90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2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737604"/>
              </p:ext>
            </p:extLst>
          </p:nvPr>
        </p:nvGraphicFramePr>
        <p:xfrm>
          <a:off x="35497" y="31217"/>
          <a:ext cx="907300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69"/>
                <a:gridCol w="1657928"/>
                <a:gridCol w="473334"/>
                <a:gridCol w="1792823"/>
                <a:gridCol w="637603"/>
                <a:gridCol w="1853194"/>
                <a:gridCol w="575271"/>
                <a:gridCol w="138748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프로젝트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G-WMS Touch Manager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화면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시작화면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화면 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97A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GWMS001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작성일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2021-09-03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>
            <a:hlinkClick r:id="rId8" action="ppaction://hlinksldjump"/>
          </p:cNvPr>
          <p:cNvSpPr/>
          <p:nvPr/>
        </p:nvSpPr>
        <p:spPr>
          <a:xfrm>
            <a:off x="5600645" y="5294740"/>
            <a:ext cx="1219203" cy="21647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7312" tIns="44450" rIns="87312" bIns="44450" anchor="ctr"/>
          <a:lstStyle/>
          <a:p>
            <a:pPr marL="107950" indent="-107950" defTabSz="825500" eaLnBrk="0" fontAlgn="auto" latinLnBrk="0" hangingPunct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1" dirty="0" smtClean="0">
                <a:solidFill>
                  <a:srgbClr val="70AD47">
                    <a:lumMod val="50000"/>
                  </a:srgbClr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2021-09-03 10:11:12</a:t>
            </a:r>
            <a:endParaRPr kumimoji="0" lang="ko-KR" altLang="en-US" sz="800" b="1" dirty="0">
              <a:solidFill>
                <a:srgbClr val="70AD47">
                  <a:lumMod val="50000"/>
                </a:srgbClr>
              </a:solidFill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74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Window"/>
          <p:cNvGrpSpPr/>
          <p:nvPr>
            <p:custDataLst>
              <p:custData r:id="rId1"/>
            </p:custDataLst>
          </p:nvPr>
        </p:nvGrpSpPr>
        <p:grpSpPr>
          <a:xfrm>
            <a:off x="107504" y="481236"/>
            <a:ext cx="6768752" cy="5112568"/>
            <a:chOff x="0" y="0"/>
            <a:chExt cx="9144000" cy="6858000"/>
          </a:xfrm>
          <a:solidFill>
            <a:schemeClr val="bg1"/>
          </a:solidFill>
        </p:grpSpPr>
        <p:grpSp>
          <p:nvGrpSpPr>
            <p:cNvPr id="59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grpFill/>
          </p:grpSpPr>
          <p:sp>
            <p:nvSpPr>
              <p:cNvPr id="67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8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9" name="WindowTitle"/>
              <p:cNvSpPr txBox="1"/>
              <p:nvPr/>
            </p:nvSpPr>
            <p:spPr>
              <a:xfrm>
                <a:off x="240976" y="17086"/>
                <a:ext cx="2401798" cy="309638"/>
              </a:xfrm>
              <a:prstGeom prst="rect">
                <a:avLst/>
              </a:prstGeom>
              <a:grp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+mn-ea"/>
                    <a:cs typeface="Segoe UI" pitchFamily="34" charset="0"/>
                  </a:rPr>
                  <a:t>G-WMS </a:t>
                </a:r>
                <a:r>
                  <a:rPr lang="en-US" sz="1200" dirty="0" err="1" smtClean="0">
                    <a:latin typeface="+mn-ea"/>
                    <a:cs typeface="Segoe UI" pitchFamily="34" charset="0"/>
                  </a:rPr>
                  <a:t>TouchManager</a:t>
                </a:r>
                <a:endParaRPr lang="en-US" sz="1200" dirty="0" smtClean="0">
                  <a:latin typeface="+mn-ea"/>
                  <a:cs typeface="Segoe UI" pitchFamily="34" charset="0"/>
                </a:endParaRPr>
              </a:p>
            </p:txBody>
          </p:sp>
        </p:grpSp>
        <p:sp>
          <p:nvSpPr>
            <p:cNvPr id="61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p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220822"/>
              </p:ext>
            </p:extLst>
          </p:nvPr>
        </p:nvGraphicFramePr>
        <p:xfrm>
          <a:off x="35497" y="31217"/>
          <a:ext cx="907300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69"/>
                <a:gridCol w="1657928"/>
                <a:gridCol w="473334"/>
                <a:gridCol w="1792823"/>
                <a:gridCol w="637603"/>
                <a:gridCol w="1853194"/>
                <a:gridCol w="575271"/>
                <a:gridCol w="138748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프로젝트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G-WMS Touch Manager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화면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시작화면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Indicator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문제시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화면 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97A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GWMS002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작성일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2021-09-03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246089"/>
              </p:ext>
            </p:extLst>
          </p:nvPr>
        </p:nvGraphicFramePr>
        <p:xfrm>
          <a:off x="6979021" y="409228"/>
          <a:ext cx="2129483" cy="3755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5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19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개요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6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계근</a:t>
                      </a:r>
                      <a:r>
                        <a:rPr lang="ko-KR" altLang="en-US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시작 전 대기 화면에서 </a:t>
                      </a:r>
                      <a:r>
                        <a:rPr lang="en-US" altLang="ko-KR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Indicator</a:t>
                      </a:r>
                      <a:r>
                        <a:rPr lang="ko-KR" altLang="en-US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와 통신 </a:t>
                      </a:r>
                      <a:r>
                        <a:rPr lang="ko-KR" altLang="en-US" sz="6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이상시</a:t>
                      </a:r>
                      <a:r>
                        <a:rPr lang="ko-KR" altLang="en-US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팝업 화면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6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※ Indicator</a:t>
                      </a:r>
                      <a:r>
                        <a:rPr lang="ko-KR" altLang="en-US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와 통신 </a:t>
                      </a:r>
                      <a:r>
                        <a:rPr lang="ko-KR" altLang="en-US" sz="6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이상시</a:t>
                      </a:r>
                      <a:r>
                        <a:rPr lang="ko-KR" altLang="en-US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작동 불가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6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※ </a:t>
                      </a:r>
                      <a:r>
                        <a:rPr lang="ko-KR" altLang="en-US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정상 연결이 확인 되면 자동으로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  대기화면으로 전환 </a:t>
                      </a:r>
                      <a:r>
                        <a:rPr lang="en-US" altLang="ko-KR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팝업 종료</a:t>
                      </a:r>
                      <a:r>
                        <a:rPr lang="en-US" altLang="ko-KR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6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BackGround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반투명으로 처리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메시지 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Popup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을 띄운다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6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사운드출력 </a:t>
                      </a:r>
                      <a:r>
                        <a:rPr lang="en-US" altLang="ko-KR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6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계근중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오류가 발생했습니다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.)</a:t>
                      </a:r>
                      <a:endParaRPr lang="ko-KR" altLang="en-US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63909" y="710403"/>
            <a:ext cx="6655939" cy="485542"/>
          </a:xfrm>
          <a:prstGeom prst="rect">
            <a:avLst/>
          </a:prstGeom>
          <a:solidFill>
            <a:srgbClr val="00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640" y="767317"/>
            <a:ext cx="194500" cy="194500"/>
          </a:xfrm>
          <a:prstGeom prst="rect">
            <a:avLst/>
          </a:prstGeom>
          <a:noFill/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170" y="769698"/>
            <a:ext cx="194500" cy="194500"/>
          </a:xfrm>
          <a:prstGeom prst="rect">
            <a:avLst/>
          </a:prstGeom>
          <a:noFill/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905" y="767317"/>
            <a:ext cx="194500" cy="194500"/>
          </a:xfrm>
          <a:prstGeom prst="rect">
            <a:avLst/>
          </a:prstGeom>
          <a:noFill/>
        </p:spPr>
      </p:pic>
      <p:sp>
        <p:nvSpPr>
          <p:cNvPr id="25" name="직사각형 24"/>
          <p:cNvSpPr/>
          <p:nvPr/>
        </p:nvSpPr>
        <p:spPr>
          <a:xfrm>
            <a:off x="163908" y="710403"/>
            <a:ext cx="6655940" cy="4800813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Rectangle 11"/>
          <p:cNvSpPr/>
          <p:nvPr/>
        </p:nvSpPr>
        <p:spPr>
          <a:xfrm>
            <a:off x="1301458" y="2209428"/>
            <a:ext cx="4355164" cy="2133935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80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12201" y="2705511"/>
            <a:ext cx="3146473" cy="227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계근대와의</a:t>
            </a:r>
            <a:r>
              <a:rPr lang="ko-KR" alt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연결을 확인 해주세요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00819" y="2944627"/>
            <a:ext cx="3146473" cy="227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연결 후 자동으로 정상작동 합니다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.)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29" name="그룹 28"/>
          <p:cNvGrpSpPr>
            <a:grpSpLocks noChangeAspect="1"/>
          </p:cNvGrpSpPr>
          <p:nvPr/>
        </p:nvGrpSpPr>
        <p:grpSpPr>
          <a:xfrm>
            <a:off x="2007161" y="2728432"/>
            <a:ext cx="153676" cy="180000"/>
            <a:chOff x="254000" y="254000"/>
            <a:chExt cx="415871" cy="415871"/>
          </a:xfrm>
        </p:grpSpPr>
        <p:sp>
          <p:nvSpPr>
            <p:cNvPr id="30" name="Oval 1"/>
            <p:cNvSpPr/>
            <p:nvPr>
              <p:custDataLst>
                <p:custData r:id="rId2"/>
                <p:custData r:id="rId3"/>
              </p:custDataLst>
            </p:nvPr>
          </p:nvSpPr>
          <p:spPr>
            <a:xfrm>
              <a:off x="254000" y="254000"/>
              <a:ext cx="415871" cy="415871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124"/>
            <p:cNvSpPr>
              <a:spLocks noEditPoints="1"/>
            </p:cNvSpPr>
            <p:nvPr>
              <p:custDataLst>
                <p:custData r:id="rId4"/>
                <p:custData r:id="rId5"/>
              </p:custDataLst>
            </p:nvPr>
          </p:nvSpPr>
          <p:spPr bwMode="black">
            <a:xfrm>
              <a:off x="427551" y="326871"/>
              <a:ext cx="68768" cy="270127"/>
            </a:xfrm>
            <a:custGeom>
              <a:avLst/>
              <a:gdLst>
                <a:gd name="T0" fmla="*/ 16 w 17"/>
                <a:gd name="T1" fmla="*/ 0 h 69"/>
                <a:gd name="T2" fmla="*/ 14 w 17"/>
                <a:gd name="T3" fmla="*/ 47 h 69"/>
                <a:gd name="T4" fmla="*/ 2 w 17"/>
                <a:gd name="T5" fmla="*/ 47 h 69"/>
                <a:gd name="T6" fmla="*/ 0 w 17"/>
                <a:gd name="T7" fmla="*/ 0 h 69"/>
                <a:gd name="T8" fmla="*/ 16 w 17"/>
                <a:gd name="T9" fmla="*/ 0 h 69"/>
                <a:gd name="T10" fmla="*/ 17 w 17"/>
                <a:gd name="T11" fmla="*/ 61 h 69"/>
                <a:gd name="T12" fmla="*/ 15 w 17"/>
                <a:gd name="T13" fmla="*/ 67 h 69"/>
                <a:gd name="T14" fmla="*/ 8 w 17"/>
                <a:gd name="T15" fmla="*/ 69 h 69"/>
                <a:gd name="T16" fmla="*/ 2 w 17"/>
                <a:gd name="T17" fmla="*/ 67 h 69"/>
                <a:gd name="T18" fmla="*/ 0 w 17"/>
                <a:gd name="T19" fmla="*/ 61 h 69"/>
                <a:gd name="T20" fmla="*/ 2 w 17"/>
                <a:gd name="T21" fmla="*/ 56 h 69"/>
                <a:gd name="T22" fmla="*/ 8 w 17"/>
                <a:gd name="T23" fmla="*/ 54 h 69"/>
                <a:gd name="T24" fmla="*/ 14 w 17"/>
                <a:gd name="T25" fmla="*/ 56 h 69"/>
                <a:gd name="T26" fmla="*/ 17 w 17"/>
                <a:gd name="T27" fmla="*/ 6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69">
                  <a:moveTo>
                    <a:pt x="16" y="0"/>
                  </a:moveTo>
                  <a:cubicBezTo>
                    <a:pt x="14" y="47"/>
                    <a:pt x="14" y="47"/>
                    <a:pt x="14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" y="0"/>
                  </a:lnTo>
                  <a:close/>
                  <a:moveTo>
                    <a:pt x="17" y="61"/>
                  </a:moveTo>
                  <a:cubicBezTo>
                    <a:pt x="17" y="64"/>
                    <a:pt x="16" y="66"/>
                    <a:pt x="15" y="67"/>
                  </a:cubicBezTo>
                  <a:cubicBezTo>
                    <a:pt x="13" y="69"/>
                    <a:pt x="11" y="69"/>
                    <a:pt x="8" y="69"/>
                  </a:cubicBezTo>
                  <a:cubicBezTo>
                    <a:pt x="6" y="69"/>
                    <a:pt x="4" y="69"/>
                    <a:pt x="2" y="67"/>
                  </a:cubicBezTo>
                  <a:cubicBezTo>
                    <a:pt x="0" y="65"/>
                    <a:pt x="0" y="64"/>
                    <a:pt x="0" y="61"/>
                  </a:cubicBezTo>
                  <a:cubicBezTo>
                    <a:pt x="0" y="59"/>
                    <a:pt x="0" y="57"/>
                    <a:pt x="2" y="56"/>
                  </a:cubicBezTo>
                  <a:cubicBezTo>
                    <a:pt x="4" y="54"/>
                    <a:pt x="6" y="54"/>
                    <a:pt x="8" y="54"/>
                  </a:cubicBezTo>
                  <a:cubicBezTo>
                    <a:pt x="11" y="54"/>
                    <a:pt x="13" y="54"/>
                    <a:pt x="14" y="56"/>
                  </a:cubicBezTo>
                  <a:cubicBezTo>
                    <a:pt x="16" y="57"/>
                    <a:pt x="17" y="59"/>
                    <a:pt x="17" y="61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-16692" y="637514"/>
            <a:ext cx="388720" cy="200055"/>
            <a:chOff x="4727047" y="5307508"/>
            <a:chExt cx="388720" cy="200055"/>
          </a:xfrm>
        </p:grpSpPr>
        <p:sp>
          <p:nvSpPr>
            <p:cNvPr id="91" name="타원 90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2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1080938" y="2125724"/>
            <a:ext cx="388720" cy="200055"/>
            <a:chOff x="4727047" y="5307508"/>
            <a:chExt cx="388720" cy="200055"/>
          </a:xfrm>
        </p:grpSpPr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5" name="직사각형 34">
            <a:hlinkClick r:id="rId12" action="ppaction://hlinksldjump"/>
          </p:cNvPr>
          <p:cNvSpPr/>
          <p:nvPr/>
        </p:nvSpPr>
        <p:spPr>
          <a:xfrm>
            <a:off x="5600645" y="5294740"/>
            <a:ext cx="1219203" cy="21647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7312" tIns="44450" rIns="87312" bIns="44450" anchor="ctr"/>
          <a:lstStyle/>
          <a:p>
            <a:pPr marL="107950" indent="-107950" defTabSz="825500" eaLnBrk="0" fontAlgn="auto" latinLnBrk="0" hangingPunct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1" dirty="0" smtClean="0">
                <a:solidFill>
                  <a:srgbClr val="70AD47">
                    <a:lumMod val="50000"/>
                  </a:srgbClr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2021-09-03 10:11:12</a:t>
            </a:r>
            <a:endParaRPr kumimoji="0" lang="ko-KR" altLang="en-US" sz="800" b="1" dirty="0">
              <a:solidFill>
                <a:srgbClr val="70AD47">
                  <a:lumMod val="50000"/>
                </a:srgbClr>
              </a:solidFill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28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Window"/>
          <p:cNvGrpSpPr/>
          <p:nvPr>
            <p:custDataLst>
              <p:custData r:id="rId1"/>
            </p:custDataLst>
          </p:nvPr>
        </p:nvGrpSpPr>
        <p:grpSpPr>
          <a:xfrm>
            <a:off x="107504" y="481236"/>
            <a:ext cx="6768752" cy="5112568"/>
            <a:chOff x="0" y="0"/>
            <a:chExt cx="9144000" cy="6858000"/>
          </a:xfrm>
          <a:solidFill>
            <a:schemeClr val="bg1"/>
          </a:solidFill>
        </p:grpSpPr>
        <p:grpSp>
          <p:nvGrpSpPr>
            <p:cNvPr id="59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grpFill/>
          </p:grpSpPr>
          <p:sp>
            <p:nvSpPr>
              <p:cNvPr id="67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8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9" name="WindowTitle"/>
              <p:cNvSpPr txBox="1"/>
              <p:nvPr/>
            </p:nvSpPr>
            <p:spPr>
              <a:xfrm>
                <a:off x="240976" y="17086"/>
                <a:ext cx="2401798" cy="309638"/>
              </a:xfrm>
              <a:prstGeom prst="rect">
                <a:avLst/>
              </a:prstGeom>
              <a:grp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+mn-ea"/>
                    <a:cs typeface="Segoe UI" pitchFamily="34" charset="0"/>
                  </a:rPr>
                  <a:t>G-WMS </a:t>
                </a:r>
                <a:r>
                  <a:rPr lang="en-US" sz="1200" dirty="0" err="1" smtClean="0">
                    <a:latin typeface="+mn-ea"/>
                    <a:cs typeface="Segoe UI" pitchFamily="34" charset="0"/>
                  </a:rPr>
                  <a:t>TouchManager</a:t>
                </a:r>
                <a:endParaRPr lang="en-US" sz="1200" dirty="0" smtClean="0">
                  <a:latin typeface="+mn-ea"/>
                  <a:cs typeface="Segoe UI" pitchFamily="34" charset="0"/>
                </a:endParaRPr>
              </a:p>
            </p:txBody>
          </p:sp>
        </p:grpSp>
        <p:sp>
          <p:nvSpPr>
            <p:cNvPr id="61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p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281014"/>
              </p:ext>
            </p:extLst>
          </p:nvPr>
        </p:nvGraphicFramePr>
        <p:xfrm>
          <a:off x="35497" y="31217"/>
          <a:ext cx="907300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69"/>
                <a:gridCol w="1657928"/>
                <a:gridCol w="473334"/>
                <a:gridCol w="1792823"/>
                <a:gridCol w="637603"/>
                <a:gridCol w="1853194"/>
                <a:gridCol w="575271"/>
                <a:gridCol w="138748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프로젝트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G-WMS Touch Manager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화면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번호인식중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화면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화면 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97A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GWMS003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작성일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2021-09-03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620425"/>
              </p:ext>
            </p:extLst>
          </p:nvPr>
        </p:nvGraphicFramePr>
        <p:xfrm>
          <a:off x="6979021" y="409228"/>
          <a:ext cx="2129483" cy="1928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5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19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개요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번호인식기에서 차량번호를 가져오는 동안 로딩화면을 보여준다</a:t>
                      </a:r>
                      <a:r>
                        <a:rPr lang="en-US" altLang="ko-KR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※ </a:t>
                      </a:r>
                      <a:r>
                        <a:rPr lang="ko-KR" altLang="en-US" sz="6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성공시</a:t>
                      </a:r>
                      <a:r>
                        <a:rPr lang="ko-KR" altLang="en-US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: </a:t>
                      </a:r>
                      <a:r>
                        <a:rPr lang="ko-KR" altLang="en-US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차량번호를 가져온다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6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실패시</a:t>
                      </a:r>
                      <a:r>
                        <a:rPr lang="ko-KR" altLang="en-US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: Fail (</a:t>
                      </a:r>
                      <a:r>
                        <a:rPr lang="ko-KR" altLang="en-US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처음화면으로 돌아간다</a:t>
                      </a:r>
                      <a:r>
                        <a:rPr lang="en-US" altLang="ko-KR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.)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63909" y="710403"/>
            <a:ext cx="6655939" cy="485542"/>
          </a:xfrm>
          <a:prstGeom prst="rect">
            <a:avLst/>
          </a:prstGeom>
          <a:solidFill>
            <a:srgbClr val="00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640" y="767317"/>
            <a:ext cx="194500" cy="194500"/>
          </a:xfrm>
          <a:prstGeom prst="rect">
            <a:avLst/>
          </a:prstGeom>
          <a:noFill/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170" y="769698"/>
            <a:ext cx="194500" cy="194500"/>
          </a:xfrm>
          <a:prstGeom prst="rect">
            <a:avLst/>
          </a:prstGeom>
          <a:noFill/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905" y="767317"/>
            <a:ext cx="194500" cy="194500"/>
          </a:xfrm>
          <a:prstGeom prst="rect">
            <a:avLst/>
          </a:prstGeom>
          <a:noFill/>
        </p:spPr>
      </p:pic>
      <p:sp>
        <p:nvSpPr>
          <p:cNvPr id="35" name="막힌 원호 34"/>
          <p:cNvSpPr/>
          <p:nvPr/>
        </p:nvSpPr>
        <p:spPr>
          <a:xfrm>
            <a:off x="2627779" y="2271379"/>
            <a:ext cx="1728198" cy="1680410"/>
          </a:xfrm>
          <a:prstGeom prst="blockArc">
            <a:avLst>
              <a:gd name="adj1" fmla="val 10800000"/>
              <a:gd name="adj2" fmla="val 6643516"/>
              <a:gd name="adj3" fmla="val 8792"/>
            </a:avLst>
          </a:prstGeom>
          <a:solidFill>
            <a:srgbClr val="00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 smtClean="0">
                <a:solidFill>
                  <a:schemeClr val="tx1"/>
                </a:solidFill>
              </a:rPr>
              <a:t>번호인식중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hlinkClick r:id="rId8" action="ppaction://hlinksldjump"/>
          </p:cNvPr>
          <p:cNvSpPr/>
          <p:nvPr/>
        </p:nvSpPr>
        <p:spPr>
          <a:xfrm>
            <a:off x="5600645" y="5294740"/>
            <a:ext cx="1219203" cy="21647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7312" tIns="44450" rIns="87312" bIns="44450" anchor="ctr"/>
          <a:lstStyle/>
          <a:p>
            <a:pPr marL="107950" indent="-107950" defTabSz="825500" eaLnBrk="0" fontAlgn="auto" latinLnBrk="0" hangingPunct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1" dirty="0" smtClean="0">
                <a:solidFill>
                  <a:srgbClr val="70AD47">
                    <a:lumMod val="50000"/>
                  </a:srgbClr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2021-09-03 10:11:12</a:t>
            </a:r>
            <a:endParaRPr kumimoji="0" lang="ko-KR" altLang="en-US" sz="800" b="1" dirty="0">
              <a:solidFill>
                <a:srgbClr val="70AD47">
                  <a:lumMod val="50000"/>
                </a:srgbClr>
              </a:solidFill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7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Window"/>
          <p:cNvGrpSpPr/>
          <p:nvPr>
            <p:custDataLst>
              <p:custData r:id="rId1"/>
            </p:custDataLst>
          </p:nvPr>
        </p:nvGrpSpPr>
        <p:grpSpPr>
          <a:xfrm>
            <a:off x="107504" y="481236"/>
            <a:ext cx="6768752" cy="5112568"/>
            <a:chOff x="0" y="0"/>
            <a:chExt cx="9144000" cy="6858000"/>
          </a:xfrm>
          <a:solidFill>
            <a:schemeClr val="bg1"/>
          </a:solidFill>
        </p:grpSpPr>
        <p:grpSp>
          <p:nvGrpSpPr>
            <p:cNvPr id="59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grpFill/>
          </p:grpSpPr>
          <p:sp>
            <p:nvSpPr>
              <p:cNvPr id="67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8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9" name="WindowTitle"/>
              <p:cNvSpPr txBox="1"/>
              <p:nvPr/>
            </p:nvSpPr>
            <p:spPr>
              <a:xfrm>
                <a:off x="240976" y="17086"/>
                <a:ext cx="2401798" cy="309638"/>
              </a:xfrm>
              <a:prstGeom prst="rect">
                <a:avLst/>
              </a:prstGeom>
              <a:grp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+mn-ea"/>
                    <a:cs typeface="Segoe UI" pitchFamily="34" charset="0"/>
                  </a:rPr>
                  <a:t>G-WMS </a:t>
                </a:r>
                <a:r>
                  <a:rPr lang="en-US" sz="1200" dirty="0" err="1" smtClean="0">
                    <a:latin typeface="+mn-ea"/>
                    <a:cs typeface="Segoe UI" pitchFamily="34" charset="0"/>
                  </a:rPr>
                  <a:t>TouchManager</a:t>
                </a:r>
                <a:endParaRPr lang="en-US" sz="1200" dirty="0" smtClean="0">
                  <a:latin typeface="+mn-ea"/>
                  <a:cs typeface="Segoe UI" pitchFamily="34" charset="0"/>
                </a:endParaRPr>
              </a:p>
            </p:txBody>
          </p:sp>
        </p:grpSp>
        <p:sp>
          <p:nvSpPr>
            <p:cNvPr id="61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p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065621"/>
              </p:ext>
            </p:extLst>
          </p:nvPr>
        </p:nvGraphicFramePr>
        <p:xfrm>
          <a:off x="35497" y="31217"/>
          <a:ext cx="907300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69"/>
                <a:gridCol w="1657928"/>
                <a:gridCol w="473334"/>
                <a:gridCol w="1792823"/>
                <a:gridCol w="637603"/>
                <a:gridCol w="1853194"/>
                <a:gridCol w="575271"/>
                <a:gridCol w="138748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프로젝트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G-WMS Touch Manager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화면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차량번호 확인 화면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성공시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화면 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97A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GWMS004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작성일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2021-09-03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140397"/>
              </p:ext>
            </p:extLst>
          </p:nvPr>
        </p:nvGraphicFramePr>
        <p:xfrm>
          <a:off x="6979021" y="409228"/>
          <a:ext cx="2129483" cy="3541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5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19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705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34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개요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차량 번호인식 성공 시 해당 차량 번호가 맞는지 확인 하는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96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6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BackGround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반투명으로 처리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46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메시지 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Popup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을 띄운다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54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연동된 차량번호 출력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※ </a:t>
                      </a:r>
                      <a:r>
                        <a:rPr lang="ko-KR" altLang="en-US" sz="6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운송자는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화면의 차량번호가 맞는지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확인 한다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“예” 버튼</a:t>
                      </a: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다음화면으로 이동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기준정보 조회하여 등록차량여부 확인진행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 -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등록차량 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: </a:t>
                      </a:r>
                      <a:r>
                        <a:rPr lang="ko-KR" altLang="en-US" sz="6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처리후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결과 화면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 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미등록차량 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: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미등록차량 팝업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172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“아니오” 버튼</a:t>
                      </a: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처음화면으로 이동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63909" y="710403"/>
            <a:ext cx="6655939" cy="485542"/>
          </a:xfrm>
          <a:prstGeom prst="rect">
            <a:avLst/>
          </a:prstGeom>
          <a:solidFill>
            <a:srgbClr val="00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640" y="767317"/>
            <a:ext cx="194500" cy="194500"/>
          </a:xfrm>
          <a:prstGeom prst="rect">
            <a:avLst/>
          </a:prstGeom>
          <a:noFill/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170" y="769698"/>
            <a:ext cx="194500" cy="194500"/>
          </a:xfrm>
          <a:prstGeom prst="rect">
            <a:avLst/>
          </a:prstGeom>
          <a:noFill/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905" y="767317"/>
            <a:ext cx="194500" cy="194500"/>
          </a:xfrm>
          <a:prstGeom prst="rect">
            <a:avLst/>
          </a:prstGeom>
          <a:noFill/>
        </p:spPr>
      </p:pic>
      <p:sp>
        <p:nvSpPr>
          <p:cNvPr id="25" name="직사각형 24"/>
          <p:cNvSpPr/>
          <p:nvPr/>
        </p:nvSpPr>
        <p:spPr>
          <a:xfrm>
            <a:off x="163908" y="710403"/>
            <a:ext cx="6655940" cy="4800813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Rectangle 11"/>
          <p:cNvSpPr/>
          <p:nvPr/>
        </p:nvSpPr>
        <p:spPr>
          <a:xfrm>
            <a:off x="1301458" y="2209428"/>
            <a:ext cx="4355164" cy="2133935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800" kern="0" dirty="0">
              <a:solidFill>
                <a:prstClr val="white"/>
              </a:solidFill>
              <a:latin typeface="Segoe UI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-16692" y="637514"/>
            <a:ext cx="388720" cy="200055"/>
            <a:chOff x="4727047" y="5307508"/>
            <a:chExt cx="388720" cy="200055"/>
          </a:xfrm>
        </p:grpSpPr>
        <p:sp>
          <p:nvSpPr>
            <p:cNvPr id="91" name="타원 90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2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1080938" y="2125724"/>
            <a:ext cx="388720" cy="200055"/>
            <a:chOff x="4727047" y="5307508"/>
            <a:chExt cx="388720" cy="200055"/>
          </a:xfrm>
        </p:grpSpPr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1828538" y="3660754"/>
            <a:ext cx="1158240" cy="411480"/>
          </a:xfrm>
          <a:prstGeom prst="roundRect">
            <a:avLst/>
          </a:prstGeom>
          <a:solidFill>
            <a:srgbClr val="00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026069" y="3660754"/>
            <a:ext cx="1158240" cy="411480"/>
          </a:xfrm>
          <a:prstGeom prst="round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아니오</a:t>
            </a:r>
            <a:endParaRPr lang="ko-KR" altLang="en-US" dirty="0"/>
          </a:p>
        </p:txBody>
      </p:sp>
      <p:grpSp>
        <p:nvGrpSpPr>
          <p:cNvPr id="38" name="그룹 37"/>
          <p:cNvGrpSpPr>
            <a:grpSpLocks noChangeAspect="1"/>
          </p:cNvGrpSpPr>
          <p:nvPr/>
        </p:nvGrpSpPr>
        <p:grpSpPr>
          <a:xfrm>
            <a:off x="2434045" y="2941907"/>
            <a:ext cx="153676" cy="180000"/>
            <a:chOff x="254000" y="254000"/>
            <a:chExt cx="415871" cy="415871"/>
          </a:xfrm>
        </p:grpSpPr>
        <p:sp>
          <p:nvSpPr>
            <p:cNvPr id="39" name="Oval 1"/>
            <p:cNvSpPr/>
            <p:nvPr>
              <p:custDataLst>
                <p:custData r:id="rId2"/>
                <p:custData r:id="rId3"/>
              </p:custDataLst>
            </p:nvPr>
          </p:nvSpPr>
          <p:spPr>
            <a:xfrm>
              <a:off x="254000" y="254000"/>
              <a:ext cx="415871" cy="415871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124"/>
            <p:cNvSpPr>
              <a:spLocks noEditPoints="1"/>
            </p:cNvSpPr>
            <p:nvPr>
              <p:custDataLst>
                <p:custData r:id="rId4"/>
                <p:custData r:id="rId5"/>
              </p:custDataLst>
            </p:nvPr>
          </p:nvSpPr>
          <p:spPr bwMode="black">
            <a:xfrm>
              <a:off x="427551" y="326871"/>
              <a:ext cx="68768" cy="270127"/>
            </a:xfrm>
            <a:custGeom>
              <a:avLst/>
              <a:gdLst>
                <a:gd name="T0" fmla="*/ 16 w 17"/>
                <a:gd name="T1" fmla="*/ 0 h 69"/>
                <a:gd name="T2" fmla="*/ 14 w 17"/>
                <a:gd name="T3" fmla="*/ 47 h 69"/>
                <a:gd name="T4" fmla="*/ 2 w 17"/>
                <a:gd name="T5" fmla="*/ 47 h 69"/>
                <a:gd name="T6" fmla="*/ 0 w 17"/>
                <a:gd name="T7" fmla="*/ 0 h 69"/>
                <a:gd name="T8" fmla="*/ 16 w 17"/>
                <a:gd name="T9" fmla="*/ 0 h 69"/>
                <a:gd name="T10" fmla="*/ 17 w 17"/>
                <a:gd name="T11" fmla="*/ 61 h 69"/>
                <a:gd name="T12" fmla="*/ 15 w 17"/>
                <a:gd name="T13" fmla="*/ 67 h 69"/>
                <a:gd name="T14" fmla="*/ 8 w 17"/>
                <a:gd name="T15" fmla="*/ 69 h 69"/>
                <a:gd name="T16" fmla="*/ 2 w 17"/>
                <a:gd name="T17" fmla="*/ 67 h 69"/>
                <a:gd name="T18" fmla="*/ 0 w 17"/>
                <a:gd name="T19" fmla="*/ 61 h 69"/>
                <a:gd name="T20" fmla="*/ 2 w 17"/>
                <a:gd name="T21" fmla="*/ 56 h 69"/>
                <a:gd name="T22" fmla="*/ 8 w 17"/>
                <a:gd name="T23" fmla="*/ 54 h 69"/>
                <a:gd name="T24" fmla="*/ 14 w 17"/>
                <a:gd name="T25" fmla="*/ 56 h 69"/>
                <a:gd name="T26" fmla="*/ 17 w 17"/>
                <a:gd name="T27" fmla="*/ 6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69">
                  <a:moveTo>
                    <a:pt x="16" y="0"/>
                  </a:moveTo>
                  <a:cubicBezTo>
                    <a:pt x="14" y="47"/>
                    <a:pt x="14" y="47"/>
                    <a:pt x="14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" y="0"/>
                  </a:lnTo>
                  <a:close/>
                  <a:moveTo>
                    <a:pt x="17" y="61"/>
                  </a:moveTo>
                  <a:cubicBezTo>
                    <a:pt x="17" y="64"/>
                    <a:pt x="16" y="66"/>
                    <a:pt x="15" y="67"/>
                  </a:cubicBezTo>
                  <a:cubicBezTo>
                    <a:pt x="13" y="69"/>
                    <a:pt x="11" y="69"/>
                    <a:pt x="8" y="69"/>
                  </a:cubicBezTo>
                  <a:cubicBezTo>
                    <a:pt x="6" y="69"/>
                    <a:pt x="4" y="69"/>
                    <a:pt x="2" y="67"/>
                  </a:cubicBezTo>
                  <a:cubicBezTo>
                    <a:pt x="0" y="65"/>
                    <a:pt x="0" y="64"/>
                    <a:pt x="0" y="61"/>
                  </a:cubicBezTo>
                  <a:cubicBezTo>
                    <a:pt x="0" y="59"/>
                    <a:pt x="0" y="57"/>
                    <a:pt x="2" y="56"/>
                  </a:cubicBezTo>
                  <a:cubicBezTo>
                    <a:pt x="4" y="54"/>
                    <a:pt x="6" y="54"/>
                    <a:pt x="8" y="54"/>
                  </a:cubicBezTo>
                  <a:cubicBezTo>
                    <a:pt x="11" y="54"/>
                    <a:pt x="13" y="54"/>
                    <a:pt x="14" y="56"/>
                  </a:cubicBezTo>
                  <a:cubicBezTo>
                    <a:pt x="16" y="57"/>
                    <a:pt x="17" y="59"/>
                    <a:pt x="17" y="61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2537532" y="2921027"/>
            <a:ext cx="2192467" cy="221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차량번호를 확인해 주세요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!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405572" y="2448580"/>
            <a:ext cx="2271122" cy="398000"/>
          </a:xfrm>
          <a:prstGeom prst="rect">
            <a:avLst/>
          </a:prstGeom>
          <a:noFill/>
          <a:ln w="19050">
            <a:solidFill>
              <a:srgbClr val="00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12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가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3456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211211" y="2334765"/>
            <a:ext cx="388720" cy="200055"/>
            <a:chOff x="4727047" y="5307508"/>
            <a:chExt cx="388720" cy="200055"/>
          </a:xfrm>
        </p:grpSpPr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1634177" y="3559952"/>
            <a:ext cx="388720" cy="200055"/>
            <a:chOff x="4727047" y="5307508"/>
            <a:chExt cx="388720" cy="200055"/>
          </a:xfrm>
        </p:grpSpPr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737076" y="3559952"/>
            <a:ext cx="388720" cy="200055"/>
            <a:chOff x="4727047" y="5307508"/>
            <a:chExt cx="388720" cy="200055"/>
          </a:xfrm>
        </p:grpSpPr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3" name="직사각형 42">
            <a:hlinkClick r:id="rId12" action="ppaction://hlinksldjump"/>
          </p:cNvPr>
          <p:cNvSpPr/>
          <p:nvPr/>
        </p:nvSpPr>
        <p:spPr>
          <a:xfrm>
            <a:off x="5600645" y="5294740"/>
            <a:ext cx="1219203" cy="21647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7312" tIns="44450" rIns="87312" bIns="44450" anchor="ctr"/>
          <a:lstStyle/>
          <a:p>
            <a:pPr marL="107950" indent="-107950" defTabSz="825500" eaLnBrk="0" fontAlgn="auto" latinLnBrk="0" hangingPunct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1" dirty="0" smtClean="0">
                <a:solidFill>
                  <a:srgbClr val="70AD47">
                    <a:lumMod val="50000"/>
                  </a:srgbClr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2021-09-03 10:11:12</a:t>
            </a:r>
            <a:endParaRPr kumimoji="0" lang="ko-KR" altLang="en-US" sz="800" b="1" dirty="0">
              <a:solidFill>
                <a:srgbClr val="70AD47">
                  <a:lumMod val="50000"/>
                </a:srgbClr>
              </a:solidFill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0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Window"/>
          <p:cNvGrpSpPr/>
          <p:nvPr>
            <p:custDataLst>
              <p:custData r:id="rId1"/>
            </p:custDataLst>
          </p:nvPr>
        </p:nvGrpSpPr>
        <p:grpSpPr>
          <a:xfrm>
            <a:off x="107504" y="481236"/>
            <a:ext cx="6768752" cy="5112568"/>
            <a:chOff x="0" y="0"/>
            <a:chExt cx="9144000" cy="6858000"/>
          </a:xfrm>
          <a:solidFill>
            <a:schemeClr val="bg1"/>
          </a:solidFill>
        </p:grpSpPr>
        <p:grpSp>
          <p:nvGrpSpPr>
            <p:cNvPr id="59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grpFill/>
          </p:grpSpPr>
          <p:sp>
            <p:nvSpPr>
              <p:cNvPr id="67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8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9" name="WindowTitle"/>
              <p:cNvSpPr txBox="1"/>
              <p:nvPr/>
            </p:nvSpPr>
            <p:spPr>
              <a:xfrm>
                <a:off x="240976" y="17086"/>
                <a:ext cx="2401798" cy="309638"/>
              </a:xfrm>
              <a:prstGeom prst="rect">
                <a:avLst/>
              </a:prstGeom>
              <a:grp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+mn-ea"/>
                    <a:cs typeface="Segoe UI" pitchFamily="34" charset="0"/>
                  </a:rPr>
                  <a:t>G-WMS </a:t>
                </a:r>
                <a:r>
                  <a:rPr lang="en-US" sz="1200" dirty="0" err="1" smtClean="0">
                    <a:latin typeface="+mn-ea"/>
                    <a:cs typeface="Segoe UI" pitchFamily="34" charset="0"/>
                  </a:rPr>
                  <a:t>TouchManager</a:t>
                </a:r>
                <a:endParaRPr lang="en-US" sz="1200" dirty="0" smtClean="0">
                  <a:latin typeface="+mn-ea"/>
                  <a:cs typeface="Segoe UI" pitchFamily="34" charset="0"/>
                </a:endParaRPr>
              </a:p>
            </p:txBody>
          </p:sp>
        </p:grpSp>
        <p:sp>
          <p:nvSpPr>
            <p:cNvPr id="61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p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815483"/>
              </p:ext>
            </p:extLst>
          </p:nvPr>
        </p:nvGraphicFramePr>
        <p:xfrm>
          <a:off x="35497" y="31217"/>
          <a:ext cx="907300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69"/>
                <a:gridCol w="1657928"/>
                <a:gridCol w="473334"/>
                <a:gridCol w="1792823"/>
                <a:gridCol w="637603"/>
                <a:gridCol w="1853194"/>
                <a:gridCol w="575271"/>
                <a:gridCol w="138748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프로젝트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G-WMS Touch Manager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화면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차량번호 확인 화면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실패시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화면 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97A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GWMS004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작성일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2021-09-03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48294"/>
              </p:ext>
            </p:extLst>
          </p:nvPr>
        </p:nvGraphicFramePr>
        <p:xfrm>
          <a:off x="6979021" y="409228"/>
          <a:ext cx="2129483" cy="4027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5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19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개요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차량 번호인식 실패 시 화면</a:t>
                      </a:r>
                      <a:endParaRPr lang="en-US" altLang="ko-KR" sz="6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사운드출력 </a:t>
                      </a:r>
                      <a:r>
                        <a:rPr lang="en-US" altLang="ko-KR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차량번호를 </a:t>
                      </a:r>
                      <a:r>
                        <a:rPr lang="ko-KR" altLang="en-US" sz="6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인식할수없습니다</a:t>
                      </a:r>
                      <a:r>
                        <a:rPr lang="en-US" altLang="ko-KR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.)</a:t>
                      </a:r>
                      <a:endParaRPr lang="ko-KR" altLang="en-US" sz="6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6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BackGround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반투명으로 처리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메시지 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Popup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을 띄운다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53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“차량번호인식 실패” 메시지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6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다시시작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버튼 </a:t>
                      </a: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처음화면으로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63909" y="710403"/>
            <a:ext cx="6655939" cy="485542"/>
          </a:xfrm>
          <a:prstGeom prst="rect">
            <a:avLst/>
          </a:prstGeom>
          <a:solidFill>
            <a:srgbClr val="00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640" y="767317"/>
            <a:ext cx="194500" cy="194500"/>
          </a:xfrm>
          <a:prstGeom prst="rect">
            <a:avLst/>
          </a:prstGeom>
          <a:noFill/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170" y="769698"/>
            <a:ext cx="194500" cy="194500"/>
          </a:xfrm>
          <a:prstGeom prst="rect">
            <a:avLst/>
          </a:prstGeom>
          <a:noFill/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905" y="767317"/>
            <a:ext cx="194500" cy="194500"/>
          </a:xfrm>
          <a:prstGeom prst="rect">
            <a:avLst/>
          </a:prstGeom>
          <a:noFill/>
        </p:spPr>
      </p:pic>
      <p:sp>
        <p:nvSpPr>
          <p:cNvPr id="25" name="직사각형 24"/>
          <p:cNvSpPr/>
          <p:nvPr/>
        </p:nvSpPr>
        <p:spPr>
          <a:xfrm>
            <a:off x="163908" y="710403"/>
            <a:ext cx="6655940" cy="4800813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Rectangle 11"/>
          <p:cNvSpPr/>
          <p:nvPr/>
        </p:nvSpPr>
        <p:spPr>
          <a:xfrm>
            <a:off x="1301458" y="2209428"/>
            <a:ext cx="4355164" cy="2133935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800" kern="0" dirty="0">
              <a:solidFill>
                <a:prstClr val="white"/>
              </a:solidFill>
              <a:latin typeface="Segoe UI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-16692" y="637514"/>
            <a:ext cx="388720" cy="200055"/>
            <a:chOff x="4727047" y="5307508"/>
            <a:chExt cx="388720" cy="200055"/>
          </a:xfrm>
        </p:grpSpPr>
        <p:sp>
          <p:nvSpPr>
            <p:cNvPr id="91" name="타원 90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2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1080938" y="2125724"/>
            <a:ext cx="388720" cy="200055"/>
            <a:chOff x="4727047" y="5307508"/>
            <a:chExt cx="388720" cy="200055"/>
          </a:xfrm>
        </p:grpSpPr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2899920" y="3728687"/>
            <a:ext cx="1158240" cy="411480"/>
          </a:xfrm>
          <a:prstGeom prst="roundRect">
            <a:avLst/>
          </a:prstGeom>
          <a:solidFill>
            <a:srgbClr val="00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다시시작</a:t>
            </a:r>
            <a:endParaRPr lang="ko-KR" altLang="en-US" dirty="0"/>
          </a:p>
        </p:txBody>
      </p:sp>
      <p:grpSp>
        <p:nvGrpSpPr>
          <p:cNvPr id="38" name="그룹 37"/>
          <p:cNvGrpSpPr>
            <a:grpSpLocks noChangeAspect="1"/>
          </p:cNvGrpSpPr>
          <p:nvPr/>
        </p:nvGrpSpPr>
        <p:grpSpPr>
          <a:xfrm>
            <a:off x="2434045" y="2941907"/>
            <a:ext cx="153676" cy="180000"/>
            <a:chOff x="254000" y="254000"/>
            <a:chExt cx="415871" cy="415871"/>
          </a:xfrm>
        </p:grpSpPr>
        <p:sp>
          <p:nvSpPr>
            <p:cNvPr id="39" name="Oval 1"/>
            <p:cNvSpPr/>
            <p:nvPr>
              <p:custDataLst>
                <p:custData r:id="rId2"/>
                <p:custData r:id="rId3"/>
              </p:custDataLst>
            </p:nvPr>
          </p:nvSpPr>
          <p:spPr>
            <a:xfrm>
              <a:off x="254000" y="254000"/>
              <a:ext cx="415871" cy="415871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124"/>
            <p:cNvSpPr>
              <a:spLocks noEditPoints="1"/>
            </p:cNvSpPr>
            <p:nvPr>
              <p:custDataLst>
                <p:custData r:id="rId4"/>
                <p:custData r:id="rId5"/>
              </p:custDataLst>
            </p:nvPr>
          </p:nvSpPr>
          <p:spPr bwMode="black">
            <a:xfrm>
              <a:off x="427551" y="326871"/>
              <a:ext cx="68768" cy="270127"/>
            </a:xfrm>
            <a:custGeom>
              <a:avLst/>
              <a:gdLst>
                <a:gd name="T0" fmla="*/ 16 w 17"/>
                <a:gd name="T1" fmla="*/ 0 h 69"/>
                <a:gd name="T2" fmla="*/ 14 w 17"/>
                <a:gd name="T3" fmla="*/ 47 h 69"/>
                <a:gd name="T4" fmla="*/ 2 w 17"/>
                <a:gd name="T5" fmla="*/ 47 h 69"/>
                <a:gd name="T6" fmla="*/ 0 w 17"/>
                <a:gd name="T7" fmla="*/ 0 h 69"/>
                <a:gd name="T8" fmla="*/ 16 w 17"/>
                <a:gd name="T9" fmla="*/ 0 h 69"/>
                <a:gd name="T10" fmla="*/ 17 w 17"/>
                <a:gd name="T11" fmla="*/ 61 h 69"/>
                <a:gd name="T12" fmla="*/ 15 w 17"/>
                <a:gd name="T13" fmla="*/ 67 h 69"/>
                <a:gd name="T14" fmla="*/ 8 w 17"/>
                <a:gd name="T15" fmla="*/ 69 h 69"/>
                <a:gd name="T16" fmla="*/ 2 w 17"/>
                <a:gd name="T17" fmla="*/ 67 h 69"/>
                <a:gd name="T18" fmla="*/ 0 w 17"/>
                <a:gd name="T19" fmla="*/ 61 h 69"/>
                <a:gd name="T20" fmla="*/ 2 w 17"/>
                <a:gd name="T21" fmla="*/ 56 h 69"/>
                <a:gd name="T22" fmla="*/ 8 w 17"/>
                <a:gd name="T23" fmla="*/ 54 h 69"/>
                <a:gd name="T24" fmla="*/ 14 w 17"/>
                <a:gd name="T25" fmla="*/ 56 h 69"/>
                <a:gd name="T26" fmla="*/ 17 w 17"/>
                <a:gd name="T27" fmla="*/ 6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69">
                  <a:moveTo>
                    <a:pt x="16" y="0"/>
                  </a:moveTo>
                  <a:cubicBezTo>
                    <a:pt x="14" y="47"/>
                    <a:pt x="14" y="47"/>
                    <a:pt x="14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" y="0"/>
                  </a:lnTo>
                  <a:close/>
                  <a:moveTo>
                    <a:pt x="17" y="61"/>
                  </a:moveTo>
                  <a:cubicBezTo>
                    <a:pt x="17" y="64"/>
                    <a:pt x="16" y="66"/>
                    <a:pt x="15" y="67"/>
                  </a:cubicBezTo>
                  <a:cubicBezTo>
                    <a:pt x="13" y="69"/>
                    <a:pt x="11" y="69"/>
                    <a:pt x="8" y="69"/>
                  </a:cubicBezTo>
                  <a:cubicBezTo>
                    <a:pt x="6" y="69"/>
                    <a:pt x="4" y="69"/>
                    <a:pt x="2" y="67"/>
                  </a:cubicBezTo>
                  <a:cubicBezTo>
                    <a:pt x="0" y="65"/>
                    <a:pt x="0" y="64"/>
                    <a:pt x="0" y="61"/>
                  </a:cubicBezTo>
                  <a:cubicBezTo>
                    <a:pt x="0" y="59"/>
                    <a:pt x="0" y="57"/>
                    <a:pt x="2" y="56"/>
                  </a:cubicBezTo>
                  <a:cubicBezTo>
                    <a:pt x="4" y="54"/>
                    <a:pt x="6" y="54"/>
                    <a:pt x="8" y="54"/>
                  </a:cubicBezTo>
                  <a:cubicBezTo>
                    <a:pt x="11" y="54"/>
                    <a:pt x="13" y="54"/>
                    <a:pt x="14" y="56"/>
                  </a:cubicBezTo>
                  <a:cubicBezTo>
                    <a:pt x="16" y="57"/>
                    <a:pt x="17" y="59"/>
                    <a:pt x="17" y="61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2537532" y="2921027"/>
            <a:ext cx="2192467" cy="221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다시 시작 해주세요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405572" y="2448580"/>
            <a:ext cx="2271122" cy="398000"/>
          </a:xfrm>
          <a:prstGeom prst="rect">
            <a:avLst/>
          </a:prstGeom>
          <a:noFill/>
          <a:ln w="19050">
            <a:solidFill>
              <a:srgbClr val="00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차량번호인식 실패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211211" y="2334765"/>
            <a:ext cx="388720" cy="200055"/>
            <a:chOff x="4727047" y="5307508"/>
            <a:chExt cx="388720" cy="200055"/>
          </a:xfrm>
        </p:grpSpPr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705877" y="3626686"/>
            <a:ext cx="388720" cy="200055"/>
            <a:chOff x="4727047" y="5307508"/>
            <a:chExt cx="388720" cy="200055"/>
          </a:xfrm>
        </p:grpSpPr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5" name="직사각형 34">
            <a:hlinkClick r:id="rId12" action="ppaction://hlinksldjump"/>
          </p:cNvPr>
          <p:cNvSpPr/>
          <p:nvPr/>
        </p:nvSpPr>
        <p:spPr>
          <a:xfrm>
            <a:off x="5600645" y="5294740"/>
            <a:ext cx="1219203" cy="21647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7312" tIns="44450" rIns="87312" bIns="44450" anchor="ctr"/>
          <a:lstStyle/>
          <a:p>
            <a:pPr marL="107950" indent="-107950" defTabSz="825500" eaLnBrk="0" fontAlgn="auto" latinLnBrk="0" hangingPunct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1" dirty="0" smtClean="0">
                <a:solidFill>
                  <a:srgbClr val="70AD47">
                    <a:lumMod val="50000"/>
                  </a:srgbClr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2021-09-03 10:11:12</a:t>
            </a:r>
            <a:endParaRPr kumimoji="0" lang="ko-KR" altLang="en-US" sz="800" b="1" dirty="0">
              <a:solidFill>
                <a:srgbClr val="70AD47">
                  <a:lumMod val="50000"/>
                </a:srgbClr>
              </a:solidFill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99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Window"/>
          <p:cNvGrpSpPr/>
          <p:nvPr>
            <p:custDataLst>
              <p:custData r:id="rId1"/>
            </p:custDataLst>
          </p:nvPr>
        </p:nvGrpSpPr>
        <p:grpSpPr>
          <a:xfrm>
            <a:off x="107504" y="481236"/>
            <a:ext cx="6768752" cy="5112568"/>
            <a:chOff x="0" y="0"/>
            <a:chExt cx="9144000" cy="6858000"/>
          </a:xfrm>
          <a:solidFill>
            <a:schemeClr val="bg1"/>
          </a:solidFill>
        </p:grpSpPr>
        <p:grpSp>
          <p:nvGrpSpPr>
            <p:cNvPr id="59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grpFill/>
          </p:grpSpPr>
          <p:sp>
            <p:nvSpPr>
              <p:cNvPr id="67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8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9" name="WindowTitle"/>
              <p:cNvSpPr txBox="1"/>
              <p:nvPr/>
            </p:nvSpPr>
            <p:spPr>
              <a:xfrm>
                <a:off x="240976" y="17086"/>
                <a:ext cx="2401798" cy="309638"/>
              </a:xfrm>
              <a:prstGeom prst="rect">
                <a:avLst/>
              </a:prstGeom>
              <a:grp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+mn-ea"/>
                    <a:cs typeface="Segoe UI" pitchFamily="34" charset="0"/>
                  </a:rPr>
                  <a:t>G-WMS </a:t>
                </a:r>
                <a:r>
                  <a:rPr lang="en-US" sz="1200" dirty="0" err="1" smtClean="0">
                    <a:latin typeface="+mn-ea"/>
                    <a:cs typeface="Segoe UI" pitchFamily="34" charset="0"/>
                  </a:rPr>
                  <a:t>TouchManager</a:t>
                </a:r>
                <a:endParaRPr lang="en-US" sz="1200" dirty="0" smtClean="0">
                  <a:latin typeface="+mn-ea"/>
                  <a:cs typeface="Segoe UI" pitchFamily="34" charset="0"/>
                </a:endParaRPr>
              </a:p>
            </p:txBody>
          </p:sp>
        </p:grpSp>
        <p:sp>
          <p:nvSpPr>
            <p:cNvPr id="61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p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141994"/>
              </p:ext>
            </p:extLst>
          </p:nvPr>
        </p:nvGraphicFramePr>
        <p:xfrm>
          <a:off x="35497" y="31217"/>
          <a:ext cx="907300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69"/>
                <a:gridCol w="1657928"/>
                <a:gridCol w="473334"/>
                <a:gridCol w="1792823"/>
                <a:gridCol w="637603"/>
                <a:gridCol w="1853194"/>
                <a:gridCol w="575271"/>
                <a:gridCol w="138748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프로젝트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G-WMS Touch Manager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화면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미등록차량화면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화면 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97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GWMS004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작성일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2021-09-03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796505"/>
              </p:ext>
            </p:extLst>
          </p:nvPr>
        </p:nvGraphicFramePr>
        <p:xfrm>
          <a:off x="6979021" y="409228"/>
          <a:ext cx="2129483" cy="4027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5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19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개요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등록되지 않은 차량일 경우 화면</a:t>
                      </a:r>
                      <a:endParaRPr lang="en-US" altLang="ko-KR" sz="6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사운드출력 </a:t>
                      </a:r>
                      <a:r>
                        <a:rPr lang="en-US" altLang="ko-KR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미등록 차량입니다</a:t>
                      </a:r>
                      <a:r>
                        <a:rPr lang="en-US" altLang="ko-KR" sz="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.)</a:t>
                      </a:r>
                      <a:endParaRPr lang="ko-KR" altLang="en-US" sz="6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6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BackGround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반투명으로 처리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메시지 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Popup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을 띄운다</a:t>
                      </a: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53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“미등록 차량” 메시지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6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다시시작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버튼 </a:t>
                      </a: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처음화면으로</a:t>
                      </a:r>
                      <a:r>
                        <a:rPr lang="ko-KR" altLang="en-US" sz="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63909" y="710403"/>
            <a:ext cx="6655939" cy="485542"/>
          </a:xfrm>
          <a:prstGeom prst="rect">
            <a:avLst/>
          </a:prstGeom>
          <a:solidFill>
            <a:srgbClr val="00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640" y="767317"/>
            <a:ext cx="194500" cy="194500"/>
          </a:xfrm>
          <a:prstGeom prst="rect">
            <a:avLst/>
          </a:prstGeom>
          <a:noFill/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170" y="769698"/>
            <a:ext cx="194500" cy="194500"/>
          </a:xfrm>
          <a:prstGeom prst="rect">
            <a:avLst/>
          </a:prstGeom>
          <a:noFill/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905" y="767317"/>
            <a:ext cx="194500" cy="194500"/>
          </a:xfrm>
          <a:prstGeom prst="rect">
            <a:avLst/>
          </a:prstGeom>
          <a:noFill/>
        </p:spPr>
      </p:pic>
      <p:sp>
        <p:nvSpPr>
          <p:cNvPr id="25" name="직사각형 24"/>
          <p:cNvSpPr/>
          <p:nvPr/>
        </p:nvSpPr>
        <p:spPr>
          <a:xfrm>
            <a:off x="163908" y="710403"/>
            <a:ext cx="6655940" cy="4800813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Rectangle 11"/>
          <p:cNvSpPr/>
          <p:nvPr/>
        </p:nvSpPr>
        <p:spPr>
          <a:xfrm>
            <a:off x="1301458" y="2209428"/>
            <a:ext cx="4355164" cy="2133935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800" kern="0" dirty="0">
              <a:solidFill>
                <a:prstClr val="white"/>
              </a:solidFill>
              <a:latin typeface="Segoe UI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-16692" y="637514"/>
            <a:ext cx="388720" cy="200055"/>
            <a:chOff x="4727047" y="5307508"/>
            <a:chExt cx="388720" cy="200055"/>
          </a:xfrm>
        </p:grpSpPr>
        <p:sp>
          <p:nvSpPr>
            <p:cNvPr id="91" name="타원 90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2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1080938" y="2125724"/>
            <a:ext cx="388720" cy="200055"/>
            <a:chOff x="4727047" y="5307508"/>
            <a:chExt cx="388720" cy="200055"/>
          </a:xfrm>
        </p:grpSpPr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2899920" y="3728687"/>
            <a:ext cx="1158240" cy="411480"/>
          </a:xfrm>
          <a:prstGeom prst="roundRect">
            <a:avLst/>
          </a:prstGeom>
          <a:solidFill>
            <a:srgbClr val="00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다시시작</a:t>
            </a:r>
            <a:endParaRPr lang="ko-KR" altLang="en-US" dirty="0"/>
          </a:p>
        </p:txBody>
      </p:sp>
      <p:grpSp>
        <p:nvGrpSpPr>
          <p:cNvPr id="38" name="그룹 37"/>
          <p:cNvGrpSpPr>
            <a:grpSpLocks noChangeAspect="1"/>
          </p:cNvGrpSpPr>
          <p:nvPr/>
        </p:nvGrpSpPr>
        <p:grpSpPr>
          <a:xfrm>
            <a:off x="2434045" y="2941907"/>
            <a:ext cx="153676" cy="180000"/>
            <a:chOff x="254000" y="254000"/>
            <a:chExt cx="415871" cy="415871"/>
          </a:xfrm>
        </p:grpSpPr>
        <p:sp>
          <p:nvSpPr>
            <p:cNvPr id="39" name="Oval 1"/>
            <p:cNvSpPr/>
            <p:nvPr>
              <p:custDataLst>
                <p:custData r:id="rId2"/>
                <p:custData r:id="rId3"/>
              </p:custDataLst>
            </p:nvPr>
          </p:nvSpPr>
          <p:spPr>
            <a:xfrm>
              <a:off x="254000" y="254000"/>
              <a:ext cx="415871" cy="415871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124"/>
            <p:cNvSpPr>
              <a:spLocks noEditPoints="1"/>
            </p:cNvSpPr>
            <p:nvPr>
              <p:custDataLst>
                <p:custData r:id="rId4"/>
                <p:custData r:id="rId5"/>
              </p:custDataLst>
            </p:nvPr>
          </p:nvSpPr>
          <p:spPr bwMode="black">
            <a:xfrm>
              <a:off x="427551" y="326871"/>
              <a:ext cx="68768" cy="270127"/>
            </a:xfrm>
            <a:custGeom>
              <a:avLst/>
              <a:gdLst>
                <a:gd name="T0" fmla="*/ 16 w 17"/>
                <a:gd name="T1" fmla="*/ 0 h 69"/>
                <a:gd name="T2" fmla="*/ 14 w 17"/>
                <a:gd name="T3" fmla="*/ 47 h 69"/>
                <a:gd name="T4" fmla="*/ 2 w 17"/>
                <a:gd name="T5" fmla="*/ 47 h 69"/>
                <a:gd name="T6" fmla="*/ 0 w 17"/>
                <a:gd name="T7" fmla="*/ 0 h 69"/>
                <a:gd name="T8" fmla="*/ 16 w 17"/>
                <a:gd name="T9" fmla="*/ 0 h 69"/>
                <a:gd name="T10" fmla="*/ 17 w 17"/>
                <a:gd name="T11" fmla="*/ 61 h 69"/>
                <a:gd name="T12" fmla="*/ 15 w 17"/>
                <a:gd name="T13" fmla="*/ 67 h 69"/>
                <a:gd name="T14" fmla="*/ 8 w 17"/>
                <a:gd name="T15" fmla="*/ 69 h 69"/>
                <a:gd name="T16" fmla="*/ 2 w 17"/>
                <a:gd name="T17" fmla="*/ 67 h 69"/>
                <a:gd name="T18" fmla="*/ 0 w 17"/>
                <a:gd name="T19" fmla="*/ 61 h 69"/>
                <a:gd name="T20" fmla="*/ 2 w 17"/>
                <a:gd name="T21" fmla="*/ 56 h 69"/>
                <a:gd name="T22" fmla="*/ 8 w 17"/>
                <a:gd name="T23" fmla="*/ 54 h 69"/>
                <a:gd name="T24" fmla="*/ 14 w 17"/>
                <a:gd name="T25" fmla="*/ 56 h 69"/>
                <a:gd name="T26" fmla="*/ 17 w 17"/>
                <a:gd name="T27" fmla="*/ 6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69">
                  <a:moveTo>
                    <a:pt x="16" y="0"/>
                  </a:moveTo>
                  <a:cubicBezTo>
                    <a:pt x="14" y="47"/>
                    <a:pt x="14" y="47"/>
                    <a:pt x="14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" y="0"/>
                  </a:lnTo>
                  <a:close/>
                  <a:moveTo>
                    <a:pt x="17" y="61"/>
                  </a:moveTo>
                  <a:cubicBezTo>
                    <a:pt x="17" y="64"/>
                    <a:pt x="16" y="66"/>
                    <a:pt x="15" y="67"/>
                  </a:cubicBezTo>
                  <a:cubicBezTo>
                    <a:pt x="13" y="69"/>
                    <a:pt x="11" y="69"/>
                    <a:pt x="8" y="69"/>
                  </a:cubicBezTo>
                  <a:cubicBezTo>
                    <a:pt x="6" y="69"/>
                    <a:pt x="4" y="69"/>
                    <a:pt x="2" y="67"/>
                  </a:cubicBezTo>
                  <a:cubicBezTo>
                    <a:pt x="0" y="65"/>
                    <a:pt x="0" y="64"/>
                    <a:pt x="0" y="61"/>
                  </a:cubicBezTo>
                  <a:cubicBezTo>
                    <a:pt x="0" y="59"/>
                    <a:pt x="0" y="57"/>
                    <a:pt x="2" y="56"/>
                  </a:cubicBezTo>
                  <a:cubicBezTo>
                    <a:pt x="4" y="54"/>
                    <a:pt x="6" y="54"/>
                    <a:pt x="8" y="54"/>
                  </a:cubicBezTo>
                  <a:cubicBezTo>
                    <a:pt x="11" y="54"/>
                    <a:pt x="13" y="54"/>
                    <a:pt x="14" y="56"/>
                  </a:cubicBezTo>
                  <a:cubicBezTo>
                    <a:pt x="16" y="57"/>
                    <a:pt x="17" y="59"/>
                    <a:pt x="17" y="61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2537532" y="2921027"/>
            <a:ext cx="2192467" cy="221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담당자에게 연락바랍니다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405572" y="2448580"/>
            <a:ext cx="2271122" cy="398000"/>
          </a:xfrm>
          <a:prstGeom prst="rect">
            <a:avLst/>
          </a:prstGeom>
          <a:noFill/>
          <a:ln w="19050">
            <a:solidFill>
              <a:srgbClr val="00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미등록 차량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211211" y="2334765"/>
            <a:ext cx="388720" cy="200055"/>
            <a:chOff x="4727047" y="5307508"/>
            <a:chExt cx="388720" cy="200055"/>
          </a:xfrm>
        </p:grpSpPr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705877" y="3626686"/>
            <a:ext cx="388720" cy="200055"/>
            <a:chOff x="4727047" y="5307508"/>
            <a:chExt cx="388720" cy="200055"/>
          </a:xfrm>
        </p:grpSpPr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5" name="직사각형 34">
            <a:hlinkClick r:id="rId12" action="ppaction://hlinksldjump"/>
          </p:cNvPr>
          <p:cNvSpPr/>
          <p:nvPr/>
        </p:nvSpPr>
        <p:spPr>
          <a:xfrm>
            <a:off x="5600645" y="5294740"/>
            <a:ext cx="1219203" cy="21647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7312" tIns="44450" rIns="87312" bIns="44450" anchor="ctr"/>
          <a:lstStyle/>
          <a:p>
            <a:pPr marL="107950" indent="-107950" defTabSz="825500" eaLnBrk="0" fontAlgn="auto" latinLnBrk="0" hangingPunct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1" dirty="0" smtClean="0">
                <a:solidFill>
                  <a:srgbClr val="70AD47">
                    <a:lumMod val="50000"/>
                  </a:srgbClr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2021-09-03 10:11:12</a:t>
            </a:r>
            <a:endParaRPr kumimoji="0" lang="ko-KR" altLang="en-US" sz="800" b="1" dirty="0">
              <a:solidFill>
                <a:srgbClr val="70AD47">
                  <a:lumMod val="50000"/>
                </a:srgbClr>
              </a:solidFill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14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e163861a-7663-4a08-9555-a751bff3ad3d" RevisionId="c62905f2-bf84-4945-a420-9cb180291ded" Stencil="172d6d98-e5c9-42e9-a209-79f7a94bbd38" StencilRevisionId="00000000-0000-0000-0000-000000000000" StencilVersion="0.0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e163861a-7663-4a08-9555-a751bff3ad3d" RevisionId="c62905f2-bf84-4945-a420-9cb180291ded" Stencil="172d6d98-e5c9-42e9-a209-79f7a94bbd38" StencilRevisionId="00000000-0000-0000-0000-000000000000" StencilVersion="0.0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WindowsAppIcons.Alert" Revision="1" Stencil="System.Storyboarding.WindowsAppIcons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39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44.xml><?xml version="1.0" encoding="utf-8"?>
<Control xmlns="http://schemas.microsoft.com/VisualStudio/2011/storyboarding/control">
  <Id Name="e163861a-7663-4a08-9555-a751bff3ad3d" RevisionId="c62905f2-bf84-4945-a420-9cb180291ded" Stencil="172d6d98-e5c9-42e9-a209-79f7a94bbd38" StencilRevisionId="00000000-0000-0000-0000-000000000000" StencilVersion="0.0"/>
</Control>
</file>

<file path=customXml/item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5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WindowsAppIcons.Alert" Revision="1" Stencil="System.Storyboarding.WindowsAppIcons" StencilVersion="0.1"/>
</Control>
</file>

<file path=customXml/item55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56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57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5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61.xml><?xml version="1.0" encoding="utf-8"?>
<Control xmlns="http://schemas.microsoft.com/VisualStudio/2011/storyboarding/control">
  <Id Name="e163861a-7663-4a08-9555-a751bff3ad3d" RevisionId="c62905f2-bf84-4945-a420-9cb180291ded" Stencil="172d6d98-e5c9-42e9-a209-79f7a94bbd38" StencilRevisionId="00000000-0000-0000-0000-000000000000" StencilVersion="0.0"/>
</Control>
</file>

<file path=customXml/item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64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7.xml><?xml version="1.0" encoding="utf-8"?>
<Control xmlns="http://schemas.microsoft.com/VisualStudio/2011/storyboarding/control">
  <Id Name="System.Storyboarding.WindowsAppIcons.Alert" Revision="1" Stencil="System.Storyboarding.WindowsAppIcons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WindowsAppIcons.Alert" Revision="1" Stencil="System.Storyboarding.WindowsAppIcons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5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e163861a-7663-4a08-9555-a751bff3ad3d" RevisionId="c62905f2-bf84-4945-a420-9cb180291ded" Stencil="172d6d98-e5c9-42e9-a209-79f7a94bbd38" StencilRevisionId="00000000-0000-0000-0000-000000000000" StencilVersion="0.0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WindowsAppIcons.Alert" Revision="1" Stencil="System.Storyboarding.WindowsAppIcons" StencilVersion="0.1"/>
</Control>
</file>

<file path=customXml/item8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9EBC3CEB-2470-4B01-8AED-C4E9FF60D90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EE07771-4C9D-4975-B3B3-9E91A081427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07840F45-8350-4964-8398-63681AC0F12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EA35DF7-B0AB-47BD-A6A4-46CE5B71340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6218B2E7-CC75-4CC1-B75C-3C55D501F014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FBF97D80-2BF5-40BA-9FA3-FA1508977B3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2E88775B-129E-43FF-88F9-C420F5CC707F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3234E27-3786-429D-9AA5-B26FC46F917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1D6A148C-C7F4-43BD-A437-C616C5F7D8A2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E7F3DEC7-EF5D-4617-A34B-57E358AC3E4F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698A87C2-B5FA-4A5D-B31A-BEDE483E0C2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0A3318C-EDED-4640-A36C-BEA956748F6E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5DB623F0-4F9F-45C2-BFAB-1E47AE0A45D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966D450C-CF63-4046-AF12-E1BA9A877D62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EB9371C3-DDBF-41C1-9443-D365B19A998E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CB98D32-BA86-4D8B-99FD-23F9D08FF7F7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E56CDC94-BF98-4CBB-A9E8-A1E1C22C87C5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C693A279-C025-4348-9209-73A056726661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DD23A14D-A196-4DD7-AC62-25B50EB035F5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20E56750-F7F2-4810-B133-548A69747C02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503626BA-F939-4490-A934-706686EB87B7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1CAD1654-DBDC-4ED3-9FC7-43F82151F71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636CCCB-8E5B-42D7-8B4B-522A621603D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2E054790-6E69-452A-9151-4652408C4EE5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1AC392C1-86E1-4F75-A77B-C085F1D11ABD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5595ADC1-AD18-4722-96C7-D6C31CC7AADE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E14E7735-3E2A-4334-8BBF-89AE5CA950BD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FABFB92E-2585-41D4-B419-77913049D35A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54AF19E2-BD1E-4333-ADDB-A20285879417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DF80CEE3-5A01-4E0F-A6A2-78BDF388F8E2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5869EC33-7BAD-4312-924A-B7CDF436AD2C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782CBF96-E567-4DD9-936A-C587DC785A31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53D9C2EB-AC28-4945-997D-B1E6850B329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26232D1-8CD1-4D7A-B201-BA47612E32FA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360F4EBA-185C-4A15-BB20-1CF2FEF0CDD6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8012AE94-C4F6-47E8-95C2-B025E698D175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CA6D195E-7632-47FD-9B17-28466154C412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7ABB025E-DADD-4492-9C7B-D50DC27609E8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91418F73-51A1-4745-89F2-77134E6AE725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CBD22AB2-C7B0-47FA-A5FB-2FF5327AE9B3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D3A3EB69-B331-40DA-92C4-9E60CB64E145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353FE4A3-7BDF-47AA-B9D8-BD0C5245E324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F5EB9DFA-4CDA-492A-8C69-286295F3351E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98F897A4-57E7-44BE-8CA3-EE7784DBDAF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A6685A8-AB22-45E2-B50B-2AFFFA478987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61F5425E-4CAB-411B-9925-08AB71E4E881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44E36B66-560D-455A-BD59-BFDB24992D63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123FE1E8-521C-4DE4-B41A-BD90FE37E718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BC9615EE-96C8-431F-979F-5BF6CFBDA333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0B0E7B3C-6F15-446C-BD9B-9E6F2B07B931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694F3EB6-94B8-42A2-98D2-AA0C0A6D4E13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A6BD042C-6E02-4FB2-8743-AAF01E44D79C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175E2267-06E8-47DB-8E9A-FBC125366D32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0FFE3AD9-C72D-4082-BE79-1034117926FA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25994EF5-04AC-42EA-9F0E-E465C4F75B9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DE47B32-BAF8-4A40-AEE2-E4967B72AEE8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2D214FF1-E246-49A9-AA5D-0164F00C281E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59311C2E-1FA1-4349-BED1-3E3531F3C410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40200D55-8996-40A2-904D-963B0E996382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6DDAEC47-F31A-4A36-82AC-0EC88B96351E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11B9B2B2-8471-4CA6-9042-33AAD69384A6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58FD51D4-99B6-49A8-BE8D-84E93695D902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D9677393-7CCB-4F51-9658-C27C280AC8F6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553792BE-E063-4630-8883-173FF9557903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D63D40DD-0133-4B91-814A-38516EE57CB1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3BA65846-ABEC-47A9-8516-9C7A54AE8D6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8FDA997-4F94-4D8E-9ED3-C36E267B2071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1B35F0FE-4293-4F3D-BA73-12F0CBFDF8DA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20EA44C1-3CA2-4A5F-AEE8-70AC1F4A8A3C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2BFB7FC0-6ADB-43C9-A9DD-16B684F12D64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1B64ABF8-8479-4709-B66E-0181025402CE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07D5ACD7-D99D-48D7-9C15-E7CE70836432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C1187150-B580-40C3-8DEA-E3DA7F61169D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E0B3A509-063C-428F-933E-24C466477713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92849E52-8FD0-43B0-B7F7-5956AD2121B9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157D3B92-37F2-4A77-941E-59BF5ACF0ED7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DA75E6A6-0E94-4FA0-967F-DF571B9928E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2711A99-0D2C-401F-9C7F-793459D2FBAD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6BB28846-A4FC-4EBA-87F5-7E2CCCFFD80B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FB58BE6F-7182-4FE6-90F1-EB1128F5E68A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3B29A520-0791-4470-A9CB-46FF36DA9259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32B07C3D-D35A-4891-8E60-4450BE56468E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409D5B2E-365D-46CA-B974-E07C2B29B686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E58A4DA8-5235-4DF5-994B-9F5A337805A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69B0B34-C089-4860-AB1B-4477D5CCC54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19229</TotalTime>
  <Words>786</Words>
  <Application>Microsoft Office PowerPoint</Application>
  <PresentationFormat>화면 슬라이드 쇼(16:10)</PresentationFormat>
  <Paragraphs>401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굴림</vt:lpstr>
      <vt:lpstr>나눔고딕</vt:lpstr>
      <vt:lpstr>돋움</vt:lpstr>
      <vt:lpstr>맑은 고딕</vt:lpstr>
      <vt:lpstr>Arial</vt:lpstr>
      <vt:lpstr>Segoe UI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Administrator</cp:lastModifiedBy>
  <cp:revision>1502</cp:revision>
  <cp:lastPrinted>2020-01-08T09:16:57Z</cp:lastPrinted>
  <dcterms:created xsi:type="dcterms:W3CDTF">2018-01-08T06:52:41Z</dcterms:created>
  <dcterms:modified xsi:type="dcterms:W3CDTF">2021-10-08T04:55:59Z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