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7" r:id="rId17"/>
    <p:sldId id="273" r:id="rId18"/>
    <p:sldId id="274" r:id="rId19"/>
    <p:sldId id="275" r:id="rId20"/>
    <p:sldId id="272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46963-2287-4679-B24A-6A29F712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B2BF1-4E8A-4395-B08C-98316DB8E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3ED5A-B270-4A16-9C42-78FB056C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78423-4043-4609-BD89-9A3E09EA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6C19C-F5AF-4E95-A0D5-E51E1383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0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E587-8A44-4029-8B63-124F3567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EB797-CE7B-4B5B-8B30-0E94338EC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DB56-F435-435A-8C3C-3BE5D3D2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3B3F4-5A78-4F99-BBBB-610E95B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13B5-A16D-4B33-B442-805082AE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EF671-ECB0-45FC-8FFC-39BBFDA5D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BF726F-746C-46C5-9670-34973683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D9D5F-D700-4DF4-8642-20A234CE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1DE01-8127-487C-8BDA-31ED0867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8C3E9-4715-499D-B78D-1674A753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B8F55-C183-4E48-B0EC-B72C91FA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F827D-9070-4534-93EB-335E002B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3C57-3948-47F0-932D-5174352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0F928-E70B-4048-857D-17A4FB1F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B2E6F-A537-4EC3-8D85-B5F6BAB0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5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18C3A-0431-4C19-A5C8-1023CF16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C6501-1093-4760-8D9B-8C95095F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E628-A74C-495E-949E-56835205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2B7E1-171A-4F67-83F1-222DA616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A799-7C64-4425-B685-CC348584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8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97CEB-C31F-4C18-AC1C-475F237D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599C6-CA34-4AA9-8526-EF0C1550F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E3FF5-B2F8-41CE-B118-A1C0E11D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83250-7BF4-456F-819B-4645D1A2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23F60-A1AC-44F0-AC93-FF88019F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6E646-14E0-4300-B889-9CC0AE47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919E-6845-48A5-B6C5-9E901CD8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3AF8E-9E7D-499D-A3AE-F0A2AC9D6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00E9C-4270-4A78-8913-E06D954E2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617E6-FD84-4569-98FF-8B41AE295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AB71C-5830-4099-9890-A98287890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219D9-351A-42ED-884A-8040DED6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158310-07AB-444C-A0D7-B07BA199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9A5476-6285-46FA-8048-7A5E7F1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16F50-285A-4831-A46A-3AC68F16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AEE9BB-9DA3-444E-9CD0-1CEE422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70C05B-F7EE-4DFC-B688-74A7D54C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1FAFB-E6E1-4FAC-9716-F29F3330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999BA-6C6B-486C-813D-EFBC3B6D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9C88D2-42E4-4EE1-8B35-02073488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BFD88-3A61-423F-8E85-264FB43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0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76BDD-25D5-407A-8D75-7E110C11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59713-75E1-4919-B41F-C6FD8CE5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A506D-3560-4F71-8555-EA857701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1C54C-DB68-48DB-8919-A9DC514C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D1426-36DA-452D-801D-9DF31F5A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DBB12-C2D8-4F1A-9119-B71CCC7F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0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DD7E-FC30-49BF-A5A7-0FCFEB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90B5F2-4FC9-489E-9EE2-C6E99C7F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1C0CA-AD68-4A78-B0D0-686EFE27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88C48-9966-46A8-ABAA-05A61730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18D8F-9794-4873-B1CE-740A4A1C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7F74F-A119-4EE6-97AB-D7A4A7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428C5-C76F-486D-80C9-3612E64C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70FE2-FC80-4EB5-B5F4-9A2A72B9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5E562-29B1-4184-B711-EC859F183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BBFA6-411A-4D29-851B-ED0ADFE32B3D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AB156-ACD6-4B4B-BA47-756F716BE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24979-82B5-47F6-BCFD-378A00DBF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3EBB-8975-43D4-9027-FF3886CE3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213FAF-D1BD-4374-8E62-26BD95C8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" y="12473"/>
            <a:ext cx="12192000" cy="3093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12E17-2308-4988-A2DB-11DE06589BBE}"/>
              </a:ext>
            </a:extLst>
          </p:cNvPr>
          <p:cNvSpPr txBox="1"/>
          <p:nvPr/>
        </p:nvSpPr>
        <p:spPr>
          <a:xfrm>
            <a:off x="252046" y="3217149"/>
            <a:ext cx="5404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Summary of Paper</a:t>
            </a:r>
            <a:endParaRPr lang="ko-KR" alt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21A2E-33A1-49E2-B8EE-14616A36DB76}"/>
              </a:ext>
            </a:extLst>
          </p:cNvPr>
          <p:cNvSpPr txBox="1"/>
          <p:nvPr/>
        </p:nvSpPr>
        <p:spPr>
          <a:xfrm>
            <a:off x="252046" y="5720030"/>
            <a:ext cx="8651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20180075 </a:t>
            </a:r>
            <a:r>
              <a:rPr lang="en-US" altLang="ko-KR" sz="4400" b="1" dirty="0" err="1"/>
              <a:t>Myeong</a:t>
            </a:r>
            <a:r>
              <a:rPr lang="en-US" altLang="ko-KR" sz="4400" b="1" dirty="0"/>
              <a:t> Cheol Kim</a:t>
            </a:r>
            <a:endParaRPr lang="en-US" altLang="ko-KR" sz="2400" b="1" dirty="0"/>
          </a:p>
          <a:p>
            <a:r>
              <a:rPr lang="en-US" altLang="ko-KR" sz="2000" dirty="0"/>
              <a:t>KAIST Mathematical Science &amp;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6769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640015" y="1376064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Parallel Edges</a:t>
            </a:r>
            <a:endParaRPr lang="ko-KR" altLang="en-US" sz="4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D2358E-91D1-47E7-83AA-272EBC3613B7}"/>
              </a:ext>
            </a:extLst>
          </p:cNvPr>
          <p:cNvGrpSpPr/>
          <p:nvPr/>
        </p:nvGrpSpPr>
        <p:grpSpPr>
          <a:xfrm>
            <a:off x="2392651" y="2688092"/>
            <a:ext cx="7303476" cy="2412720"/>
            <a:chOff x="2392651" y="2688092"/>
            <a:chExt cx="7303476" cy="241272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AEBDBD4-C82D-4328-A241-F1F26E5A6B18}"/>
                </a:ext>
              </a:extLst>
            </p:cNvPr>
            <p:cNvSpPr/>
            <p:nvPr/>
          </p:nvSpPr>
          <p:spPr>
            <a:xfrm>
              <a:off x="2392651" y="365431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7A77AF8-289A-4C87-BCD8-DDFF8D5E6ED7}"/>
                </a:ext>
              </a:extLst>
            </p:cNvPr>
            <p:cNvSpPr/>
            <p:nvPr/>
          </p:nvSpPr>
          <p:spPr>
            <a:xfrm>
              <a:off x="8775866" y="365431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EE43983-47B6-44B3-BC1D-D19F981456E8}"/>
                </a:ext>
              </a:extLst>
            </p:cNvPr>
            <p:cNvCxnSpPr>
              <a:stCxn id="3" idx="6"/>
              <a:endCxn id="6" idx="2"/>
            </p:cNvCxnSpPr>
            <p:nvPr/>
          </p:nvCxnSpPr>
          <p:spPr>
            <a:xfrm>
              <a:off x="3312912" y="4114444"/>
              <a:ext cx="5462954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844A30D-2F85-4F90-8662-04D260E07A73}"/>
                </a:ext>
              </a:extLst>
            </p:cNvPr>
            <p:cNvSpPr/>
            <p:nvPr/>
          </p:nvSpPr>
          <p:spPr>
            <a:xfrm>
              <a:off x="3308948" y="2688092"/>
              <a:ext cx="5460086" cy="2412720"/>
            </a:xfrm>
            <a:custGeom>
              <a:avLst/>
              <a:gdLst>
                <a:gd name="connsiteX0" fmla="*/ 0 w 5460086"/>
                <a:gd name="connsiteY0" fmla="*/ 1390528 h 2412720"/>
                <a:gd name="connsiteX1" fmla="*/ 1513036 w 5460086"/>
                <a:gd name="connsiteY1" fmla="*/ 22217 h 2412720"/>
                <a:gd name="connsiteX2" fmla="*/ 4104932 w 5460086"/>
                <a:gd name="connsiteY2" fmla="*/ 2370712 h 2412720"/>
                <a:gd name="connsiteX3" fmla="*/ 5460086 w 5460086"/>
                <a:gd name="connsiteY3" fmla="*/ 1456312 h 241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086" h="2412720">
                  <a:moveTo>
                    <a:pt x="0" y="1390528"/>
                  </a:moveTo>
                  <a:cubicBezTo>
                    <a:pt x="414440" y="624690"/>
                    <a:pt x="828881" y="-141147"/>
                    <a:pt x="1513036" y="22217"/>
                  </a:cubicBezTo>
                  <a:cubicBezTo>
                    <a:pt x="2197191" y="185581"/>
                    <a:pt x="3447090" y="2131696"/>
                    <a:pt x="4104932" y="2370712"/>
                  </a:cubicBezTo>
                  <a:cubicBezTo>
                    <a:pt x="4762774" y="2609728"/>
                    <a:pt x="5184889" y="1764401"/>
                    <a:pt x="5460086" y="1456312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EEA809B-207E-4985-B9A7-1894BDB38DF9}"/>
              </a:ext>
            </a:extLst>
          </p:cNvPr>
          <p:cNvSpPr txBox="1"/>
          <p:nvPr/>
        </p:nvSpPr>
        <p:spPr>
          <a:xfrm>
            <a:off x="3646598" y="5156076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Multiple Edges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039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640015" y="1376064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Self loop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A809B-207E-4985-B9A7-1894BDB38DF9}"/>
              </a:ext>
            </a:extLst>
          </p:cNvPr>
          <p:cNvSpPr txBox="1"/>
          <p:nvPr/>
        </p:nvSpPr>
        <p:spPr>
          <a:xfrm>
            <a:off x="3471552" y="4774527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Edge(</a:t>
            </a:r>
            <a:r>
              <a:rPr lang="en-US" altLang="ko-KR" sz="4400" b="1" dirty="0" err="1"/>
              <a:t>u,u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047AA3-846C-48DA-A060-622001C4F3FB}"/>
              </a:ext>
            </a:extLst>
          </p:cNvPr>
          <p:cNvGrpSpPr/>
          <p:nvPr/>
        </p:nvGrpSpPr>
        <p:grpSpPr>
          <a:xfrm>
            <a:off x="4485504" y="2447128"/>
            <a:ext cx="2884066" cy="2127446"/>
            <a:chOff x="4485504" y="2447128"/>
            <a:chExt cx="2884066" cy="212744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7A77AF8-289A-4C87-BCD8-DDFF8D5E6ED7}"/>
                </a:ext>
              </a:extLst>
            </p:cNvPr>
            <p:cNvSpPr/>
            <p:nvPr/>
          </p:nvSpPr>
          <p:spPr>
            <a:xfrm>
              <a:off x="5559020" y="365431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6FE987E-1313-4F24-8C0A-F4A3B66D88EE}"/>
                </a:ext>
              </a:extLst>
            </p:cNvPr>
            <p:cNvSpPr/>
            <p:nvPr/>
          </p:nvSpPr>
          <p:spPr>
            <a:xfrm>
              <a:off x="4485504" y="2447128"/>
              <a:ext cx="2884066" cy="1730167"/>
            </a:xfrm>
            <a:custGeom>
              <a:avLst/>
              <a:gdLst>
                <a:gd name="connsiteX0" fmla="*/ 1066680 w 2884066"/>
                <a:gd name="connsiteY0" fmla="*/ 1684118 h 1730167"/>
                <a:gd name="connsiteX1" fmla="*/ 7555 w 2884066"/>
                <a:gd name="connsiteY1" fmla="*/ 1065747 h 1730167"/>
                <a:gd name="connsiteX2" fmla="*/ 1546905 w 2884066"/>
                <a:gd name="connsiteY2" fmla="*/ 43 h 1730167"/>
                <a:gd name="connsiteX3" fmla="*/ 2875745 w 2884066"/>
                <a:gd name="connsiteY3" fmla="*/ 1026276 h 1730167"/>
                <a:gd name="connsiteX4" fmla="*/ 2020551 w 2884066"/>
                <a:gd name="connsiteY4" fmla="*/ 1730167 h 173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4066" h="1730167">
                  <a:moveTo>
                    <a:pt x="1066680" y="1684118"/>
                  </a:moveTo>
                  <a:cubicBezTo>
                    <a:pt x="497099" y="1515272"/>
                    <a:pt x="-72482" y="1346426"/>
                    <a:pt x="7555" y="1065747"/>
                  </a:cubicBezTo>
                  <a:cubicBezTo>
                    <a:pt x="87592" y="785068"/>
                    <a:pt x="1068873" y="6621"/>
                    <a:pt x="1546905" y="43"/>
                  </a:cubicBezTo>
                  <a:cubicBezTo>
                    <a:pt x="2024937" y="-6535"/>
                    <a:pt x="2796804" y="737922"/>
                    <a:pt x="2875745" y="1026276"/>
                  </a:cubicBezTo>
                  <a:cubicBezTo>
                    <a:pt x="2954686" y="1314630"/>
                    <a:pt x="2456919" y="1551453"/>
                    <a:pt x="2020551" y="1730167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87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640015" y="1376064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Dead end</a:t>
            </a:r>
            <a:endParaRPr lang="ko-KR" altLang="en-US" sz="44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1A7FFFB-3DB6-4D61-AAE3-71A9A4805922}"/>
              </a:ext>
            </a:extLst>
          </p:cNvPr>
          <p:cNvGrpSpPr/>
          <p:nvPr/>
        </p:nvGrpSpPr>
        <p:grpSpPr>
          <a:xfrm>
            <a:off x="3598651" y="2364943"/>
            <a:ext cx="5111172" cy="3481991"/>
            <a:chOff x="4559100" y="2364943"/>
            <a:chExt cx="5111172" cy="348199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7A77AF8-289A-4C87-BCD8-DDFF8D5E6ED7}"/>
                </a:ext>
              </a:extLst>
            </p:cNvPr>
            <p:cNvSpPr/>
            <p:nvPr/>
          </p:nvSpPr>
          <p:spPr>
            <a:xfrm>
              <a:off x="4559101" y="236494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EA809B-207E-4985-B9A7-1894BDB38DF9}"/>
                </a:ext>
              </a:extLst>
            </p:cNvPr>
            <p:cNvSpPr txBox="1"/>
            <p:nvPr/>
          </p:nvSpPr>
          <p:spPr>
            <a:xfrm>
              <a:off x="4626277" y="5077493"/>
              <a:ext cx="4911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/>
                <a:t>Degree(u)=1</a:t>
              </a:r>
              <a:endParaRPr lang="ko-KR" altLang="en-US" sz="4400" b="1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B87FB6-41DF-4AB6-A217-2A740C3E9009}"/>
                </a:ext>
              </a:extLst>
            </p:cNvPr>
            <p:cNvSpPr/>
            <p:nvPr/>
          </p:nvSpPr>
          <p:spPr>
            <a:xfrm>
              <a:off x="6506313" y="236494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0FD20D2-BD81-4939-A551-6804C44FD9BC}"/>
                </a:ext>
              </a:extLst>
            </p:cNvPr>
            <p:cNvSpPr/>
            <p:nvPr/>
          </p:nvSpPr>
          <p:spPr>
            <a:xfrm>
              <a:off x="6506313" y="3937794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21FC93C-01A4-4665-B7A7-ECAD6B8D33F5}"/>
                </a:ext>
              </a:extLst>
            </p:cNvPr>
            <p:cNvSpPr/>
            <p:nvPr/>
          </p:nvSpPr>
          <p:spPr>
            <a:xfrm>
              <a:off x="4559100" y="3937794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CFCDBF-15EC-432D-A75E-B74F1953895F}"/>
                </a:ext>
              </a:extLst>
            </p:cNvPr>
            <p:cNvSpPr/>
            <p:nvPr/>
          </p:nvSpPr>
          <p:spPr>
            <a:xfrm>
              <a:off x="8617985" y="3937794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AA87B9-9321-4F44-825D-011F255C21D4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5479362" y="2825074"/>
              <a:ext cx="102695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B957708-B107-4602-A369-E8421782B2C7}"/>
                </a:ext>
              </a:extLst>
            </p:cNvPr>
            <p:cNvCxnSpPr>
              <a:cxnSpLocks/>
            </p:cNvCxnSpPr>
            <p:nvPr/>
          </p:nvCxnSpPr>
          <p:spPr>
            <a:xfrm>
              <a:off x="5479362" y="4397924"/>
              <a:ext cx="102695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6B77377-9A86-4722-A1DB-828ADE1E1D76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 flipH="1">
              <a:off x="5019231" y="3285204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4901402-A17E-4B9F-8E29-DBCE96C9A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443" y="3285204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218F5FB-177F-4799-B691-09DD07B1C14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7426574" y="4397925"/>
              <a:ext cx="119141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CE32F54-F8D9-4125-8229-01AF5E69C10E}"/>
                </a:ext>
              </a:extLst>
            </p:cNvPr>
            <p:cNvSpPr/>
            <p:nvPr/>
          </p:nvSpPr>
          <p:spPr>
            <a:xfrm>
              <a:off x="8486158" y="3808905"/>
              <a:ext cx="1184114" cy="118411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37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640015" y="1376064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Gridiron</a:t>
            </a:r>
            <a:endParaRPr lang="ko-KR" altLang="en-US" sz="4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CE32F54-F8D9-4125-8229-01AF5E69C10E}"/>
              </a:ext>
            </a:extLst>
          </p:cNvPr>
          <p:cNvSpPr/>
          <p:nvPr/>
        </p:nvSpPr>
        <p:spPr>
          <a:xfrm>
            <a:off x="2183936" y="3877621"/>
            <a:ext cx="1184114" cy="118411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97BF86-1AE4-4E52-A0FF-FF925D30F8EF}"/>
              </a:ext>
            </a:extLst>
          </p:cNvPr>
          <p:cNvGrpSpPr/>
          <p:nvPr/>
        </p:nvGrpSpPr>
        <p:grpSpPr>
          <a:xfrm>
            <a:off x="368649" y="2436697"/>
            <a:ext cx="4979146" cy="4065962"/>
            <a:chOff x="368649" y="2436697"/>
            <a:chExt cx="4979146" cy="406596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7A77AF8-289A-4C87-BCD8-DDFF8D5E6ED7}"/>
                </a:ext>
              </a:extLst>
            </p:cNvPr>
            <p:cNvSpPr/>
            <p:nvPr/>
          </p:nvSpPr>
          <p:spPr>
            <a:xfrm>
              <a:off x="368650" y="4009547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B87FB6-41DF-4AB6-A217-2A740C3E9009}"/>
                </a:ext>
              </a:extLst>
            </p:cNvPr>
            <p:cNvSpPr/>
            <p:nvPr/>
          </p:nvSpPr>
          <p:spPr>
            <a:xfrm>
              <a:off x="2315862" y="4009547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0FD20D2-BD81-4939-A551-6804C44FD9BC}"/>
                </a:ext>
              </a:extLst>
            </p:cNvPr>
            <p:cNvSpPr/>
            <p:nvPr/>
          </p:nvSpPr>
          <p:spPr>
            <a:xfrm>
              <a:off x="2315862" y="5582398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21FC93C-01A4-4665-B7A7-ECAD6B8D33F5}"/>
                </a:ext>
              </a:extLst>
            </p:cNvPr>
            <p:cNvSpPr/>
            <p:nvPr/>
          </p:nvSpPr>
          <p:spPr>
            <a:xfrm>
              <a:off x="368649" y="5582398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CFCDBF-15EC-432D-A75E-B74F1953895F}"/>
                </a:ext>
              </a:extLst>
            </p:cNvPr>
            <p:cNvSpPr/>
            <p:nvPr/>
          </p:nvSpPr>
          <p:spPr>
            <a:xfrm>
              <a:off x="4427534" y="5582398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AA87B9-9321-4F44-825D-011F255C21D4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1288911" y="4469678"/>
              <a:ext cx="102695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B957708-B107-4602-A369-E8421782B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911" y="6042528"/>
              <a:ext cx="102695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6B77377-9A86-4722-A1DB-828ADE1E1D76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 flipH="1">
              <a:off x="828780" y="4929808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4901402-A17E-4B9F-8E29-DBCE96C9A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5992" y="4929808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218F5FB-177F-4799-B691-09DD07B1C14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3236123" y="6042529"/>
              <a:ext cx="119141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1A64993-EF4A-4BA7-A6E1-8B808FDBB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64" y="4929808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C404D21-0550-4F48-959B-6DFD4459C8D8}"/>
                </a:ext>
              </a:extLst>
            </p:cNvPr>
            <p:cNvCxnSpPr>
              <a:cxnSpLocks/>
              <a:stCxn id="8" idx="6"/>
              <a:endCxn id="23" idx="2"/>
            </p:cNvCxnSpPr>
            <p:nvPr/>
          </p:nvCxnSpPr>
          <p:spPr>
            <a:xfrm>
              <a:off x="3236123" y="4469678"/>
              <a:ext cx="1191408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7FD7DA5-62E9-4FB3-8A25-E811FBFC130F}"/>
                </a:ext>
              </a:extLst>
            </p:cNvPr>
            <p:cNvSpPr/>
            <p:nvPr/>
          </p:nvSpPr>
          <p:spPr>
            <a:xfrm>
              <a:off x="4427531" y="4009547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14D16E5-12A2-4081-9C72-5B596D9ED8E5}"/>
                </a:ext>
              </a:extLst>
            </p:cNvPr>
            <p:cNvSpPr/>
            <p:nvPr/>
          </p:nvSpPr>
          <p:spPr>
            <a:xfrm>
              <a:off x="368650" y="2436697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D9B6C56-6FD6-4AFE-977D-318DB9B2F802}"/>
                </a:ext>
              </a:extLst>
            </p:cNvPr>
            <p:cNvSpPr/>
            <p:nvPr/>
          </p:nvSpPr>
          <p:spPr>
            <a:xfrm>
              <a:off x="2315862" y="2436697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0B06E5B-B508-408D-AC9E-15AAD6D9D2E4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1288911" y="2896828"/>
              <a:ext cx="102695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3B02062-8381-44F1-971A-E60B73D8CD50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828780" y="3356958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842E89F-FD5F-499C-BE3A-0DB1E2CC5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5992" y="3356958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3BE81CA-4B85-4F7F-AA09-FB19EDE3A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64" y="3356958"/>
              <a:ext cx="1" cy="65259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BA810F7-359D-4C8E-911D-3978AE33BD3C}"/>
                </a:ext>
              </a:extLst>
            </p:cNvPr>
            <p:cNvCxnSpPr>
              <a:cxnSpLocks/>
              <a:stCxn id="27" idx="6"/>
              <a:endCxn id="33" idx="2"/>
            </p:cNvCxnSpPr>
            <p:nvPr/>
          </p:nvCxnSpPr>
          <p:spPr>
            <a:xfrm>
              <a:off x="3236123" y="2896828"/>
              <a:ext cx="1191408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4C4167C-587A-4FB4-8519-F44BCE5C49BC}"/>
                </a:ext>
              </a:extLst>
            </p:cNvPr>
            <p:cNvSpPr/>
            <p:nvPr/>
          </p:nvSpPr>
          <p:spPr>
            <a:xfrm>
              <a:off x="4427531" y="2436697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1C2C059-C688-4AF3-8C20-987348CA76B4}"/>
              </a:ext>
            </a:extLst>
          </p:cNvPr>
          <p:cNvSpPr txBox="1"/>
          <p:nvPr/>
        </p:nvSpPr>
        <p:spPr>
          <a:xfrm>
            <a:off x="6377783" y="2690489"/>
            <a:ext cx="49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４ </a:t>
            </a:r>
            <a:r>
              <a:rPr lang="en-US" altLang="ko-KR" sz="3600" b="1" dirty="0"/>
              <a:t>Neighbors</a:t>
            </a:r>
            <a:endParaRPr lang="ko-KR" alt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348926-4199-429C-AE24-669224FB4476}"/>
              </a:ext>
            </a:extLst>
          </p:cNvPr>
          <p:cNvSpPr txBox="1"/>
          <p:nvPr/>
        </p:nvSpPr>
        <p:spPr>
          <a:xfrm>
            <a:off x="6377783" y="3370738"/>
            <a:ext cx="49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Max_edge_len</a:t>
            </a:r>
            <a:r>
              <a:rPr lang="en-US" altLang="ko-KR" sz="3600" b="1" dirty="0"/>
              <a:t>&lt;300m</a:t>
            </a:r>
            <a:endParaRPr lang="ko-KR" alt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D37FD9-D051-4753-A7A9-C637DBA8F7D3}"/>
              </a:ext>
            </a:extLst>
          </p:cNvPr>
          <p:cNvSpPr txBox="1"/>
          <p:nvPr/>
        </p:nvSpPr>
        <p:spPr>
          <a:xfrm>
            <a:off x="6377783" y="4050988"/>
            <a:ext cx="49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/>
              <a:t>Road_type</a:t>
            </a:r>
            <a:r>
              <a:rPr lang="en-US" altLang="ko-KR" sz="3600" b="1" dirty="0"/>
              <a:t>=</a:t>
            </a:r>
            <a:r>
              <a:rPr lang="en-US" altLang="ko-KR" sz="3600" b="1" dirty="0" err="1"/>
              <a:t>residental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3F0D86-BAB2-41CA-AA67-291DF491F9D9}"/>
              </a:ext>
            </a:extLst>
          </p:cNvPr>
          <p:cNvSpPr txBox="1"/>
          <p:nvPr/>
        </p:nvSpPr>
        <p:spPr>
          <a:xfrm>
            <a:off x="6418400" y="5201306"/>
            <a:ext cx="4911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At least two such nodes are adjacent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8B87C-2CF6-409B-AC2C-E21D50E4E3B9}"/>
              </a:ext>
            </a:extLst>
          </p:cNvPr>
          <p:cNvSpPr txBox="1"/>
          <p:nvPr/>
        </p:nvSpPr>
        <p:spPr>
          <a:xfrm>
            <a:off x="6377783" y="2010240"/>
            <a:ext cx="49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Conditions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1DAB9C-361F-4E42-A47D-425C3A9E48CB}"/>
              </a:ext>
            </a:extLst>
          </p:cNvPr>
          <p:cNvSpPr/>
          <p:nvPr/>
        </p:nvSpPr>
        <p:spPr>
          <a:xfrm rot="10459505">
            <a:off x="4020174" y="3405167"/>
            <a:ext cx="1594754" cy="94490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2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521606" y="1376064"/>
            <a:ext cx="5004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Interstitial nodes on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the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same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road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A809B-207E-4985-B9A7-1894BDB38DF9}"/>
              </a:ext>
            </a:extLst>
          </p:cNvPr>
          <p:cNvSpPr txBox="1"/>
          <p:nvPr/>
        </p:nvSpPr>
        <p:spPr>
          <a:xfrm>
            <a:off x="3284741" y="4869077"/>
            <a:ext cx="5523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Not true end node with degree=2</a:t>
            </a:r>
            <a:endParaRPr lang="ko-KR" altLang="en-US" sz="4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31F48B-9E3D-4009-B42B-95C9792BCC07}"/>
              </a:ext>
            </a:extLst>
          </p:cNvPr>
          <p:cNvGrpSpPr/>
          <p:nvPr/>
        </p:nvGrpSpPr>
        <p:grpSpPr>
          <a:xfrm>
            <a:off x="3598651" y="3587943"/>
            <a:ext cx="4979146" cy="920261"/>
            <a:chOff x="3598651" y="3016813"/>
            <a:chExt cx="4979146" cy="92026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0FD20D2-BD81-4939-A551-6804C44FD9BC}"/>
                </a:ext>
              </a:extLst>
            </p:cNvPr>
            <p:cNvSpPr/>
            <p:nvPr/>
          </p:nvSpPr>
          <p:spPr>
            <a:xfrm>
              <a:off x="5545864" y="301681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21FC93C-01A4-4665-B7A7-ECAD6B8D33F5}"/>
                </a:ext>
              </a:extLst>
            </p:cNvPr>
            <p:cNvSpPr/>
            <p:nvPr/>
          </p:nvSpPr>
          <p:spPr>
            <a:xfrm>
              <a:off x="3598651" y="301681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CFCDBF-15EC-432D-A75E-B74F1953895F}"/>
                </a:ext>
              </a:extLst>
            </p:cNvPr>
            <p:cNvSpPr/>
            <p:nvPr/>
          </p:nvSpPr>
          <p:spPr>
            <a:xfrm>
              <a:off x="7657536" y="3016813"/>
              <a:ext cx="920261" cy="9202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B957708-B107-4602-A369-E8421782B2C7}"/>
                </a:ext>
              </a:extLst>
            </p:cNvPr>
            <p:cNvCxnSpPr>
              <a:cxnSpLocks/>
            </p:cNvCxnSpPr>
            <p:nvPr/>
          </p:nvCxnSpPr>
          <p:spPr>
            <a:xfrm>
              <a:off x="4518913" y="3476943"/>
              <a:ext cx="102695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218F5FB-177F-4799-B691-09DD07B1C14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6466125" y="3476944"/>
              <a:ext cx="119141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9CE32F54-F8D9-4125-8229-01AF5E69C10E}"/>
              </a:ext>
            </a:extLst>
          </p:cNvPr>
          <p:cNvSpPr/>
          <p:nvPr/>
        </p:nvSpPr>
        <p:spPr>
          <a:xfrm>
            <a:off x="5413938" y="3456016"/>
            <a:ext cx="1184114" cy="118411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414CB-472B-4302-9E27-30F484C888FC}"/>
              </a:ext>
            </a:extLst>
          </p:cNvPr>
          <p:cNvSpPr txBox="1"/>
          <p:nvPr/>
        </p:nvSpPr>
        <p:spPr>
          <a:xfrm>
            <a:off x="893156" y="3063693"/>
            <a:ext cx="24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True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node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A4770-C011-4AF1-AF9E-07535D2AE2C5}"/>
              </a:ext>
            </a:extLst>
          </p:cNvPr>
          <p:cNvSpPr txBox="1"/>
          <p:nvPr/>
        </p:nvSpPr>
        <p:spPr>
          <a:xfrm>
            <a:off x="8935186" y="3063693"/>
            <a:ext cx="24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True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node</a:t>
            </a:r>
            <a:endParaRPr lang="ko-KR" altLang="en-US" sz="24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13CDA2-8797-4ABF-A217-8AA72BA14AAF}"/>
              </a:ext>
            </a:extLst>
          </p:cNvPr>
          <p:cNvCxnSpPr>
            <a:stCxn id="2" idx="2"/>
            <a:endCxn id="10" idx="2"/>
          </p:cNvCxnSpPr>
          <p:nvPr/>
        </p:nvCxnSpPr>
        <p:spPr>
          <a:xfrm>
            <a:off x="2097536" y="3525358"/>
            <a:ext cx="1501115" cy="5227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3EBC19-5036-4A18-A290-8F3D3E016D50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8577797" y="3525358"/>
            <a:ext cx="1561769" cy="5227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521606" y="1376064"/>
            <a:ext cx="500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True end node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2CE9CC-3E4F-4DBF-823B-7AF38247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94" y="2145505"/>
            <a:ext cx="6708611" cy="44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3044280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7236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521606" y="1376064"/>
            <a:ext cx="500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Target cities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02434-0C35-4354-9C47-01C1E40C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594231"/>
            <a:ext cx="1108864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0" y="983903"/>
            <a:ext cx="431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133637" y="1966497"/>
            <a:ext cx="4176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Steps</a:t>
            </a:r>
            <a:endParaRPr lang="ko-KR" altLang="en-US" sz="4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E1063-57BF-4973-9FF5-453C0917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20" y="8672"/>
            <a:ext cx="7876039" cy="68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0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521606" y="1376064"/>
            <a:ext cx="500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Statistics</a:t>
            </a:r>
            <a:endParaRPr lang="ko-KR" altLang="en-US" sz="4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EE530-1909-4318-901E-04117AFD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611119"/>
            <a:ext cx="1126964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3044280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Motivations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3206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618909" y="1376064"/>
            <a:ext cx="5165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Similarity criterion</a:t>
            </a:r>
            <a:endParaRPr lang="ko-KR" altLang="en-US" sz="4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BBCA18-DF53-4BFA-B156-4BC114A37CB9}"/>
              </a:ext>
            </a:extLst>
          </p:cNvPr>
          <p:cNvGrpSpPr/>
          <p:nvPr/>
        </p:nvGrpSpPr>
        <p:grpSpPr>
          <a:xfrm>
            <a:off x="4077135" y="2273388"/>
            <a:ext cx="4248743" cy="1355667"/>
            <a:chOff x="4077135" y="2273388"/>
            <a:chExt cx="4248743" cy="13556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F3F5F0-14B4-42C8-8651-B15741E1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7135" y="2273388"/>
              <a:ext cx="4248743" cy="11145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83C37E-44CA-4C07-AFE0-84D7B61A147F}"/>
                </a:ext>
              </a:extLst>
            </p:cNvPr>
            <p:cNvSpPr txBox="1"/>
            <p:nvPr/>
          </p:nvSpPr>
          <p:spPr>
            <a:xfrm>
              <a:off x="4336948" y="3228945"/>
              <a:ext cx="3729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Edge betweenness centrality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256CAEE-902C-4339-99AB-CFC64913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062" y="5352983"/>
            <a:ext cx="7592485" cy="123842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1E5487-66D9-46D3-862B-DFB9D34B3C26}"/>
              </a:ext>
            </a:extLst>
          </p:cNvPr>
          <p:cNvGrpSpPr/>
          <p:nvPr/>
        </p:nvGrpSpPr>
        <p:grpSpPr>
          <a:xfrm>
            <a:off x="4260747" y="3822483"/>
            <a:ext cx="3729117" cy="1309371"/>
            <a:chOff x="4336948" y="3957301"/>
            <a:chExt cx="3729117" cy="13093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11489-DBF1-457A-8AEC-B5A37CBF2C8F}"/>
                </a:ext>
              </a:extLst>
            </p:cNvPr>
            <p:cNvSpPr txBox="1"/>
            <p:nvPr/>
          </p:nvSpPr>
          <p:spPr>
            <a:xfrm>
              <a:off x="4336948" y="4866562"/>
              <a:ext cx="3729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Edge information centrality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B36FB3-AE0A-4319-96C1-A1074DDE4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925" y="3957301"/>
              <a:ext cx="3677163" cy="981212"/>
            </a:xfrm>
            <a:prstGeom prst="rect">
              <a:avLst/>
            </a:prstGeom>
          </p:spPr>
        </p:pic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FB4F86-FEF3-4A19-B177-6362EE709E6A}"/>
              </a:ext>
            </a:extLst>
          </p:cNvPr>
          <p:cNvCxnSpPr/>
          <p:nvPr/>
        </p:nvCxnSpPr>
        <p:spPr>
          <a:xfrm>
            <a:off x="2256692" y="4803695"/>
            <a:ext cx="480646" cy="741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431145-4668-4422-B064-510255417140}"/>
              </a:ext>
            </a:extLst>
          </p:cNvPr>
          <p:cNvSpPr txBox="1"/>
          <p:nvPr/>
        </p:nvSpPr>
        <p:spPr>
          <a:xfrm>
            <a:off x="657844" y="4387805"/>
            <a:ext cx="349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Normalized Network efficiency 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19F77E-27C6-401D-A2E5-E282B4FA0BD2}"/>
              </a:ext>
            </a:extLst>
          </p:cNvPr>
          <p:cNvCxnSpPr>
            <a:cxnSpLocks/>
          </p:cNvCxnSpPr>
          <p:nvPr/>
        </p:nvCxnSpPr>
        <p:spPr>
          <a:xfrm flipH="1">
            <a:off x="7578337" y="3646485"/>
            <a:ext cx="1394919" cy="254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CDFE03-539F-492A-BED5-9A8E3AD18351}"/>
              </a:ext>
            </a:extLst>
          </p:cNvPr>
          <p:cNvSpPr txBox="1"/>
          <p:nvPr/>
        </p:nvSpPr>
        <p:spPr>
          <a:xfrm>
            <a:off x="8424957" y="3244334"/>
            <a:ext cx="21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 without edge 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00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19CD46-B6DE-4909-8FCF-A879C9F6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61" y="0"/>
            <a:ext cx="984010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0" y="456365"/>
            <a:ext cx="234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0" y="1376064"/>
            <a:ext cx="234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Similarity distribution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9734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0" y="456365"/>
            <a:ext cx="234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0" y="1376064"/>
            <a:ext cx="234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Similarity distribution 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EE78B-35EB-49C0-870A-9AED416B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88" y="0"/>
            <a:ext cx="10009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Result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2BBD5-ABDE-405B-9B2A-B8C4333C803F}"/>
              </a:ext>
            </a:extLst>
          </p:cNvPr>
          <p:cNvSpPr txBox="1"/>
          <p:nvPr/>
        </p:nvSpPr>
        <p:spPr>
          <a:xfrm>
            <a:off x="3106499" y="1376064"/>
            <a:ext cx="5979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Similarity comparison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A817AA-390C-4EB5-8DDC-C6A7349C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2400577"/>
            <a:ext cx="1086001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7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983522" y="456365"/>
            <a:ext cx="5404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Why Simplification?</a:t>
            </a:r>
            <a:endParaRPr lang="ko-KR" altLang="en-US" sz="4400" b="1" dirty="0"/>
          </a:p>
        </p:txBody>
      </p:sp>
      <p:pic>
        <p:nvPicPr>
          <p:cNvPr id="1026" name="Picture 2" descr="Save time - Free hands and gestures icons">
            <a:extLst>
              <a:ext uri="{FF2B5EF4-FFF2-40B4-BE49-F238E27FC236}">
                <a16:creationId xmlns:a16="http://schemas.microsoft.com/office/drawing/2014/main" id="{CCBE5FCF-1439-412F-BDAC-F00A8CA1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30" y="25625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CA3F8-AF3F-469A-AF5E-30747B40DD42}"/>
              </a:ext>
            </a:extLst>
          </p:cNvPr>
          <p:cNvSpPr txBox="1"/>
          <p:nvPr/>
        </p:nvSpPr>
        <p:spPr>
          <a:xfrm>
            <a:off x="1348154" y="4705716"/>
            <a:ext cx="3006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Time save</a:t>
            </a:r>
            <a:endParaRPr lang="ko-KR" altLang="en-US" sz="4400" b="1" dirty="0"/>
          </a:p>
        </p:txBody>
      </p:sp>
      <p:pic>
        <p:nvPicPr>
          <p:cNvPr id="1028" name="Picture 4" descr="Connect, edge, node, relationship, share icon - Download on Iconfinder">
            <a:extLst>
              <a:ext uri="{FF2B5EF4-FFF2-40B4-BE49-F238E27FC236}">
                <a16:creationId xmlns:a16="http://schemas.microsoft.com/office/drawing/2014/main" id="{EACF34B6-82EC-442F-B234-60A5F83C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84" y="25625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53245-7175-43BA-9403-86F01D831E38}"/>
              </a:ext>
            </a:extLst>
          </p:cNvPr>
          <p:cNvSpPr txBox="1"/>
          <p:nvPr/>
        </p:nvSpPr>
        <p:spPr>
          <a:xfrm>
            <a:off x="6348047" y="4881563"/>
            <a:ext cx="4923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Too many nodes &amp; Edges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01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Limit of previous work</a:t>
            </a:r>
            <a:endParaRPr lang="ko-KR" altLang="en-US" sz="4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34E1FD-6E76-4080-94FE-1195E831D3B8}"/>
              </a:ext>
            </a:extLst>
          </p:cNvPr>
          <p:cNvGrpSpPr/>
          <p:nvPr/>
        </p:nvGrpSpPr>
        <p:grpSpPr>
          <a:xfrm>
            <a:off x="1699846" y="2210900"/>
            <a:ext cx="4220308" cy="3466581"/>
            <a:chOff x="1119554" y="2263654"/>
            <a:chExt cx="4220308" cy="34665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ACA3F8-AF3F-469A-AF5E-30747B40DD42}"/>
                </a:ext>
              </a:extLst>
            </p:cNvPr>
            <p:cNvSpPr txBox="1"/>
            <p:nvPr/>
          </p:nvSpPr>
          <p:spPr>
            <a:xfrm>
              <a:off x="1119554" y="4283685"/>
              <a:ext cx="422030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/>
                <a:t>Unexpected disconnection</a:t>
              </a:r>
              <a:endParaRPr lang="ko-KR" altLang="en-US" sz="4400" b="1" dirty="0"/>
            </a:p>
          </p:txBody>
        </p:sp>
        <p:pic>
          <p:nvPicPr>
            <p:cNvPr id="2050" name="Picture 2" descr="29+ Thousand Disconnected Symbol Royalty-Free Images, Stock Photos &amp;  Pictures | Shutterstock">
              <a:extLst>
                <a:ext uri="{FF2B5EF4-FFF2-40B4-BE49-F238E27FC236}">
                  <a16:creationId xmlns:a16="http://schemas.microsoft.com/office/drawing/2014/main" id="{C791A35B-431A-4BF6-9D29-28FDDE41F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377" y="2263654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53966B-EF62-4D78-8E0E-442CCC70A993}"/>
              </a:ext>
            </a:extLst>
          </p:cNvPr>
          <p:cNvGrpSpPr/>
          <p:nvPr/>
        </p:nvGrpSpPr>
        <p:grpSpPr>
          <a:xfrm>
            <a:off x="6096000" y="2263654"/>
            <a:ext cx="4548554" cy="3524097"/>
            <a:chOff x="6477000" y="2210900"/>
            <a:chExt cx="4548554" cy="3524097"/>
          </a:xfrm>
        </p:grpSpPr>
        <p:pic>
          <p:nvPicPr>
            <p:cNvPr id="2052" name="Picture 4" descr="6+ Thousand Bias Icon Royalty-Free Images, Stock Photos &amp; Pictures |  Shutterstock">
              <a:extLst>
                <a:ext uri="{FF2B5EF4-FFF2-40B4-BE49-F238E27FC236}">
                  <a16:creationId xmlns:a16="http://schemas.microsoft.com/office/drawing/2014/main" id="{24C2052E-B0C4-4FD3-BC57-355627CBE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315" y="221090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283803-FAFC-4CE4-80C9-FDF28A507DFF}"/>
                </a:ext>
              </a:extLst>
            </p:cNvPr>
            <p:cNvSpPr txBox="1"/>
            <p:nvPr/>
          </p:nvSpPr>
          <p:spPr>
            <a:xfrm>
              <a:off x="6477000" y="4288447"/>
              <a:ext cx="454855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/>
                <a:t>Biased to some road-type </a:t>
              </a:r>
              <a:endParaRPr lang="ko-KR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35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3044280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Method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3444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Road network data</a:t>
            </a:r>
            <a:endParaRPr lang="ko-KR" altLang="en-US" sz="4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67C8A4-8D82-4FF9-B97D-427071CD65EE}"/>
              </a:ext>
            </a:extLst>
          </p:cNvPr>
          <p:cNvGrpSpPr/>
          <p:nvPr/>
        </p:nvGrpSpPr>
        <p:grpSpPr>
          <a:xfrm>
            <a:off x="480647" y="2263654"/>
            <a:ext cx="4911969" cy="3312250"/>
            <a:chOff x="480647" y="2263654"/>
            <a:chExt cx="4911969" cy="3312250"/>
          </a:xfrm>
        </p:grpSpPr>
        <p:pic>
          <p:nvPicPr>
            <p:cNvPr id="4098" name="Picture 2" descr="Logos - OpenStreetMap Wiki">
              <a:extLst>
                <a:ext uri="{FF2B5EF4-FFF2-40B4-BE49-F238E27FC236}">
                  <a16:creationId xmlns:a16="http://schemas.microsoft.com/office/drawing/2014/main" id="{236AB576-2044-41D5-B51C-7DA2BDAC0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446" y="2263654"/>
              <a:ext cx="2542809" cy="254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5471B1-3EB4-43FC-842D-A048637C774E}"/>
                </a:ext>
              </a:extLst>
            </p:cNvPr>
            <p:cNvSpPr txBox="1"/>
            <p:nvPr/>
          </p:nvSpPr>
          <p:spPr>
            <a:xfrm>
              <a:off x="480647" y="4806463"/>
              <a:ext cx="4911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/>
                <a:t>Open Street Map</a:t>
              </a:r>
              <a:endParaRPr lang="ko-KR" altLang="en-US" sz="44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2674C4-DEF4-4CBC-8B2A-3764861913E6}"/>
              </a:ext>
            </a:extLst>
          </p:cNvPr>
          <p:cNvSpPr txBox="1"/>
          <p:nvPr/>
        </p:nvSpPr>
        <p:spPr>
          <a:xfrm>
            <a:off x="6230816" y="2750164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Non-planar</a:t>
            </a:r>
            <a:endParaRPr lang="ko-KR" altLang="en-US" sz="4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DAEC6-B2B0-448E-B25C-E26AEFA2B8FE}"/>
              </a:ext>
            </a:extLst>
          </p:cNvPr>
          <p:cNvSpPr txBox="1"/>
          <p:nvPr/>
        </p:nvSpPr>
        <p:spPr>
          <a:xfrm>
            <a:off x="6230816" y="3636847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Has attributes</a:t>
            </a:r>
            <a:endParaRPr lang="ko-KR" altLang="en-US"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4B294-2C00-4937-95E3-5CAC9B7FA24D}"/>
              </a:ext>
            </a:extLst>
          </p:cNvPr>
          <p:cNvSpPr txBox="1"/>
          <p:nvPr/>
        </p:nvSpPr>
        <p:spPr>
          <a:xfrm>
            <a:off x="6230816" y="4406288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Primal</a:t>
            </a:r>
            <a:endParaRPr lang="ko-KR" altLang="en-US" sz="44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32E5A6-516E-4101-B1C3-BAC7D5B40BBB}"/>
              </a:ext>
            </a:extLst>
          </p:cNvPr>
          <p:cNvSpPr/>
          <p:nvPr/>
        </p:nvSpPr>
        <p:spPr>
          <a:xfrm>
            <a:off x="5392616" y="3519605"/>
            <a:ext cx="896815" cy="5776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674C4-DEF4-4CBC-8B2A-3764861913E6}"/>
              </a:ext>
            </a:extLst>
          </p:cNvPr>
          <p:cNvSpPr txBox="1"/>
          <p:nvPr/>
        </p:nvSpPr>
        <p:spPr>
          <a:xfrm>
            <a:off x="3640015" y="1376064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Utilize patterns</a:t>
            </a:r>
            <a:endParaRPr lang="ko-KR" altLang="en-US" sz="4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E4BFF1-AF07-4DA0-81AD-9D071FD5A4F8}"/>
              </a:ext>
            </a:extLst>
          </p:cNvPr>
          <p:cNvGrpSpPr/>
          <p:nvPr/>
        </p:nvGrpSpPr>
        <p:grpSpPr>
          <a:xfrm>
            <a:off x="735623" y="3013930"/>
            <a:ext cx="2819400" cy="2596043"/>
            <a:chOff x="735623" y="3013930"/>
            <a:chExt cx="2819400" cy="2596043"/>
          </a:xfrm>
        </p:grpSpPr>
        <p:pic>
          <p:nvPicPr>
            <p:cNvPr id="6146" name="Picture 2" descr="Graph Self Loop Icon | IconExperience - Professional Icons » O-Collection">
              <a:extLst>
                <a:ext uri="{FF2B5EF4-FFF2-40B4-BE49-F238E27FC236}">
                  <a16:creationId xmlns:a16="http://schemas.microsoft.com/office/drawing/2014/main" id="{B7E59ADD-66CC-46DE-91F1-992E8BF84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61" y="301393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5E0C3D-512D-4370-A83C-A6214DC96617}"/>
                </a:ext>
              </a:extLst>
            </p:cNvPr>
            <p:cNvSpPr txBox="1"/>
            <p:nvPr/>
          </p:nvSpPr>
          <p:spPr>
            <a:xfrm>
              <a:off x="735623" y="4840532"/>
              <a:ext cx="2819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/>
                <a:t>Self loop</a:t>
              </a:r>
              <a:endParaRPr lang="ko-KR" altLang="en-US" sz="44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E174AB-C7D0-43BE-B0D1-59BF0304CE67}"/>
              </a:ext>
            </a:extLst>
          </p:cNvPr>
          <p:cNvGrpSpPr/>
          <p:nvPr/>
        </p:nvGrpSpPr>
        <p:grpSpPr>
          <a:xfrm>
            <a:off x="4223239" y="2843946"/>
            <a:ext cx="2819400" cy="2766027"/>
            <a:chOff x="4223239" y="2843946"/>
            <a:chExt cx="2819400" cy="2766027"/>
          </a:xfrm>
        </p:grpSpPr>
        <p:pic>
          <p:nvPicPr>
            <p:cNvPr id="6148" name="Picture 4" descr="Blushing Banana Lollipop 55gm">
              <a:extLst>
                <a:ext uri="{FF2B5EF4-FFF2-40B4-BE49-F238E27FC236}">
                  <a16:creationId xmlns:a16="http://schemas.microsoft.com/office/drawing/2014/main" id="{720A470A-CBF9-4950-B423-B5B4F71BB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615" y="2843946"/>
              <a:ext cx="21336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C8CCCA-96EC-42BA-A331-4899BE4717F4}"/>
                </a:ext>
              </a:extLst>
            </p:cNvPr>
            <p:cNvSpPr txBox="1"/>
            <p:nvPr/>
          </p:nvSpPr>
          <p:spPr>
            <a:xfrm>
              <a:off x="4223239" y="4840532"/>
              <a:ext cx="2819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/>
                <a:t>lollipop</a:t>
              </a:r>
              <a:endParaRPr lang="ko-KR" altLang="en-US" sz="44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1A05AD-F542-4AFA-942D-E68D4A10C618}"/>
              </a:ext>
            </a:extLst>
          </p:cNvPr>
          <p:cNvGrpSpPr/>
          <p:nvPr/>
        </p:nvGrpSpPr>
        <p:grpSpPr>
          <a:xfrm>
            <a:off x="7565416" y="3132992"/>
            <a:ext cx="2819400" cy="2476981"/>
            <a:chOff x="7565416" y="3132992"/>
            <a:chExt cx="2819400" cy="2476981"/>
          </a:xfrm>
        </p:grpSpPr>
        <p:pic>
          <p:nvPicPr>
            <p:cNvPr id="6150" name="Picture 6" descr="Lattice Frame Icons - Free SVG &amp; PNG Lattice Frame Images - Noun Project">
              <a:extLst>
                <a:ext uri="{FF2B5EF4-FFF2-40B4-BE49-F238E27FC236}">
                  <a16:creationId xmlns:a16="http://schemas.microsoft.com/office/drawing/2014/main" id="{90E8A039-B123-4994-A7DF-D0A9AE55D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616" y="313299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BD23A-8939-4945-9ADC-AC20B90E7DA8}"/>
                </a:ext>
              </a:extLst>
            </p:cNvPr>
            <p:cNvSpPr txBox="1"/>
            <p:nvPr/>
          </p:nvSpPr>
          <p:spPr>
            <a:xfrm>
              <a:off x="7565416" y="4840532"/>
              <a:ext cx="2819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/>
                <a:t>Gridiron</a:t>
              </a:r>
              <a:endParaRPr lang="ko-KR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674C4-DEF4-4CBC-8B2A-3764861913E6}"/>
              </a:ext>
            </a:extLst>
          </p:cNvPr>
          <p:cNvSpPr txBox="1"/>
          <p:nvPr/>
        </p:nvSpPr>
        <p:spPr>
          <a:xfrm>
            <a:off x="3640015" y="1376064"/>
            <a:ext cx="491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Utilize patterns</a:t>
            </a:r>
            <a:endParaRPr lang="ko-KR" altLang="en-US" sz="4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6E7356-3FEF-4EC8-A32E-30F826A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65" y="2565397"/>
            <a:ext cx="7326923" cy="332952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7A2733E-A1B6-4B77-9B4F-48D8C79E2C6B}"/>
              </a:ext>
            </a:extLst>
          </p:cNvPr>
          <p:cNvGrpSpPr/>
          <p:nvPr/>
        </p:nvGrpSpPr>
        <p:grpSpPr>
          <a:xfrm>
            <a:off x="2614249" y="2565397"/>
            <a:ext cx="1482970" cy="969114"/>
            <a:chOff x="2069123" y="2295763"/>
            <a:chExt cx="1482970" cy="96911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57713A2-29C1-4DBB-BF55-F13EC82BA1A9}"/>
                </a:ext>
              </a:extLst>
            </p:cNvPr>
            <p:cNvSpPr/>
            <p:nvPr/>
          </p:nvSpPr>
          <p:spPr>
            <a:xfrm>
              <a:off x="2561493" y="2766647"/>
              <a:ext cx="498230" cy="49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7A987-5560-4D9F-A0C7-B93C52F1C25B}"/>
                </a:ext>
              </a:extLst>
            </p:cNvPr>
            <p:cNvSpPr txBox="1"/>
            <p:nvPr/>
          </p:nvSpPr>
          <p:spPr>
            <a:xfrm>
              <a:off x="2069123" y="2295763"/>
              <a:ext cx="1482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Self loop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683BD4-15D4-4B09-85FE-9446F3CE915B}"/>
              </a:ext>
            </a:extLst>
          </p:cNvPr>
          <p:cNvGrpSpPr/>
          <p:nvPr/>
        </p:nvGrpSpPr>
        <p:grpSpPr>
          <a:xfrm>
            <a:off x="6477003" y="2565397"/>
            <a:ext cx="1482970" cy="857744"/>
            <a:chOff x="5931877" y="2295763"/>
            <a:chExt cx="1482970" cy="85774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0A4266E-BAFD-4CDF-80EE-35AE77E9D9D8}"/>
                </a:ext>
              </a:extLst>
            </p:cNvPr>
            <p:cNvSpPr/>
            <p:nvPr/>
          </p:nvSpPr>
          <p:spPr>
            <a:xfrm>
              <a:off x="6424247" y="2655277"/>
              <a:ext cx="498230" cy="49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EFB32C-21CC-46D0-BF65-ED412E6DBA04}"/>
                </a:ext>
              </a:extLst>
            </p:cNvPr>
            <p:cNvSpPr txBox="1"/>
            <p:nvPr/>
          </p:nvSpPr>
          <p:spPr>
            <a:xfrm>
              <a:off x="5931877" y="2295763"/>
              <a:ext cx="1482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lollipop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9546B31-9A14-4E23-8B0F-823D6EF1B8CE}"/>
              </a:ext>
            </a:extLst>
          </p:cNvPr>
          <p:cNvGrpSpPr/>
          <p:nvPr/>
        </p:nvGrpSpPr>
        <p:grpSpPr>
          <a:xfrm>
            <a:off x="7825157" y="2565397"/>
            <a:ext cx="2057402" cy="2528286"/>
            <a:chOff x="7280031" y="2295763"/>
            <a:chExt cx="2057402" cy="25282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FB798B4-FFF3-4CE8-AD38-088F12392B88}"/>
                </a:ext>
              </a:extLst>
            </p:cNvPr>
            <p:cNvSpPr/>
            <p:nvPr/>
          </p:nvSpPr>
          <p:spPr>
            <a:xfrm>
              <a:off x="7280031" y="2766647"/>
              <a:ext cx="2057402" cy="20574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20135A-B759-4533-822E-D0FAC77F66D4}"/>
                </a:ext>
              </a:extLst>
            </p:cNvPr>
            <p:cNvSpPr txBox="1"/>
            <p:nvPr/>
          </p:nvSpPr>
          <p:spPr>
            <a:xfrm>
              <a:off x="7567247" y="2295763"/>
              <a:ext cx="1482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gridiron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6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F535-E533-470D-A6D1-FFE157EB5787}"/>
              </a:ext>
            </a:extLst>
          </p:cNvPr>
          <p:cNvSpPr txBox="1"/>
          <p:nvPr/>
        </p:nvSpPr>
        <p:spPr>
          <a:xfrm>
            <a:off x="2872154" y="456365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Framework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A90587-7316-4AE0-8666-2E1854F2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097"/>
            <a:ext cx="12192000" cy="28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164</Words>
  <Application>Microsoft Office PowerPoint</Application>
  <PresentationFormat>와이드스크린</PresentationFormat>
  <Paragraphs>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2025-07-25T08:02:08Z</dcterms:created>
  <dcterms:modified xsi:type="dcterms:W3CDTF">2025-08-01T03:27:17Z</dcterms:modified>
</cp:coreProperties>
</file>