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56" r:id="rId7"/>
    <p:sldId id="260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E248E-7B1A-41E8-9908-A9B4869C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FE7FB1-0C0A-4C3C-9930-EFCE0EDF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C705E-47D6-4939-86E5-2D832E56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9F14E-7E44-4D21-A09F-1B7D080B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6DA8-FC45-44E4-9FF5-DD2699D3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23F08-32C1-4054-864B-9696F08F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C4BE7-F780-47E1-90BF-AD358DFC1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3E6B5-2B19-4EE5-99CB-ECCD204C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6614C-9B3B-40C1-B72A-CE00F6E3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6DD0B-AE2C-4DF7-8110-439FF592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1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BAA2A7-687D-44CB-B92E-4CB0AEDA9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4B015-AAB1-43CB-BB4B-867955E4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C3B4C-6487-4ED8-B274-43435E5B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2DCC9-7E1D-441E-B795-17D3598B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A3877-D187-4DCC-B28C-8EA4D33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6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E88EE-0FC3-434E-A00E-2E4967B8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A0BDF-656C-4BB8-B333-550DE36D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51A46-FB8A-4FD0-B65D-5D180DF7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D9DC3-60CD-4BA6-B2C3-D433E44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A686-180F-4D60-9DA1-AC286379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3EF26-A7CE-4B8D-81EA-C3B38D70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5FBE7-27C5-4A43-839E-56F4FA46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62F4D-871E-47F2-B239-E9520B14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B4891-4B25-4322-A968-1C2C8664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21F62-114F-438D-BCC0-A08B576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9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77D2F-44DC-43E1-9F0B-81FD5B37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77212-C679-4254-88A2-909B8B163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36F86-38B9-4208-A4E9-85E729CF2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6D7C9-83B2-40EA-86C4-5A66D7E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9550E-6C31-4292-B8C8-FB96D221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1A89B-7440-45DB-A167-1D3A4F29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1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C3C0-10D0-429E-865D-65DEBC76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EEBB0-5EC7-4FC7-8821-8695A687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B60F8-2221-4603-B91F-EE7A29D5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98F139-A248-4B9B-82CD-0A35CD88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8C8E43-7CB7-4226-B82C-A034CD47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E28F6-7E0A-4CF9-AE8C-52D1334C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049E9-C1B9-4358-B27A-951A6A88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94284-CFAB-4A63-BC09-016E884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9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E81B-51A6-4B66-B082-FFC1D009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F1C24-B752-4DB9-8D10-3F3F90BE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090D68-2D6E-4A4E-B8E7-806664DA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0837BF-7937-49C2-BEC0-0E1B53A9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2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F0884-99D4-4D39-9D7A-9D1B231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0B47A8-6B48-4290-92D9-5574B5B4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89C18-A840-4E91-B757-939F07B0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D1E31-88C8-4649-871B-27C03CC1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0F3F7-B936-4414-9345-9249FD2E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FD8B34-5F49-4E69-915F-F087889E3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D4ACB-C3B6-4665-9018-2F9E927B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5C6C3-494A-4E2E-98A3-D42E5640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77695-9E9B-45D7-81F6-58E07561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87A76-9BA9-46A6-B9BB-69F916DD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785C8F-3DAF-46BF-AE89-B898BA064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E770AD-B37A-49A9-8863-BD76B6C8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59571-5E2F-455E-B2E7-C0D2B1B2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A1CC7-75F3-40C2-A2BE-C92E9C32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D42A6-97D6-4586-BA84-60822F1B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4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4F2EB-467F-4271-BEC6-55CA7E27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4B704-DF93-4187-A7BF-6186A75F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E5D52-F5D2-4C3D-A100-FFA5BF913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010C-8513-448F-A179-39E0C45727D6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62622-FF24-455C-A900-A295FB563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42DF7-994A-423D-95CE-A156AA176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456D-A51B-4569-90DC-83FD033DC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213FAF-D1BD-4374-8E62-26BD95C8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" y="12473"/>
            <a:ext cx="12192000" cy="3093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12E17-2308-4988-A2DB-11DE06589BBE}"/>
              </a:ext>
            </a:extLst>
          </p:cNvPr>
          <p:cNvSpPr txBox="1"/>
          <p:nvPr/>
        </p:nvSpPr>
        <p:spPr>
          <a:xfrm>
            <a:off x="252046" y="3217149"/>
            <a:ext cx="635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Improvement of paper</a:t>
            </a:r>
            <a:endParaRPr lang="ko-KR" alt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21A2E-33A1-49E2-B8EE-14616A36DB76}"/>
              </a:ext>
            </a:extLst>
          </p:cNvPr>
          <p:cNvSpPr txBox="1"/>
          <p:nvPr/>
        </p:nvSpPr>
        <p:spPr>
          <a:xfrm>
            <a:off x="252046" y="5720030"/>
            <a:ext cx="8651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20180075 </a:t>
            </a:r>
            <a:r>
              <a:rPr lang="en-US" altLang="ko-KR" sz="4400" b="1" dirty="0" err="1"/>
              <a:t>Myeong</a:t>
            </a:r>
            <a:r>
              <a:rPr lang="en-US" altLang="ko-KR" sz="4400" b="1" dirty="0"/>
              <a:t> Cheol Kim</a:t>
            </a:r>
            <a:endParaRPr lang="en-US" altLang="ko-KR" sz="2400" b="1" dirty="0"/>
          </a:p>
          <a:p>
            <a:r>
              <a:rPr lang="en-US" altLang="ko-KR" sz="2000" dirty="0"/>
              <a:t>KAIST Mathematical Science &amp;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6769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FDCF2-C4A4-4E72-9849-E8AA6F24D67B}"/>
              </a:ext>
            </a:extLst>
          </p:cNvPr>
          <p:cNvSpPr txBox="1"/>
          <p:nvPr/>
        </p:nvSpPr>
        <p:spPr>
          <a:xfrm>
            <a:off x="2872154" y="500372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Similarity comparison</a:t>
            </a:r>
            <a:endParaRPr lang="ko-KR" altLang="en-US" sz="44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D591AE-11F9-44C0-9027-A51F1892B97F}"/>
              </a:ext>
            </a:extLst>
          </p:cNvPr>
          <p:cNvGrpSpPr/>
          <p:nvPr/>
        </p:nvGrpSpPr>
        <p:grpSpPr>
          <a:xfrm>
            <a:off x="945819" y="1179899"/>
            <a:ext cx="2143125" cy="2667993"/>
            <a:chOff x="945819" y="1179899"/>
            <a:chExt cx="2143125" cy="2667993"/>
          </a:xfrm>
        </p:grpSpPr>
        <p:pic>
          <p:nvPicPr>
            <p:cNvPr id="10" name="Picture 2" descr="지도 - 다운로드 무료 아이콘">
              <a:extLst>
                <a:ext uri="{FF2B5EF4-FFF2-40B4-BE49-F238E27FC236}">
                  <a16:creationId xmlns:a16="http://schemas.microsoft.com/office/drawing/2014/main" id="{6FCDAB93-E4CC-46FA-9E7B-0663FEA11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819" y="1179899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66DFDF-9055-4599-87B8-DFDDF6F74A6C}"/>
                </a:ext>
              </a:extLst>
            </p:cNvPr>
            <p:cNvSpPr txBox="1"/>
            <p:nvPr/>
          </p:nvSpPr>
          <p:spPr>
            <a:xfrm>
              <a:off x="1055625" y="3324672"/>
              <a:ext cx="1923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Simplified</a:t>
              </a:r>
              <a:endParaRPr lang="ko-KR" altLang="en-US" sz="28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B1915C6-50F3-4DF5-A236-AD63175501A0}"/>
              </a:ext>
            </a:extLst>
          </p:cNvPr>
          <p:cNvGrpSpPr/>
          <p:nvPr/>
        </p:nvGrpSpPr>
        <p:grpSpPr>
          <a:xfrm>
            <a:off x="945819" y="3883630"/>
            <a:ext cx="2143125" cy="2666345"/>
            <a:chOff x="945819" y="3883630"/>
            <a:chExt cx="2143125" cy="2666345"/>
          </a:xfrm>
        </p:grpSpPr>
        <p:pic>
          <p:nvPicPr>
            <p:cNvPr id="2050" name="Picture 2" descr="지도 - 다운로드 무료 아이콘">
              <a:extLst>
                <a:ext uri="{FF2B5EF4-FFF2-40B4-BE49-F238E27FC236}">
                  <a16:creationId xmlns:a16="http://schemas.microsoft.com/office/drawing/2014/main" id="{19335BA1-7E7C-44A0-B1FF-294604187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819" y="388363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A86798-2D95-4063-A3A6-707AB1CEBB1B}"/>
                </a:ext>
              </a:extLst>
            </p:cNvPr>
            <p:cNvSpPr txBox="1"/>
            <p:nvPr/>
          </p:nvSpPr>
          <p:spPr>
            <a:xfrm>
              <a:off x="1055625" y="6026755"/>
              <a:ext cx="1923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original</a:t>
              </a:r>
              <a:endParaRPr lang="ko-KR" altLang="en-US" sz="28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D6ADA3-A3A6-4A08-AC9B-038058BF7DA9}"/>
              </a:ext>
            </a:extLst>
          </p:cNvPr>
          <p:cNvGrpSpPr/>
          <p:nvPr/>
        </p:nvGrpSpPr>
        <p:grpSpPr>
          <a:xfrm>
            <a:off x="3899535" y="2651341"/>
            <a:ext cx="2143125" cy="2682349"/>
            <a:chOff x="4425802" y="2776329"/>
            <a:chExt cx="2143125" cy="2682349"/>
          </a:xfrm>
        </p:grpSpPr>
        <p:pic>
          <p:nvPicPr>
            <p:cNvPr id="2052" name="Picture 4" descr="program Vector Icons free download in SVG, PNG Format">
              <a:extLst>
                <a:ext uri="{FF2B5EF4-FFF2-40B4-BE49-F238E27FC236}">
                  <a16:creationId xmlns:a16="http://schemas.microsoft.com/office/drawing/2014/main" id="{DB926161-5A21-4F62-8693-4CFF68B14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802" y="2776329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39C1C1-84DC-43D6-9938-39D21CFCE979}"/>
                </a:ext>
              </a:extLst>
            </p:cNvPr>
            <p:cNvSpPr txBox="1"/>
            <p:nvPr/>
          </p:nvSpPr>
          <p:spPr>
            <a:xfrm>
              <a:off x="4491583" y="4935458"/>
              <a:ext cx="1923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/>
                <a:t>Visum</a:t>
              </a:r>
              <a:endParaRPr lang="ko-KR" altLang="en-US" sz="28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B6E8EE-8808-4284-8933-D1D1A2A0055F}"/>
              </a:ext>
            </a:extLst>
          </p:cNvPr>
          <p:cNvGrpSpPr/>
          <p:nvPr/>
        </p:nvGrpSpPr>
        <p:grpSpPr>
          <a:xfrm>
            <a:off x="6798588" y="1475467"/>
            <a:ext cx="2143124" cy="2148762"/>
            <a:chOff x="7463008" y="1475467"/>
            <a:chExt cx="2143124" cy="2148762"/>
          </a:xfrm>
        </p:grpSpPr>
        <p:pic>
          <p:nvPicPr>
            <p:cNvPr id="2054" name="Picture 6" descr="Csv - 무료 상호 작용개 아이콘">
              <a:extLst>
                <a:ext uri="{FF2B5EF4-FFF2-40B4-BE49-F238E27FC236}">
                  <a16:creationId xmlns:a16="http://schemas.microsoft.com/office/drawing/2014/main" id="{7745B63F-C068-4D1E-B18A-8D3DBB691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astelsSmoot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492" y="1475467"/>
              <a:ext cx="1632492" cy="163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575E1A-95EA-4B61-8C64-935AEDFADC2C}"/>
                </a:ext>
              </a:extLst>
            </p:cNvPr>
            <p:cNvSpPr txBox="1"/>
            <p:nvPr/>
          </p:nvSpPr>
          <p:spPr>
            <a:xfrm>
              <a:off x="7463008" y="3101009"/>
              <a:ext cx="2143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O/D matrix</a:t>
              </a:r>
              <a:endParaRPr lang="ko-KR" altLang="en-US" sz="28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BECC58C-36A3-48C9-BCF3-E305142C2383}"/>
              </a:ext>
            </a:extLst>
          </p:cNvPr>
          <p:cNvGrpSpPr/>
          <p:nvPr/>
        </p:nvGrpSpPr>
        <p:grpSpPr>
          <a:xfrm>
            <a:off x="6798588" y="4347852"/>
            <a:ext cx="2143124" cy="2136900"/>
            <a:chOff x="7463008" y="4347852"/>
            <a:chExt cx="2143124" cy="2136900"/>
          </a:xfrm>
        </p:grpSpPr>
        <p:pic>
          <p:nvPicPr>
            <p:cNvPr id="18" name="Picture 6" descr="Csv - 무료 상호 작용개 아이콘">
              <a:extLst>
                <a:ext uri="{FF2B5EF4-FFF2-40B4-BE49-F238E27FC236}">
                  <a16:creationId xmlns:a16="http://schemas.microsoft.com/office/drawing/2014/main" id="{C9847D37-D9A8-4F22-84D5-4B8CEDF35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492" y="4347852"/>
              <a:ext cx="1632492" cy="163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2811B2-3451-44BF-92AD-6070C5C42F34}"/>
                </a:ext>
              </a:extLst>
            </p:cNvPr>
            <p:cNvSpPr txBox="1"/>
            <p:nvPr/>
          </p:nvSpPr>
          <p:spPr>
            <a:xfrm>
              <a:off x="7463008" y="5961532"/>
              <a:ext cx="2143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O/D matrix</a:t>
              </a:r>
              <a:endParaRPr lang="ko-KR" altLang="en-US" sz="2800" b="1" dirty="0"/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F5569F4-D568-4E83-8047-4F3FCF1D5028}"/>
              </a:ext>
            </a:extLst>
          </p:cNvPr>
          <p:cNvSpPr/>
          <p:nvPr/>
        </p:nvSpPr>
        <p:spPr>
          <a:xfrm rot="1900062">
            <a:off x="3276052" y="2815563"/>
            <a:ext cx="568820" cy="6134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2F4D616-F9BD-480D-9754-59730944E05B}"/>
              </a:ext>
            </a:extLst>
          </p:cNvPr>
          <p:cNvSpPr/>
          <p:nvPr/>
        </p:nvSpPr>
        <p:spPr>
          <a:xfrm rot="19558453">
            <a:off x="3276051" y="4425838"/>
            <a:ext cx="568820" cy="6134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0592921-7764-4A5D-B680-96CD4D2FB8AC}"/>
              </a:ext>
            </a:extLst>
          </p:cNvPr>
          <p:cNvSpPr/>
          <p:nvPr/>
        </p:nvSpPr>
        <p:spPr>
          <a:xfrm rot="19558453">
            <a:off x="6106833" y="2778287"/>
            <a:ext cx="568820" cy="6134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66DAAA3-D107-4425-AF83-2FE4B330702E}"/>
              </a:ext>
            </a:extLst>
          </p:cNvPr>
          <p:cNvSpPr/>
          <p:nvPr/>
        </p:nvSpPr>
        <p:spPr>
          <a:xfrm rot="1900062">
            <a:off x="3276053" y="2815564"/>
            <a:ext cx="568820" cy="6134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8C4E4E5-2754-4C4A-AF62-3654B3846C82}"/>
              </a:ext>
            </a:extLst>
          </p:cNvPr>
          <p:cNvSpPr/>
          <p:nvPr/>
        </p:nvSpPr>
        <p:spPr>
          <a:xfrm rot="1900062">
            <a:off x="6098918" y="4487747"/>
            <a:ext cx="568820" cy="6134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8B9BEC-7EBE-4DCB-BB7C-04C49E424E5A}"/>
              </a:ext>
            </a:extLst>
          </p:cNvPr>
          <p:cNvSpPr txBox="1"/>
          <p:nvPr/>
        </p:nvSpPr>
        <p:spPr>
          <a:xfrm>
            <a:off x="9479490" y="3668684"/>
            <a:ext cx="257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Comparison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8AD1267-5FAA-4047-94FA-6C7E7644D3BD}"/>
              </a:ext>
            </a:extLst>
          </p:cNvPr>
          <p:cNvSpPr/>
          <p:nvPr/>
        </p:nvSpPr>
        <p:spPr>
          <a:xfrm rot="1900062">
            <a:off x="9160465" y="2815564"/>
            <a:ext cx="568820" cy="6134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E411AF3-8658-4C1E-B71D-564CDC18FD67}"/>
              </a:ext>
            </a:extLst>
          </p:cNvPr>
          <p:cNvSpPr/>
          <p:nvPr/>
        </p:nvSpPr>
        <p:spPr>
          <a:xfrm rot="19558453">
            <a:off x="9156209" y="4425838"/>
            <a:ext cx="568820" cy="61343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FDCF2-C4A4-4E72-9849-E8AA6F24D67B}"/>
              </a:ext>
            </a:extLst>
          </p:cNvPr>
          <p:cNvSpPr txBox="1"/>
          <p:nvPr/>
        </p:nvSpPr>
        <p:spPr>
          <a:xfrm>
            <a:off x="2872154" y="500372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Simplification steps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435B7-84DB-428A-AF92-AE85569C32B2}"/>
              </a:ext>
            </a:extLst>
          </p:cNvPr>
          <p:cNvSpPr txBox="1"/>
          <p:nvPr/>
        </p:nvSpPr>
        <p:spPr>
          <a:xfrm>
            <a:off x="2420815" y="1631649"/>
            <a:ext cx="735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Difficult to trace deleted component</a:t>
            </a:r>
            <a:endParaRPr lang="ko-KR" altLang="en-US" sz="3600" b="1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4611EE4-D46E-4F58-B11E-4B42542812B8}"/>
              </a:ext>
            </a:extLst>
          </p:cNvPr>
          <p:cNvSpPr/>
          <p:nvPr/>
        </p:nvSpPr>
        <p:spPr>
          <a:xfrm>
            <a:off x="5621216" y="2927830"/>
            <a:ext cx="949569" cy="87336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C27F-1C31-499F-9A04-721B1680CBCB}"/>
              </a:ext>
            </a:extLst>
          </p:cNvPr>
          <p:cNvSpPr txBox="1"/>
          <p:nvPr/>
        </p:nvSpPr>
        <p:spPr>
          <a:xfrm>
            <a:off x="2420815" y="4451049"/>
            <a:ext cx="735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Make view to identify what to remove for each step</a:t>
            </a:r>
            <a:endParaRPr lang="ko-KR" altLang="en-US" sz="3600" b="1" dirty="0"/>
          </a:p>
        </p:txBody>
      </p:sp>
      <p:pic>
        <p:nvPicPr>
          <p:cNvPr id="1026" name="Picture 2" descr="problem Icon - Free PNG &amp; SVG 2104842 - Noun Project">
            <a:extLst>
              <a:ext uri="{FF2B5EF4-FFF2-40B4-BE49-F238E27FC236}">
                <a16:creationId xmlns:a16="http://schemas.microsoft.com/office/drawing/2014/main" id="{526BCFB9-7438-4937-ABB1-972E5230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6" y="10228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ution - Free user icons">
            <a:extLst>
              <a:ext uri="{FF2B5EF4-FFF2-40B4-BE49-F238E27FC236}">
                <a16:creationId xmlns:a16="http://schemas.microsoft.com/office/drawing/2014/main" id="{0BB91FCE-D224-467C-A82E-DEAFDD4A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6" y="3930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3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FDCF2-C4A4-4E72-9849-E8AA6F24D67B}"/>
              </a:ext>
            </a:extLst>
          </p:cNvPr>
          <p:cNvSpPr txBox="1"/>
          <p:nvPr/>
        </p:nvSpPr>
        <p:spPr>
          <a:xfrm>
            <a:off x="431561" y="546421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Simplification steps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C6BCF-EA4C-48A8-AA67-07C93C9D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73" y="0"/>
            <a:ext cx="485923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489F2F-026D-4FFD-B3E7-AC07511506B8}"/>
              </a:ext>
            </a:extLst>
          </p:cNvPr>
          <p:cNvSpPr txBox="1"/>
          <p:nvPr/>
        </p:nvSpPr>
        <p:spPr>
          <a:xfrm>
            <a:off x="352620" y="3044279"/>
            <a:ext cx="64476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View makes .</a:t>
            </a:r>
            <a:r>
              <a:rPr lang="en-US" altLang="ko-KR" sz="4400" b="1" dirty="0" err="1"/>
              <a:t>png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file for each step</a:t>
            </a:r>
            <a:endParaRPr lang="ko-KR" altLang="en-US" sz="4400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B835AC-068B-490F-8805-16F0962CC5C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00313" y="1243322"/>
            <a:ext cx="968798" cy="2524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EF06B33-DA05-4DBA-81B4-EBA352BCD27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00313" y="2236662"/>
            <a:ext cx="1492458" cy="15308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D82469-79D4-490E-B8FC-1964749848F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00313" y="2743200"/>
            <a:ext cx="1492458" cy="1024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6C86F6-6E7E-41A7-9B9E-5A0E5A56713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00313" y="3257550"/>
            <a:ext cx="1198987" cy="510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4E0CC5-F9AC-4E9B-915B-1F5F5D34F14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800313" y="3730079"/>
            <a:ext cx="1258248" cy="374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1A80ED-19BE-4808-B41F-67CD6E48D22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800313" y="3767554"/>
            <a:ext cx="1258248" cy="459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A2FF51-A4F6-4636-84EF-233A76BD44B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800313" y="3767554"/>
            <a:ext cx="1258248" cy="9912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30457ED-4B07-4261-815C-A12049FE648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800313" y="3767554"/>
            <a:ext cx="968798" cy="14754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AC40A05-50EB-4137-B948-153FC1FFC22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800313" y="3767554"/>
            <a:ext cx="968798" cy="17745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5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FDCF2-C4A4-4E72-9849-E8AA6F24D67B}"/>
              </a:ext>
            </a:extLst>
          </p:cNvPr>
          <p:cNvSpPr txBox="1"/>
          <p:nvPr/>
        </p:nvSpPr>
        <p:spPr>
          <a:xfrm>
            <a:off x="2872154" y="500372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Connected Component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435B7-84DB-428A-AF92-AE85569C32B2}"/>
              </a:ext>
            </a:extLst>
          </p:cNvPr>
          <p:cNvSpPr txBox="1"/>
          <p:nvPr/>
        </p:nvSpPr>
        <p:spPr>
          <a:xfrm>
            <a:off x="2420815" y="1631649"/>
            <a:ext cx="735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Disconnected component interrupt assignment</a:t>
            </a:r>
            <a:endParaRPr lang="ko-KR" altLang="en-US" sz="3600" b="1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4611EE4-D46E-4F58-B11E-4B42542812B8}"/>
              </a:ext>
            </a:extLst>
          </p:cNvPr>
          <p:cNvSpPr/>
          <p:nvPr/>
        </p:nvSpPr>
        <p:spPr>
          <a:xfrm>
            <a:off x="5621216" y="2927830"/>
            <a:ext cx="949569" cy="87336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C27F-1C31-499F-9A04-721B1680CBCB}"/>
              </a:ext>
            </a:extLst>
          </p:cNvPr>
          <p:cNvSpPr txBox="1"/>
          <p:nvPr/>
        </p:nvSpPr>
        <p:spPr>
          <a:xfrm>
            <a:off x="2420815" y="4451049"/>
            <a:ext cx="735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Remain largest connected component and remove others</a:t>
            </a:r>
            <a:endParaRPr lang="ko-KR" altLang="en-US" sz="3600" b="1" dirty="0"/>
          </a:p>
        </p:txBody>
      </p:sp>
      <p:pic>
        <p:nvPicPr>
          <p:cNvPr id="1026" name="Picture 2" descr="problem Icon - Free PNG &amp; SVG 2104842 - Noun Project">
            <a:extLst>
              <a:ext uri="{FF2B5EF4-FFF2-40B4-BE49-F238E27FC236}">
                <a16:creationId xmlns:a16="http://schemas.microsoft.com/office/drawing/2014/main" id="{526BCFB9-7438-4937-ABB1-972E5230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6" y="10228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ution - Free user icons">
            <a:extLst>
              <a:ext uri="{FF2B5EF4-FFF2-40B4-BE49-F238E27FC236}">
                <a16:creationId xmlns:a16="http://schemas.microsoft.com/office/drawing/2014/main" id="{0BB91FCE-D224-467C-A82E-DEAFDD4A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6" y="3930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6FF910-AFA8-4841-89CA-84A11DE7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9" y="0"/>
            <a:ext cx="10777083" cy="6848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D2D8A-86D2-47E6-98B3-BB1661767EFC}"/>
              </a:ext>
            </a:extLst>
          </p:cNvPr>
          <p:cNvSpPr txBox="1"/>
          <p:nvPr/>
        </p:nvSpPr>
        <p:spPr>
          <a:xfrm>
            <a:off x="9328196" y="5442093"/>
            <a:ext cx="2282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Isolated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</a:rPr>
              <a:t>nodes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9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FDCF2-C4A4-4E72-9849-E8AA6F24D67B}"/>
              </a:ext>
            </a:extLst>
          </p:cNvPr>
          <p:cNvSpPr txBox="1"/>
          <p:nvPr/>
        </p:nvSpPr>
        <p:spPr>
          <a:xfrm>
            <a:off x="2872154" y="500372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Dead-ends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435B7-84DB-428A-AF92-AE85569C32B2}"/>
              </a:ext>
            </a:extLst>
          </p:cNvPr>
          <p:cNvSpPr txBox="1"/>
          <p:nvPr/>
        </p:nvSpPr>
        <p:spPr>
          <a:xfrm>
            <a:off x="2420815" y="1631649"/>
            <a:ext cx="735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Fake Dead-ends due to map cut</a:t>
            </a:r>
            <a:endParaRPr lang="ko-KR" altLang="en-US" sz="3600" b="1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4611EE4-D46E-4F58-B11E-4B42542812B8}"/>
              </a:ext>
            </a:extLst>
          </p:cNvPr>
          <p:cNvSpPr/>
          <p:nvPr/>
        </p:nvSpPr>
        <p:spPr>
          <a:xfrm>
            <a:off x="5621216" y="2927830"/>
            <a:ext cx="949569" cy="87336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C27F-1C31-499F-9A04-721B1680CBCB}"/>
              </a:ext>
            </a:extLst>
          </p:cNvPr>
          <p:cNvSpPr txBox="1"/>
          <p:nvPr/>
        </p:nvSpPr>
        <p:spPr>
          <a:xfrm>
            <a:off x="2420815" y="4451049"/>
            <a:ext cx="735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Use bigger map to see whether it is true end node</a:t>
            </a:r>
            <a:endParaRPr lang="ko-KR" altLang="en-US" sz="3600" b="1" dirty="0"/>
          </a:p>
        </p:txBody>
      </p:sp>
      <p:pic>
        <p:nvPicPr>
          <p:cNvPr id="1026" name="Picture 2" descr="problem Icon - Free PNG &amp; SVG 2104842 - Noun Project">
            <a:extLst>
              <a:ext uri="{FF2B5EF4-FFF2-40B4-BE49-F238E27FC236}">
                <a16:creationId xmlns:a16="http://schemas.microsoft.com/office/drawing/2014/main" id="{526BCFB9-7438-4937-ABB1-972E5230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6" y="10228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ution - Free user icons">
            <a:extLst>
              <a:ext uri="{FF2B5EF4-FFF2-40B4-BE49-F238E27FC236}">
                <a16:creationId xmlns:a16="http://schemas.microsoft.com/office/drawing/2014/main" id="{0BB91FCE-D224-467C-A82E-DEAFDD4A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6" y="3930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2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FDCF2-C4A4-4E72-9849-E8AA6F24D67B}"/>
              </a:ext>
            </a:extLst>
          </p:cNvPr>
          <p:cNvSpPr txBox="1"/>
          <p:nvPr/>
        </p:nvSpPr>
        <p:spPr>
          <a:xfrm>
            <a:off x="2872154" y="500372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Dead-ends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435B7-84DB-428A-AF92-AE85569C32B2}"/>
              </a:ext>
            </a:extLst>
          </p:cNvPr>
          <p:cNvSpPr txBox="1"/>
          <p:nvPr/>
        </p:nvSpPr>
        <p:spPr>
          <a:xfrm>
            <a:off x="2420815" y="1631649"/>
            <a:ext cx="735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Delete important nodes</a:t>
            </a:r>
            <a:endParaRPr lang="ko-KR" altLang="en-US" sz="3600" b="1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4611EE4-D46E-4F58-B11E-4B42542812B8}"/>
              </a:ext>
            </a:extLst>
          </p:cNvPr>
          <p:cNvSpPr/>
          <p:nvPr/>
        </p:nvSpPr>
        <p:spPr>
          <a:xfrm>
            <a:off x="5621216" y="2927830"/>
            <a:ext cx="949569" cy="87336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C27F-1C31-499F-9A04-721B1680CBCB}"/>
              </a:ext>
            </a:extLst>
          </p:cNvPr>
          <p:cNvSpPr txBox="1"/>
          <p:nvPr/>
        </p:nvSpPr>
        <p:spPr>
          <a:xfrm>
            <a:off x="2420815" y="4451049"/>
            <a:ext cx="735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Check whether length of edge&lt;500m</a:t>
            </a:r>
            <a:endParaRPr lang="ko-KR" altLang="en-US" sz="3600" b="1" dirty="0"/>
          </a:p>
        </p:txBody>
      </p:sp>
      <p:pic>
        <p:nvPicPr>
          <p:cNvPr id="8" name="Picture 2" descr="problem Icon - Free PNG &amp; SVG 2104842 - Noun Project">
            <a:extLst>
              <a:ext uri="{FF2B5EF4-FFF2-40B4-BE49-F238E27FC236}">
                <a16:creationId xmlns:a16="http://schemas.microsoft.com/office/drawing/2014/main" id="{9D32E56B-76BC-4C09-B150-326DCF7C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5" y="10228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olution - Free user icons">
            <a:extLst>
              <a:ext uri="{FF2B5EF4-FFF2-40B4-BE49-F238E27FC236}">
                <a16:creationId xmlns:a16="http://schemas.microsoft.com/office/drawing/2014/main" id="{6F21ED4B-B6EA-4007-9FFA-538527B5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5" y="3930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23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B4DCE8-D277-4B5D-B688-31F12613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2" y="449"/>
            <a:ext cx="10712556" cy="684797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C5E9BC5-C113-4B68-BD49-33E229158CCB}"/>
              </a:ext>
            </a:extLst>
          </p:cNvPr>
          <p:cNvSpPr/>
          <p:nvPr/>
        </p:nvSpPr>
        <p:spPr>
          <a:xfrm>
            <a:off x="3176403" y="67894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7D1631-7B7F-4860-B4B1-0735430972D9}"/>
              </a:ext>
            </a:extLst>
          </p:cNvPr>
          <p:cNvSpPr/>
          <p:nvPr/>
        </p:nvSpPr>
        <p:spPr>
          <a:xfrm>
            <a:off x="1656790" y="1054656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4DBC05-BBA7-4488-B1B1-C70312A1F05A}"/>
              </a:ext>
            </a:extLst>
          </p:cNvPr>
          <p:cNvSpPr/>
          <p:nvPr/>
        </p:nvSpPr>
        <p:spPr>
          <a:xfrm>
            <a:off x="1497451" y="1195038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0E8FE7-137B-4D39-844E-5E79834311E4}"/>
              </a:ext>
            </a:extLst>
          </p:cNvPr>
          <p:cNvSpPr/>
          <p:nvPr/>
        </p:nvSpPr>
        <p:spPr>
          <a:xfrm>
            <a:off x="8458144" y="4800011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6D4F5C-7CC2-4558-98F1-706F45EE97DA}"/>
              </a:ext>
            </a:extLst>
          </p:cNvPr>
          <p:cNvSpPr/>
          <p:nvPr/>
        </p:nvSpPr>
        <p:spPr>
          <a:xfrm>
            <a:off x="8681810" y="3181720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167FDC-394E-4331-AC2C-7AF356418C2D}"/>
              </a:ext>
            </a:extLst>
          </p:cNvPr>
          <p:cNvSpPr/>
          <p:nvPr/>
        </p:nvSpPr>
        <p:spPr>
          <a:xfrm>
            <a:off x="6701706" y="388127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DDB75D-9B0A-425C-B574-38F8FBB5B89B}"/>
              </a:ext>
            </a:extLst>
          </p:cNvPr>
          <p:cNvSpPr/>
          <p:nvPr/>
        </p:nvSpPr>
        <p:spPr>
          <a:xfrm>
            <a:off x="6484619" y="34172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DC64AE-C0E6-49CC-8B55-CBDABCFF8FBE}"/>
              </a:ext>
            </a:extLst>
          </p:cNvPr>
          <p:cNvSpPr/>
          <p:nvPr/>
        </p:nvSpPr>
        <p:spPr>
          <a:xfrm>
            <a:off x="3721684" y="5507415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2F0932-03DD-4EB6-BA89-3EEE88AE9824}"/>
              </a:ext>
            </a:extLst>
          </p:cNvPr>
          <p:cNvSpPr/>
          <p:nvPr/>
        </p:nvSpPr>
        <p:spPr>
          <a:xfrm>
            <a:off x="4465045" y="6519311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69A6B28-9484-4484-AB21-2B8914051525}"/>
              </a:ext>
            </a:extLst>
          </p:cNvPr>
          <p:cNvSpPr/>
          <p:nvPr/>
        </p:nvSpPr>
        <p:spPr>
          <a:xfrm>
            <a:off x="1616589" y="1462646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8E095D7-393F-4DF4-AC18-F362AF6EE1F7}"/>
              </a:ext>
            </a:extLst>
          </p:cNvPr>
          <p:cNvSpPr/>
          <p:nvPr/>
        </p:nvSpPr>
        <p:spPr>
          <a:xfrm>
            <a:off x="10990835" y="2504143"/>
            <a:ext cx="316734" cy="3202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22879-8133-4944-A964-9FC2BAF3BA4D}"/>
              </a:ext>
            </a:extLst>
          </p:cNvPr>
          <p:cNvSpPr txBox="1"/>
          <p:nvPr/>
        </p:nvSpPr>
        <p:spPr>
          <a:xfrm>
            <a:off x="9328196" y="5442093"/>
            <a:ext cx="2282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Preserved nodes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6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FDCF2-C4A4-4E72-9849-E8AA6F24D67B}"/>
              </a:ext>
            </a:extLst>
          </p:cNvPr>
          <p:cNvSpPr txBox="1"/>
          <p:nvPr/>
        </p:nvSpPr>
        <p:spPr>
          <a:xfrm>
            <a:off x="2872154" y="500372"/>
            <a:ext cx="6447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Similarity comparison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435B7-84DB-428A-AF92-AE85569C32B2}"/>
              </a:ext>
            </a:extLst>
          </p:cNvPr>
          <p:cNvSpPr txBox="1"/>
          <p:nvPr/>
        </p:nvSpPr>
        <p:spPr>
          <a:xfrm>
            <a:off x="2420815" y="1631649"/>
            <a:ext cx="735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Centrality does not come from transportation field</a:t>
            </a:r>
            <a:endParaRPr lang="ko-KR" altLang="en-US" sz="3600" b="1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4611EE4-D46E-4F58-B11E-4B42542812B8}"/>
              </a:ext>
            </a:extLst>
          </p:cNvPr>
          <p:cNvSpPr/>
          <p:nvPr/>
        </p:nvSpPr>
        <p:spPr>
          <a:xfrm>
            <a:off x="5621216" y="2927830"/>
            <a:ext cx="949569" cy="87336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C27F-1C31-499F-9A04-721B1680CBCB}"/>
              </a:ext>
            </a:extLst>
          </p:cNvPr>
          <p:cNvSpPr txBox="1"/>
          <p:nvPr/>
        </p:nvSpPr>
        <p:spPr>
          <a:xfrm>
            <a:off x="2420815" y="4451049"/>
            <a:ext cx="7350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Use traffic assignment for similarity comparison</a:t>
            </a:r>
            <a:endParaRPr lang="ko-KR" altLang="en-US" sz="3600" b="1" dirty="0"/>
          </a:p>
        </p:txBody>
      </p:sp>
      <p:pic>
        <p:nvPicPr>
          <p:cNvPr id="8" name="Picture 2" descr="problem Icon - Free PNG &amp; SVG 2104842 - Noun Project">
            <a:extLst>
              <a:ext uri="{FF2B5EF4-FFF2-40B4-BE49-F238E27FC236}">
                <a16:creationId xmlns:a16="http://schemas.microsoft.com/office/drawing/2014/main" id="{9D32E56B-76BC-4C09-B150-326DCF7C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5" y="10228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olution - Free user icons">
            <a:extLst>
              <a:ext uri="{FF2B5EF4-FFF2-40B4-BE49-F238E27FC236}">
                <a16:creationId xmlns:a16="http://schemas.microsoft.com/office/drawing/2014/main" id="{6F21ED4B-B6EA-4007-9FFA-538527B5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5" y="39301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7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115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2025-08-01T03:28:44Z</dcterms:created>
  <dcterms:modified xsi:type="dcterms:W3CDTF">2025-08-01T04:28:39Z</dcterms:modified>
</cp:coreProperties>
</file>