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306"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Dayita Jerald</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au311121104015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Loyola 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908890" cy="3956578"/>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4"/>
                </a:solidFill>
              </a:rPr>
              <a:t>Modelling &amp; Results</a:t>
            </a:r>
            <a:br>
              <a:rPr lang="en-IN" sz="1600" b="1" dirty="0">
                <a:solidFill>
                  <a:srgbClr val="213164"/>
                </a:solidFill>
              </a:rPr>
            </a:br>
            <a:r>
              <a:rPr lang="en-IN" b="0" i="0" u="none" strike="noStrike" dirty="0">
                <a:solidFill>
                  <a:srgbClr val="213164"/>
                </a:solidFill>
                <a:effectLst/>
                <a:latin typeface="Arial" panose="020B0604020202020204" pitchFamily="34" charset="0"/>
                <a:cs typeface="Arial" panose="020B0604020202020204" pitchFamily="34" charset="0"/>
              </a:rPr>
              <a:t>Since </a:t>
            </a:r>
            <a:r>
              <a:rPr lang="en-IN" b="0" i="0" u="none" strike="noStrike" dirty="0" err="1">
                <a:solidFill>
                  <a:srgbClr val="213164"/>
                </a:solidFill>
                <a:effectLst/>
                <a:latin typeface="Arial" panose="020B0604020202020204" pitchFamily="34" charset="0"/>
                <a:cs typeface="Arial" panose="020B0604020202020204" pitchFamily="34" charset="0"/>
              </a:rPr>
              <a:t>MusicApp</a:t>
            </a:r>
            <a:r>
              <a:rPr lang="en-IN" b="0" i="0" u="none" strike="noStrike" dirty="0">
                <a:solidFill>
                  <a:srgbClr val="213164"/>
                </a:solidFill>
                <a:effectLst/>
                <a:latin typeface="Arial" panose="020B0604020202020204" pitchFamily="34" charset="0"/>
                <a:cs typeface="Arial" panose="020B0604020202020204" pitchFamily="34" charset="0"/>
              </a:rPr>
              <a:t> is still in the proposal stage, we can't showcase real-world results. However, here's a breakdown of potential </a:t>
            </a:r>
            <a:r>
              <a:rPr lang="en-IN" b="0" i="0" u="none" strike="noStrike" dirty="0" err="1">
                <a:solidFill>
                  <a:srgbClr val="213164"/>
                </a:solidFill>
                <a:effectLst/>
                <a:latin typeface="Arial" panose="020B0604020202020204" pitchFamily="34" charset="0"/>
                <a:cs typeface="Arial" panose="020B0604020202020204" pitchFamily="34" charset="0"/>
              </a:rPr>
              <a:t>modeling</a:t>
            </a:r>
            <a:r>
              <a:rPr lang="en-IN" b="0" i="0" u="none" strike="noStrike" dirty="0">
                <a:solidFill>
                  <a:srgbClr val="213164"/>
                </a:solidFill>
                <a:effectLst/>
                <a:latin typeface="Arial" panose="020B0604020202020204" pitchFamily="34" charset="0"/>
                <a:cs typeface="Arial" panose="020B0604020202020204" pitchFamily="34" charset="0"/>
              </a:rPr>
              <a:t> techniques and expected outcomes:</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1. Trend Analysis </a:t>
            </a:r>
            <a:r>
              <a:rPr lang="en-IN" b="1" i="0" u="none" strike="noStrike" dirty="0" err="1">
                <a:solidFill>
                  <a:srgbClr val="213164"/>
                </a:solidFill>
                <a:effectLst/>
                <a:latin typeface="Arial" panose="020B0604020202020204" pitchFamily="34" charset="0"/>
                <a:cs typeface="Arial" panose="020B0604020202020204" pitchFamily="34" charset="0"/>
              </a:rPr>
              <a:t>Modeling</a:t>
            </a:r>
            <a:r>
              <a:rPr lang="en-IN" b="1" i="0" u="none" strike="noStrike" dirty="0">
                <a:solidFill>
                  <a:srgbClr val="213164"/>
                </a:solidFill>
                <a:effectLst/>
                <a:latin typeface="Arial" panose="020B0604020202020204" pitchFamily="34" charset="0"/>
                <a:cs typeface="Arial" panose="020B0604020202020204" pitchFamily="34" charset="0"/>
              </a:rPr>
              <a:t>:</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Model Type:</a:t>
            </a:r>
            <a:r>
              <a:rPr lang="en-IN" b="0" i="0" u="none" strike="noStrike" dirty="0">
                <a:solidFill>
                  <a:srgbClr val="213164"/>
                </a:solidFill>
                <a:effectLst/>
                <a:latin typeface="Arial" panose="020B0604020202020204" pitchFamily="34" charset="0"/>
                <a:cs typeface="Arial" panose="020B0604020202020204" pitchFamily="34" charset="0"/>
              </a:rPr>
              <a:t> Time Series Analysis with Anomaly Detection</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Data Input:</a:t>
            </a:r>
            <a:r>
              <a:rPr lang="en-IN" b="0" i="0" u="none" strike="noStrike" dirty="0">
                <a:solidFill>
                  <a:srgbClr val="213164"/>
                </a:solidFill>
                <a:effectLst/>
                <a:latin typeface="Arial" panose="020B0604020202020204" pitchFamily="34" charset="0"/>
                <a:cs typeface="Arial" panose="020B0604020202020204" pitchFamily="34" charset="0"/>
              </a:rPr>
              <a:t> Historical and real-time data streams from music streaming services, social media, etc.</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Expected Outcome:</a:t>
            </a:r>
            <a:r>
              <a:rPr lang="en-IN" b="0" i="0" u="none" strike="noStrike" dirty="0">
                <a:solidFill>
                  <a:srgbClr val="213164"/>
                </a:solidFill>
                <a:effectLst/>
                <a:latin typeface="Arial" panose="020B0604020202020204" pitchFamily="34" charset="0"/>
                <a:cs typeface="Arial" panose="020B0604020202020204" pitchFamily="34" charset="0"/>
              </a:rPr>
              <a:t> Identify statistically significant spikes in popularity for artists, genres, or songs. </a:t>
            </a:r>
            <a:br>
              <a:rPr lang="en-IN" b="0" i="0" u="none" strike="noStrike" dirty="0">
                <a:solidFill>
                  <a:srgbClr val="213164"/>
                </a:solidFill>
                <a:effectLst/>
                <a:latin typeface="Arial" panose="020B0604020202020204" pitchFamily="34" charset="0"/>
                <a:cs typeface="Arial" panose="020B0604020202020204" pitchFamily="34" charset="0"/>
              </a:rPr>
            </a:br>
            <a:r>
              <a:rPr lang="en-IN" dirty="0">
                <a:solidFill>
                  <a:srgbClr val="213164"/>
                </a:solidFill>
                <a:latin typeface="Arial" panose="020B0604020202020204" pitchFamily="34" charset="0"/>
                <a:cs typeface="Arial" panose="020B0604020202020204" pitchFamily="34" charset="0"/>
              </a:rPr>
              <a:t> </a:t>
            </a:r>
            <a:r>
              <a:rPr lang="en-IN" b="1" i="0" u="none" strike="noStrike" dirty="0">
                <a:solidFill>
                  <a:srgbClr val="213164"/>
                </a:solidFill>
                <a:effectLst/>
                <a:latin typeface="Arial" panose="020B0604020202020204" pitchFamily="34" charset="0"/>
                <a:cs typeface="Arial" panose="020B0604020202020204" pitchFamily="34" charset="0"/>
              </a:rPr>
              <a:t>2. Personalized Recommendation </a:t>
            </a:r>
            <a:r>
              <a:rPr lang="en-IN" b="1" i="0" u="none" strike="noStrike" dirty="0" err="1">
                <a:solidFill>
                  <a:srgbClr val="213164"/>
                </a:solidFill>
                <a:effectLst/>
                <a:latin typeface="Arial" panose="020B0604020202020204" pitchFamily="34" charset="0"/>
                <a:cs typeface="Arial" panose="020B0604020202020204" pitchFamily="34" charset="0"/>
              </a:rPr>
              <a:t>Modeling</a:t>
            </a:r>
            <a:r>
              <a:rPr lang="en-IN" b="1" i="0" u="none" strike="noStrike" dirty="0">
                <a:solidFill>
                  <a:srgbClr val="213164"/>
                </a:solidFill>
                <a:effectLst/>
                <a:latin typeface="Arial" panose="020B0604020202020204" pitchFamily="34" charset="0"/>
                <a:cs typeface="Arial" panose="020B0604020202020204" pitchFamily="34" charset="0"/>
              </a:rPr>
              <a:t>:</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Model Type:</a:t>
            </a:r>
            <a:r>
              <a:rPr lang="en-IN" b="0" i="0" u="none" strike="noStrike" dirty="0">
                <a:solidFill>
                  <a:srgbClr val="213164"/>
                </a:solidFill>
                <a:effectLst/>
                <a:latin typeface="Arial" panose="020B0604020202020204" pitchFamily="34" charset="0"/>
                <a:cs typeface="Arial" panose="020B0604020202020204" pitchFamily="34" charset="0"/>
              </a:rPr>
              <a:t> Hybrid Recommendation System (Collaborative Filtering &amp; Content-Based Filtering)</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Data Input:</a:t>
            </a:r>
            <a:r>
              <a:rPr lang="en-IN" b="0" i="0" u="none" strike="noStrike" dirty="0">
                <a:solidFill>
                  <a:srgbClr val="213164"/>
                </a:solidFill>
                <a:effectLst/>
                <a:latin typeface="Arial" panose="020B0604020202020204" pitchFamily="34" charset="0"/>
                <a:cs typeface="Arial" panose="020B0604020202020204" pitchFamily="34" charset="0"/>
              </a:rPr>
              <a:t> </a:t>
            </a:r>
            <a:r>
              <a:rPr lang="en-IN" dirty="0">
                <a:solidFill>
                  <a:srgbClr val="213164"/>
                </a:solidFill>
                <a:latin typeface="Arial" panose="020B0604020202020204" pitchFamily="34" charset="0"/>
                <a:cs typeface="Arial" panose="020B0604020202020204" pitchFamily="34" charset="0"/>
              </a:rPr>
              <a:t>L</a:t>
            </a:r>
            <a:r>
              <a:rPr lang="en-IN" b="0" i="0" u="none" strike="noStrike" dirty="0">
                <a:solidFill>
                  <a:srgbClr val="213164"/>
                </a:solidFill>
                <a:effectLst/>
                <a:latin typeface="Arial" panose="020B0604020202020204" pitchFamily="34" charset="0"/>
                <a:cs typeface="Arial" panose="020B0604020202020204" pitchFamily="34" charset="0"/>
              </a:rPr>
              <a:t>istening history (liked songs, playlists), feedback on recommendations, artist/genre attributes.</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Expected Outcome:</a:t>
            </a:r>
            <a:r>
              <a:rPr lang="en-IN" b="0" i="0" u="none" strike="noStrike" dirty="0">
                <a:solidFill>
                  <a:srgbClr val="213164"/>
                </a:solidFill>
                <a:effectLst/>
                <a:latin typeface="Arial" panose="020B0604020202020204" pitchFamily="34" charset="0"/>
                <a:cs typeface="Arial" panose="020B0604020202020204" pitchFamily="34" charset="0"/>
              </a:rPr>
              <a:t> Generate personalized recommendations for songs and artists that cater to both the user's established taste and current music trends.</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Evaluation Metrics:</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For Trend Analysis:</a:t>
            </a:r>
            <a:r>
              <a:rPr lang="en-IN" b="0" i="0" u="none" strike="noStrike" dirty="0">
                <a:solidFill>
                  <a:srgbClr val="213164"/>
                </a:solidFill>
                <a:effectLst/>
                <a:latin typeface="Arial" panose="020B0604020202020204" pitchFamily="34" charset="0"/>
                <a:cs typeface="Arial" panose="020B0604020202020204" pitchFamily="34" charset="0"/>
              </a:rPr>
              <a:t> Precision (accuracy of identifying rising trends), Recall (capturing significant portion of emerging trends).</a:t>
            </a:r>
            <a:br>
              <a:rPr lang="en-IN" b="0" i="0" u="none" strike="noStrike" dirty="0">
                <a:solidFill>
                  <a:srgbClr val="213164"/>
                </a:solidFill>
                <a:effectLst/>
                <a:latin typeface="Arial" panose="020B0604020202020204" pitchFamily="34" charset="0"/>
                <a:cs typeface="Arial" panose="020B0604020202020204" pitchFamily="34" charset="0"/>
              </a:rPr>
            </a:br>
            <a:r>
              <a:rPr lang="en-IN" b="1" i="0" u="none" strike="noStrike" dirty="0">
                <a:solidFill>
                  <a:srgbClr val="213164"/>
                </a:solidFill>
                <a:effectLst/>
                <a:latin typeface="Arial" panose="020B0604020202020204" pitchFamily="34" charset="0"/>
                <a:cs typeface="Arial" panose="020B0604020202020204" pitchFamily="34" charset="0"/>
              </a:rPr>
              <a:t>For Recommendation System:</a:t>
            </a:r>
            <a:r>
              <a:rPr lang="en-IN" b="0" i="0" u="none" strike="noStrike" dirty="0">
                <a:solidFill>
                  <a:srgbClr val="213164"/>
                </a:solidFill>
                <a:effectLst/>
                <a:latin typeface="Arial" panose="020B0604020202020204" pitchFamily="34" charset="0"/>
                <a:cs typeface="Arial" panose="020B0604020202020204" pitchFamily="34" charset="0"/>
              </a:rPr>
              <a:t> Click-through rate (user engagement with recommendations), Normalized Discounted Cumulative Gain (NDCG) (ranking quality of recommendations).</a:t>
            </a:r>
            <a:br>
              <a:rPr lang="en-IN" b="0" i="0" u="none" strike="noStrike" dirty="0">
                <a:solidFill>
                  <a:srgbClr val="213164"/>
                </a:solidFill>
                <a:effectLst/>
                <a:latin typeface="Arial" panose="020B0604020202020204" pitchFamily="34" charset="0"/>
                <a:cs typeface="Arial" panose="020B0604020202020204" pitchFamily="34" charset="0"/>
              </a:rPr>
            </a:br>
            <a:endParaRPr lang="en-IN" sz="1600" dirty="0">
              <a:solidFill>
                <a:srgbClr val="213164"/>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DE4241F1-BB54-BF76-D973-CF97DA732C03}"/>
              </a:ext>
            </a:extLst>
          </p:cNvPr>
          <p:cNvPicPr>
            <a:picLocks noChangeAspect="1"/>
          </p:cNvPicPr>
          <p:nvPr/>
        </p:nvPicPr>
        <p:blipFill>
          <a:blip r:embed="rId2"/>
          <a:stretch>
            <a:fillRect/>
          </a:stretch>
        </p:blipFill>
        <p:spPr>
          <a:xfrm>
            <a:off x="958470" y="1094935"/>
            <a:ext cx="7419813" cy="394563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85D1360-B07F-86DC-103D-E2F7EF7D2E44}"/>
              </a:ext>
            </a:extLst>
          </p:cNvPr>
          <p:cNvPicPr>
            <a:picLocks noChangeAspect="1"/>
          </p:cNvPicPr>
          <p:nvPr/>
        </p:nvPicPr>
        <p:blipFill>
          <a:blip r:embed="rId2"/>
          <a:stretch>
            <a:fillRect/>
          </a:stretch>
        </p:blipFill>
        <p:spPr>
          <a:xfrm>
            <a:off x="960825" y="1087200"/>
            <a:ext cx="7489528" cy="398271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Register Page</a:t>
            </a:r>
          </a:p>
        </p:txBody>
      </p:sp>
      <p:pic>
        <p:nvPicPr>
          <p:cNvPr id="4" name="Picture 3">
            <a:extLst>
              <a:ext uri="{FF2B5EF4-FFF2-40B4-BE49-F238E27FC236}">
                <a16:creationId xmlns:a16="http://schemas.microsoft.com/office/drawing/2014/main" id="{C69CB73A-A9BC-8A65-2886-9E089EFA6CF9}"/>
              </a:ext>
            </a:extLst>
          </p:cNvPr>
          <p:cNvPicPr>
            <a:picLocks noChangeAspect="1"/>
          </p:cNvPicPr>
          <p:nvPr/>
        </p:nvPicPr>
        <p:blipFill>
          <a:blip r:embed="rId2"/>
          <a:stretch>
            <a:fillRect/>
          </a:stretch>
        </p:blipFill>
        <p:spPr>
          <a:xfrm>
            <a:off x="1025912" y="1108993"/>
            <a:ext cx="7292897" cy="387814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 Page</a:t>
            </a:r>
          </a:p>
        </p:txBody>
      </p:sp>
      <p:pic>
        <p:nvPicPr>
          <p:cNvPr id="4" name="Picture 3">
            <a:extLst>
              <a:ext uri="{FF2B5EF4-FFF2-40B4-BE49-F238E27FC236}">
                <a16:creationId xmlns:a16="http://schemas.microsoft.com/office/drawing/2014/main" id="{5FE25E49-2E2C-9527-0328-F22457E07CF0}"/>
              </a:ext>
            </a:extLst>
          </p:cNvPr>
          <p:cNvPicPr>
            <a:picLocks noChangeAspect="1"/>
          </p:cNvPicPr>
          <p:nvPr/>
        </p:nvPicPr>
        <p:blipFill>
          <a:blip r:embed="rId2"/>
          <a:stretch>
            <a:fillRect/>
          </a:stretch>
        </p:blipFill>
        <p:spPr>
          <a:xfrm>
            <a:off x="1077952" y="1108288"/>
            <a:ext cx="7322634" cy="389396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Watch Later Page</a:t>
            </a:r>
          </a:p>
        </p:txBody>
      </p:sp>
      <p:pic>
        <p:nvPicPr>
          <p:cNvPr id="4" name="Picture 3">
            <a:extLst>
              <a:ext uri="{FF2B5EF4-FFF2-40B4-BE49-F238E27FC236}">
                <a16:creationId xmlns:a16="http://schemas.microsoft.com/office/drawing/2014/main" id="{F27065C0-AB31-2ED1-65B9-30D7447A1F03}"/>
              </a:ext>
            </a:extLst>
          </p:cNvPr>
          <p:cNvPicPr>
            <a:picLocks noChangeAspect="1"/>
          </p:cNvPicPr>
          <p:nvPr/>
        </p:nvPicPr>
        <p:blipFill>
          <a:blip r:embed="rId2"/>
          <a:stretch>
            <a:fillRect/>
          </a:stretch>
        </p:blipFill>
        <p:spPr>
          <a:xfrm>
            <a:off x="906966" y="1054218"/>
            <a:ext cx="7330068" cy="389791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55848" y="1495102"/>
            <a:ext cx="8832303" cy="311973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300" dirty="0">
                <a:solidFill>
                  <a:srgbClr val="374151"/>
                </a:solidFill>
                <a:latin typeface="+mj-lt"/>
                <a:cs typeface="Times New Roman" panose="02020603050405020304" pitchFamily="18" charset="0"/>
              </a:rPr>
            </a:br>
            <a:r>
              <a:rPr lang="en-US" sz="1300" dirty="0">
                <a:solidFill>
                  <a:srgbClr val="374151"/>
                </a:solidFill>
                <a:latin typeface="+mj-lt"/>
                <a:cs typeface="Times New Roman" panose="02020603050405020304" pitchFamily="18" charset="0"/>
              </a:rPr>
              <a:t>Offline Mode: Provide an offline mode feature that allows users to download music for offline playback. This feature is especially useful for users with limited internet connectivity or those who prefer to listen to music on-the-go without relying on a stable internet connection.</a:t>
            </a:r>
            <a:br>
              <a:rPr lang="en-US" sz="1300" dirty="0">
                <a:solidFill>
                  <a:srgbClr val="374151"/>
                </a:solidFill>
                <a:latin typeface="+mj-lt"/>
                <a:cs typeface="Times New Roman" panose="02020603050405020304" pitchFamily="18" charset="0"/>
              </a:rPr>
            </a:br>
            <a:br>
              <a:rPr lang="en-US" sz="1300" dirty="0">
                <a:solidFill>
                  <a:srgbClr val="374151"/>
                </a:solidFill>
                <a:latin typeface="+mj-lt"/>
                <a:cs typeface="Times New Roman" panose="02020603050405020304" pitchFamily="18" charset="0"/>
              </a:rPr>
            </a:br>
            <a:r>
              <a:rPr lang="en-US" sz="1300" dirty="0">
                <a:solidFill>
                  <a:srgbClr val="374151"/>
                </a:solidFill>
                <a:latin typeface="+mj-lt"/>
                <a:cs typeface="Times New Roman" panose="02020603050405020304" pitchFamily="18" charset="0"/>
              </a:rPr>
              <a:t>Accessibility Features: Implement accessibility features such as keyboard navigation, screen reader support, and adjustable font sizes to ensure the application is accessible to users with disabilities. Accessibility features promote inclusivity and cater to a wider user base.</a:t>
            </a:r>
            <a:br>
              <a:rPr lang="en-US" sz="1300" dirty="0">
                <a:solidFill>
                  <a:srgbClr val="374151"/>
                </a:solidFill>
                <a:latin typeface="+mj-lt"/>
                <a:cs typeface="Times New Roman" panose="02020603050405020304" pitchFamily="18" charset="0"/>
              </a:rPr>
            </a:br>
            <a:br>
              <a:rPr lang="en-US" sz="1300" dirty="0">
                <a:solidFill>
                  <a:srgbClr val="374151"/>
                </a:solidFill>
                <a:latin typeface="+mj-lt"/>
                <a:cs typeface="Times New Roman" panose="02020603050405020304" pitchFamily="18" charset="0"/>
              </a:rPr>
            </a:br>
            <a:r>
              <a:rPr lang="en-US" sz="1300" dirty="0">
                <a:solidFill>
                  <a:srgbClr val="374151"/>
                </a:solidFill>
                <a:latin typeface="+mj-lt"/>
                <a:cs typeface="Times New Roman" panose="02020603050405020304" pitchFamily="18" charset="0"/>
              </a:rPr>
              <a:t>Personalized Recommendations: Utilize machine learning algorithms to analyze user preferences, listening habits, and interactions to deliver personalized music recommendations. This enhances the user experience by providing relevant content tailored to individual tastes.</a:t>
            </a:r>
            <a:br>
              <a:rPr lang="en-US" sz="1300" dirty="0">
                <a:solidFill>
                  <a:srgbClr val="374151"/>
                </a:solidFill>
                <a:latin typeface="+mj-lt"/>
                <a:cs typeface="Times New Roman" panose="02020603050405020304" pitchFamily="18" charset="0"/>
              </a:rPr>
            </a:br>
            <a:r>
              <a:rPr lang="en-US" sz="1300" dirty="0">
                <a:solidFill>
                  <a:srgbClr val="374151"/>
                </a:solidFill>
                <a:latin typeface="+mj-lt"/>
                <a:cs typeface="Times New Roman" panose="02020603050405020304" pitchFamily="18" charset="0"/>
              </a:rPr>
              <a:t>Content Licensing and Legal Compliance: Ensure compliance with copyright laws and content licensing agreements to provide a legal and ethical music streaming service. Partner with record labels, artists, and content providers to offer a diverse catalog of licensed music content.</a:t>
            </a:r>
            <a:br>
              <a:rPr lang="en-US" sz="1300" dirty="0">
                <a:solidFill>
                  <a:srgbClr val="374151"/>
                </a:solidFill>
                <a:latin typeface="+mj-lt"/>
                <a:cs typeface="Times New Roman" panose="02020603050405020304" pitchFamily="18" charset="0"/>
              </a:rPr>
            </a:br>
            <a:br>
              <a:rPr lang="en-US" sz="1300" dirty="0">
                <a:solidFill>
                  <a:srgbClr val="374151"/>
                </a:solidFill>
                <a:latin typeface="+mj-lt"/>
                <a:cs typeface="Times New Roman" panose="02020603050405020304" pitchFamily="18" charset="0"/>
              </a:rPr>
            </a:br>
            <a:r>
              <a:rPr lang="en-US" sz="1300" dirty="0">
                <a:solidFill>
                  <a:srgbClr val="374151"/>
                </a:solidFill>
                <a:latin typeface="+mj-lt"/>
                <a:cs typeface="Times New Roman" panose="02020603050405020304" pitchFamily="18" charset="0"/>
              </a:rPr>
              <a:t>Feedback and Reporting Mechanism: Implement a feedback and reporting mechanism where users can provide feedback, report issues, or suggest improvements. This helps in gathering valuable insights from users and continuously improving the application based on user feedback.</a:t>
            </a:r>
            <a:br>
              <a:rPr lang="en-US" sz="1300" dirty="0">
                <a:solidFill>
                  <a:srgbClr val="374151"/>
                </a:solidFill>
                <a:latin typeface="+mj-lt"/>
                <a:cs typeface="Times New Roman" panose="02020603050405020304" pitchFamily="18" charset="0"/>
              </a:rPr>
            </a:br>
            <a:br>
              <a:rPr lang="en-US" sz="1300" dirty="0">
                <a:solidFill>
                  <a:srgbClr val="374151"/>
                </a:solidFill>
                <a:latin typeface="+mj-lt"/>
                <a:cs typeface="Times New Roman" panose="02020603050405020304" pitchFamily="18" charset="0"/>
              </a:rPr>
            </a:br>
            <a:br>
              <a:rPr lang="en-US" sz="1300" dirty="0">
                <a:solidFill>
                  <a:srgbClr val="374151"/>
                </a:solidFill>
                <a:latin typeface="+mj-lt"/>
                <a:cs typeface="Times New Roman" panose="02020603050405020304" pitchFamily="18" charset="0"/>
              </a:rPr>
            </a:br>
            <a:br>
              <a:rPr lang="en-US" sz="1300" dirty="0">
                <a:solidFill>
                  <a:srgbClr val="374151"/>
                </a:solidFill>
                <a:latin typeface="+mj-lt"/>
                <a:cs typeface="Times New Roman" panose="02020603050405020304" pitchFamily="18" charset="0"/>
              </a:rPr>
            </a:br>
            <a:br>
              <a:rPr lang="en-US" sz="1300" dirty="0">
                <a:solidFill>
                  <a:srgbClr val="374151"/>
                </a:solidFill>
                <a:latin typeface="+mj-lt"/>
                <a:cs typeface="Times New Roman" panose="02020603050405020304" pitchFamily="18" charset="0"/>
              </a:rPr>
            </a:br>
            <a:endParaRPr lang="en-US" sz="13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3AC1C5-039A-E56E-F04E-FCCF4B16697F}"/>
              </a:ext>
            </a:extLst>
          </p:cNvPr>
          <p:cNvSpPr>
            <a:spLocks noGrp="1"/>
          </p:cNvSpPr>
          <p:nvPr>
            <p:ph type="subTitle"/>
          </p:nvPr>
        </p:nvSpPr>
        <p:spPr>
          <a:xfrm>
            <a:off x="232272" y="771761"/>
            <a:ext cx="8679456" cy="1799989"/>
          </a:xfrm>
        </p:spPr>
        <p:txBody>
          <a:bodyPr/>
          <a:lstStyle/>
          <a:p>
            <a:r>
              <a:rPr lang="en-US" sz="1400" dirty="0">
                <a:solidFill>
                  <a:srgbClr val="374151"/>
                </a:solidFill>
                <a:latin typeface="+mj-lt"/>
                <a:cs typeface="Times New Roman" panose="02020603050405020304" pitchFamily="18" charset="0"/>
              </a:rPr>
              <a:t>Data Privacy and Security: Prioritize data privacy and security by implementing robust encryption protocols, regular security audits, and compliance with data protection regulations such as GDPR. Protecting user data instills trust and confidence in the application.</a:t>
            </a:r>
            <a:br>
              <a:rPr lang="en-US" sz="1400" dirty="0">
                <a:solidFill>
                  <a:srgbClr val="374151"/>
                </a:solidFill>
                <a:latin typeface="+mj-lt"/>
                <a:cs typeface="Times New Roman" panose="02020603050405020304" pitchFamily="18" charset="0"/>
              </a:rPr>
            </a:br>
            <a:br>
              <a:rPr lang="en-US" sz="1400" dirty="0">
                <a:solidFill>
                  <a:srgbClr val="374151"/>
                </a:solidFill>
                <a:latin typeface="+mj-lt"/>
                <a:cs typeface="Times New Roman" panose="02020603050405020304" pitchFamily="18" charset="0"/>
              </a:rPr>
            </a:br>
            <a:r>
              <a:rPr lang="en-US" sz="1400" dirty="0">
                <a:solidFill>
                  <a:srgbClr val="374151"/>
                </a:solidFill>
                <a:latin typeface="+mj-lt"/>
                <a:cs typeface="Times New Roman" panose="02020603050405020304" pitchFamily="18" charset="0"/>
              </a:rPr>
              <a:t>Continuous Updates and Maintenance: Commit to regular updates and maintenance to address bugs, introduce new features, and enhance the overall performance of the application. Continuous improvement ensures that </a:t>
            </a:r>
            <a:r>
              <a:rPr lang="en-US" sz="1400" dirty="0" err="1">
                <a:solidFill>
                  <a:srgbClr val="374151"/>
                </a:solidFill>
                <a:latin typeface="+mj-lt"/>
                <a:cs typeface="Times New Roman" panose="02020603050405020304" pitchFamily="18" charset="0"/>
              </a:rPr>
              <a:t>MusicApp</a:t>
            </a:r>
            <a:r>
              <a:rPr lang="en-US" sz="1400" dirty="0">
                <a:solidFill>
                  <a:srgbClr val="374151"/>
                </a:solidFill>
                <a:latin typeface="+mj-lt"/>
                <a:cs typeface="Times New Roman" panose="02020603050405020304" pitchFamily="18" charset="0"/>
              </a:rPr>
              <a:t> remains competitive and relevant in the ever-evolving music streaming industry.</a:t>
            </a:r>
            <a:br>
              <a:rPr lang="en-US" sz="1400" i="0" dirty="0">
                <a:solidFill>
                  <a:srgbClr val="374151"/>
                </a:solidFill>
                <a:effectLst/>
                <a:latin typeface="Söhne"/>
              </a:rPr>
            </a:br>
            <a:endParaRPr lang="en-US" dirty="0"/>
          </a:p>
        </p:txBody>
      </p:sp>
    </p:spTree>
    <p:extLst>
      <p:ext uri="{BB962C8B-B14F-4D97-AF65-F5344CB8AC3E}">
        <p14:creationId xmlns:p14="http://schemas.microsoft.com/office/powerpoint/2010/main" val="236529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49417" cy="38526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US" b="1" dirty="0">
                <a:solidFill>
                  <a:srgbClr val="213163"/>
                </a:solidFill>
              </a:rPr>
            </a:br>
            <a:r>
              <a:rPr lang="en-US" dirty="0">
                <a:solidFill>
                  <a:srgbClr val="213163"/>
                </a:solidFill>
              </a:rPr>
              <a:t>In conclusion, </a:t>
            </a:r>
            <a:r>
              <a:rPr lang="en-US" dirty="0" err="1">
                <a:solidFill>
                  <a:srgbClr val="213163"/>
                </a:solidFill>
              </a:rPr>
              <a:t>MusicApp</a:t>
            </a:r>
            <a:r>
              <a:rPr lang="en-US" dirty="0">
                <a:solidFill>
                  <a:srgbClr val="213163"/>
                </a:solidFill>
              </a:rPr>
              <a:t> redefines the music streaming experience with its user-friendly interface, robust backend infrastructure, and essential features. Leveraging Django Framework and modern technologies, it offers seamless navigation, personalized playlists, and social integration. Prioritizing scalability, reliability, and data privacy, </a:t>
            </a:r>
            <a:r>
              <a:rPr lang="en-US" dirty="0" err="1">
                <a:solidFill>
                  <a:srgbClr val="213163"/>
                </a:solidFill>
              </a:rPr>
              <a:t>MusicApp</a:t>
            </a:r>
            <a:r>
              <a:rPr lang="en-US" dirty="0">
                <a:solidFill>
                  <a:srgbClr val="213163"/>
                </a:solidFill>
              </a:rPr>
              <a:t> promises to set a new standard in the industry. With continuous updates and commitment to innovation, </a:t>
            </a:r>
            <a:r>
              <a:rPr lang="en-US" dirty="0" err="1">
                <a:solidFill>
                  <a:srgbClr val="213163"/>
                </a:solidFill>
              </a:rPr>
              <a:t>MusicApp</a:t>
            </a:r>
            <a:r>
              <a:rPr lang="en-US" dirty="0">
                <a:solidFill>
                  <a:srgbClr val="213163"/>
                </a:solidFill>
              </a:rPr>
              <a:t> aims to delight music enthusiasts and creators while leaving a lasting impact on the music streaming landscape.</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19680" cy="379322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r>
              <a:rPr lang="en-US" sz="1600" dirty="0">
                <a:solidFill>
                  <a:srgbClr val="213163"/>
                </a:solidFill>
              </a:rPr>
              <a:t>The Music Web Application, built with Django Framework, offers a user-friendly platform for music enthusiasts to explore and enjoy curated music content. Key features include secure user registration, personalized playlists, and a convenient 'Watch Later' option. Leveraging Django's robust backend capabilities and modern frontend technologies, the application delivers a seamless music streaming experience. With an intuitive interface and essential functionalities, it aims to enhance users' music discovery and playback experience.</a:t>
            </a:r>
            <a:br>
              <a:rPr lang="en-US" sz="1600" dirty="0">
                <a:solidFill>
                  <a:srgbClr val="213163"/>
                </a:solidFill>
              </a:rPr>
            </a:br>
            <a:br>
              <a:rPr lang="en-US" sz="1600" dirty="0">
                <a:solidFill>
                  <a:srgbClr val="213163"/>
                </a:solidFill>
              </a:rPr>
            </a:br>
            <a:r>
              <a:rPr lang="en-US" sz="1600" dirty="0">
                <a:solidFill>
                  <a:srgbClr val="213163"/>
                </a:solidFill>
              </a:rPr>
              <a:t>Additionally, the application provides a central hub for music discovery, showcasing curated playlists, trending tracks, and recommended artists on the home page. An 'About Us' section offers insights into the purpose of the application and its creators, fostering transparency and user engagement. Technologically, the project employs a stack comprising Django Framework for backend development, HTML/CSS for frontend design, and possibly JavaScript for dynamic interactions. This combination ensures a well-rounded development environment capable of delivering a responsive and visually appealing user interface.</a:t>
            </a:r>
            <a:br>
              <a:rPr lang="en-US" sz="1600" b="1" dirty="0">
                <a:solidFill>
                  <a:srgbClr val="213163"/>
                </a:solidFill>
              </a:rPr>
            </a:br>
            <a:br>
              <a:rPr lang="en-US"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4317" cy="403097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IN" sz="1600" b="1" dirty="0">
                <a:solidFill>
                  <a:srgbClr val="213163"/>
                </a:solidFill>
              </a:rPr>
            </a:br>
            <a:r>
              <a:rPr lang="en-US" sz="1600" dirty="0">
                <a:solidFill>
                  <a:srgbClr val="213163"/>
                </a:solidFill>
              </a:rPr>
              <a:t>The proliferation of digital music consumption has led to a fragmented landscape of music streaming platforms, each with its own set of features and limitations. However, many existing platforms lack a seamless user experience and fail to adequately address the diverse needs of music enthusiasts. There is a need for a comprehensive music streaming solution that combines intuitive user interfaces, robust backend functionalities, and personalized content delivery to enhance the overall music discovery and playback experience. Additionally, existing platforms often overlook the importance of user engagement features, such as bookmarking or 'Watch Later' options, which are essential for facilitating continued interaction and content consumption. Thus, the problem at hand is to develop a Music Web Application using the Django Framework that addresses these shortcomings by providing a user-friendly interface, robust backend infrastructure, and essential features such as secure user registration, personalized playlists, and a convenient 'Watch Later' option. This application aims to bridge the gap in the current music streaming landscape and offer a comprehensive solution for music enthusiasts to explore, discover, and enjoy their favorite music content seamlessly.</a:t>
            </a:r>
            <a:br>
              <a:rPr lang="en-US" sz="1600" b="1" dirty="0">
                <a:solidFill>
                  <a:srgbClr val="213163"/>
                </a:solidFill>
              </a:rPr>
            </a:br>
            <a:br>
              <a:rPr lang="en-US" sz="1600" b="1" dirty="0">
                <a:solidFill>
                  <a:srgbClr val="213163"/>
                </a:solidFill>
              </a:rPr>
            </a:br>
            <a:br>
              <a:rPr lang="en-US" sz="1600" b="1" dirty="0">
                <a:solidFill>
                  <a:srgbClr val="213163"/>
                </a:solidFill>
              </a:rPr>
            </a:br>
            <a:br>
              <a:rPr lang="en-US" sz="1600" b="1" dirty="0">
                <a:solidFill>
                  <a:srgbClr val="213163"/>
                </a:solidFill>
              </a:rPr>
            </a:br>
            <a:br>
              <a:rPr lang="en-US" sz="1600" b="1" dirty="0">
                <a:solidFill>
                  <a:srgbClr val="213163"/>
                </a:solidFill>
              </a:rPr>
            </a:br>
            <a:br>
              <a:rPr lang="en-US"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64286" cy="39937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br>
              <a:rPr lang="en-US" sz="1600" dirty="0">
                <a:solidFill>
                  <a:srgbClr val="213163"/>
                </a:solidFill>
              </a:rPr>
            </a:br>
            <a:r>
              <a:rPr lang="en-US" sz="1600" dirty="0">
                <a:solidFill>
                  <a:srgbClr val="213163"/>
                </a:solidFill>
              </a:rPr>
              <a:t>User-Friendly Interface: Develop an intuitive and visually appealing interface that allows users to navigate effortlessly through the application.</a:t>
            </a:r>
            <a:br>
              <a:rPr lang="en-US" sz="1600" dirty="0">
                <a:solidFill>
                  <a:srgbClr val="213163"/>
                </a:solidFill>
              </a:rPr>
            </a:br>
            <a:br>
              <a:rPr lang="en-US" sz="1600" dirty="0">
                <a:solidFill>
                  <a:srgbClr val="213163"/>
                </a:solidFill>
              </a:rPr>
            </a:br>
            <a:r>
              <a:rPr lang="en-US" sz="1600" dirty="0">
                <a:solidFill>
                  <a:srgbClr val="213163"/>
                </a:solidFill>
              </a:rPr>
              <a:t>Secure User Registration: Implement a secure user registration system to enable new users to create accounts and access personalized features.</a:t>
            </a:r>
            <a:br>
              <a:rPr lang="en-US" sz="1600" dirty="0">
                <a:solidFill>
                  <a:srgbClr val="213163"/>
                </a:solidFill>
              </a:rPr>
            </a:br>
            <a:br>
              <a:rPr lang="en-US" sz="1600" dirty="0">
                <a:solidFill>
                  <a:srgbClr val="213163"/>
                </a:solidFill>
              </a:rPr>
            </a:br>
            <a:r>
              <a:rPr lang="en-US" sz="1600" dirty="0">
                <a:solidFill>
                  <a:srgbClr val="213163"/>
                </a:solidFill>
              </a:rPr>
              <a:t>Personalized Playlists: Provide users with the ability to create and manage personalized playlists based on their music preferences.</a:t>
            </a:r>
            <a:br>
              <a:rPr lang="en-US" sz="1600" dirty="0">
                <a:solidFill>
                  <a:srgbClr val="213163"/>
                </a:solidFill>
              </a:rPr>
            </a:br>
            <a:br>
              <a:rPr lang="en-US" sz="1600" dirty="0">
                <a:solidFill>
                  <a:srgbClr val="213163"/>
                </a:solidFill>
              </a:rPr>
            </a:br>
            <a:r>
              <a:rPr lang="en-US" sz="1600" dirty="0">
                <a:solidFill>
                  <a:srgbClr val="213163"/>
                </a:solidFill>
              </a:rPr>
              <a:t>'Watch Later' Functionality: Incorporate a 'Watch Later' feature that allows users to bookmark and access selected music content for later viewing.</a:t>
            </a:r>
            <a:br>
              <a:rPr lang="en-US" sz="1600" dirty="0">
                <a:solidFill>
                  <a:srgbClr val="213163"/>
                </a:solidFill>
              </a:rPr>
            </a:br>
            <a:br>
              <a:rPr lang="en-US" sz="1600" dirty="0">
                <a:solidFill>
                  <a:srgbClr val="213163"/>
                </a:solidFill>
              </a:rPr>
            </a:br>
            <a:r>
              <a:rPr lang="en-US" sz="1600" dirty="0">
                <a:solidFill>
                  <a:srgbClr val="213163"/>
                </a:solidFill>
              </a:rPr>
              <a:t>About Us Section: Include an 'About Us' section to provide insights into the purpose of the application and its creators, fostering transparency and user engagement.</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004393"/>
            <a:ext cx="8866934" cy="3656257"/>
          </a:xfrm>
          <a:prstGeom prst="rect">
            <a:avLst/>
          </a:prstGeom>
          <a:noFill/>
        </p:spPr>
        <p:txBody>
          <a:bodyPr wrap="square">
            <a:spAutoFit/>
          </a:bodyPr>
          <a:lstStyle/>
          <a:p>
            <a:pPr algn="l">
              <a:lnSpc>
                <a:spcPct val="150000"/>
              </a:lnSpc>
            </a:pPr>
            <a:r>
              <a:rPr lang="en-US" sz="1300" b="0" i="0" dirty="0">
                <a:solidFill>
                  <a:srgbClr val="374151"/>
                </a:solidFill>
                <a:effectLst/>
                <a:latin typeface="+mn-lt"/>
                <a:cs typeface="Times New Roman" panose="02020603050405020304" pitchFamily="18" charset="0"/>
              </a:rPr>
              <a:t>The proposed solution, </a:t>
            </a:r>
            <a:r>
              <a:rPr lang="en-US" sz="1300" b="0" i="0" dirty="0" err="1">
                <a:solidFill>
                  <a:srgbClr val="374151"/>
                </a:solidFill>
                <a:effectLst/>
                <a:latin typeface="+mn-lt"/>
                <a:cs typeface="Times New Roman" panose="02020603050405020304" pitchFamily="18" charset="0"/>
              </a:rPr>
              <a:t>MusicApp</a:t>
            </a:r>
            <a:r>
              <a:rPr lang="en-US" sz="1300" b="0" i="0" dirty="0">
                <a:solidFill>
                  <a:srgbClr val="374151"/>
                </a:solidFill>
                <a:effectLst/>
                <a:latin typeface="+mn-lt"/>
                <a:cs typeface="Times New Roman" panose="02020603050405020304" pitchFamily="18" charset="0"/>
              </a:rPr>
              <a:t>, is a comprehensive Music Web Application developed using the Django Framework. It aims to address the shortcomings of existing music streaming platforms by offering a user-friendly interface, robust backend infrastructure, and essential features tailored to enhance the overall music discovery and playback experience.</a:t>
            </a:r>
          </a:p>
          <a:p>
            <a:pPr algn="l">
              <a:lnSpc>
                <a:spcPct val="150000"/>
              </a:lnSpc>
            </a:pPr>
            <a:r>
              <a:rPr lang="en-US" sz="1300" b="0" i="0" dirty="0">
                <a:solidFill>
                  <a:srgbClr val="374151"/>
                </a:solidFill>
                <a:effectLst/>
                <a:latin typeface="+mn-lt"/>
                <a:cs typeface="Times New Roman" panose="02020603050405020304" pitchFamily="18" charset="0"/>
              </a:rPr>
              <a:t>Key Features of </a:t>
            </a:r>
            <a:r>
              <a:rPr lang="en-US" sz="1300" b="0" i="0" dirty="0" err="1">
                <a:solidFill>
                  <a:srgbClr val="374151"/>
                </a:solidFill>
                <a:effectLst/>
                <a:latin typeface="+mn-lt"/>
                <a:cs typeface="Times New Roman" panose="02020603050405020304" pitchFamily="18" charset="0"/>
              </a:rPr>
              <a:t>MusicApp</a:t>
            </a:r>
            <a:r>
              <a:rPr lang="en-US" sz="1300" b="0" i="0" dirty="0">
                <a:solidFill>
                  <a:srgbClr val="374151"/>
                </a:solidFill>
                <a:effectLst/>
                <a:latin typeface="+mn-lt"/>
                <a:cs typeface="Times New Roman" panose="02020603050405020304" pitchFamily="18" charset="0"/>
              </a:rPr>
              <a:t>:</a:t>
            </a:r>
          </a:p>
          <a:p>
            <a:pPr algn="l">
              <a:lnSpc>
                <a:spcPct val="150000"/>
              </a:lnSpc>
            </a:pPr>
            <a:r>
              <a:rPr lang="en-US" sz="1300" b="1" i="0" dirty="0">
                <a:solidFill>
                  <a:srgbClr val="374151"/>
                </a:solidFill>
                <a:effectLst/>
                <a:latin typeface="+mn-lt"/>
                <a:cs typeface="Times New Roman" panose="02020603050405020304" pitchFamily="18" charset="0"/>
              </a:rPr>
              <a:t>User Registration and Authentication</a:t>
            </a:r>
            <a:r>
              <a:rPr lang="en-US" sz="1300" b="0" i="0" dirty="0">
                <a:solidFill>
                  <a:srgbClr val="374151"/>
                </a:solidFill>
                <a:effectLst/>
                <a:latin typeface="+mn-lt"/>
                <a:cs typeface="Times New Roman" panose="02020603050405020304" pitchFamily="18" charset="0"/>
              </a:rPr>
              <a:t>: </a:t>
            </a:r>
            <a:r>
              <a:rPr lang="en-US" sz="1300" b="0" i="0" dirty="0" err="1">
                <a:solidFill>
                  <a:srgbClr val="374151"/>
                </a:solidFill>
                <a:effectLst/>
                <a:latin typeface="+mn-lt"/>
                <a:cs typeface="Times New Roman" panose="02020603050405020304" pitchFamily="18" charset="0"/>
              </a:rPr>
              <a:t>MusicApp</a:t>
            </a:r>
            <a:r>
              <a:rPr lang="en-US" sz="1300" b="0" i="0" dirty="0">
                <a:solidFill>
                  <a:srgbClr val="374151"/>
                </a:solidFill>
                <a:effectLst/>
                <a:latin typeface="+mn-lt"/>
                <a:cs typeface="Times New Roman" panose="02020603050405020304" pitchFamily="18" charset="0"/>
              </a:rPr>
              <a:t> includes a secure user registration system, allowing new users to create accounts and access personalized features. User authentication ensures data security and privacy.</a:t>
            </a:r>
          </a:p>
          <a:p>
            <a:pPr algn="l">
              <a:lnSpc>
                <a:spcPct val="150000"/>
              </a:lnSpc>
            </a:pPr>
            <a:r>
              <a:rPr lang="en-US" sz="1300" b="1" i="0" dirty="0">
                <a:solidFill>
                  <a:srgbClr val="374151"/>
                </a:solidFill>
                <a:effectLst/>
                <a:latin typeface="+mn-lt"/>
                <a:cs typeface="Times New Roman" panose="02020603050405020304" pitchFamily="18" charset="0"/>
              </a:rPr>
              <a:t>Personalized Playlists</a:t>
            </a:r>
            <a:r>
              <a:rPr lang="en-US" sz="1300" b="0" i="0" dirty="0">
                <a:solidFill>
                  <a:srgbClr val="374151"/>
                </a:solidFill>
                <a:effectLst/>
                <a:latin typeface="+mn-lt"/>
                <a:cs typeface="Times New Roman" panose="02020603050405020304" pitchFamily="18" charset="0"/>
              </a:rPr>
              <a:t>: Users can create and manage personalized playlists based on their music preferences. The application offers recommendations based on user listening history and interactions.</a:t>
            </a:r>
          </a:p>
          <a:p>
            <a:pPr algn="l">
              <a:lnSpc>
                <a:spcPct val="150000"/>
              </a:lnSpc>
            </a:pPr>
            <a:r>
              <a:rPr lang="en-US" sz="1300" b="1" i="0" dirty="0">
                <a:solidFill>
                  <a:srgbClr val="374151"/>
                </a:solidFill>
                <a:effectLst/>
                <a:latin typeface="+mn-lt"/>
                <a:cs typeface="Times New Roman" panose="02020603050405020304" pitchFamily="18" charset="0"/>
              </a:rPr>
              <a:t>'Watch Later' Functionality</a:t>
            </a:r>
            <a:r>
              <a:rPr lang="en-US" sz="1300" b="0" i="0" dirty="0">
                <a:solidFill>
                  <a:srgbClr val="374151"/>
                </a:solidFill>
                <a:effectLst/>
                <a:latin typeface="+mn-lt"/>
                <a:cs typeface="Times New Roman" panose="02020603050405020304" pitchFamily="18" charset="0"/>
              </a:rPr>
              <a:t>: </a:t>
            </a:r>
            <a:r>
              <a:rPr lang="en-US" sz="1300" b="0" i="0" dirty="0" err="1">
                <a:solidFill>
                  <a:srgbClr val="374151"/>
                </a:solidFill>
                <a:effectLst/>
                <a:latin typeface="+mn-lt"/>
                <a:cs typeface="Times New Roman" panose="02020603050405020304" pitchFamily="18" charset="0"/>
              </a:rPr>
              <a:t>MusicApp</a:t>
            </a:r>
            <a:r>
              <a:rPr lang="en-US" sz="1300" b="0" i="0" dirty="0">
                <a:solidFill>
                  <a:srgbClr val="374151"/>
                </a:solidFill>
                <a:effectLst/>
                <a:latin typeface="+mn-lt"/>
                <a:cs typeface="Times New Roman" panose="02020603050405020304" pitchFamily="18" charset="0"/>
              </a:rPr>
              <a:t> incorporates a 'Watch Later' feature, enabling users to bookmark and access selected music content for later viewing. This feature enhances user engagement and facilitates continued interaction with the platform.</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49044" y="671056"/>
            <a:ext cx="8756304" cy="3356175"/>
          </a:xfrm>
          <a:prstGeom prst="rect">
            <a:avLst/>
          </a:prstGeom>
          <a:noFill/>
        </p:spPr>
        <p:txBody>
          <a:bodyPr wrap="square">
            <a:spAutoFit/>
          </a:bodyPr>
          <a:lstStyle/>
          <a:p>
            <a:pPr algn="l">
              <a:lnSpc>
                <a:spcPct val="150000"/>
              </a:lnSpc>
            </a:pPr>
            <a:r>
              <a:rPr lang="en-US" sz="1300" b="1" i="0" dirty="0">
                <a:solidFill>
                  <a:srgbClr val="374151"/>
                </a:solidFill>
                <a:effectLst/>
                <a:latin typeface="+mn-lt"/>
                <a:cs typeface="Times New Roman" panose="02020603050405020304" pitchFamily="18" charset="0"/>
              </a:rPr>
              <a:t>Interface</a:t>
            </a:r>
            <a:r>
              <a:rPr lang="en-US" sz="1300" b="0" i="0" dirty="0">
                <a:solidFill>
                  <a:srgbClr val="374151"/>
                </a:solidFill>
                <a:effectLst/>
                <a:latin typeface="+mn-lt"/>
                <a:cs typeface="Times New Roman" panose="02020603050405020304" pitchFamily="18" charset="0"/>
              </a:rPr>
              <a:t>: The application features an intuitive and visually appealing interface, allowing users to navigate effortlessly through the platform. Clear navigation options and organized content categories enhance the user experience.</a:t>
            </a:r>
          </a:p>
          <a:p>
            <a:pPr algn="l">
              <a:lnSpc>
                <a:spcPct val="150000"/>
              </a:lnSpc>
            </a:pPr>
            <a:r>
              <a:rPr lang="en-US" sz="1300" b="1" i="0" dirty="0">
                <a:solidFill>
                  <a:srgbClr val="374151"/>
                </a:solidFill>
                <a:effectLst/>
                <a:latin typeface="+mn-lt"/>
                <a:cs typeface="Times New Roman" panose="02020603050405020304" pitchFamily="18" charset="0"/>
              </a:rPr>
              <a:t>About Us Section: </a:t>
            </a:r>
            <a:r>
              <a:rPr lang="en-US" sz="1300" b="0" i="0" dirty="0" err="1">
                <a:solidFill>
                  <a:srgbClr val="374151"/>
                </a:solidFill>
                <a:effectLst/>
                <a:latin typeface="+mn-lt"/>
                <a:cs typeface="Times New Roman" panose="02020603050405020304" pitchFamily="18" charset="0"/>
              </a:rPr>
              <a:t>MusicApp</a:t>
            </a:r>
            <a:r>
              <a:rPr lang="en-US" sz="1300" b="0" i="0" dirty="0">
                <a:solidFill>
                  <a:srgbClr val="374151"/>
                </a:solidFill>
                <a:effectLst/>
                <a:latin typeface="+mn-lt"/>
                <a:cs typeface="Times New Roman" panose="02020603050405020304" pitchFamily="18" charset="0"/>
              </a:rPr>
              <a:t> includes an 'About Us' section, providing insights into the purpose of the application and its creators. This section fosters transparency and user engagement, establishing trust with the user community.</a:t>
            </a:r>
          </a:p>
          <a:p>
            <a:pPr algn="l">
              <a:lnSpc>
                <a:spcPct val="150000"/>
              </a:lnSpc>
            </a:pPr>
            <a:r>
              <a:rPr lang="en-US" sz="1300" b="1" i="0" dirty="0">
                <a:solidFill>
                  <a:srgbClr val="374151"/>
                </a:solidFill>
                <a:effectLst/>
                <a:latin typeface="+mn-lt"/>
                <a:cs typeface="Times New Roman" panose="02020603050405020304" pitchFamily="18" charset="0"/>
              </a:rPr>
              <a:t>Expected Outcomes:</a:t>
            </a:r>
          </a:p>
          <a:p>
            <a:pPr algn="l">
              <a:lnSpc>
                <a:spcPct val="150000"/>
              </a:lnSpc>
            </a:pPr>
            <a:r>
              <a:rPr lang="en-US" sz="1300" b="1" i="0" dirty="0">
                <a:solidFill>
                  <a:srgbClr val="374151"/>
                </a:solidFill>
                <a:effectLst/>
                <a:latin typeface="+mn-lt"/>
                <a:cs typeface="Times New Roman" panose="02020603050405020304" pitchFamily="18" charset="0"/>
              </a:rPr>
              <a:t>Successful Implementation of Core Functionalities</a:t>
            </a:r>
            <a:r>
              <a:rPr lang="en-US" sz="1300" b="0" i="0" dirty="0">
                <a:solidFill>
                  <a:srgbClr val="374151"/>
                </a:solidFill>
                <a:effectLst/>
                <a:latin typeface="+mn-lt"/>
                <a:cs typeface="Times New Roman" panose="02020603050405020304" pitchFamily="18" charset="0"/>
              </a:rPr>
              <a:t>: </a:t>
            </a:r>
            <a:r>
              <a:rPr lang="en-US" sz="1300" b="0" i="0" dirty="0" err="1">
                <a:solidFill>
                  <a:srgbClr val="374151"/>
                </a:solidFill>
                <a:effectLst/>
                <a:latin typeface="+mn-lt"/>
                <a:cs typeface="Times New Roman" panose="02020603050405020304" pitchFamily="18" charset="0"/>
              </a:rPr>
              <a:t>MusicApp</a:t>
            </a:r>
            <a:r>
              <a:rPr lang="en-US" sz="1300" b="0" i="0" dirty="0">
                <a:solidFill>
                  <a:srgbClr val="374151"/>
                </a:solidFill>
                <a:effectLst/>
                <a:latin typeface="+mn-lt"/>
                <a:cs typeface="Times New Roman" panose="02020603050405020304" pitchFamily="18" charset="0"/>
              </a:rPr>
              <a:t> aims to successfully implement core functionalities such as user registration, authentication, personalized content delivery, and 'Watch Later' feature.</a:t>
            </a:r>
          </a:p>
          <a:p>
            <a:pPr algn="l">
              <a:lnSpc>
                <a:spcPct val="150000"/>
              </a:lnSpc>
            </a:pPr>
            <a:r>
              <a:rPr lang="en-US" sz="1300" b="1" i="0" dirty="0">
                <a:solidFill>
                  <a:srgbClr val="374151"/>
                </a:solidFill>
                <a:effectLst/>
                <a:latin typeface="+mn-lt"/>
                <a:cs typeface="Times New Roman" panose="02020603050405020304" pitchFamily="18" charset="0"/>
              </a:rPr>
              <a:t>Enhanced User Experience</a:t>
            </a:r>
            <a:r>
              <a:rPr lang="en-US" sz="1300" b="0" i="0" dirty="0">
                <a:solidFill>
                  <a:srgbClr val="374151"/>
                </a:solidFill>
                <a:effectLst/>
                <a:latin typeface="+mn-lt"/>
                <a:cs typeface="Times New Roman" panose="02020603050405020304" pitchFamily="18" charset="0"/>
              </a:rPr>
              <a:t>: The application endeavors to deliver an intuitive interface, seamless navigation, and personalized recommendations to enhance the overall music streaming experience for </a:t>
            </a:r>
            <a:r>
              <a:rPr lang="en-US" sz="1300" b="0" i="0" dirty="0" err="1">
                <a:solidFill>
                  <a:srgbClr val="374151"/>
                </a:solidFill>
                <a:effectLst/>
                <a:latin typeface="+mn-lt"/>
                <a:cs typeface="Times New Roman" panose="02020603050405020304" pitchFamily="18" charset="0"/>
              </a:rPr>
              <a:t>users.x</a:t>
            </a:r>
            <a:endParaRPr lang="en-US" sz="1300" b="0" i="0" dirty="0">
              <a:solidFill>
                <a:srgbClr val="374151"/>
              </a:solidFill>
              <a:effectLst/>
              <a:latin typeface="+mn-lt"/>
              <a:cs typeface="Times New Roman" panose="02020603050405020304" pitchFamily="18" charset="0"/>
            </a:endParaRPr>
          </a:p>
          <a:p>
            <a:pPr algn="l">
              <a:lnSpc>
                <a:spcPct val="150000"/>
              </a:lnSpc>
            </a:pPr>
            <a:r>
              <a:rPr lang="en-US" sz="1300" b="1" i="0" dirty="0">
                <a:solidFill>
                  <a:srgbClr val="374151"/>
                </a:solidFill>
                <a:effectLst/>
                <a:latin typeface="+mn-lt"/>
                <a:cs typeface="Times New Roman" panose="02020603050405020304" pitchFamily="18" charset="0"/>
              </a:rPr>
              <a:t>Scalability and Reliability</a:t>
            </a:r>
            <a:r>
              <a:rPr lang="en-US" sz="1300" b="0" i="0" dirty="0">
                <a:solidFill>
                  <a:srgbClr val="374151"/>
                </a:solidFill>
                <a:effectLst/>
                <a:latin typeface="+mn-lt"/>
                <a:cs typeface="Times New Roman" panose="02020603050405020304" pitchFamily="18" charset="0"/>
              </a:rPr>
              <a:t>: </a:t>
            </a:r>
            <a:r>
              <a:rPr lang="en-US" sz="1300" b="0" i="0" dirty="0" err="1">
                <a:solidFill>
                  <a:srgbClr val="374151"/>
                </a:solidFill>
                <a:effectLst/>
                <a:latin typeface="+mn-lt"/>
                <a:cs typeface="Times New Roman" panose="02020603050405020304" pitchFamily="18" charset="0"/>
              </a:rPr>
              <a:t>MusicApp</a:t>
            </a:r>
            <a:r>
              <a:rPr lang="en-US" sz="1300" b="0" i="0" dirty="0">
                <a:solidFill>
                  <a:srgbClr val="374151"/>
                </a:solidFill>
                <a:effectLst/>
                <a:latin typeface="+mn-lt"/>
                <a:cs typeface="Times New Roman" panose="02020603050405020304" pitchFamily="18" charset="0"/>
              </a:rPr>
              <a:t> aims to develop a scalable backend infrastructure capable of handling increasing user traffic while maintaining data integrity and system reliability.</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52400" y="571667"/>
            <a:ext cx="9021336" cy="3656257"/>
          </a:xfrm>
          <a:prstGeom prst="rect">
            <a:avLst/>
          </a:prstGeom>
          <a:noFill/>
        </p:spPr>
        <p:txBody>
          <a:bodyPr wrap="square">
            <a:spAutoFit/>
          </a:bodyPr>
          <a:lstStyle/>
          <a:p>
            <a:pPr marL="457200" lvl="1" algn="l">
              <a:lnSpc>
                <a:spcPct val="150000"/>
              </a:lnSpc>
            </a:pPr>
            <a:r>
              <a:rPr lang="en-US" sz="1300" b="0" i="0" dirty="0">
                <a:solidFill>
                  <a:srgbClr val="374151"/>
                </a:solidFill>
                <a:effectLst/>
                <a:latin typeface="+mn-lt"/>
                <a:cs typeface="Times New Roman" panose="02020603050405020304" pitchFamily="18" charset="0"/>
              </a:rPr>
              <a:t>Additional features:</a:t>
            </a:r>
          </a:p>
          <a:p>
            <a:pPr marL="457200" lvl="1" algn="l">
              <a:lnSpc>
                <a:spcPct val="150000"/>
              </a:lnSpc>
            </a:pPr>
            <a:r>
              <a:rPr lang="en-US" sz="1300" b="1" i="0" dirty="0">
                <a:solidFill>
                  <a:srgbClr val="374151"/>
                </a:solidFill>
                <a:effectLst/>
                <a:latin typeface="+mn-lt"/>
                <a:cs typeface="Times New Roman" panose="02020603050405020304" pitchFamily="18" charset="0"/>
              </a:rPr>
              <a:t>Social Integration</a:t>
            </a:r>
            <a:r>
              <a:rPr lang="en-US" sz="1300" b="0" i="0" dirty="0">
                <a:solidFill>
                  <a:srgbClr val="374151"/>
                </a:solidFill>
                <a:effectLst/>
                <a:latin typeface="+mn-lt"/>
                <a:cs typeface="Times New Roman" panose="02020603050405020304" pitchFamily="18" charset="0"/>
              </a:rPr>
              <a:t>: Integrate social features such as sharing playlists or favorite tracks with friends, following other users, and engaging in discussions or comments on music content. This fosters community interaction and enhances user engagement.</a:t>
            </a:r>
          </a:p>
          <a:p>
            <a:pPr marL="457200" lvl="1" algn="l">
              <a:lnSpc>
                <a:spcPct val="150000"/>
              </a:lnSpc>
            </a:pPr>
            <a:endParaRPr lang="en-US" sz="1300" b="0" i="0" dirty="0">
              <a:solidFill>
                <a:srgbClr val="374151"/>
              </a:solidFill>
              <a:effectLst/>
              <a:latin typeface="+mn-lt"/>
              <a:cs typeface="Times New Roman" panose="02020603050405020304" pitchFamily="18" charset="0"/>
            </a:endParaRPr>
          </a:p>
          <a:p>
            <a:pPr marL="457200" lvl="1" algn="l">
              <a:lnSpc>
                <a:spcPct val="150000"/>
              </a:lnSpc>
            </a:pPr>
            <a:r>
              <a:rPr lang="en-US" sz="1300" b="1" i="0" dirty="0">
                <a:solidFill>
                  <a:srgbClr val="374151"/>
                </a:solidFill>
                <a:effectLst/>
                <a:latin typeface="+mn-lt"/>
                <a:cs typeface="Times New Roman" panose="02020603050405020304" pitchFamily="18" charset="0"/>
              </a:rPr>
              <a:t>Advanced Search and Filtering</a:t>
            </a:r>
            <a:r>
              <a:rPr lang="en-US" sz="1300" b="0" i="0" dirty="0">
                <a:solidFill>
                  <a:srgbClr val="374151"/>
                </a:solidFill>
                <a:effectLst/>
                <a:latin typeface="+mn-lt"/>
                <a:cs typeface="Times New Roman" panose="02020603050405020304" pitchFamily="18" charset="0"/>
              </a:rPr>
              <a:t>: Implement advanced search and filtering options, allowing users to easily discover music based on genres, artists, albums, release dates, and more. Advanced filtering enhances the user experience by providing tailored recommendations.</a:t>
            </a:r>
          </a:p>
          <a:p>
            <a:pPr marL="457200" lvl="1" algn="l">
              <a:lnSpc>
                <a:spcPct val="150000"/>
              </a:lnSpc>
            </a:pPr>
            <a:endParaRPr lang="en-US" sz="1300" b="0" i="0" dirty="0">
              <a:solidFill>
                <a:srgbClr val="374151"/>
              </a:solidFill>
              <a:effectLst/>
              <a:latin typeface="+mn-lt"/>
              <a:cs typeface="Times New Roman" panose="02020603050405020304" pitchFamily="18" charset="0"/>
            </a:endParaRPr>
          </a:p>
          <a:p>
            <a:pPr marL="457200" lvl="1" algn="l">
              <a:lnSpc>
                <a:spcPct val="150000"/>
              </a:lnSpc>
            </a:pPr>
            <a:r>
              <a:rPr lang="en-US" sz="1300" b="1" i="0" dirty="0">
                <a:solidFill>
                  <a:srgbClr val="374151"/>
                </a:solidFill>
                <a:effectLst/>
                <a:latin typeface="+mn-lt"/>
                <a:cs typeface="Times New Roman" panose="02020603050405020304" pitchFamily="18" charset="0"/>
              </a:rPr>
              <a:t>Cross-Platform Compatibility</a:t>
            </a:r>
            <a:r>
              <a:rPr lang="en-US" sz="1300" b="0" i="0" dirty="0">
                <a:solidFill>
                  <a:srgbClr val="374151"/>
                </a:solidFill>
                <a:effectLst/>
                <a:latin typeface="+mn-lt"/>
                <a:cs typeface="Times New Roman" panose="02020603050405020304" pitchFamily="18" charset="0"/>
              </a:rPr>
              <a:t>: Ensure cross-platform compatibility by optimizing the application for various devices and screen sizes, including desktops, laptops, tablets, and mobile phones. This ensures a consistent user experience across different devices.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1432</TotalTime>
  <Words>1673</Words>
  <Application>Microsoft Office PowerPoint</Application>
  <PresentationFormat>On-screen Show (16:9)</PresentationFormat>
  <Paragraphs>57</Paragraphs>
  <Slides>19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Simple Light</vt:lpstr>
      <vt:lpstr>PowerPoint Presentation</vt:lpstr>
      <vt:lpstr>PowerPoint Presentation</vt:lpstr>
      <vt:lpstr>Abstract The Music Web Application, built with Django Framework, offers a user-friendly platform for music enthusiasts to explore and enjoy curated music content. Key features include secure user registration, personalized playlists, and a convenient 'Watch Later' option. Leveraging Django's robust backend capabilities and modern frontend technologies, the application delivers a seamless music streaming experience. With an intuitive interface and essential functionalities, it aims to enhance users' music discovery and playback experience.  Additionally, the application provides a central hub for music discovery, showcasing curated playlists, trending tracks, and recommended artists on the home page. An 'About Us' section offers insights into the purpose of the application and its creators, fostering transparency and user engagement. Technologically, the project employs a stack comprising Django Framework for backend development, HTML/CSS for frontend design, and possibly JavaScript for dynamic interactions. This combination ensures a well-rounded development environment capable of delivering a responsive and visually appealing user interface.  </vt:lpstr>
      <vt:lpstr>Problem Statement The proliferation of digital music consumption has led to a fragmented landscape of music streaming platforms, each with its own set of features and limitations. However, many existing platforms lack a seamless user experience and fail to adequately address the diverse needs of music enthusiasts. There is a need for a comprehensive music streaming solution that combines intuitive user interfaces, robust backend functionalities, and personalized content delivery to enhance the overall music discovery and playback experience. Additionally, existing platforms often overlook the importance of user engagement features, such as bookmarking or 'Watch Later' options, which are essential for facilitating continued interaction and content consumption. Thus, the problem at hand is to develop a Music Web Application using the Django Framework that addresses these shortcomings by providing a user-friendly interface, robust backend infrastructure, and essential features such as secure user registration, personalized playlists, and a convenient 'Watch Later' option. This application aims to bridge the gap in the current music streaming landscape and offer a comprehensive solution for music enthusiasts to explore, discover, and enjoy their favorite music content seamlessly.      </vt:lpstr>
      <vt:lpstr>Project Overview User-Friendly Interface: Develop an intuitive and visually appealing interface that allows users to navigate effortlessly through the application.  Secure User Registration: Implement a secure user registration system to enable new users to create accounts and access personalized features.  Personalized Playlists: Provide users with the ability to create and manage personalized playlists based on their music preferences.  'Watch Later' Functionality: Incorporate a 'Watch Later' feature that allows users to bookmark and access selected music content for later viewing.  About Us Section: Include an 'About Us' section to provide insights into the purpose of the application and its creators, fostering transparency and user engagement.</vt:lpstr>
      <vt:lpstr>Proposed Solution</vt:lpstr>
      <vt:lpstr>PowerPoint Presentation</vt:lpstr>
      <vt:lpstr>PowerPoint Presentation</vt:lpstr>
      <vt:lpstr>Technology Used</vt:lpstr>
      <vt:lpstr>Modelling &amp; Results Since MusicApp is still in the proposal stage, we can't showcase real-world results. However, here's a breakdown of potential modeling techniques and expected outcomes: 1. Trend Analysis Modeling: Model Type: Time Series Analysis with Anomaly Detection Data Input: Historical and real-time data streams from music streaming services, social media, etc. Expected Outcome: Identify statistically significant spikes in popularity for artists, genres, or songs.   2. Personalized Recommendation Modeling: Model Type: Hybrid Recommendation System (Collaborative Filtering &amp; Content-Based Filtering) Data Input: Listening history (liked songs, playlists), feedback on recommendations, artist/genre attributes. Expected Outcome: Generate personalized recommendations for songs and artists that cater to both the user's established taste and current music trends. Evaluation Metrics: For Trend Analysis: Precision (accuracy of identifying rising trends), Recall (capturing significant portion of emerging trends). For Recommendation System: Click-through rate (user engagement with recommendations), Normalized Discounted Cumulative Gain (NDCG) (ranking quality of recommendations). </vt:lpstr>
      <vt:lpstr>Homepage</vt:lpstr>
      <vt:lpstr>About-Us-Page</vt:lpstr>
      <vt:lpstr>Register Page</vt:lpstr>
      <vt:lpstr>Login Page</vt:lpstr>
      <vt:lpstr>Watch Later Page</vt:lpstr>
      <vt:lpstr>Future Enhancements: Offline Mode: Provide an offline mode feature that allows users to download music for offline playback. This feature is especially useful for users with limited internet connectivity or those who prefer to listen to music on-the-go without relying on a stable internet connection.  Accessibility Features: Implement accessibility features such as keyboard navigation, screen reader support, and adjustable font sizes to ensure the application is accessible to users with disabilities. Accessibility features promote inclusivity and cater to a wider user base.  Personalized Recommendations: Utilize machine learning algorithms to analyze user preferences, listening habits, and interactions to deliver personalized music recommendations. This enhances the user experience by providing relevant content tailored to individual tastes. Content Licensing and Legal Compliance: Ensure compliance with copyright laws and content licensing agreements to provide a legal and ethical music streaming service. Partner with record labels, artists, and content providers to offer a diverse catalog of licensed music content.  Feedback and Reporting Mechanism: Implement a feedback and reporting mechanism where users can provide feedback, report issues, or suggest improvements. This helps in gathering valuable insights from users and continuously improving the application based on user feedback.     </vt:lpstr>
      <vt:lpstr>PowerPoint Presentation</vt:lpstr>
      <vt:lpstr>Conclusion  In conclusion, MusicApp redefines the music streaming experience with its user-friendly interface, robust backend infrastructure, and essential features. Leveraging Django Framework and modern technologies, it offers seamless navigation, personalized playlists, and social integration. Prioritizing scalability, reliability, and data privacy, MusicApp promises to set a new standard in the industry. With continuous updates and commitment to innovation, MusicApp aims to delight music enthusiasts and creators while leaving a lasting impact on the music streaming landscape.</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Javis Jerald</cp:lastModifiedBy>
  <cp:revision>6</cp:revision>
  <dcterms:modified xsi:type="dcterms:W3CDTF">2024-04-07T14:59:26Z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