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71" r:id="rId12"/>
    <p:sldId id="261" r:id="rId13"/>
    <p:sldId id="265" r:id="rId14"/>
    <p:sldId id="272" r:id="rId15"/>
    <p:sldId id="269" r:id="rId16"/>
    <p:sldId id="274" r:id="rId17"/>
    <p:sldId id="275" r:id="rId18"/>
    <p:sldId id="277" r:id="rId19"/>
    <p:sldId id="278" r:id="rId20"/>
    <p:sldId id="27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2913-62DC-4353-B148-52962259973E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ED-EA01-4BAD-82C2-6FA7C1F9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VWT Characterization 2017a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568" y="3602037"/>
            <a:ext cx="9689432" cy="26864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Analysis of Q Ratio</a:t>
            </a:r>
          </a:p>
          <a:p>
            <a:endParaRPr lang="en-US" sz="4000" dirty="0"/>
          </a:p>
          <a:p>
            <a:r>
              <a:rPr lang="en-US" sz="4000" dirty="0" smtClean="0"/>
              <a:t>September 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650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20" y="797677"/>
            <a:ext cx="7922092" cy="59415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Variation of Q for 95 fps Database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3906" y="3662821"/>
            <a:ext cx="286132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most part, Q varied by 5% over the 95 fps database.  </a:t>
            </a:r>
          </a:p>
          <a:p>
            <a:endParaRPr lang="en-US" dirty="0"/>
          </a:p>
          <a:p>
            <a:r>
              <a:rPr lang="en-US" dirty="0" smtClean="0"/>
              <a:t>Constraint for repeatability at the higher speeds is not as severe as at the low speeds.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6" y="564845"/>
            <a:ext cx="8261268" cy="61959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Variation of Q for 140 fps Database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4538" y="3662821"/>
            <a:ext cx="26006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most part, Q varied by 9% over the 140 fps database.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483554"/>
            <a:ext cx="9275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“Sweet spots”</a:t>
            </a:r>
          </a:p>
          <a:p>
            <a:endParaRPr lang="en-US" sz="2800" dirty="0"/>
          </a:p>
          <a:p>
            <a:r>
              <a:rPr lang="en-US" sz="2800" dirty="0" smtClean="0"/>
              <a:t>Q ratio is critically dependent on the Q value.  </a:t>
            </a:r>
          </a:p>
          <a:p>
            <a:endParaRPr lang="en-US" sz="2800" dirty="0"/>
          </a:p>
          <a:p>
            <a:r>
              <a:rPr lang="en-US" sz="2800" dirty="0" smtClean="0"/>
              <a:t>In the past we have held to the notion that Q test section is 95% of the Q tunnel.</a:t>
            </a:r>
          </a:p>
          <a:p>
            <a:endParaRPr lang="en-US" sz="2800" dirty="0"/>
          </a:p>
          <a:p>
            <a:r>
              <a:rPr lang="en-US" sz="2800" dirty="0" smtClean="0"/>
              <a:t>This data suggests otherwise.  It shows that very small changes in </a:t>
            </a:r>
            <a:r>
              <a:rPr lang="en-US" sz="2800" dirty="0" err="1" smtClean="0"/>
              <a:t>Qtunnel</a:t>
            </a:r>
            <a:r>
              <a:rPr lang="en-US" sz="2800" dirty="0" smtClean="0"/>
              <a:t> can make this factor vary between 90% and 110%.  </a:t>
            </a:r>
          </a:p>
          <a:p>
            <a:endParaRPr lang="en-US" sz="2800" dirty="0"/>
          </a:p>
          <a:p>
            <a:r>
              <a:rPr lang="en-US" sz="2800" dirty="0" smtClean="0"/>
              <a:t>“Sweet spots” are defined here as settings where the factor is close to 100% </a:t>
            </a:r>
          </a:p>
        </p:txBody>
      </p:sp>
    </p:spTree>
    <p:extLst>
      <p:ext uri="{BB962C8B-B14F-4D97-AF65-F5344CB8AC3E}">
        <p14:creationId xmlns:p14="http://schemas.microsoft.com/office/powerpoint/2010/main" val="35337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“sweet spot” at 50 fps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9" y="694236"/>
            <a:ext cx="8190016" cy="61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62" y="694236"/>
            <a:ext cx="8011886" cy="60089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“sweet spot” at 95 fps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8340" y="3270936"/>
            <a:ext cx="29338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Q from 9.0 to 10.1.  An overall change of 10%.  “Sweet spot” at Q=9.0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851689"/>
            <a:ext cx="86306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After reviewing the entire database </a:t>
            </a:r>
            <a:r>
              <a:rPr lang="en-US" sz="2800" dirty="0" smtClean="0"/>
              <a:t>from a repeatability perspective, </a:t>
            </a:r>
            <a:r>
              <a:rPr lang="en-US" sz="2800" dirty="0"/>
              <a:t>d</a:t>
            </a:r>
            <a:r>
              <a:rPr lang="en-US" sz="2800" dirty="0" smtClean="0"/>
              <a:t>uration </a:t>
            </a:r>
            <a:r>
              <a:rPr lang="en-US" sz="2800" dirty="0" smtClean="0"/>
              <a:t>produces consistent results above 10 </a:t>
            </a:r>
            <a:r>
              <a:rPr lang="en-US" sz="2800" dirty="0" smtClean="0"/>
              <a:t>seconds</a:t>
            </a:r>
            <a:r>
              <a:rPr lang="en-US" sz="2800" dirty="0"/>
              <a:t> </a:t>
            </a:r>
            <a:r>
              <a:rPr lang="en-US" sz="2800" dirty="0" smtClean="0"/>
              <a:t>and even 5 seconds is adequate in some cases. </a:t>
            </a:r>
            <a:r>
              <a:rPr lang="en-US" sz="2800" dirty="0" smtClean="0"/>
              <a:t> </a:t>
            </a:r>
            <a:r>
              <a:rPr lang="en-US" sz="2800" dirty="0" smtClean="0"/>
              <a:t>Delays of at least several minutes are a good </a:t>
            </a:r>
            <a:r>
              <a:rPr lang="en-US" sz="2800" dirty="0" smtClean="0"/>
              <a:t>idea and did payoff.  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transient in </a:t>
            </a:r>
            <a:r>
              <a:rPr lang="en-US" sz="2800" dirty="0" err="1" smtClean="0"/>
              <a:t>Qtunnel</a:t>
            </a:r>
            <a:r>
              <a:rPr lang="en-US" sz="2800" dirty="0" smtClean="0"/>
              <a:t> can </a:t>
            </a:r>
            <a:r>
              <a:rPr lang="en-US" sz="2800" dirty="0" smtClean="0"/>
              <a:t>confound</a:t>
            </a:r>
            <a:r>
              <a:rPr lang="en-US" sz="2800" dirty="0" smtClean="0"/>
              <a:t> </a:t>
            </a:r>
            <a:r>
              <a:rPr lang="en-US" sz="2800" dirty="0" smtClean="0"/>
              <a:t>either of these since the tube lag time can be </a:t>
            </a:r>
            <a:r>
              <a:rPr lang="en-US" sz="2800" dirty="0" smtClean="0"/>
              <a:t>longer than </a:t>
            </a:r>
            <a:r>
              <a:rPr lang="en-US" sz="2800" dirty="0" smtClean="0"/>
              <a:t>the </a:t>
            </a:r>
            <a:r>
              <a:rPr lang="en-US" sz="2800" dirty="0" smtClean="0"/>
              <a:t>tunnel flow/motor control transient </a:t>
            </a:r>
            <a:r>
              <a:rPr lang="en-US" sz="2800" dirty="0" smtClean="0"/>
              <a:t>cycle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6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07" y="352877"/>
            <a:ext cx="8534400" cy="64008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Height Trend </a:t>
            </a:r>
            <a:r>
              <a:rPr lang="en-US" sz="2800" dirty="0" smtClean="0"/>
              <a:t>for 0 degrees and 95fps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72987" y="5184018"/>
            <a:ext cx="500347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For speed, height and orientation analysis, Q’s must be </a:t>
            </a:r>
            <a:r>
              <a:rPr lang="en-US" sz="2000" dirty="0" smtClean="0"/>
              <a:t>very </a:t>
            </a:r>
            <a:r>
              <a:rPr lang="en-US" sz="2000" dirty="0"/>
              <a:t>well matched. </a:t>
            </a:r>
            <a:r>
              <a:rPr lang="en-US" sz="2000" dirty="0" smtClean="0"/>
              <a:t> (2,3 and 4 </a:t>
            </a:r>
            <a:r>
              <a:rPr lang="en-US" sz="2000" dirty="0" err="1" smtClean="0"/>
              <a:t>ft</a:t>
            </a:r>
            <a:r>
              <a:rPr lang="en-US" sz="2000" dirty="0" smtClean="0"/>
              <a:t> are not well matched)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1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7976"/>
            <a:ext cx="8760031" cy="6570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Height Trend </a:t>
            </a:r>
            <a:r>
              <a:rPr lang="en-US" sz="2800" dirty="0" smtClean="0"/>
              <a:t>for 0 degrees and 95fps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72987" y="5184018"/>
            <a:ext cx="500347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Height variation effects rake Total pressures less than 0.001%.  Uncertainty is 0.02%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6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0162"/>
            <a:ext cx="8783782" cy="6587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Height Trend </a:t>
            </a:r>
            <a:r>
              <a:rPr lang="en-US" sz="2800" dirty="0" smtClean="0"/>
              <a:t>for 0 degrees and 95fps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72987" y="5184018"/>
            <a:ext cx="500347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Height variation effects rake Static pressures by about 0.01%.  Uncertainty is 0.02%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52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4696"/>
            <a:ext cx="8724405" cy="65433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Height Trend </a:t>
            </a:r>
            <a:r>
              <a:rPr lang="en-US" sz="2800" dirty="0" smtClean="0"/>
              <a:t>for 0 degrees and 95fps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72987" y="5184018"/>
            <a:ext cx="500347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Height variation effects velocity by about 4%.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8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483554"/>
            <a:ext cx="86306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Ratio is a sensitive non-dimensional parameter that gives the fraction (or percent) of probe Q values in comparison to the tunnel Q value.</a:t>
            </a:r>
          </a:p>
          <a:p>
            <a:endParaRPr lang="en-US" sz="2800" dirty="0"/>
          </a:p>
          <a:p>
            <a:r>
              <a:rPr lang="en-US" sz="2800" dirty="0" smtClean="0"/>
              <a:t>Q Ratio = </a:t>
            </a:r>
            <a:r>
              <a:rPr lang="en-US" sz="2800" dirty="0" err="1" smtClean="0"/>
              <a:t>Qprobe</a:t>
            </a:r>
            <a:r>
              <a:rPr lang="en-US" sz="2800" dirty="0" smtClean="0"/>
              <a:t> / </a:t>
            </a:r>
            <a:r>
              <a:rPr lang="en-US" sz="2800" dirty="0" err="1" smtClean="0"/>
              <a:t>Qtunnel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Q Ratio uncertainty depends on tunnel speed.  It is approximately: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2% at Q=3 (50 fps)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0.7% at Q=10 (95 fps)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0.3% at Q=20 (140 fps)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38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195481"/>
            <a:ext cx="86306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database needs to be generated with Q’s matched to 0.5% across the height and orientation scans.  Subsequent entries might need to focus on a single speed, </a:t>
            </a:r>
            <a:r>
              <a:rPr lang="en-US" sz="2800" dirty="0"/>
              <a:t>(</a:t>
            </a:r>
            <a:r>
              <a:rPr lang="en-US" sz="2800" dirty="0" smtClean="0"/>
              <a:t>mid-range) as a means to validate this conclusion.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stability of condition for a given Q setting should be analyzed by experiment to see if there are warm-up affects or certain settings where the flow instability contributes to the drifting Q.  We should look for settings that are in our favor for maintain constant Q.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tunnel pitot-static probe should be analyzed by CFD to see if it represents speed accurately at its location.  Else, the assessments </a:t>
            </a:r>
            <a:r>
              <a:rPr lang="en-US" sz="2800" dirty="0" err="1"/>
              <a:t>wrt</a:t>
            </a:r>
            <a:r>
              <a:rPr lang="en-US" sz="2800" dirty="0"/>
              <a:t> height may not be intuitive.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90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516115"/>
            <a:ext cx="86306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Repeat: </a:t>
            </a:r>
          </a:p>
          <a:p>
            <a:endParaRPr lang="en-US" sz="2800" dirty="0"/>
          </a:p>
          <a:p>
            <a:r>
              <a:rPr lang="en-US" sz="2800" dirty="0" smtClean="0"/>
              <a:t>The measurements being made are delicate changes in pressure.  </a:t>
            </a:r>
            <a:r>
              <a:rPr lang="en-US" sz="2800" dirty="0"/>
              <a:t>T</a:t>
            </a:r>
            <a:r>
              <a:rPr lang="en-US" sz="2800" dirty="0" smtClean="0"/>
              <a:t>ubing lag time, tunnel unsteadiness, and drifting tunnel conditions are all in play simultaneously.  This is more than the likely source </a:t>
            </a:r>
            <a:r>
              <a:rPr lang="en-US" sz="2800" smtClean="0"/>
              <a:t>of complex </a:t>
            </a:r>
            <a:r>
              <a:rPr lang="en-US" sz="2800" dirty="0" smtClean="0"/>
              <a:t>results.</a:t>
            </a:r>
          </a:p>
          <a:p>
            <a:endParaRPr lang="en-US" sz="2800" dirty="0"/>
          </a:p>
          <a:p>
            <a:r>
              <a:rPr lang="en-US" sz="2800" dirty="0" smtClean="0"/>
              <a:t>With these factors combined,  duration and delay will be difficult to isolate.  There values should be chosen on the high side for all future data for this set-up.  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57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483554"/>
            <a:ext cx="8630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database was collected a 3 nominal speeds – 50, 95, and 140 fps.  These correspond to nominal Q values of 3, 10, and 20 psf.</a:t>
            </a:r>
          </a:p>
          <a:p>
            <a:endParaRPr lang="en-US" sz="2800" dirty="0"/>
          </a:p>
          <a:p>
            <a:r>
              <a:rPr lang="en-US" sz="2800" dirty="0" smtClean="0"/>
              <a:t>Orientations of 0, 90, and 270 degrees and heights </a:t>
            </a:r>
            <a:r>
              <a:rPr lang="en-US" sz="2800" dirty="0"/>
              <a:t>of 0, 2, 2.5, 3, 4, and 10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  <a:r>
              <a:rPr lang="en-US" sz="2800" dirty="0" smtClean="0"/>
              <a:t>were collected at the above speeds.  </a:t>
            </a:r>
          </a:p>
          <a:p>
            <a:endParaRPr lang="en-US" sz="2800" dirty="0"/>
          </a:p>
          <a:p>
            <a:r>
              <a:rPr lang="en-US" sz="2800" dirty="0" smtClean="0"/>
              <a:t>3 </a:t>
            </a:r>
            <a:r>
              <a:rPr lang="en-US" sz="2800" dirty="0" err="1" smtClean="0"/>
              <a:t>ft</a:t>
            </a:r>
            <a:r>
              <a:rPr lang="en-US" sz="2800" dirty="0" smtClean="0"/>
              <a:t> height is the most extensive database produced. Analysis concentrates on this height.  Other heights have been reviewed and are consistent with findings at 3 ft.</a:t>
            </a:r>
          </a:p>
        </p:txBody>
      </p:sp>
    </p:spTree>
    <p:extLst>
      <p:ext uri="{BB962C8B-B14F-4D97-AF65-F5344CB8AC3E}">
        <p14:creationId xmlns:p14="http://schemas.microsoft.com/office/powerpoint/2010/main" val="20196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045" y="483554"/>
            <a:ext cx="93115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Bottom Line Up Front</a:t>
            </a:r>
          </a:p>
          <a:p>
            <a:endParaRPr lang="en-US" sz="2800" dirty="0" smtClean="0"/>
          </a:p>
          <a:p>
            <a:r>
              <a:rPr lang="en-US" sz="2800" dirty="0" smtClean="0"/>
              <a:t>Initial review indicates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arge data scatter, non repeatable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Non convergence with acquisition Duration and Delay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Erratic profile across tunnel – probes suspect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Detailed review reveals criticality of tunnel setting Q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Less than 1% tolerance is necessary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Leads to excellent repeatability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Duration and delay show convergence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Regions of smooth profile (probe confidence)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Identification of “sweet spots”</a:t>
            </a:r>
          </a:p>
        </p:txBody>
      </p:sp>
    </p:spTree>
    <p:extLst>
      <p:ext uri="{BB962C8B-B14F-4D97-AF65-F5344CB8AC3E}">
        <p14:creationId xmlns:p14="http://schemas.microsoft.com/office/powerpoint/2010/main" val="18607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99" y="694236"/>
            <a:ext cx="7790838" cy="58431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</a:t>
            </a:r>
            <a:r>
              <a:rPr lang="en-US" sz="2800" dirty="0" err="1" smtClean="0"/>
              <a:t>Qratio</a:t>
            </a:r>
            <a:r>
              <a:rPr lang="en-US" sz="2800" dirty="0" smtClean="0"/>
              <a:t> Scatter</a:t>
            </a:r>
          </a:p>
        </p:txBody>
      </p:sp>
    </p:spTree>
    <p:extLst>
      <p:ext uri="{BB962C8B-B14F-4D97-AF65-F5344CB8AC3E}">
        <p14:creationId xmlns:p14="http://schemas.microsoft.com/office/powerpoint/2010/main" val="39663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</a:t>
            </a:r>
            <a:r>
              <a:rPr lang="en-US" sz="2800" dirty="0" err="1" smtClean="0"/>
              <a:t>Qratio</a:t>
            </a:r>
            <a:r>
              <a:rPr lang="en-US" sz="2800" dirty="0" smtClean="0"/>
              <a:t> for Matched Q 2.92 </a:t>
            </a:r>
            <a:r>
              <a:rPr lang="en-US" sz="2800" dirty="0" err="1" smtClean="0"/>
              <a:t>psf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7" y="694236"/>
            <a:ext cx="7620000" cy="5715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2987" y="5184018"/>
            <a:ext cx="500347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Uncertainty at this setting is about 2%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5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</a:t>
            </a:r>
            <a:r>
              <a:rPr lang="en-US" sz="2800" dirty="0" err="1" smtClean="0"/>
              <a:t>Qratio</a:t>
            </a:r>
            <a:r>
              <a:rPr lang="en-US" sz="2800" dirty="0" smtClean="0"/>
              <a:t> for Matched Q 10.0 </a:t>
            </a:r>
            <a:r>
              <a:rPr lang="en-US" sz="2800" dirty="0" err="1" smtClean="0"/>
              <a:t>psf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5" y="869867"/>
            <a:ext cx="7667501" cy="5750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2987" y="5184018"/>
            <a:ext cx="500347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Uncertainty at this setting is about 0.7%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5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</a:t>
            </a:r>
            <a:r>
              <a:rPr lang="en-US" sz="2800" dirty="0" err="1" smtClean="0"/>
              <a:t>Qratio</a:t>
            </a:r>
            <a:r>
              <a:rPr lang="en-US" sz="2800" dirty="0" smtClean="0"/>
              <a:t> for Matched Q 21.5 </a:t>
            </a:r>
            <a:r>
              <a:rPr lang="en-US" sz="2800" dirty="0" err="1" smtClean="0"/>
              <a:t>psf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7" y="804553"/>
            <a:ext cx="8071262" cy="60534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2987" y="5184018"/>
            <a:ext cx="500347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Uncertainty at this setting is about 0.3%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666" y="171016"/>
            <a:ext cx="93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Variation of Q for 50 fps Database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86" y="694236"/>
            <a:ext cx="7943965" cy="5957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6419" y="3211558"/>
            <a:ext cx="260069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most part, Q varied by 7% during our runs.  As it turns out, repeatability and duration/delay cannot be assessed unless Q is held to ~ 0.5%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823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VWT Characterization 2017a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GUYTON, ROBERT W DR-03 USAF AFMC AFRL/RQVX</dc:creator>
  <cp:lastModifiedBy>GUYTON, ROBERT W DR-03 USAF AFMC AFRL/RQVX</cp:lastModifiedBy>
  <cp:revision>39</cp:revision>
  <dcterms:created xsi:type="dcterms:W3CDTF">2017-09-05T16:49:56Z</dcterms:created>
  <dcterms:modified xsi:type="dcterms:W3CDTF">2017-09-08T12:56:00Z</dcterms:modified>
</cp:coreProperties>
</file>